
<file path=[Content_Types].xml><?xml version="1.0" encoding="utf-8"?>
<Types xmlns="http://schemas.openxmlformats.org/package/2006/content-types">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4"/>
  </p:notesMasterIdLst>
  <p:handoutMasterIdLst>
    <p:handoutMasterId r:id="rId35"/>
  </p:handoutMasterIdLst>
  <p:sldIdLst>
    <p:sldId id="257" r:id="rId2"/>
    <p:sldId id="276" r:id="rId3"/>
    <p:sldId id="297" r:id="rId4"/>
    <p:sldId id="321" r:id="rId5"/>
    <p:sldId id="298" r:id="rId6"/>
    <p:sldId id="312" r:id="rId7"/>
    <p:sldId id="299" r:id="rId8"/>
    <p:sldId id="300" r:id="rId9"/>
    <p:sldId id="301" r:id="rId10"/>
    <p:sldId id="302" r:id="rId11"/>
    <p:sldId id="326" r:id="rId12"/>
    <p:sldId id="304" r:id="rId13"/>
    <p:sldId id="305" r:id="rId14"/>
    <p:sldId id="306" r:id="rId15"/>
    <p:sldId id="307" r:id="rId16"/>
    <p:sldId id="308" r:id="rId17"/>
    <p:sldId id="309" r:id="rId18"/>
    <p:sldId id="310" r:id="rId19"/>
    <p:sldId id="285" r:id="rId20"/>
    <p:sldId id="316" r:id="rId21"/>
    <p:sldId id="317" r:id="rId22"/>
    <p:sldId id="318" r:id="rId23"/>
    <p:sldId id="320" r:id="rId24"/>
    <p:sldId id="286" r:id="rId25"/>
    <p:sldId id="287" r:id="rId26"/>
    <p:sldId id="296" r:id="rId27"/>
    <p:sldId id="288" r:id="rId28"/>
    <p:sldId id="322" r:id="rId29"/>
    <p:sldId id="323" r:id="rId30"/>
    <p:sldId id="328" r:id="rId31"/>
    <p:sldId id="327" r:id="rId32"/>
    <p:sldId id="324"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80"/>
    <a:srgbClr val="00FFFF"/>
    <a:srgbClr val="00FF00"/>
    <a:srgbClr val="F76B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650" autoAdjust="0"/>
    <p:restoredTop sz="92153" autoAdjust="0"/>
  </p:normalViewPr>
  <p:slideViewPr>
    <p:cSldViewPr>
      <p:cViewPr varScale="1">
        <p:scale>
          <a:sx n="153" d="100"/>
          <a:sy n="153" d="100"/>
        </p:scale>
        <p:origin x="1440" y="176"/>
      </p:cViewPr>
      <p:guideLst>
        <p:guide orient="horz" pos="2160"/>
        <p:guide pos="3840"/>
      </p:guideLst>
    </p:cSldViewPr>
  </p:slideViewPr>
  <p:notesTextViewPr>
    <p:cViewPr>
      <p:scale>
        <a:sx n="1" d="1"/>
        <a:sy n="1" d="1"/>
      </p:scale>
      <p:origin x="0" y="0"/>
    </p:cViewPr>
  </p:notesTextViewPr>
  <p:sorterViewPr>
    <p:cViewPr>
      <p:scale>
        <a:sx n="72" d="100"/>
        <a:sy n="72"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3D96B4-BAC4-5842-83B5-2ECF6C53B7B9}" type="datetimeFigureOut">
              <a:rPr lang="en-US" smtClean="0"/>
              <a:t>2/20/19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D8B2D2C-CD4A-F548-B52F-BDD89942032E}" type="slidenum">
              <a:rPr lang="en-US" smtClean="0"/>
              <a:t>‹#›</a:t>
            </a:fld>
            <a:endParaRPr lang="en-US"/>
          </a:p>
        </p:txBody>
      </p:sp>
    </p:spTree>
    <p:extLst>
      <p:ext uri="{BB962C8B-B14F-4D97-AF65-F5344CB8AC3E}">
        <p14:creationId xmlns:p14="http://schemas.microsoft.com/office/powerpoint/2010/main" val="10007986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F3C51F9-430A-184A-A4A3-DF39AB381A88}" type="datetimeFigureOut">
              <a:rPr lang="en-US" smtClean="0"/>
              <a:t>2/20/19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828C62-F0C2-9645-A5FA-46E4D2B40132}" type="slidenum">
              <a:rPr lang="en-US" smtClean="0"/>
              <a:t>‹#›</a:t>
            </a:fld>
            <a:endParaRPr lang="en-US"/>
          </a:p>
        </p:txBody>
      </p:sp>
    </p:spTree>
    <p:extLst>
      <p:ext uri="{BB962C8B-B14F-4D97-AF65-F5344CB8AC3E}">
        <p14:creationId xmlns:p14="http://schemas.microsoft.com/office/powerpoint/2010/main" val="339459336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205888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8021432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1345523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4700906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39067616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4134870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10374065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21860831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792326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1724024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4017955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52400"/>
            <a:ext cx="10972800" cy="86836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295400"/>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0" y="6487796"/>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165600" y="6477636"/>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9326880" y="6492876"/>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87A23F-BAF2-40F7-981E-A4E481A32A38}" type="slidenum">
              <a:rPr lang="en-US" smtClean="0"/>
              <a:t>‹#›</a:t>
            </a:fld>
            <a:endParaRPr lang="en-US"/>
          </a:p>
        </p:txBody>
      </p:sp>
    </p:spTree>
    <p:extLst>
      <p:ext uri="{BB962C8B-B14F-4D97-AF65-F5344CB8AC3E}">
        <p14:creationId xmlns:p14="http://schemas.microsoft.com/office/powerpoint/2010/main" val="12725550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image" Target="../media/image8.tif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image" Target="../media/image10.tiff"/><Relationship Id="rId1" Type="http://schemas.openxmlformats.org/officeDocument/2006/relationships/slideLayout" Target="../slideLayouts/slideLayout7.xml"/><Relationship Id="rId4" Type="http://schemas.openxmlformats.org/officeDocument/2006/relationships/image" Target="../media/image12.tiff"/></Relationships>
</file>

<file path=ppt/slides/_rels/slide23.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image" Target="../media/image13.tiff"/><Relationship Id="rId1" Type="http://schemas.openxmlformats.org/officeDocument/2006/relationships/slideLayout" Target="../slideLayouts/slideLayout7.xml"/><Relationship Id="rId5" Type="http://schemas.openxmlformats.org/officeDocument/2006/relationships/image" Target="../media/image16.tiff"/><Relationship Id="rId4" Type="http://schemas.openxmlformats.org/officeDocument/2006/relationships/image" Target="../media/image15.tif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3200" dirty="0"/>
              <a:t>International Review of the HL-LHC Collimation System</a:t>
            </a:r>
          </a:p>
        </p:txBody>
      </p:sp>
      <p:sp>
        <p:nvSpPr>
          <p:cNvPr id="3" name="Inhaltsplatzhalter 2"/>
          <p:cNvSpPr>
            <a:spLocks noGrp="1"/>
          </p:cNvSpPr>
          <p:nvPr>
            <p:ph idx="1"/>
          </p:nvPr>
        </p:nvSpPr>
        <p:spPr>
          <a:xfrm>
            <a:off x="1676400" y="4509120"/>
            <a:ext cx="8915400" cy="1944216"/>
          </a:xfrm>
        </p:spPr>
        <p:txBody>
          <a:bodyPr>
            <a:noAutofit/>
          </a:bodyPr>
          <a:lstStyle/>
          <a:p>
            <a:pPr marL="0" indent="0">
              <a:buNone/>
            </a:pPr>
            <a:r>
              <a:rPr lang="en-US" sz="2400" b="1" dirty="0"/>
              <a:t>Review Panel</a:t>
            </a:r>
            <a:endParaRPr lang="en-US" sz="2400" dirty="0"/>
          </a:p>
          <a:p>
            <a:pPr marL="0" indent="0">
              <a:buNone/>
            </a:pPr>
            <a:r>
              <a:rPr lang="en-US" sz="2400" dirty="0"/>
              <a:t>Ralph </a:t>
            </a:r>
            <a:r>
              <a:rPr lang="en-US" sz="2400" dirty="0" err="1"/>
              <a:t>Assmann</a:t>
            </a:r>
            <a:r>
              <a:rPr lang="en-US" sz="2400"/>
              <a:t> (DESY), Wolfram Fischer (BNL), Mike Lamont (CERN), Mike Seidel (PSI, Chair), Alban Sublet (CERN), Walter </a:t>
            </a:r>
            <a:r>
              <a:rPr lang="en-US" sz="2400" err="1"/>
              <a:t>Venturini</a:t>
            </a:r>
            <a:r>
              <a:rPr lang="en-US" sz="2400"/>
              <a:t> (CERN).</a:t>
            </a:r>
          </a:p>
        </p:txBody>
      </p:sp>
      <p:sp>
        <p:nvSpPr>
          <p:cNvPr id="4" name="Inhaltsplatzhalter 2"/>
          <p:cNvSpPr txBox="1">
            <a:spLocks/>
          </p:cNvSpPr>
          <p:nvPr/>
        </p:nvSpPr>
        <p:spPr>
          <a:xfrm>
            <a:off x="1600200" y="1556792"/>
            <a:ext cx="8991600" cy="248180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400" b="1" dirty="0"/>
              <a:t>Mandate</a:t>
            </a:r>
            <a:endParaRPr lang="en-US" sz="2400" dirty="0"/>
          </a:p>
          <a:p>
            <a:pPr marL="0" indent="0">
              <a:buNone/>
            </a:pPr>
            <a:r>
              <a:rPr lang="en-US" sz="2400" dirty="0"/>
              <a:t>The main objective is to review the collimation system of HL-LHC in view of the LHC Run 1 and Run 2 experience and the suitability for installation in the LHC. The review will examine the upgrades in the experimental and cleaning insertion regions as well as the new cleaning systems in the dispersion suppressor regions of P7 and P2.</a:t>
            </a:r>
          </a:p>
        </p:txBody>
      </p:sp>
      <p:sp>
        <p:nvSpPr>
          <p:cNvPr id="5" name="TextBox 4">
            <a:extLst>
              <a:ext uri="{FF2B5EF4-FFF2-40B4-BE49-F238E27FC236}">
                <a16:creationId xmlns:a16="http://schemas.microsoft.com/office/drawing/2014/main" id="{8C50FE22-F6E4-D746-9FF9-E282BD4F9E61}"/>
              </a:ext>
            </a:extLst>
          </p:cNvPr>
          <p:cNvSpPr txBox="1"/>
          <p:nvPr/>
        </p:nvSpPr>
        <p:spPr>
          <a:xfrm>
            <a:off x="4648200" y="1010746"/>
            <a:ext cx="2438400" cy="369332"/>
          </a:xfrm>
          <a:prstGeom prst="rect">
            <a:avLst/>
          </a:prstGeom>
          <a:noFill/>
        </p:spPr>
        <p:txBody>
          <a:bodyPr wrap="square" rtlCol="0">
            <a:spAutoFit/>
          </a:bodyPr>
          <a:lstStyle/>
          <a:p>
            <a:r>
              <a:rPr lang="en-US" dirty="0"/>
              <a:t>11-12 February 2019</a:t>
            </a:r>
          </a:p>
        </p:txBody>
      </p:sp>
    </p:spTree>
    <p:extLst>
      <p:ext uri="{BB962C8B-B14F-4D97-AF65-F5344CB8AC3E}">
        <p14:creationId xmlns:p14="http://schemas.microsoft.com/office/powerpoint/2010/main" val="42510242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a:t>Charge </a:t>
            </a:r>
            <a:r>
              <a:rPr lang="en-GB"/>
              <a:t>Questions</a:t>
            </a:r>
            <a:r>
              <a:rPr lang="de-CH"/>
              <a:t> II</a:t>
            </a:r>
            <a:endParaRPr lang="en-US"/>
          </a:p>
        </p:txBody>
      </p:sp>
      <p:sp>
        <p:nvSpPr>
          <p:cNvPr id="4" name="Inhaltsplatzhalter 2"/>
          <p:cNvSpPr txBox="1">
            <a:spLocks noGrp="1"/>
          </p:cNvSpPr>
          <p:nvPr>
            <p:ph idx="1"/>
          </p:nvPr>
        </p:nvSpPr>
        <p:spPr>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b="1"/>
              <a:t>Review the observed hardware performance during the present prototype production:</a:t>
            </a:r>
          </a:p>
          <a:p>
            <a:pPr marL="0" indent="0">
              <a:buNone/>
            </a:pPr>
            <a:endParaRPr lang="en-US" sz="2000" b="1"/>
          </a:p>
          <a:p>
            <a:pPr marL="0" indent="0">
              <a:buNone/>
            </a:pPr>
            <a:r>
              <a:rPr lang="en-US" sz="2000" i="1"/>
              <a:t>Are there non-conformities and how relevant are they for the HL-LHC operation and could they limit the HL-LHC performance reach (or the LHC performance for the collimator installed in Run 3)? </a:t>
            </a:r>
          </a:p>
          <a:p>
            <a:pPr marL="0" indent="0">
              <a:buNone/>
            </a:pPr>
            <a:endParaRPr lang="en-US" sz="2000"/>
          </a:p>
          <a:p>
            <a:pPr marL="0" indent="0">
              <a:buNone/>
            </a:pPr>
            <a:r>
              <a:rPr lang="en-US" sz="2000" i="1"/>
              <a:t>Are the observed hardware characteristics compatible with the HL-LHC operation requirements? </a:t>
            </a:r>
          </a:p>
          <a:p>
            <a:pPr marL="0" indent="0">
              <a:buNone/>
            </a:pPr>
            <a:endParaRPr lang="en-US" sz="2000"/>
          </a:p>
          <a:p>
            <a:pPr marL="0" indent="0">
              <a:buNone/>
            </a:pPr>
            <a:r>
              <a:rPr lang="en-US" sz="2000" b="1"/>
              <a:t>Review in particular the motivation for using coated </a:t>
            </a:r>
            <a:r>
              <a:rPr lang="en-US" sz="2000" b="1" err="1"/>
              <a:t>MoGr</a:t>
            </a:r>
            <a:r>
              <a:rPr lang="en-US" sz="2000" b="1"/>
              <a:t> as collimator material [robustness, likelihood of damage and impact of damage on the rest of the machine] also based on the LHC Run 2 operation:</a:t>
            </a:r>
          </a:p>
          <a:p>
            <a:pPr marL="0" indent="0">
              <a:buNone/>
            </a:pPr>
            <a:endParaRPr lang="en-US" sz="2000"/>
          </a:p>
          <a:p>
            <a:pPr marL="0" indent="0">
              <a:buNone/>
            </a:pPr>
            <a:r>
              <a:rPr lang="en-US" sz="2000" i="1"/>
              <a:t>Is the use of </a:t>
            </a:r>
            <a:r>
              <a:rPr lang="en-US" sz="2000" i="1" err="1"/>
              <a:t>MoGr</a:t>
            </a:r>
            <a:r>
              <a:rPr lang="en-US" sz="2000" i="1"/>
              <a:t> as collimator material well justified or could other materials with better conductivity or other combination of jaw bulk material with coating be used instead? </a:t>
            </a:r>
          </a:p>
          <a:p>
            <a:pPr marL="0" indent="0">
              <a:buNone/>
            </a:pPr>
            <a:endParaRPr lang="en-US" sz="2000"/>
          </a:p>
        </p:txBody>
      </p:sp>
    </p:spTree>
    <p:extLst>
      <p:ext uri="{BB962C8B-B14F-4D97-AF65-F5344CB8AC3E}">
        <p14:creationId xmlns:p14="http://schemas.microsoft.com/office/powerpoint/2010/main" val="18386055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1CF2F63-EA14-1541-B74A-60B142AFF085}"/>
              </a:ext>
            </a:extLst>
          </p:cNvPr>
          <p:cNvSpPr>
            <a:spLocks noGrp="1"/>
          </p:cNvSpPr>
          <p:nvPr>
            <p:ph type="sldNum" sz="quarter" idx="12"/>
          </p:nvPr>
        </p:nvSpPr>
        <p:spPr/>
        <p:txBody>
          <a:bodyPr/>
          <a:lstStyle/>
          <a:p>
            <a:fld id="{1787A23F-BAF2-40F7-981E-A4E481A32A38}" type="slidenum">
              <a:rPr lang="en-US" smtClean="0"/>
              <a:t>11</a:t>
            </a:fld>
            <a:endParaRPr lang="en-US"/>
          </a:p>
        </p:txBody>
      </p:sp>
      <p:pic>
        <p:nvPicPr>
          <p:cNvPr id="3" name="Picture 2">
            <a:extLst>
              <a:ext uri="{FF2B5EF4-FFF2-40B4-BE49-F238E27FC236}">
                <a16:creationId xmlns:a16="http://schemas.microsoft.com/office/drawing/2014/main" id="{6DF6DDFE-72B6-9E4E-BB98-18FF56B6C2D7}"/>
              </a:ext>
            </a:extLst>
          </p:cNvPr>
          <p:cNvPicPr>
            <a:picLocks noChangeAspect="1"/>
          </p:cNvPicPr>
          <p:nvPr/>
        </p:nvPicPr>
        <p:blipFill>
          <a:blip r:embed="rId2"/>
          <a:stretch>
            <a:fillRect/>
          </a:stretch>
        </p:blipFill>
        <p:spPr>
          <a:xfrm>
            <a:off x="1360" y="0"/>
            <a:ext cx="12189279" cy="6858000"/>
          </a:xfrm>
          <a:prstGeom prst="rect">
            <a:avLst/>
          </a:prstGeom>
        </p:spPr>
      </p:pic>
    </p:spTree>
    <p:extLst>
      <p:ext uri="{BB962C8B-B14F-4D97-AF65-F5344CB8AC3E}">
        <p14:creationId xmlns:p14="http://schemas.microsoft.com/office/powerpoint/2010/main" val="15437895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1200" y="274638"/>
            <a:ext cx="8229600" cy="922114"/>
          </a:xfrm>
        </p:spPr>
        <p:txBody>
          <a:bodyPr/>
          <a:lstStyle/>
          <a:p>
            <a:r>
              <a:rPr lang="en-GB" dirty="0"/>
              <a:t>Findings</a:t>
            </a:r>
          </a:p>
        </p:txBody>
      </p:sp>
      <p:sp>
        <p:nvSpPr>
          <p:cNvPr id="3" name="Inhaltsplatzhalter 2"/>
          <p:cNvSpPr>
            <a:spLocks noGrp="1"/>
          </p:cNvSpPr>
          <p:nvPr>
            <p:ph idx="1"/>
          </p:nvPr>
        </p:nvSpPr>
        <p:spPr>
          <a:xfrm>
            <a:off x="1447800" y="1268761"/>
            <a:ext cx="9144000" cy="4857403"/>
          </a:xfrm>
        </p:spPr>
        <p:txBody>
          <a:bodyPr>
            <a:normAutofit fontScale="92500"/>
          </a:bodyPr>
          <a:lstStyle/>
          <a:p>
            <a:r>
              <a:rPr lang="en-GB" sz="2400" err="1"/>
              <a:t>MoGr</a:t>
            </a:r>
            <a:r>
              <a:rPr lang="en-GB" sz="2400"/>
              <a:t> bulk material is close to vacuum acceptance limit, in some case a factor 2 above acceptance. Mitigated by NEG cartridges. </a:t>
            </a:r>
          </a:p>
          <a:p>
            <a:r>
              <a:rPr lang="en-GB" sz="2400"/>
              <a:t>Impedance question well addressed, first from material point of view with the use of </a:t>
            </a:r>
            <a:r>
              <a:rPr lang="en-GB" sz="2400" err="1"/>
              <a:t>MoGr</a:t>
            </a:r>
            <a:r>
              <a:rPr lang="en-GB" sz="2400"/>
              <a:t> less resistive material + Mo-coating for the secondary collimators, and second from geometrical aspect by implementing tapering.</a:t>
            </a:r>
          </a:p>
          <a:p>
            <a:r>
              <a:rPr lang="en-GB" sz="2400"/>
              <a:t>Coating complies with vacuum standards of adherence. </a:t>
            </a:r>
          </a:p>
          <a:p>
            <a:r>
              <a:rPr lang="en-GB" sz="2400"/>
              <a:t>Mo-coated </a:t>
            </a:r>
            <a:r>
              <a:rPr lang="en-GB" sz="2400" err="1"/>
              <a:t>MoGr</a:t>
            </a:r>
            <a:r>
              <a:rPr lang="en-GB" sz="2400"/>
              <a:t> was tested for vacuum with one surface coated. Vacuum performance was a factor 2-3 worse than without coating. An additional heat treatment of coated </a:t>
            </a:r>
            <a:r>
              <a:rPr lang="en-GB" sz="2400" err="1"/>
              <a:t>MoGr</a:t>
            </a:r>
            <a:r>
              <a:rPr lang="en-GB" sz="2400"/>
              <a:t> at 400°C allowed the recovery of uncoated </a:t>
            </a:r>
            <a:r>
              <a:rPr lang="en-GB" sz="2400" err="1"/>
              <a:t>MoGr</a:t>
            </a:r>
            <a:r>
              <a:rPr lang="en-GB" sz="2400"/>
              <a:t> outgassing level.</a:t>
            </a:r>
          </a:p>
          <a:p>
            <a:r>
              <a:rPr lang="en-GB" sz="2400"/>
              <a:t>5</a:t>
            </a:r>
            <a:r>
              <a:rPr lang="en-GB" sz="2400" baseline="30000"/>
              <a:t>th</a:t>
            </a:r>
            <a:r>
              <a:rPr lang="en-GB" sz="2400"/>
              <a:t> axis with +/- 10 mm range in case of “soft damage” of the jaw allowing longer operation time without impacting too much the impedance budget for secondary collimators</a:t>
            </a:r>
          </a:p>
          <a:p>
            <a:endParaRPr lang="en-GB" sz="2400"/>
          </a:p>
        </p:txBody>
      </p:sp>
    </p:spTree>
    <p:extLst>
      <p:ext uri="{BB962C8B-B14F-4D97-AF65-F5344CB8AC3E}">
        <p14:creationId xmlns:p14="http://schemas.microsoft.com/office/powerpoint/2010/main" val="3683889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Comments</a:t>
            </a:r>
          </a:p>
        </p:txBody>
      </p:sp>
      <p:sp>
        <p:nvSpPr>
          <p:cNvPr id="3" name="Content Placeholder 2"/>
          <p:cNvSpPr>
            <a:spLocks noGrp="1"/>
          </p:cNvSpPr>
          <p:nvPr>
            <p:ph idx="1"/>
          </p:nvPr>
        </p:nvSpPr>
        <p:spPr/>
        <p:txBody>
          <a:bodyPr>
            <a:normAutofit/>
          </a:bodyPr>
          <a:lstStyle/>
          <a:p>
            <a:r>
              <a:rPr lang="en-GB" sz="2400"/>
              <a:t>The committee is impressed by the presented results on R&amp;D, design, prototyping and production of advanced jaw materials, optimized collimators and critical hardware components for the system. </a:t>
            </a:r>
          </a:p>
          <a:p>
            <a:endParaRPr lang="en-GB" sz="2400"/>
          </a:p>
          <a:p>
            <a:r>
              <a:rPr lang="en-GB" sz="2400"/>
              <a:t>We congratulate the teams on the careful follow-up on the prototyping and production, carefully addressing non-conformities and developing mitigation measures.</a:t>
            </a:r>
          </a:p>
          <a:p>
            <a:endParaRPr lang="en-GB" sz="2400"/>
          </a:p>
          <a:p>
            <a:r>
              <a:rPr lang="en-GB" sz="2400"/>
              <a:t>In particular we acknowledge the outstanding performance of the collimator controls including the sensors and actuators. The availability of the system is remarkable.</a:t>
            </a:r>
          </a:p>
          <a:p>
            <a:endParaRPr lang="en-GB" sz="2400"/>
          </a:p>
        </p:txBody>
      </p:sp>
    </p:spTree>
    <p:extLst>
      <p:ext uri="{BB962C8B-B14F-4D97-AF65-F5344CB8AC3E}">
        <p14:creationId xmlns:p14="http://schemas.microsoft.com/office/powerpoint/2010/main" val="8512829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a:t>Answers</a:t>
            </a:r>
            <a:r>
              <a:rPr lang="de-CH"/>
              <a:t> I</a:t>
            </a:r>
            <a:endParaRPr lang="en-US"/>
          </a:p>
        </p:txBody>
      </p:sp>
      <p:sp>
        <p:nvSpPr>
          <p:cNvPr id="3" name="Inhaltsplatzhalter 2"/>
          <p:cNvSpPr>
            <a:spLocks noGrp="1"/>
          </p:cNvSpPr>
          <p:nvPr>
            <p:ph idx="1"/>
          </p:nvPr>
        </p:nvSpPr>
        <p:spPr>
          <a:xfrm>
            <a:off x="1181100" y="1219200"/>
            <a:ext cx="9829800" cy="5323730"/>
          </a:xfrm>
        </p:spPr>
        <p:txBody>
          <a:bodyPr>
            <a:normAutofit/>
          </a:bodyPr>
          <a:lstStyle/>
          <a:p>
            <a:r>
              <a:rPr lang="en-US" sz="2000" i="1"/>
              <a:t>Review the observed hardware performance during the present prototype production: are there non-conformities and how relevant are they for the HL-LHC operation and could they limit the HL-LHC performance reach (or the LHC performance for the collimator installed in Run3)? </a:t>
            </a:r>
          </a:p>
          <a:p>
            <a:pPr lvl="1"/>
            <a:r>
              <a:rPr lang="en-US" sz="2200"/>
              <a:t>The speakers presented the status of collimator production. Several non-conformities or potential issues were identified, e.g. in the roller screw quality, measured resistivity of material, vacuum outgassing. </a:t>
            </a:r>
          </a:p>
          <a:p>
            <a:pPr lvl="1"/>
            <a:r>
              <a:rPr lang="en-US" sz="2200"/>
              <a:t>All of them were carefully analyzed and solutions were implemented. </a:t>
            </a:r>
          </a:p>
          <a:p>
            <a:pPr lvl="1"/>
            <a:r>
              <a:rPr lang="en-US" sz="2200"/>
              <a:t>A few studies are still ongoing, in particular on radiation hardness of the final material. </a:t>
            </a:r>
          </a:p>
          <a:p>
            <a:pPr lvl="1"/>
            <a:r>
              <a:rPr lang="en-US" sz="2200">
                <a:solidFill>
                  <a:srgbClr val="00B050"/>
                </a:solidFill>
              </a:rPr>
              <a:t>For the presented results we conclude that the ongoing collimation upgrade has no evident short-comings, it can be expected to fully deliver the specified hardware improvements and it will therefore maximize collimation performance reach for the next decades of LHC operation.</a:t>
            </a:r>
          </a:p>
          <a:p>
            <a:endParaRPr lang="en-US" sz="2400"/>
          </a:p>
        </p:txBody>
      </p:sp>
    </p:spTree>
    <p:extLst>
      <p:ext uri="{BB962C8B-B14F-4D97-AF65-F5344CB8AC3E}">
        <p14:creationId xmlns:p14="http://schemas.microsoft.com/office/powerpoint/2010/main" val="35484476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Answers</a:t>
            </a:r>
            <a:r>
              <a:rPr lang="de-CH" dirty="0"/>
              <a:t> II </a:t>
            </a:r>
            <a:endParaRPr lang="en-US" dirty="0"/>
          </a:p>
        </p:txBody>
      </p:sp>
      <p:sp>
        <p:nvSpPr>
          <p:cNvPr id="3" name="Inhaltsplatzhalter 2"/>
          <p:cNvSpPr>
            <a:spLocks noGrp="1"/>
          </p:cNvSpPr>
          <p:nvPr>
            <p:ph idx="1"/>
          </p:nvPr>
        </p:nvSpPr>
        <p:spPr>
          <a:xfrm>
            <a:off x="990600" y="1143000"/>
            <a:ext cx="9753600" cy="4983162"/>
          </a:xfrm>
        </p:spPr>
        <p:txBody>
          <a:bodyPr>
            <a:normAutofit fontScale="92500"/>
          </a:bodyPr>
          <a:lstStyle/>
          <a:p>
            <a:r>
              <a:rPr lang="en-US" sz="2000" i="1" dirty="0"/>
              <a:t>Are the observed hardware characteristics compatible with the HL-LHC operation requirements?</a:t>
            </a:r>
          </a:p>
          <a:p>
            <a:pPr lvl="1"/>
            <a:r>
              <a:rPr lang="en-US" sz="2400" dirty="0"/>
              <a:t>The presented collimation upgrade plan includes novel hardware components that address several critical issues for HL-LHC operation, namely:</a:t>
            </a:r>
          </a:p>
          <a:p>
            <a:pPr lvl="2"/>
            <a:r>
              <a:rPr lang="en-US" sz="2000" dirty="0"/>
              <a:t>a reduction of both resistive and geometric impedance, </a:t>
            </a:r>
          </a:p>
          <a:p>
            <a:pPr lvl="2"/>
            <a:r>
              <a:rPr lang="en-US" sz="2000" dirty="0"/>
              <a:t>materials for improvement of cleaning efficiency,</a:t>
            </a:r>
          </a:p>
          <a:p>
            <a:pPr lvl="2"/>
            <a:r>
              <a:rPr lang="en-US" sz="2000" dirty="0"/>
              <a:t>a new local collimator in the dispersion suppressors, </a:t>
            </a:r>
          </a:p>
          <a:p>
            <a:pPr lvl="2"/>
            <a:r>
              <a:rPr lang="en-US" sz="2000" dirty="0"/>
              <a:t>a hollow electron lens for limiting power in the beam tails, </a:t>
            </a:r>
          </a:p>
          <a:p>
            <a:pPr lvl="2"/>
            <a:r>
              <a:rPr lang="en-US" sz="2000" dirty="0"/>
              <a:t>improved controls for longer component lifetime, </a:t>
            </a:r>
          </a:p>
          <a:p>
            <a:pPr lvl="2"/>
            <a:r>
              <a:rPr lang="en-US" sz="2000" dirty="0"/>
              <a:t>a crystal assistance system for ion operation</a:t>
            </a:r>
          </a:p>
          <a:p>
            <a:pPr lvl="2"/>
            <a:r>
              <a:rPr lang="en-US" sz="2000" dirty="0"/>
              <a:t>NEG cartridges for vacuum optimization. </a:t>
            </a:r>
          </a:p>
          <a:p>
            <a:pPr lvl="1"/>
            <a:r>
              <a:rPr lang="en-US" sz="2400" dirty="0"/>
              <a:t>The presented hardware specifications and results are fully compatible with the HL-LHC requirements. </a:t>
            </a:r>
            <a:r>
              <a:rPr lang="en-US" sz="2400" dirty="0">
                <a:solidFill>
                  <a:srgbClr val="FF0000"/>
                </a:solidFill>
              </a:rPr>
              <a:t>As only residual major worry we identify the radiation hardness of the </a:t>
            </a:r>
            <a:r>
              <a:rPr lang="en-US" sz="2400" dirty="0" err="1">
                <a:solidFill>
                  <a:srgbClr val="FF0000"/>
                </a:solidFill>
              </a:rPr>
              <a:t>MoGr</a:t>
            </a:r>
            <a:r>
              <a:rPr lang="en-US" sz="2400" dirty="0">
                <a:solidFill>
                  <a:srgbClr val="FF0000"/>
                </a:solidFill>
              </a:rPr>
              <a:t> material with coating.</a:t>
            </a:r>
          </a:p>
          <a:p>
            <a:endParaRPr lang="en-US" sz="2400" dirty="0"/>
          </a:p>
        </p:txBody>
      </p:sp>
    </p:spTree>
    <p:extLst>
      <p:ext uri="{BB962C8B-B14F-4D97-AF65-F5344CB8AC3E}">
        <p14:creationId xmlns:p14="http://schemas.microsoft.com/office/powerpoint/2010/main" val="11891391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Answers</a:t>
            </a:r>
            <a:r>
              <a:rPr lang="de-CH" dirty="0"/>
              <a:t> III </a:t>
            </a:r>
            <a:endParaRPr lang="en-US" dirty="0"/>
          </a:p>
        </p:txBody>
      </p:sp>
      <p:sp>
        <p:nvSpPr>
          <p:cNvPr id="3" name="Inhaltsplatzhalter 2"/>
          <p:cNvSpPr>
            <a:spLocks noGrp="1"/>
          </p:cNvSpPr>
          <p:nvPr>
            <p:ph idx="1"/>
          </p:nvPr>
        </p:nvSpPr>
        <p:spPr>
          <a:xfrm>
            <a:off x="1295400" y="1219200"/>
            <a:ext cx="9753600" cy="5440362"/>
          </a:xfrm>
        </p:spPr>
        <p:txBody>
          <a:bodyPr>
            <a:normAutofit/>
          </a:bodyPr>
          <a:lstStyle/>
          <a:p>
            <a:r>
              <a:rPr lang="en-US" sz="2000" i="1" dirty="0"/>
              <a:t>Review in particular the motivation for using coated </a:t>
            </a:r>
            <a:r>
              <a:rPr lang="en-US" sz="2000" i="1" dirty="0" err="1"/>
              <a:t>MoGr</a:t>
            </a:r>
            <a:r>
              <a:rPr lang="en-US" sz="2000" i="1" dirty="0"/>
              <a:t> as collimator material [robustness, likelihood of damage and impact of damage on the rest of the machine] also based on the LHC Run2 operation: Is the use of </a:t>
            </a:r>
            <a:r>
              <a:rPr lang="en-US" sz="2000" i="1" dirty="0" err="1"/>
              <a:t>MoGr</a:t>
            </a:r>
            <a:r>
              <a:rPr lang="en-US" sz="2000" i="1" dirty="0"/>
              <a:t> as collimator material well justified or could other materials with better conductivity or other combination of jaw bulk material with coating be used instead?</a:t>
            </a:r>
          </a:p>
          <a:p>
            <a:pPr lvl="1"/>
            <a:r>
              <a:rPr lang="en-US" sz="2200" dirty="0"/>
              <a:t>The Mo coating of the jaws with </a:t>
            </a:r>
            <a:r>
              <a:rPr lang="en-US" sz="2200" dirty="0" err="1"/>
              <a:t>MoGr</a:t>
            </a:r>
            <a:r>
              <a:rPr lang="en-US" sz="2200" dirty="0"/>
              <a:t> bulk material reduces the collimator-induced impedance and therefore directly maximizes performance reach of the LHC. </a:t>
            </a:r>
          </a:p>
          <a:p>
            <a:pPr lvl="1"/>
            <a:r>
              <a:rPr lang="en-US" sz="2200" dirty="0"/>
              <a:t>The speakers presented careful investigation of the coating in terms of resistivity, adherence, robustness against damage and vacuum performance.</a:t>
            </a:r>
          </a:p>
          <a:p>
            <a:pPr lvl="1"/>
            <a:r>
              <a:rPr lang="en-US" sz="2200" dirty="0"/>
              <a:t>The committee is impressed with the quality and completeness of the studies. </a:t>
            </a:r>
          </a:p>
          <a:p>
            <a:pPr lvl="1"/>
            <a:r>
              <a:rPr lang="en-US" sz="2200" dirty="0">
                <a:solidFill>
                  <a:srgbClr val="00B050"/>
                </a:solidFill>
              </a:rPr>
              <a:t>The choice of </a:t>
            </a:r>
            <a:r>
              <a:rPr lang="en-US" sz="2200" dirty="0" err="1">
                <a:solidFill>
                  <a:srgbClr val="00B050"/>
                </a:solidFill>
              </a:rPr>
              <a:t>MoGr</a:t>
            </a:r>
            <a:r>
              <a:rPr lang="en-US" sz="2200" dirty="0">
                <a:solidFill>
                  <a:srgbClr val="00B050"/>
                </a:solidFill>
              </a:rPr>
              <a:t> material with Mo coating is supported, subject to successful radiation robustness tests. </a:t>
            </a:r>
            <a:endParaRPr lang="en-US" sz="2400" dirty="0">
              <a:solidFill>
                <a:srgbClr val="00B050"/>
              </a:solidFill>
            </a:endParaRPr>
          </a:p>
        </p:txBody>
      </p:sp>
    </p:spTree>
    <p:extLst>
      <p:ext uri="{BB962C8B-B14F-4D97-AF65-F5344CB8AC3E}">
        <p14:creationId xmlns:p14="http://schemas.microsoft.com/office/powerpoint/2010/main" val="9701153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Recommendations</a:t>
            </a:r>
            <a:r>
              <a:rPr lang="de-CH" dirty="0"/>
              <a:t> I </a:t>
            </a:r>
            <a:endParaRPr lang="en-US" dirty="0"/>
          </a:p>
        </p:txBody>
      </p:sp>
      <p:sp>
        <p:nvSpPr>
          <p:cNvPr id="3" name="Inhaltsplatzhalter 2"/>
          <p:cNvSpPr>
            <a:spLocks noGrp="1"/>
          </p:cNvSpPr>
          <p:nvPr>
            <p:ph idx="1"/>
          </p:nvPr>
        </p:nvSpPr>
        <p:spPr/>
        <p:txBody>
          <a:bodyPr>
            <a:normAutofit/>
          </a:bodyPr>
          <a:lstStyle/>
          <a:p>
            <a:r>
              <a:rPr lang="en-GB" sz="2400" dirty="0"/>
              <a:t>The presented high level of quality control during production should be maintained.</a:t>
            </a:r>
          </a:p>
          <a:p>
            <a:r>
              <a:rPr lang="en-GB" sz="2400" dirty="0"/>
              <a:t>Above tolerance heat induced flatness deformations in the design should be accepted for the short periods of times concerned and not be addressed by reducing the collimator length. However the improved cooling and machining approach should be pursued as a first alternative.</a:t>
            </a:r>
          </a:p>
          <a:p>
            <a:r>
              <a:rPr lang="en-GB" sz="2400" dirty="0"/>
              <a:t>Review the radiation hardness once the data on the </a:t>
            </a:r>
            <a:r>
              <a:rPr lang="en-GB" sz="2400" dirty="0" err="1"/>
              <a:t>MoGr</a:t>
            </a:r>
            <a:r>
              <a:rPr lang="en-GB" sz="2400" dirty="0"/>
              <a:t> material is available, both for bulk </a:t>
            </a:r>
            <a:r>
              <a:rPr lang="en-GB" sz="2400" dirty="0" err="1"/>
              <a:t>MoGr</a:t>
            </a:r>
            <a:r>
              <a:rPr lang="en-GB" sz="2400" dirty="0"/>
              <a:t> material and </a:t>
            </a:r>
            <a:r>
              <a:rPr lang="en-GB" sz="2400" dirty="0" err="1"/>
              <a:t>MoGr</a:t>
            </a:r>
            <a:r>
              <a:rPr lang="en-GB" sz="2400" dirty="0"/>
              <a:t> coated with Mo.</a:t>
            </a:r>
          </a:p>
          <a:p>
            <a:r>
              <a:rPr lang="en-GB" sz="2400" dirty="0"/>
              <a:t>Complete and present the studies for radiation impact of the upgraded collimation system with the new materials installed, e.g. on peak doses to personnel.</a:t>
            </a:r>
          </a:p>
          <a:p>
            <a:endParaRPr lang="en-US" sz="2400" dirty="0"/>
          </a:p>
        </p:txBody>
      </p:sp>
    </p:spTree>
    <p:extLst>
      <p:ext uri="{BB962C8B-B14F-4D97-AF65-F5344CB8AC3E}">
        <p14:creationId xmlns:p14="http://schemas.microsoft.com/office/powerpoint/2010/main" val="27914525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Recommendations</a:t>
            </a:r>
            <a:r>
              <a:rPr lang="de-CH" dirty="0"/>
              <a:t> II </a:t>
            </a:r>
            <a:endParaRPr lang="en-US" dirty="0"/>
          </a:p>
        </p:txBody>
      </p:sp>
      <p:sp>
        <p:nvSpPr>
          <p:cNvPr id="3" name="Inhaltsplatzhalter 2"/>
          <p:cNvSpPr>
            <a:spLocks noGrp="1"/>
          </p:cNvSpPr>
          <p:nvPr>
            <p:ph idx="1"/>
          </p:nvPr>
        </p:nvSpPr>
        <p:spPr/>
        <p:txBody>
          <a:bodyPr>
            <a:normAutofit/>
          </a:bodyPr>
          <a:lstStyle/>
          <a:p>
            <a:r>
              <a:rPr lang="en-US" sz="2400" dirty="0"/>
              <a:t>Think about a vacuum test to quantify outgassing in conditions that resembles the machine configuration with one surface coated by Mo and compare with the case of uncoated surface (bare </a:t>
            </a:r>
            <a:r>
              <a:rPr lang="en-US" sz="2400" dirty="0" err="1"/>
              <a:t>MoGr</a:t>
            </a:r>
            <a:r>
              <a:rPr lang="en-US" sz="2400" dirty="0"/>
              <a:t>), taking into account local heating sources in operation and closure of surfaces when installed.</a:t>
            </a:r>
          </a:p>
          <a:p>
            <a:r>
              <a:rPr lang="en-US" sz="2400" dirty="0"/>
              <a:t>Try a real destructive coating test with prototype in IR7 and under the LHC vacuum conditions.</a:t>
            </a:r>
          </a:p>
          <a:p>
            <a:endParaRPr lang="en-US" sz="2400" dirty="0"/>
          </a:p>
          <a:p>
            <a:endParaRPr lang="en-US" sz="2400" dirty="0"/>
          </a:p>
        </p:txBody>
      </p:sp>
    </p:spTree>
    <p:extLst>
      <p:ext uri="{BB962C8B-B14F-4D97-AF65-F5344CB8AC3E}">
        <p14:creationId xmlns:p14="http://schemas.microsoft.com/office/powerpoint/2010/main" val="26081338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Charge </a:t>
            </a:r>
            <a:r>
              <a:rPr lang="en-GB" dirty="0"/>
              <a:t>Questions</a:t>
            </a:r>
            <a:r>
              <a:rPr lang="de-CH" dirty="0"/>
              <a:t> III</a:t>
            </a:r>
            <a:endParaRPr lang="en-US" dirty="0"/>
          </a:p>
        </p:txBody>
      </p:sp>
      <p:sp>
        <p:nvSpPr>
          <p:cNvPr id="4" name="Inhaltsplatzhalter 2"/>
          <p:cNvSpPr txBox="1">
            <a:spLocks noGrp="1"/>
          </p:cNvSpPr>
          <p:nvPr>
            <p:ph idx="1"/>
          </p:nvPr>
        </p:nvSpPr>
        <p:spPr>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dirty="0"/>
              <a:t>Is the cleaning upgrade envisaged for the DS still justified and good enough for both proton and ion beams at their maximum intensities or are there alternative solutions? </a:t>
            </a:r>
          </a:p>
          <a:p>
            <a:pPr marL="0" indent="0">
              <a:buNone/>
            </a:pPr>
            <a:endParaRPr lang="en-US" sz="2000" dirty="0"/>
          </a:p>
          <a:p>
            <a:pPr marL="0" indent="0">
              <a:buNone/>
            </a:pPr>
            <a:r>
              <a:rPr lang="en-US" sz="2000" dirty="0"/>
              <a:t>Is the IR cleaning envisaged for the HL-LHC well justified or are there alternative solutions? </a:t>
            </a:r>
          </a:p>
          <a:p>
            <a:pPr marL="0" indent="0">
              <a:buNone/>
            </a:pPr>
            <a:endParaRPr lang="en-US" sz="2000" dirty="0"/>
          </a:p>
          <a:p>
            <a:pPr marL="0" indent="0">
              <a:buNone/>
            </a:pPr>
            <a:r>
              <a:rPr lang="en-US" sz="2000" dirty="0"/>
              <a:t>Is the choice of installing collimators in the dispersion suppressors of point 7 still adequate taking into account the results of proton and ion operation in Run 1 and 2 including crystal tests. </a:t>
            </a:r>
          </a:p>
          <a:p>
            <a:pPr marL="0" indent="0">
              <a:buNone/>
            </a:pPr>
            <a:endParaRPr lang="en-US" sz="2000" dirty="0"/>
          </a:p>
        </p:txBody>
      </p:sp>
    </p:spTree>
    <p:extLst>
      <p:ext uri="{BB962C8B-B14F-4D97-AF65-F5344CB8AC3E}">
        <p14:creationId xmlns:p14="http://schemas.microsoft.com/office/powerpoint/2010/main" val="1545050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AC903-69C6-CD4D-9E96-542D9A0E91D8}"/>
              </a:ext>
            </a:extLst>
          </p:cNvPr>
          <p:cNvSpPr>
            <a:spLocks noGrp="1"/>
          </p:cNvSpPr>
          <p:nvPr>
            <p:ph type="title"/>
          </p:nvPr>
        </p:nvSpPr>
        <p:spPr/>
        <p:txBody>
          <a:bodyPr/>
          <a:lstStyle/>
          <a:p>
            <a:r>
              <a:rPr lang="en-US"/>
              <a:t>General comments</a:t>
            </a:r>
          </a:p>
        </p:txBody>
      </p:sp>
      <p:sp>
        <p:nvSpPr>
          <p:cNvPr id="3" name="Content Placeholder 2"/>
          <p:cNvSpPr>
            <a:spLocks noGrp="1"/>
          </p:cNvSpPr>
          <p:nvPr>
            <p:ph idx="1"/>
          </p:nvPr>
        </p:nvSpPr>
        <p:spPr/>
        <p:txBody>
          <a:bodyPr>
            <a:normAutofit lnSpcReduction="10000"/>
          </a:bodyPr>
          <a:lstStyle/>
          <a:p>
            <a:r>
              <a:rPr lang="en-US" sz="2400"/>
              <a:t>The excellent performance of the collimation system has contributed directly to the success of LHC thus far, particularly the increase of luminosity via the reduction of beta* over time.</a:t>
            </a:r>
          </a:p>
          <a:p>
            <a:r>
              <a:rPr lang="en-US" sz="2400"/>
              <a:t>The efficiency of operation was strongly improved by automated methods and the use of integrated BPMs.</a:t>
            </a:r>
          </a:p>
          <a:p>
            <a:r>
              <a:rPr lang="en-US" sz="2400"/>
              <a:t>The availability of the system has been excellent.</a:t>
            </a:r>
          </a:p>
          <a:p>
            <a:r>
              <a:rPr lang="en-US" sz="2400"/>
              <a:t>Particle tracking, impedance calculation and radiation transport simulations were improved over time, showing good agreement with measurements.</a:t>
            </a:r>
          </a:p>
          <a:p>
            <a:r>
              <a:rPr lang="en-US" sz="2400"/>
              <a:t>With the development of </a:t>
            </a:r>
            <a:r>
              <a:rPr lang="en-US" sz="2400" err="1"/>
              <a:t>MoGr</a:t>
            </a:r>
            <a:r>
              <a:rPr lang="en-US" sz="2400"/>
              <a:t> collimators and low impedance coating important improvements were achieved.</a:t>
            </a:r>
          </a:p>
          <a:p>
            <a:r>
              <a:rPr lang="en-US" sz="2400"/>
              <a:t>The baseline scenario provides beam stability with a margin dictated by present experience and compatible with sufficient dynamic aperture.</a:t>
            </a:r>
          </a:p>
        </p:txBody>
      </p:sp>
    </p:spTree>
    <p:extLst>
      <p:ext uri="{BB962C8B-B14F-4D97-AF65-F5344CB8AC3E}">
        <p14:creationId xmlns:p14="http://schemas.microsoft.com/office/powerpoint/2010/main" val="42660783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8E15E4B-ECB8-4D43-B41D-EBDA770A2C81}"/>
              </a:ext>
            </a:extLst>
          </p:cNvPr>
          <p:cNvSpPr>
            <a:spLocks noGrp="1"/>
          </p:cNvSpPr>
          <p:nvPr>
            <p:ph type="sldNum" sz="quarter" idx="12"/>
          </p:nvPr>
        </p:nvSpPr>
        <p:spPr/>
        <p:txBody>
          <a:bodyPr/>
          <a:lstStyle/>
          <a:p>
            <a:fld id="{1787A23F-BAF2-40F7-981E-A4E481A32A38}" type="slidenum">
              <a:rPr lang="en-US" smtClean="0"/>
              <a:t>20</a:t>
            </a:fld>
            <a:endParaRPr lang="en-US"/>
          </a:p>
        </p:txBody>
      </p:sp>
      <p:pic>
        <p:nvPicPr>
          <p:cNvPr id="4" name="Picture 3">
            <a:extLst>
              <a:ext uri="{FF2B5EF4-FFF2-40B4-BE49-F238E27FC236}">
                <a16:creationId xmlns:a16="http://schemas.microsoft.com/office/drawing/2014/main" id="{B1D2BC23-3D5C-9843-9964-F7FFB99C3534}"/>
              </a:ext>
            </a:extLst>
          </p:cNvPr>
          <p:cNvPicPr>
            <a:picLocks noChangeAspect="1"/>
          </p:cNvPicPr>
          <p:nvPr/>
        </p:nvPicPr>
        <p:blipFill>
          <a:blip r:embed="rId2"/>
          <a:stretch>
            <a:fillRect/>
          </a:stretch>
        </p:blipFill>
        <p:spPr>
          <a:xfrm>
            <a:off x="914400" y="524381"/>
            <a:ext cx="10236836" cy="5957411"/>
          </a:xfrm>
          <a:prstGeom prst="rect">
            <a:avLst/>
          </a:prstGeom>
        </p:spPr>
      </p:pic>
    </p:spTree>
    <p:extLst>
      <p:ext uri="{BB962C8B-B14F-4D97-AF65-F5344CB8AC3E}">
        <p14:creationId xmlns:p14="http://schemas.microsoft.com/office/powerpoint/2010/main" val="42489272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F06C153-83DA-1447-A238-BB02103A7CB2}"/>
              </a:ext>
            </a:extLst>
          </p:cNvPr>
          <p:cNvSpPr>
            <a:spLocks noGrp="1"/>
          </p:cNvSpPr>
          <p:nvPr>
            <p:ph type="sldNum" sz="quarter" idx="12"/>
          </p:nvPr>
        </p:nvSpPr>
        <p:spPr/>
        <p:txBody>
          <a:bodyPr/>
          <a:lstStyle/>
          <a:p>
            <a:fld id="{1787A23F-BAF2-40F7-981E-A4E481A32A38}" type="slidenum">
              <a:rPr lang="en-US" smtClean="0"/>
              <a:t>21</a:t>
            </a:fld>
            <a:endParaRPr lang="en-US"/>
          </a:p>
        </p:txBody>
      </p:sp>
      <p:pic>
        <p:nvPicPr>
          <p:cNvPr id="4" name="Picture 3">
            <a:extLst>
              <a:ext uri="{FF2B5EF4-FFF2-40B4-BE49-F238E27FC236}">
                <a16:creationId xmlns:a16="http://schemas.microsoft.com/office/drawing/2014/main" id="{0FD0DAB7-DBBA-4647-9199-005073170663}"/>
              </a:ext>
            </a:extLst>
          </p:cNvPr>
          <p:cNvPicPr>
            <a:picLocks noChangeAspect="1"/>
          </p:cNvPicPr>
          <p:nvPr/>
        </p:nvPicPr>
        <p:blipFill>
          <a:blip r:embed="rId2"/>
          <a:stretch>
            <a:fillRect/>
          </a:stretch>
        </p:blipFill>
        <p:spPr>
          <a:xfrm>
            <a:off x="1447800" y="381000"/>
            <a:ext cx="9613900" cy="5346823"/>
          </a:xfrm>
          <a:prstGeom prst="rect">
            <a:avLst/>
          </a:prstGeom>
        </p:spPr>
      </p:pic>
      <p:sp>
        <p:nvSpPr>
          <p:cNvPr id="5" name="TextBox 4">
            <a:extLst>
              <a:ext uri="{FF2B5EF4-FFF2-40B4-BE49-F238E27FC236}">
                <a16:creationId xmlns:a16="http://schemas.microsoft.com/office/drawing/2014/main" id="{62FE3CD9-8D6C-5945-8490-4AFA150679DA}"/>
              </a:ext>
            </a:extLst>
          </p:cNvPr>
          <p:cNvSpPr txBox="1"/>
          <p:nvPr/>
        </p:nvSpPr>
        <p:spPr>
          <a:xfrm>
            <a:off x="7168573" y="6149653"/>
            <a:ext cx="3886200" cy="369332"/>
          </a:xfrm>
          <a:prstGeom prst="rect">
            <a:avLst/>
          </a:prstGeom>
          <a:noFill/>
          <a:ln>
            <a:solidFill>
              <a:srgbClr val="FF0000"/>
            </a:solidFill>
          </a:ln>
        </p:spPr>
        <p:txBody>
          <a:bodyPr wrap="square" rtlCol="0">
            <a:spAutoFit/>
          </a:bodyPr>
          <a:lstStyle/>
          <a:p>
            <a:r>
              <a:rPr lang="en-US" b="1" dirty="0" err="1">
                <a:solidFill>
                  <a:srgbClr val="FF0000"/>
                </a:solidFill>
              </a:rPr>
              <a:t>Pb</a:t>
            </a:r>
            <a:r>
              <a:rPr lang="en-US" b="1" dirty="0">
                <a:solidFill>
                  <a:srgbClr val="FF0000"/>
                </a:solidFill>
              </a:rPr>
              <a:t>: No cases below 1 hour during 2018</a:t>
            </a:r>
          </a:p>
        </p:txBody>
      </p:sp>
      <p:pic>
        <p:nvPicPr>
          <p:cNvPr id="6" name="Picture 5">
            <a:extLst>
              <a:ext uri="{FF2B5EF4-FFF2-40B4-BE49-F238E27FC236}">
                <a16:creationId xmlns:a16="http://schemas.microsoft.com/office/drawing/2014/main" id="{9664DEC3-EF53-F942-81D6-4EB34E8D559D}"/>
              </a:ext>
            </a:extLst>
          </p:cNvPr>
          <p:cNvPicPr>
            <a:picLocks noChangeAspect="1"/>
          </p:cNvPicPr>
          <p:nvPr/>
        </p:nvPicPr>
        <p:blipFill>
          <a:blip r:embed="rId3"/>
          <a:stretch>
            <a:fillRect/>
          </a:stretch>
        </p:blipFill>
        <p:spPr>
          <a:xfrm>
            <a:off x="228600" y="6331535"/>
            <a:ext cx="5791200" cy="374900"/>
          </a:xfrm>
          <a:prstGeom prst="rect">
            <a:avLst/>
          </a:prstGeom>
        </p:spPr>
      </p:pic>
    </p:spTree>
    <p:extLst>
      <p:ext uri="{BB962C8B-B14F-4D97-AF65-F5344CB8AC3E}">
        <p14:creationId xmlns:p14="http://schemas.microsoft.com/office/powerpoint/2010/main" val="11130759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370F24F-3090-9048-8FE0-C9827353E732}"/>
              </a:ext>
            </a:extLst>
          </p:cNvPr>
          <p:cNvSpPr>
            <a:spLocks noGrp="1"/>
          </p:cNvSpPr>
          <p:nvPr>
            <p:ph type="sldNum" sz="quarter" idx="12"/>
          </p:nvPr>
        </p:nvSpPr>
        <p:spPr/>
        <p:txBody>
          <a:bodyPr/>
          <a:lstStyle/>
          <a:p>
            <a:fld id="{1787A23F-BAF2-40F7-981E-A4E481A32A38}" type="slidenum">
              <a:rPr lang="en-US" smtClean="0"/>
              <a:t>22</a:t>
            </a:fld>
            <a:endParaRPr lang="en-US"/>
          </a:p>
        </p:txBody>
      </p:sp>
      <p:pic>
        <p:nvPicPr>
          <p:cNvPr id="3" name="Picture 2">
            <a:extLst>
              <a:ext uri="{FF2B5EF4-FFF2-40B4-BE49-F238E27FC236}">
                <a16:creationId xmlns:a16="http://schemas.microsoft.com/office/drawing/2014/main" id="{3700E04D-8C68-E648-A52E-C7EE4D4D7D17}"/>
              </a:ext>
            </a:extLst>
          </p:cNvPr>
          <p:cNvPicPr>
            <a:picLocks noChangeAspect="1"/>
          </p:cNvPicPr>
          <p:nvPr/>
        </p:nvPicPr>
        <p:blipFill>
          <a:blip r:embed="rId2"/>
          <a:stretch>
            <a:fillRect/>
          </a:stretch>
        </p:blipFill>
        <p:spPr>
          <a:xfrm>
            <a:off x="304800" y="457200"/>
            <a:ext cx="4945166" cy="4724400"/>
          </a:xfrm>
          <a:prstGeom prst="rect">
            <a:avLst/>
          </a:prstGeom>
        </p:spPr>
      </p:pic>
      <p:pic>
        <p:nvPicPr>
          <p:cNvPr id="4" name="Picture 3">
            <a:extLst>
              <a:ext uri="{FF2B5EF4-FFF2-40B4-BE49-F238E27FC236}">
                <a16:creationId xmlns:a16="http://schemas.microsoft.com/office/drawing/2014/main" id="{273A0569-2139-CF46-9FB3-5409011DFDA8}"/>
              </a:ext>
            </a:extLst>
          </p:cNvPr>
          <p:cNvPicPr>
            <a:picLocks noChangeAspect="1"/>
          </p:cNvPicPr>
          <p:nvPr/>
        </p:nvPicPr>
        <p:blipFill>
          <a:blip r:embed="rId3"/>
          <a:stretch>
            <a:fillRect/>
          </a:stretch>
        </p:blipFill>
        <p:spPr>
          <a:xfrm>
            <a:off x="6248400" y="547250"/>
            <a:ext cx="5022359" cy="4710550"/>
          </a:xfrm>
          <a:prstGeom prst="rect">
            <a:avLst/>
          </a:prstGeom>
        </p:spPr>
      </p:pic>
      <p:sp>
        <p:nvSpPr>
          <p:cNvPr id="5" name="TextBox 4">
            <a:extLst>
              <a:ext uri="{FF2B5EF4-FFF2-40B4-BE49-F238E27FC236}">
                <a16:creationId xmlns:a16="http://schemas.microsoft.com/office/drawing/2014/main" id="{C2F2CD58-410B-1949-B19D-B79BE6A8F9F1}"/>
              </a:ext>
            </a:extLst>
          </p:cNvPr>
          <p:cNvSpPr txBox="1"/>
          <p:nvPr/>
        </p:nvSpPr>
        <p:spPr>
          <a:xfrm>
            <a:off x="2209800" y="104493"/>
            <a:ext cx="1371600" cy="369332"/>
          </a:xfrm>
          <a:prstGeom prst="rect">
            <a:avLst/>
          </a:prstGeom>
          <a:noFill/>
        </p:spPr>
        <p:txBody>
          <a:bodyPr wrap="square" rtlCol="0">
            <a:spAutoFit/>
          </a:bodyPr>
          <a:lstStyle/>
          <a:p>
            <a:r>
              <a:rPr lang="en-US" dirty="0"/>
              <a:t>Protons</a:t>
            </a:r>
          </a:p>
        </p:txBody>
      </p:sp>
      <p:sp>
        <p:nvSpPr>
          <p:cNvPr id="6" name="TextBox 5">
            <a:extLst>
              <a:ext uri="{FF2B5EF4-FFF2-40B4-BE49-F238E27FC236}">
                <a16:creationId xmlns:a16="http://schemas.microsoft.com/office/drawing/2014/main" id="{6D96B852-4CF8-6B45-89CF-CC9687D40C02}"/>
              </a:ext>
            </a:extLst>
          </p:cNvPr>
          <p:cNvSpPr txBox="1"/>
          <p:nvPr/>
        </p:nvSpPr>
        <p:spPr>
          <a:xfrm>
            <a:off x="8250035" y="193158"/>
            <a:ext cx="990600" cy="369332"/>
          </a:xfrm>
          <a:prstGeom prst="rect">
            <a:avLst/>
          </a:prstGeom>
          <a:noFill/>
        </p:spPr>
        <p:txBody>
          <a:bodyPr wrap="square" rtlCol="0">
            <a:spAutoFit/>
          </a:bodyPr>
          <a:lstStyle/>
          <a:p>
            <a:r>
              <a:rPr lang="en-US" dirty="0"/>
              <a:t>Ions</a:t>
            </a:r>
          </a:p>
        </p:txBody>
      </p:sp>
      <p:pic>
        <p:nvPicPr>
          <p:cNvPr id="7" name="Picture 6">
            <a:extLst>
              <a:ext uri="{FF2B5EF4-FFF2-40B4-BE49-F238E27FC236}">
                <a16:creationId xmlns:a16="http://schemas.microsoft.com/office/drawing/2014/main" id="{AC8DEAB3-B7C9-0143-9A2F-C94E7C121720}"/>
              </a:ext>
            </a:extLst>
          </p:cNvPr>
          <p:cNvPicPr>
            <a:picLocks noChangeAspect="1"/>
          </p:cNvPicPr>
          <p:nvPr/>
        </p:nvPicPr>
        <p:blipFill>
          <a:blip r:embed="rId4"/>
          <a:stretch>
            <a:fillRect/>
          </a:stretch>
        </p:blipFill>
        <p:spPr>
          <a:xfrm>
            <a:off x="4114800" y="5437045"/>
            <a:ext cx="3302540" cy="1261946"/>
          </a:xfrm>
          <a:prstGeom prst="rect">
            <a:avLst/>
          </a:prstGeom>
        </p:spPr>
      </p:pic>
    </p:spTree>
    <p:extLst>
      <p:ext uri="{BB962C8B-B14F-4D97-AF65-F5344CB8AC3E}">
        <p14:creationId xmlns:p14="http://schemas.microsoft.com/office/powerpoint/2010/main" val="33817357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84618BA-21B0-7A4C-9439-8B0DC0F52687}"/>
              </a:ext>
            </a:extLst>
          </p:cNvPr>
          <p:cNvSpPr>
            <a:spLocks noGrp="1"/>
          </p:cNvSpPr>
          <p:nvPr>
            <p:ph type="sldNum" sz="quarter" idx="12"/>
          </p:nvPr>
        </p:nvSpPr>
        <p:spPr/>
        <p:txBody>
          <a:bodyPr/>
          <a:lstStyle/>
          <a:p>
            <a:fld id="{1787A23F-BAF2-40F7-981E-A4E481A32A38}" type="slidenum">
              <a:rPr lang="en-US" smtClean="0"/>
              <a:t>23</a:t>
            </a:fld>
            <a:endParaRPr lang="en-US"/>
          </a:p>
        </p:txBody>
      </p:sp>
      <p:pic>
        <p:nvPicPr>
          <p:cNvPr id="3" name="Picture 2">
            <a:extLst>
              <a:ext uri="{FF2B5EF4-FFF2-40B4-BE49-F238E27FC236}">
                <a16:creationId xmlns:a16="http://schemas.microsoft.com/office/drawing/2014/main" id="{55B7B333-432C-334D-B5E6-0F44322378CF}"/>
              </a:ext>
            </a:extLst>
          </p:cNvPr>
          <p:cNvPicPr>
            <a:picLocks noChangeAspect="1"/>
          </p:cNvPicPr>
          <p:nvPr/>
        </p:nvPicPr>
        <p:blipFill>
          <a:blip r:embed="rId2"/>
          <a:stretch>
            <a:fillRect/>
          </a:stretch>
        </p:blipFill>
        <p:spPr>
          <a:xfrm>
            <a:off x="838200" y="423317"/>
            <a:ext cx="10436217" cy="2931613"/>
          </a:xfrm>
          <a:prstGeom prst="rect">
            <a:avLst/>
          </a:prstGeom>
        </p:spPr>
      </p:pic>
      <p:pic>
        <p:nvPicPr>
          <p:cNvPr id="4" name="Picture 3">
            <a:extLst>
              <a:ext uri="{FF2B5EF4-FFF2-40B4-BE49-F238E27FC236}">
                <a16:creationId xmlns:a16="http://schemas.microsoft.com/office/drawing/2014/main" id="{BB691720-92D8-A743-BDCA-1D5A1BEDC091}"/>
              </a:ext>
            </a:extLst>
          </p:cNvPr>
          <p:cNvPicPr>
            <a:picLocks noChangeAspect="1"/>
          </p:cNvPicPr>
          <p:nvPr/>
        </p:nvPicPr>
        <p:blipFill>
          <a:blip r:embed="rId3"/>
          <a:stretch>
            <a:fillRect/>
          </a:stretch>
        </p:blipFill>
        <p:spPr>
          <a:xfrm>
            <a:off x="1155749" y="3657600"/>
            <a:ext cx="10081261" cy="914400"/>
          </a:xfrm>
          <a:prstGeom prst="rect">
            <a:avLst/>
          </a:prstGeom>
        </p:spPr>
      </p:pic>
      <p:pic>
        <p:nvPicPr>
          <p:cNvPr id="5" name="Picture 4">
            <a:extLst>
              <a:ext uri="{FF2B5EF4-FFF2-40B4-BE49-F238E27FC236}">
                <a16:creationId xmlns:a16="http://schemas.microsoft.com/office/drawing/2014/main" id="{CABC26A7-9DF9-6148-8AFF-6792B2889382}"/>
              </a:ext>
            </a:extLst>
          </p:cNvPr>
          <p:cNvPicPr>
            <a:picLocks noChangeAspect="1"/>
          </p:cNvPicPr>
          <p:nvPr/>
        </p:nvPicPr>
        <p:blipFill>
          <a:blip r:embed="rId4"/>
          <a:stretch>
            <a:fillRect/>
          </a:stretch>
        </p:blipFill>
        <p:spPr>
          <a:xfrm>
            <a:off x="8153400" y="4696283"/>
            <a:ext cx="1263024" cy="1949450"/>
          </a:xfrm>
          <a:prstGeom prst="rect">
            <a:avLst/>
          </a:prstGeom>
        </p:spPr>
      </p:pic>
      <p:pic>
        <p:nvPicPr>
          <p:cNvPr id="7" name="Picture 6">
            <a:extLst>
              <a:ext uri="{FF2B5EF4-FFF2-40B4-BE49-F238E27FC236}">
                <a16:creationId xmlns:a16="http://schemas.microsoft.com/office/drawing/2014/main" id="{99535017-20BB-6449-95BD-828B99FD6C79}"/>
              </a:ext>
            </a:extLst>
          </p:cNvPr>
          <p:cNvPicPr>
            <a:picLocks noChangeAspect="1"/>
          </p:cNvPicPr>
          <p:nvPr/>
        </p:nvPicPr>
        <p:blipFill>
          <a:blip r:embed="rId5"/>
          <a:stretch>
            <a:fillRect/>
          </a:stretch>
        </p:blipFill>
        <p:spPr>
          <a:xfrm>
            <a:off x="9416424" y="4690835"/>
            <a:ext cx="1305117" cy="1954898"/>
          </a:xfrm>
          <a:prstGeom prst="rect">
            <a:avLst/>
          </a:prstGeom>
        </p:spPr>
      </p:pic>
    </p:spTree>
    <p:extLst>
      <p:ext uri="{BB962C8B-B14F-4D97-AF65-F5344CB8AC3E}">
        <p14:creationId xmlns:p14="http://schemas.microsoft.com/office/powerpoint/2010/main" val="1607731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1200" y="274638"/>
            <a:ext cx="8229600" cy="922114"/>
          </a:xfrm>
        </p:spPr>
        <p:txBody>
          <a:bodyPr/>
          <a:lstStyle/>
          <a:p>
            <a:r>
              <a:rPr lang="en-GB" dirty="0"/>
              <a:t>Findings</a:t>
            </a:r>
          </a:p>
        </p:txBody>
      </p:sp>
      <p:sp>
        <p:nvSpPr>
          <p:cNvPr id="3" name="Inhaltsplatzhalter 2"/>
          <p:cNvSpPr>
            <a:spLocks noGrp="1"/>
          </p:cNvSpPr>
          <p:nvPr>
            <p:ph idx="1"/>
          </p:nvPr>
        </p:nvSpPr>
        <p:spPr>
          <a:xfrm>
            <a:off x="990600" y="1268761"/>
            <a:ext cx="10210800" cy="4857403"/>
          </a:xfrm>
        </p:spPr>
        <p:txBody>
          <a:bodyPr>
            <a:normAutofit lnSpcReduction="10000"/>
          </a:bodyPr>
          <a:lstStyle/>
          <a:p>
            <a:r>
              <a:rPr lang="en-GB" sz="2400" dirty="0"/>
              <a:t>The presented scheme of DS collimators in-between a pair of 11 T magnets in IR7, and in a connection cryostat in IR 2 leads to just acceptable heat deposition in </a:t>
            </a:r>
            <a:r>
              <a:rPr lang="en-GB" sz="2400" dirty="0" err="1"/>
              <a:t>s.c.</a:t>
            </a:r>
            <a:r>
              <a:rPr lang="en-GB" sz="2400" dirty="0"/>
              <a:t> magnets, both for proton and ion operation</a:t>
            </a:r>
          </a:p>
          <a:p>
            <a:endParaRPr lang="en-GB" sz="2400" dirty="0"/>
          </a:p>
          <a:p>
            <a:r>
              <a:rPr lang="en-GB" sz="2400" dirty="0"/>
              <a:t>The development of the 11 T magnet prototype is sufficiently advanced and performance requirements are in line to be met</a:t>
            </a:r>
          </a:p>
          <a:p>
            <a:endParaRPr lang="en-GB" sz="2400" dirty="0"/>
          </a:p>
          <a:p>
            <a:r>
              <a:rPr lang="en-GB" sz="2400" dirty="0"/>
              <a:t>The upgraded IR cleaning schemes for IP1/5 provide sufficient suppression of losses; the situation appears well understood</a:t>
            </a:r>
          </a:p>
          <a:p>
            <a:endParaRPr lang="en-GB" sz="2400" dirty="0"/>
          </a:p>
          <a:p>
            <a:r>
              <a:rPr lang="en-GB" sz="2400" dirty="0"/>
              <a:t>HL-LHC optics v1.3, including matched MKD-TCT phase advance, allows the recovery of beta*=15 cm after the 2016 re-baseline</a:t>
            </a:r>
          </a:p>
        </p:txBody>
      </p:sp>
    </p:spTree>
    <p:extLst>
      <p:ext uri="{BB962C8B-B14F-4D97-AF65-F5344CB8AC3E}">
        <p14:creationId xmlns:p14="http://schemas.microsoft.com/office/powerpoint/2010/main" val="11510015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Comments</a:t>
            </a:r>
          </a:p>
        </p:txBody>
      </p:sp>
      <p:sp>
        <p:nvSpPr>
          <p:cNvPr id="3" name="Content Placeholder 2"/>
          <p:cNvSpPr>
            <a:spLocks noGrp="1"/>
          </p:cNvSpPr>
          <p:nvPr>
            <p:ph idx="1"/>
          </p:nvPr>
        </p:nvSpPr>
        <p:spPr/>
        <p:txBody>
          <a:bodyPr>
            <a:normAutofit fontScale="92500"/>
          </a:bodyPr>
          <a:lstStyle/>
          <a:p>
            <a:r>
              <a:rPr lang="en-GB" sz="2400" dirty="0"/>
              <a:t>The power deposition for the case of 0.2 h lifetime of 50 </a:t>
            </a:r>
            <a:r>
              <a:rPr lang="en-GB" sz="2400" dirty="0" err="1"/>
              <a:t>mW</a:t>
            </a:r>
            <a:r>
              <a:rPr lang="en-GB" sz="2400" dirty="0"/>
              <a:t>/cm3 in the 11 T magnet coil is just below the calculated limit of 70 </a:t>
            </a:r>
            <a:r>
              <a:rPr lang="en-GB" sz="2400" dirty="0" err="1"/>
              <a:t>mW</a:t>
            </a:r>
            <a:r>
              <a:rPr lang="en-GB" sz="2400" dirty="0"/>
              <a:t>/cm3; for such critical parameters margins should be specified and potential mitigation measures be established</a:t>
            </a:r>
          </a:p>
          <a:p>
            <a:r>
              <a:rPr lang="en-GB" sz="2400" dirty="0"/>
              <a:t>In case of operational problems going back to the original baseline (2 assemblies/side) could be considered as a long term solution</a:t>
            </a:r>
            <a:endParaRPr lang="en-US" sz="2400" dirty="0"/>
          </a:p>
          <a:p>
            <a:r>
              <a:rPr lang="en-GB" sz="2400" dirty="0"/>
              <a:t>The schedule for the 11 T magnet production is tight and presents a risk that installation in LS2 cannot be achieved; the possibility of installation in EYETS is a backup. In extremis, operation in Run 3 should be possible without 11 T (possible ion intensity limit).</a:t>
            </a:r>
          </a:p>
          <a:p>
            <a:r>
              <a:rPr lang="en-GB" sz="2400" dirty="0"/>
              <a:t>Situations with 0.2 h lifetime were not observed in Run 2 with significant intensity; however, with higher intensity and crab cavities conditions might change and it is recommended to maintain this limit as the reference</a:t>
            </a:r>
          </a:p>
          <a:p>
            <a:endParaRPr lang="en-GB" sz="2400" dirty="0"/>
          </a:p>
          <a:p>
            <a:endParaRPr lang="en-GB" sz="2400" dirty="0"/>
          </a:p>
        </p:txBody>
      </p:sp>
    </p:spTree>
    <p:extLst>
      <p:ext uri="{BB962C8B-B14F-4D97-AF65-F5344CB8AC3E}">
        <p14:creationId xmlns:p14="http://schemas.microsoft.com/office/powerpoint/2010/main" val="2023909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Comments/Recommendations</a:t>
            </a:r>
          </a:p>
        </p:txBody>
      </p:sp>
      <p:sp>
        <p:nvSpPr>
          <p:cNvPr id="3" name="Content Placeholder 2"/>
          <p:cNvSpPr>
            <a:spLocks noGrp="1"/>
          </p:cNvSpPr>
          <p:nvPr>
            <p:ph idx="1"/>
          </p:nvPr>
        </p:nvSpPr>
        <p:spPr>
          <a:xfrm>
            <a:off x="609600" y="1371600"/>
            <a:ext cx="10972800" cy="4525963"/>
          </a:xfrm>
        </p:spPr>
        <p:txBody>
          <a:bodyPr>
            <a:normAutofit fontScale="92500" lnSpcReduction="20000"/>
          </a:bodyPr>
          <a:lstStyle/>
          <a:p>
            <a:r>
              <a:rPr lang="en-US" sz="2400" dirty="0"/>
              <a:t>IR 1&amp;5 Incoming Beam </a:t>
            </a:r>
          </a:p>
          <a:p>
            <a:pPr lvl="1"/>
            <a:r>
              <a:rPr lang="en-US" sz="2200" dirty="0"/>
              <a:t>Additional bottleneck observed in Q4-Q5 region demands an additional pair of TCT in cell 6 to protect them while keeping TCT in cell 4 for triplet protection</a:t>
            </a:r>
          </a:p>
          <a:p>
            <a:pPr lvl="1"/>
            <a:r>
              <a:rPr lang="en-US" sz="2200" dirty="0"/>
              <a:t>TCTs in cells 4 and 6 made either from W or </a:t>
            </a:r>
            <a:r>
              <a:rPr lang="en-US" sz="2200" dirty="0" err="1"/>
              <a:t>CuCD</a:t>
            </a:r>
            <a:r>
              <a:rPr lang="en-US" sz="2200" dirty="0"/>
              <a:t> are fully safe over a realistic range of setting; thus W can be chosen as cost effective solution; in the unlikely case of a single bunch impact the collimator had to be exchanged.  </a:t>
            </a:r>
            <a:r>
              <a:rPr lang="en-GB" sz="2200" dirty="0"/>
              <a:t>If </a:t>
            </a:r>
            <a:r>
              <a:rPr lang="en-GB" sz="2200" dirty="0" err="1"/>
              <a:t>CuCD</a:t>
            </a:r>
            <a:r>
              <a:rPr lang="en-GB" sz="2200" dirty="0"/>
              <a:t> should be pursued, the case should be strengthened</a:t>
            </a:r>
          </a:p>
          <a:p>
            <a:endParaRPr lang="en-GB" sz="2400" dirty="0"/>
          </a:p>
          <a:p>
            <a:r>
              <a:rPr lang="en-US" sz="2400" dirty="0"/>
              <a:t>IR 1&amp;5 Outgoing Debris</a:t>
            </a:r>
          </a:p>
          <a:p>
            <a:pPr lvl="1"/>
            <a:r>
              <a:rPr lang="en-US" sz="2000" dirty="0"/>
              <a:t>Less effective TAXN, but looks OK with movable TCL and fixed masks (TCLX4, TCLM4, TCLM6)</a:t>
            </a:r>
          </a:p>
          <a:p>
            <a:pPr lvl="1"/>
            <a:r>
              <a:rPr lang="en-US" sz="2000" dirty="0"/>
              <a:t>Cleaning will be less constrained in HL era due to absence of Roman Pots. To be re-considered carefully if re-proposed.</a:t>
            </a:r>
          </a:p>
          <a:p>
            <a:endParaRPr lang="en-US" sz="2400" dirty="0"/>
          </a:p>
          <a:p>
            <a:r>
              <a:rPr lang="en-US" sz="2400" dirty="0"/>
              <a:t>Crystal collimation shows excellent performances, this option should be further developed especially for ions but not be considered as a replacement for DS collimators </a:t>
            </a:r>
          </a:p>
          <a:p>
            <a:endParaRPr lang="en-GB" sz="2400" dirty="0"/>
          </a:p>
          <a:p>
            <a:endParaRPr lang="en-GB" sz="2400" dirty="0"/>
          </a:p>
        </p:txBody>
      </p:sp>
    </p:spTree>
    <p:extLst>
      <p:ext uri="{BB962C8B-B14F-4D97-AF65-F5344CB8AC3E}">
        <p14:creationId xmlns:p14="http://schemas.microsoft.com/office/powerpoint/2010/main" val="19491282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Answers/Recommendations </a:t>
            </a:r>
          </a:p>
        </p:txBody>
      </p:sp>
      <p:sp>
        <p:nvSpPr>
          <p:cNvPr id="3" name="Inhaltsplatzhalter 2"/>
          <p:cNvSpPr>
            <a:spLocks noGrp="1"/>
          </p:cNvSpPr>
          <p:nvPr>
            <p:ph idx="1"/>
          </p:nvPr>
        </p:nvSpPr>
        <p:spPr/>
        <p:txBody>
          <a:bodyPr>
            <a:normAutofit fontScale="92500" lnSpcReduction="10000"/>
          </a:bodyPr>
          <a:lstStyle/>
          <a:p>
            <a:pPr marL="0" indent="0">
              <a:buNone/>
            </a:pPr>
            <a:r>
              <a:rPr lang="en-US" sz="2400" i="1" dirty="0"/>
              <a:t>Is the cleaning upgrade envisaged for the </a:t>
            </a:r>
            <a:r>
              <a:rPr lang="en-US" sz="2400" b="1" i="1" dirty="0"/>
              <a:t>DS</a:t>
            </a:r>
            <a:r>
              <a:rPr lang="en-US" sz="2400" i="1" dirty="0"/>
              <a:t> still justified and good enough for both proton and ion beams at their maximum intensities or are there alternative solutions? </a:t>
            </a:r>
          </a:p>
          <a:p>
            <a:pPr marL="0" indent="0">
              <a:buNone/>
            </a:pPr>
            <a:r>
              <a:rPr lang="en-US" sz="2400" dirty="0"/>
              <a:t>Yes, the IR7 DS collimator upgrade and proposed position required for ions, represent a reasonable compromise and should be executed.</a:t>
            </a:r>
          </a:p>
          <a:p>
            <a:pPr marL="0" indent="0">
              <a:buNone/>
            </a:pPr>
            <a:endParaRPr lang="en-US" sz="2400" dirty="0"/>
          </a:p>
          <a:p>
            <a:pPr marL="0" indent="0">
              <a:buNone/>
            </a:pPr>
            <a:r>
              <a:rPr lang="en-US" sz="2400" i="1" dirty="0"/>
              <a:t>Is the </a:t>
            </a:r>
            <a:r>
              <a:rPr lang="en-US" sz="2400" b="1" i="1" dirty="0"/>
              <a:t>IR</a:t>
            </a:r>
            <a:r>
              <a:rPr lang="en-US" sz="2400" i="1" dirty="0"/>
              <a:t> cleaning envisaged for the HL-LHC well justified or are there alternative solutions? </a:t>
            </a:r>
          </a:p>
          <a:p>
            <a:pPr marL="0" indent="0">
              <a:buNone/>
            </a:pPr>
            <a:r>
              <a:rPr lang="en-US" sz="2400" dirty="0"/>
              <a:t>The proposed IR1/5 cleaning with TCLX collimator and masks provides a good solution with sufficient margin for power deposition.</a:t>
            </a:r>
          </a:p>
          <a:p>
            <a:pPr marL="0" indent="0">
              <a:buNone/>
            </a:pPr>
            <a:endParaRPr lang="en-US" sz="2400" dirty="0"/>
          </a:p>
          <a:p>
            <a:pPr marL="0" indent="0">
              <a:buNone/>
            </a:pPr>
            <a:r>
              <a:rPr lang="en-US" sz="2400" i="1" dirty="0"/>
              <a:t>Is the choice of installing collimators in the dispersion suppressors of point 7 still adequate taking into account the results of proton and ion operation in Run 1 and 2 including crystal tests. </a:t>
            </a:r>
          </a:p>
          <a:p>
            <a:pPr marL="0" indent="0">
              <a:buNone/>
            </a:pPr>
            <a:r>
              <a:rPr lang="en-US" sz="2400" dirty="0"/>
              <a:t>The DS upgrade in point 7 is still adequate, taking into account the results from Runs 1 and 2. </a:t>
            </a:r>
          </a:p>
        </p:txBody>
      </p:sp>
    </p:spTree>
    <p:extLst>
      <p:ext uri="{BB962C8B-B14F-4D97-AF65-F5344CB8AC3E}">
        <p14:creationId xmlns:p14="http://schemas.microsoft.com/office/powerpoint/2010/main" val="18831636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1785E6-AE95-2044-B341-FDB354286C8D}"/>
              </a:ext>
            </a:extLst>
          </p:cNvPr>
          <p:cNvSpPr>
            <a:spLocks noGrp="1"/>
          </p:cNvSpPr>
          <p:nvPr>
            <p:ph type="title"/>
          </p:nvPr>
        </p:nvSpPr>
        <p:spPr/>
        <p:txBody>
          <a:bodyPr>
            <a:normAutofit fontScale="90000"/>
          </a:bodyPr>
          <a:lstStyle/>
          <a:p>
            <a:r>
              <a:rPr lang="en-US" dirty="0"/>
              <a:t>Further comments and recommendations</a:t>
            </a:r>
          </a:p>
        </p:txBody>
      </p:sp>
      <p:sp>
        <p:nvSpPr>
          <p:cNvPr id="3" name="Content Placeholder 2">
            <a:extLst>
              <a:ext uri="{FF2B5EF4-FFF2-40B4-BE49-F238E27FC236}">
                <a16:creationId xmlns:a16="http://schemas.microsoft.com/office/drawing/2014/main" id="{37508C61-8EC8-E245-9FAE-E251852135A0}"/>
              </a:ext>
            </a:extLst>
          </p:cNvPr>
          <p:cNvSpPr>
            <a:spLocks noGrp="1"/>
          </p:cNvSpPr>
          <p:nvPr>
            <p:ph idx="1"/>
          </p:nvPr>
        </p:nvSpPr>
        <p:spPr/>
        <p:txBody>
          <a:bodyPr>
            <a:normAutofit fontScale="77500" lnSpcReduction="20000"/>
          </a:bodyPr>
          <a:lstStyle/>
          <a:p>
            <a:r>
              <a:rPr lang="en-US" dirty="0"/>
              <a:t>Overpopulated beam tails (5% beyond 3.5 sigma) were measured using collimators;  </a:t>
            </a:r>
          </a:p>
          <a:p>
            <a:pPr lvl="1"/>
            <a:r>
              <a:rPr lang="en-US" dirty="0"/>
              <a:t>Note that measurements were performed after 5 to 9 hours in collisions</a:t>
            </a:r>
          </a:p>
          <a:p>
            <a:pPr lvl="1"/>
            <a:r>
              <a:rPr lang="en-US" dirty="0"/>
              <a:t>improved diagnostics should be made available for monitoring the tail distributions during the run</a:t>
            </a:r>
          </a:p>
          <a:p>
            <a:r>
              <a:rPr lang="en-GB" dirty="0"/>
              <a:t>It not known how overpopulation of tails will scale with intensity</a:t>
            </a:r>
            <a:endParaRPr lang="en-US" dirty="0"/>
          </a:p>
          <a:p>
            <a:endParaRPr lang="en-US" dirty="0"/>
          </a:p>
          <a:p>
            <a:r>
              <a:rPr lang="en-US" dirty="0"/>
              <a:t>Perform an accelerator physics study trying to develop a diffusion model for the LHC that reproduces the observed amount of beam in the tails.</a:t>
            </a:r>
          </a:p>
          <a:p>
            <a:endParaRPr lang="en-US" dirty="0"/>
          </a:p>
          <a:p>
            <a:r>
              <a:rPr lang="en-US" dirty="0"/>
              <a:t>Using the hollow electron lens would allow to remove tails in a controlled way and would widen the impact parameter distribution on primaries; the committee supports the realization of the electron lens concept. </a:t>
            </a:r>
          </a:p>
          <a:p>
            <a:endParaRPr lang="en-US" dirty="0"/>
          </a:p>
          <a:p>
            <a:endParaRPr lang="en-US" dirty="0"/>
          </a:p>
        </p:txBody>
      </p:sp>
      <p:sp>
        <p:nvSpPr>
          <p:cNvPr id="4" name="Slide Number Placeholder 3">
            <a:extLst>
              <a:ext uri="{FF2B5EF4-FFF2-40B4-BE49-F238E27FC236}">
                <a16:creationId xmlns:a16="http://schemas.microsoft.com/office/drawing/2014/main" id="{F026F272-0DEB-1C4B-B58D-04B3DC3A8E16}"/>
              </a:ext>
            </a:extLst>
          </p:cNvPr>
          <p:cNvSpPr>
            <a:spLocks noGrp="1"/>
          </p:cNvSpPr>
          <p:nvPr>
            <p:ph type="sldNum" sz="quarter" idx="12"/>
          </p:nvPr>
        </p:nvSpPr>
        <p:spPr/>
        <p:txBody>
          <a:bodyPr/>
          <a:lstStyle/>
          <a:p>
            <a:fld id="{1787A23F-BAF2-40F7-981E-A4E481A32A38}" type="slidenum">
              <a:rPr lang="en-US" smtClean="0"/>
              <a:t>28</a:t>
            </a:fld>
            <a:endParaRPr lang="en-US"/>
          </a:p>
        </p:txBody>
      </p:sp>
    </p:spTree>
    <p:extLst>
      <p:ext uri="{BB962C8B-B14F-4D97-AF65-F5344CB8AC3E}">
        <p14:creationId xmlns:p14="http://schemas.microsoft.com/office/powerpoint/2010/main" val="4189820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078B8-F3A2-5744-8293-664C5C1B5ABD}"/>
              </a:ext>
            </a:extLst>
          </p:cNvPr>
          <p:cNvSpPr>
            <a:spLocks noGrp="1"/>
          </p:cNvSpPr>
          <p:nvPr>
            <p:ph type="title"/>
          </p:nvPr>
        </p:nvSpPr>
        <p:spPr/>
        <p:txBody>
          <a:bodyPr>
            <a:normAutofit fontScale="90000"/>
          </a:bodyPr>
          <a:lstStyle/>
          <a:p>
            <a:r>
              <a:rPr lang="en-US" dirty="0"/>
              <a:t>Further comments and recommendations</a:t>
            </a:r>
          </a:p>
        </p:txBody>
      </p:sp>
      <p:sp>
        <p:nvSpPr>
          <p:cNvPr id="3" name="Content Placeholder 2">
            <a:extLst>
              <a:ext uri="{FF2B5EF4-FFF2-40B4-BE49-F238E27FC236}">
                <a16:creationId xmlns:a16="http://schemas.microsoft.com/office/drawing/2014/main" id="{74FA49D2-FEB7-DE41-9146-8F29637A47B8}"/>
              </a:ext>
            </a:extLst>
          </p:cNvPr>
          <p:cNvSpPr>
            <a:spLocks noGrp="1"/>
          </p:cNvSpPr>
          <p:nvPr>
            <p:ph idx="1"/>
          </p:nvPr>
        </p:nvSpPr>
        <p:spPr/>
        <p:txBody>
          <a:bodyPr>
            <a:normAutofit fontScale="92500" lnSpcReduction="10000"/>
          </a:bodyPr>
          <a:lstStyle/>
          <a:p>
            <a:r>
              <a:rPr lang="en-US" dirty="0"/>
              <a:t>Provide an overview on power loss to elements around the ring during different operating phases (how many watts to collimators, walls, magnets, dump, …).</a:t>
            </a:r>
            <a:endParaRPr lang="de-CH" dirty="0"/>
          </a:p>
          <a:p>
            <a:r>
              <a:rPr lang="en-US" dirty="0"/>
              <a:t>Explore the limit of beta* for </a:t>
            </a:r>
            <a:r>
              <a:rPr lang="en-US" dirty="0" err="1"/>
              <a:t>HiLumi</a:t>
            </a:r>
            <a:r>
              <a:rPr lang="en-US" dirty="0"/>
              <a:t> LHC with the collimator upgrade, exploring all capabilities of the upgraded system. Find the limiting device (TCDQ?) and develop mitigation strategies for this limit.</a:t>
            </a:r>
            <a:endParaRPr lang="de-CH" dirty="0"/>
          </a:p>
          <a:p>
            <a:r>
              <a:rPr lang="en-US" dirty="0"/>
              <a:t>Perform a simulation of cleaning efficiency and energy deposition taking into account a multiple imperfection model (jaw flatness, gravitational </a:t>
            </a:r>
            <a:r>
              <a:rPr lang="en-US" dirty="0" err="1"/>
              <a:t>sagitta</a:t>
            </a:r>
            <a:r>
              <a:rPr lang="en-US" dirty="0"/>
              <a:t>, angles, aperture imperfections). </a:t>
            </a:r>
            <a:endParaRPr lang="de-CH" dirty="0"/>
          </a:p>
          <a:p>
            <a:endParaRPr lang="en-US" dirty="0"/>
          </a:p>
        </p:txBody>
      </p:sp>
      <p:sp>
        <p:nvSpPr>
          <p:cNvPr id="4" name="Slide Number Placeholder 3">
            <a:extLst>
              <a:ext uri="{FF2B5EF4-FFF2-40B4-BE49-F238E27FC236}">
                <a16:creationId xmlns:a16="http://schemas.microsoft.com/office/drawing/2014/main" id="{32BEA76C-39C5-0041-B8B8-D167F4708898}"/>
              </a:ext>
            </a:extLst>
          </p:cNvPr>
          <p:cNvSpPr>
            <a:spLocks noGrp="1"/>
          </p:cNvSpPr>
          <p:nvPr>
            <p:ph type="sldNum" sz="quarter" idx="12"/>
          </p:nvPr>
        </p:nvSpPr>
        <p:spPr/>
        <p:txBody>
          <a:bodyPr/>
          <a:lstStyle/>
          <a:p>
            <a:fld id="{1787A23F-BAF2-40F7-981E-A4E481A32A38}" type="slidenum">
              <a:rPr lang="en-US" smtClean="0"/>
              <a:t>29</a:t>
            </a:fld>
            <a:endParaRPr lang="en-US"/>
          </a:p>
        </p:txBody>
      </p:sp>
    </p:spTree>
    <p:extLst>
      <p:ext uri="{BB962C8B-B14F-4D97-AF65-F5344CB8AC3E}">
        <p14:creationId xmlns:p14="http://schemas.microsoft.com/office/powerpoint/2010/main" val="29644603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a:t>Charge </a:t>
            </a:r>
            <a:r>
              <a:rPr lang="en-GB"/>
              <a:t>Questions I</a:t>
            </a:r>
          </a:p>
        </p:txBody>
      </p:sp>
      <p:sp>
        <p:nvSpPr>
          <p:cNvPr id="4" name="Inhaltsplatzhalter 2"/>
          <p:cNvSpPr txBox="1">
            <a:spLocks noGrp="1"/>
          </p:cNvSpPr>
          <p:nvPr>
            <p:ph idx="1"/>
          </p:nvPr>
        </p:nvSpPr>
        <p:spPr>
          <a:xfrm>
            <a:off x="609600" y="1447800"/>
            <a:ext cx="10972800" cy="452596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400"/>
              <a:t>Is the collimation system in the present baseline addressing the design criteria required for the HL-LHC operation? </a:t>
            </a:r>
          </a:p>
          <a:p>
            <a:pPr marL="0" indent="0">
              <a:buNone/>
            </a:pPr>
            <a:endParaRPr lang="en-US" sz="2400"/>
          </a:p>
          <a:p>
            <a:pPr marL="0" indent="0">
              <a:buNone/>
            </a:pPr>
            <a:r>
              <a:rPr lang="en-US" sz="2400"/>
              <a:t>Are the original design criteria of the collimation system validated by the LHC Run 1 and Run 2 experience and by the various tests carried out on each component? </a:t>
            </a:r>
          </a:p>
          <a:p>
            <a:pPr marL="0" indent="0">
              <a:buNone/>
            </a:pPr>
            <a:endParaRPr lang="en-US" sz="2400"/>
          </a:p>
          <a:p>
            <a:pPr marL="0" indent="0">
              <a:buNone/>
            </a:pPr>
            <a:r>
              <a:rPr lang="en-US" sz="2400"/>
              <a:t>Is there room for modifications or simplification after the LHC Run 1 and Run 2 evaluation and what would be the resulting risk implications? </a:t>
            </a:r>
          </a:p>
          <a:p>
            <a:pPr marL="0" indent="0">
              <a:buNone/>
            </a:pPr>
            <a:endParaRPr lang="en-US" sz="2400"/>
          </a:p>
          <a:p>
            <a:pPr marL="0" indent="0">
              <a:buNone/>
            </a:pPr>
            <a:r>
              <a:rPr lang="en-US" sz="2400"/>
              <a:t>What should be learnt in Run 3 as feedback to the LS3 plans? </a:t>
            </a:r>
          </a:p>
        </p:txBody>
      </p:sp>
    </p:spTree>
    <p:extLst>
      <p:ext uri="{BB962C8B-B14F-4D97-AF65-F5344CB8AC3E}">
        <p14:creationId xmlns:p14="http://schemas.microsoft.com/office/powerpoint/2010/main" val="33421023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387DA1-E11A-9F4D-B4EB-0BF32E721523}"/>
              </a:ext>
            </a:extLst>
          </p:cNvPr>
          <p:cNvSpPr>
            <a:spLocks noGrp="1"/>
          </p:cNvSpPr>
          <p:nvPr>
            <p:ph type="title"/>
          </p:nvPr>
        </p:nvSpPr>
        <p:spPr/>
        <p:txBody>
          <a:bodyPr/>
          <a:lstStyle/>
          <a:p>
            <a:r>
              <a:rPr lang="en-US" dirty="0"/>
              <a:t>Comments on jaw length reduction</a:t>
            </a:r>
          </a:p>
        </p:txBody>
      </p:sp>
      <p:sp>
        <p:nvSpPr>
          <p:cNvPr id="3" name="Content Placeholder 2">
            <a:extLst>
              <a:ext uri="{FF2B5EF4-FFF2-40B4-BE49-F238E27FC236}">
                <a16:creationId xmlns:a16="http://schemas.microsoft.com/office/drawing/2014/main" id="{5CD444AD-8468-0A4C-B606-31AEFFC63553}"/>
              </a:ext>
            </a:extLst>
          </p:cNvPr>
          <p:cNvSpPr>
            <a:spLocks noGrp="1"/>
          </p:cNvSpPr>
          <p:nvPr>
            <p:ph idx="1"/>
          </p:nvPr>
        </p:nvSpPr>
        <p:spPr/>
        <p:txBody>
          <a:bodyPr>
            <a:normAutofit fontScale="70000" lnSpcReduction="20000"/>
          </a:bodyPr>
          <a:lstStyle/>
          <a:p>
            <a:pPr marL="514350" indent="-514350">
              <a:buAutoNum type="arabicParenR"/>
            </a:pPr>
            <a:r>
              <a:rPr lang="en-US" dirty="0"/>
              <a:t>Permanent reduction of efficiency and power absorption of the reduced length collimator in all operating conditions. Significantly more secondary and tertiary halo leaks out.</a:t>
            </a:r>
          </a:p>
          <a:p>
            <a:pPr marL="514350" indent="-514350">
              <a:buAutoNum type="arabicParenR"/>
            </a:pPr>
            <a:r>
              <a:rPr lang="en-US" dirty="0"/>
              <a:t>Reduced impedance: gain is linear with the length. Unclear if this is needed. If needed one could instead also open a little bit the jaws for a longer collimator (gain with third power of gap), giving up some of the better efficiency. I would say neutral, if impedance is really an issue.</a:t>
            </a:r>
          </a:p>
          <a:p>
            <a:pPr marL="514350" indent="-514350">
              <a:buAutoNum type="arabicParenR"/>
            </a:pPr>
            <a:r>
              <a:rPr lang="en-US" dirty="0"/>
              <a:t>Reduced maximum </a:t>
            </a:r>
            <a:r>
              <a:rPr lang="en-US" dirty="0" err="1"/>
              <a:t>sagitta</a:t>
            </a:r>
            <a:r>
              <a:rPr lang="en-US" dirty="0"/>
              <a:t> of the jaw for shorter collimator jaw, only in case of low lifetime and heating. Even if the </a:t>
            </a:r>
            <a:r>
              <a:rPr lang="en-US" dirty="0" err="1"/>
              <a:t>sagitta</a:t>
            </a:r>
            <a:r>
              <a:rPr lang="en-US" dirty="0"/>
              <a:t> is smaller (depends on curvature and length), the local curvature might still the same. I would expect that for most cases the curvature of the beam close to the beam matters for scattering length, protection etc. Longer jaw  still help for deformed jaws for capturing showers, also on the opposite jaw.</a:t>
            </a:r>
            <a:br>
              <a:rPr lang="en-US" dirty="0"/>
            </a:br>
            <a:endParaRPr lang="en-US" dirty="0"/>
          </a:p>
          <a:p>
            <a:r>
              <a:rPr lang="en-US" dirty="0"/>
              <a:t>Overall benefits are not evident, were not really presented – speculative suggestion</a:t>
            </a:r>
          </a:p>
          <a:p>
            <a:r>
              <a:rPr lang="en-US" dirty="0"/>
              <a:t>And cost gains must be quite limited...</a:t>
            </a:r>
            <a:br>
              <a:rPr lang="en-US" dirty="0"/>
            </a:br>
            <a:endParaRPr lang="en-US" dirty="0"/>
          </a:p>
        </p:txBody>
      </p:sp>
      <p:sp>
        <p:nvSpPr>
          <p:cNvPr id="4" name="Slide Number Placeholder 3">
            <a:extLst>
              <a:ext uri="{FF2B5EF4-FFF2-40B4-BE49-F238E27FC236}">
                <a16:creationId xmlns:a16="http://schemas.microsoft.com/office/drawing/2014/main" id="{F40167F1-6426-F841-A01D-9FD45B325962}"/>
              </a:ext>
            </a:extLst>
          </p:cNvPr>
          <p:cNvSpPr>
            <a:spLocks noGrp="1"/>
          </p:cNvSpPr>
          <p:nvPr>
            <p:ph type="sldNum" sz="quarter" idx="12"/>
          </p:nvPr>
        </p:nvSpPr>
        <p:spPr/>
        <p:txBody>
          <a:bodyPr/>
          <a:lstStyle/>
          <a:p>
            <a:fld id="{1787A23F-BAF2-40F7-981E-A4E481A32A38}" type="slidenum">
              <a:rPr lang="en-US" smtClean="0"/>
              <a:t>30</a:t>
            </a:fld>
            <a:endParaRPr lang="en-US"/>
          </a:p>
        </p:txBody>
      </p:sp>
      <p:sp>
        <p:nvSpPr>
          <p:cNvPr id="5" name="TextBox 4">
            <a:extLst>
              <a:ext uri="{FF2B5EF4-FFF2-40B4-BE49-F238E27FC236}">
                <a16:creationId xmlns:a16="http://schemas.microsoft.com/office/drawing/2014/main" id="{A5DE11C0-62EB-2A45-97AA-E9A2C8FE92A8}"/>
              </a:ext>
            </a:extLst>
          </p:cNvPr>
          <p:cNvSpPr txBox="1"/>
          <p:nvPr/>
        </p:nvSpPr>
        <p:spPr>
          <a:xfrm>
            <a:off x="9677400" y="6096000"/>
            <a:ext cx="685800" cy="369332"/>
          </a:xfrm>
          <a:prstGeom prst="rect">
            <a:avLst/>
          </a:prstGeom>
          <a:noFill/>
        </p:spPr>
        <p:txBody>
          <a:bodyPr wrap="square" rtlCol="0">
            <a:spAutoFit/>
          </a:bodyPr>
          <a:lstStyle/>
          <a:p>
            <a:r>
              <a:rPr lang="en-US" dirty="0"/>
              <a:t>RA</a:t>
            </a:r>
          </a:p>
        </p:txBody>
      </p:sp>
    </p:spTree>
    <p:extLst>
      <p:ext uri="{BB962C8B-B14F-4D97-AF65-F5344CB8AC3E}">
        <p14:creationId xmlns:p14="http://schemas.microsoft.com/office/powerpoint/2010/main" val="24375489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D6A1AD-A18C-F740-9416-387CF11DFD48}"/>
              </a:ext>
            </a:extLst>
          </p:cNvPr>
          <p:cNvSpPr>
            <a:spLocks noGrp="1"/>
          </p:cNvSpPr>
          <p:nvPr>
            <p:ph type="title"/>
          </p:nvPr>
        </p:nvSpPr>
        <p:spPr/>
        <p:txBody>
          <a:bodyPr/>
          <a:lstStyle/>
          <a:p>
            <a:r>
              <a:rPr lang="en-US" dirty="0"/>
              <a:t>Conclusions</a:t>
            </a:r>
          </a:p>
        </p:txBody>
      </p:sp>
      <p:sp>
        <p:nvSpPr>
          <p:cNvPr id="3" name="Content Placeholder 2">
            <a:extLst>
              <a:ext uri="{FF2B5EF4-FFF2-40B4-BE49-F238E27FC236}">
                <a16:creationId xmlns:a16="http://schemas.microsoft.com/office/drawing/2014/main" id="{9FBCB799-25D8-454B-849C-675B1B8CD399}"/>
              </a:ext>
            </a:extLst>
          </p:cNvPr>
          <p:cNvSpPr>
            <a:spLocks noGrp="1"/>
          </p:cNvSpPr>
          <p:nvPr>
            <p:ph idx="1"/>
          </p:nvPr>
        </p:nvSpPr>
        <p:spPr/>
        <p:txBody>
          <a:bodyPr>
            <a:normAutofit fontScale="92500" lnSpcReduction="20000"/>
          </a:bodyPr>
          <a:lstStyle/>
          <a:p>
            <a:r>
              <a:rPr lang="en-US" dirty="0"/>
              <a:t>Impressive collaboration</a:t>
            </a:r>
          </a:p>
          <a:p>
            <a:pPr lvl="1"/>
            <a:r>
              <a:rPr lang="en-US" dirty="0"/>
              <a:t>high level of technical, engineering, applied physics expertise</a:t>
            </a:r>
          </a:p>
          <a:p>
            <a:r>
              <a:rPr lang="en-US" dirty="0"/>
              <a:t>Huge amount of experience gained in Runs 1 &amp; 2</a:t>
            </a:r>
          </a:p>
          <a:p>
            <a:pPr lvl="1"/>
            <a:r>
              <a:rPr lang="en-US" dirty="0"/>
              <a:t>material++, simulations, control, operations, beam physics, machine protection, loss rates, vacuum, impedance</a:t>
            </a:r>
          </a:p>
          <a:p>
            <a:r>
              <a:rPr lang="en-US" dirty="0"/>
              <a:t>All very effectively used to address the HL challenges</a:t>
            </a:r>
          </a:p>
          <a:p>
            <a:r>
              <a:rPr lang="en-US" dirty="0"/>
              <a:t>Resulting in robust design respecting the specified criteria</a:t>
            </a:r>
          </a:p>
          <a:p>
            <a:pPr lvl="1"/>
            <a:r>
              <a:rPr lang="en-US" dirty="0"/>
              <a:t>Not unexpectedly still some issues to be addressed (some of which we have hopefully identified above)</a:t>
            </a:r>
          </a:p>
          <a:p>
            <a:r>
              <a:rPr lang="en-US" dirty="0"/>
              <a:t>Main schedule and technical risk in the medium term would appear to be in the deployment of the TCLD/11 T assemblies.</a:t>
            </a:r>
          </a:p>
        </p:txBody>
      </p:sp>
      <p:sp>
        <p:nvSpPr>
          <p:cNvPr id="4" name="Slide Number Placeholder 3">
            <a:extLst>
              <a:ext uri="{FF2B5EF4-FFF2-40B4-BE49-F238E27FC236}">
                <a16:creationId xmlns:a16="http://schemas.microsoft.com/office/drawing/2014/main" id="{BAA1C4A5-A006-0C45-AC5C-1CE49340E0C6}"/>
              </a:ext>
            </a:extLst>
          </p:cNvPr>
          <p:cNvSpPr>
            <a:spLocks noGrp="1"/>
          </p:cNvSpPr>
          <p:nvPr>
            <p:ph type="sldNum" sz="quarter" idx="12"/>
          </p:nvPr>
        </p:nvSpPr>
        <p:spPr/>
        <p:txBody>
          <a:bodyPr/>
          <a:lstStyle/>
          <a:p>
            <a:fld id="{1787A23F-BAF2-40F7-981E-A4E481A32A38}" type="slidenum">
              <a:rPr lang="en-US" smtClean="0"/>
              <a:t>31</a:t>
            </a:fld>
            <a:endParaRPr lang="en-US"/>
          </a:p>
        </p:txBody>
      </p:sp>
    </p:spTree>
    <p:extLst>
      <p:ext uri="{BB962C8B-B14F-4D97-AF65-F5344CB8AC3E}">
        <p14:creationId xmlns:p14="http://schemas.microsoft.com/office/powerpoint/2010/main" val="2486176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B0F6F-4B10-C349-82BB-6BFF38833C2C}"/>
              </a:ext>
            </a:extLst>
          </p:cNvPr>
          <p:cNvSpPr>
            <a:spLocks noGrp="1"/>
          </p:cNvSpPr>
          <p:nvPr>
            <p:ph type="title"/>
          </p:nvPr>
        </p:nvSpPr>
        <p:spPr/>
        <p:txBody>
          <a:bodyPr/>
          <a:lstStyle/>
          <a:p>
            <a:r>
              <a:rPr lang="en-US" dirty="0"/>
              <a:t>Thanks!</a:t>
            </a:r>
          </a:p>
        </p:txBody>
      </p:sp>
      <p:sp>
        <p:nvSpPr>
          <p:cNvPr id="3" name="Content Placeholder 2">
            <a:extLst>
              <a:ext uri="{FF2B5EF4-FFF2-40B4-BE49-F238E27FC236}">
                <a16:creationId xmlns:a16="http://schemas.microsoft.com/office/drawing/2014/main" id="{75565A61-0A0D-B04E-93B7-83D415B7FF65}"/>
              </a:ext>
            </a:extLst>
          </p:cNvPr>
          <p:cNvSpPr>
            <a:spLocks noGrp="1"/>
          </p:cNvSpPr>
          <p:nvPr>
            <p:ph idx="1"/>
          </p:nvPr>
        </p:nvSpPr>
        <p:spPr/>
        <p:txBody>
          <a:bodyPr/>
          <a:lstStyle/>
          <a:p>
            <a:r>
              <a:rPr lang="en-US" dirty="0"/>
              <a:t>To the organizers for their hospitality and an intense, but very interesting program!</a:t>
            </a:r>
          </a:p>
          <a:p>
            <a:r>
              <a:rPr lang="en-US" dirty="0"/>
              <a:t>Speakers for excellent presentations and full coverage</a:t>
            </a:r>
          </a:p>
          <a:p>
            <a:r>
              <a:rPr lang="en-US" dirty="0"/>
              <a:t>Very good minutes from Alessio </a:t>
            </a:r>
            <a:r>
              <a:rPr lang="en-US" dirty="0" err="1"/>
              <a:t>Mereghetti</a:t>
            </a:r>
            <a:r>
              <a:rPr lang="en-US" dirty="0"/>
              <a:t> and Stefano </a:t>
            </a:r>
            <a:r>
              <a:rPr lang="en-US" dirty="0" err="1"/>
              <a:t>Redaelli</a:t>
            </a:r>
            <a:endParaRPr lang="en-US" dirty="0"/>
          </a:p>
          <a:p>
            <a:r>
              <a:rPr lang="en-US" dirty="0"/>
              <a:t>For demonstrating the obvious commitment of the extended community!</a:t>
            </a:r>
          </a:p>
          <a:p>
            <a:endParaRPr lang="en-US" dirty="0"/>
          </a:p>
        </p:txBody>
      </p:sp>
      <p:sp>
        <p:nvSpPr>
          <p:cNvPr id="4" name="Slide Number Placeholder 3">
            <a:extLst>
              <a:ext uri="{FF2B5EF4-FFF2-40B4-BE49-F238E27FC236}">
                <a16:creationId xmlns:a16="http://schemas.microsoft.com/office/drawing/2014/main" id="{D0BC2BC5-A9D7-914D-8B37-FE6C1C23E8E7}"/>
              </a:ext>
            </a:extLst>
          </p:cNvPr>
          <p:cNvSpPr>
            <a:spLocks noGrp="1"/>
          </p:cNvSpPr>
          <p:nvPr>
            <p:ph type="sldNum" sz="quarter" idx="12"/>
          </p:nvPr>
        </p:nvSpPr>
        <p:spPr/>
        <p:txBody>
          <a:bodyPr/>
          <a:lstStyle/>
          <a:p>
            <a:fld id="{1787A23F-BAF2-40F7-981E-A4E481A32A38}" type="slidenum">
              <a:rPr lang="en-US" smtClean="0"/>
              <a:t>32</a:t>
            </a:fld>
            <a:endParaRPr lang="en-US"/>
          </a:p>
        </p:txBody>
      </p:sp>
    </p:spTree>
    <p:extLst>
      <p:ext uri="{BB962C8B-B14F-4D97-AF65-F5344CB8AC3E}">
        <p14:creationId xmlns:p14="http://schemas.microsoft.com/office/powerpoint/2010/main" val="12868233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6754A9-A33B-F64E-A741-34CA129441DE}"/>
              </a:ext>
            </a:extLst>
          </p:cNvPr>
          <p:cNvSpPr>
            <a:spLocks noGrp="1"/>
          </p:cNvSpPr>
          <p:nvPr>
            <p:ph type="title"/>
          </p:nvPr>
        </p:nvSpPr>
        <p:spPr/>
        <p:txBody>
          <a:bodyPr>
            <a:normAutofit/>
          </a:bodyPr>
          <a:lstStyle/>
          <a:p>
            <a:r>
              <a:rPr lang="en-US"/>
              <a:t>Strategy well elucidated</a:t>
            </a:r>
          </a:p>
        </p:txBody>
      </p:sp>
      <p:sp>
        <p:nvSpPr>
          <p:cNvPr id="3" name="Slide Number Placeholder 2">
            <a:extLst>
              <a:ext uri="{FF2B5EF4-FFF2-40B4-BE49-F238E27FC236}">
                <a16:creationId xmlns:a16="http://schemas.microsoft.com/office/drawing/2014/main" id="{F6052B24-A731-2B48-9746-9657DF857CDE}"/>
              </a:ext>
            </a:extLst>
          </p:cNvPr>
          <p:cNvSpPr>
            <a:spLocks noGrp="1"/>
          </p:cNvSpPr>
          <p:nvPr>
            <p:ph type="sldNum" sz="quarter" idx="12"/>
          </p:nvPr>
        </p:nvSpPr>
        <p:spPr/>
        <p:txBody>
          <a:bodyPr/>
          <a:lstStyle/>
          <a:p>
            <a:fld id="{1787A23F-BAF2-40F7-981E-A4E481A32A38}" type="slidenum">
              <a:rPr lang="en-US" smtClean="0"/>
              <a:t>4</a:t>
            </a:fld>
            <a:endParaRPr lang="en-US"/>
          </a:p>
        </p:txBody>
      </p:sp>
      <p:pic>
        <p:nvPicPr>
          <p:cNvPr id="4" name="Picture 3">
            <a:extLst>
              <a:ext uri="{FF2B5EF4-FFF2-40B4-BE49-F238E27FC236}">
                <a16:creationId xmlns:a16="http://schemas.microsoft.com/office/drawing/2014/main" id="{93726847-FACD-3449-8D2E-E05FEBF9515E}"/>
              </a:ext>
            </a:extLst>
          </p:cNvPr>
          <p:cNvPicPr>
            <a:picLocks noChangeAspect="1"/>
          </p:cNvPicPr>
          <p:nvPr/>
        </p:nvPicPr>
        <p:blipFill>
          <a:blip r:embed="rId2"/>
          <a:stretch>
            <a:fillRect/>
          </a:stretch>
        </p:blipFill>
        <p:spPr>
          <a:xfrm>
            <a:off x="2590800" y="1219200"/>
            <a:ext cx="6477248" cy="3292520"/>
          </a:xfrm>
          <a:prstGeom prst="rect">
            <a:avLst/>
          </a:prstGeom>
        </p:spPr>
      </p:pic>
      <p:pic>
        <p:nvPicPr>
          <p:cNvPr id="5" name="Picture 4">
            <a:extLst>
              <a:ext uri="{FF2B5EF4-FFF2-40B4-BE49-F238E27FC236}">
                <a16:creationId xmlns:a16="http://schemas.microsoft.com/office/drawing/2014/main" id="{BEB24411-34FF-F64C-A364-77BD779EEE59}"/>
              </a:ext>
            </a:extLst>
          </p:cNvPr>
          <p:cNvPicPr>
            <a:picLocks noChangeAspect="1"/>
          </p:cNvPicPr>
          <p:nvPr/>
        </p:nvPicPr>
        <p:blipFill>
          <a:blip r:embed="rId3"/>
          <a:stretch>
            <a:fillRect/>
          </a:stretch>
        </p:blipFill>
        <p:spPr>
          <a:xfrm>
            <a:off x="2438400" y="5029200"/>
            <a:ext cx="7010647" cy="1143000"/>
          </a:xfrm>
          <a:prstGeom prst="rect">
            <a:avLst/>
          </a:prstGeom>
          <a:ln>
            <a:solidFill>
              <a:schemeClr val="tx2"/>
            </a:solidFill>
          </a:ln>
        </p:spPr>
      </p:pic>
    </p:spTree>
    <p:extLst>
      <p:ext uri="{BB962C8B-B14F-4D97-AF65-F5344CB8AC3E}">
        <p14:creationId xmlns:p14="http://schemas.microsoft.com/office/powerpoint/2010/main" val="29588483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1200" y="274638"/>
            <a:ext cx="8229600" cy="922114"/>
          </a:xfrm>
        </p:spPr>
        <p:txBody>
          <a:bodyPr/>
          <a:lstStyle/>
          <a:p>
            <a:r>
              <a:rPr lang="en-US"/>
              <a:t>Findings</a:t>
            </a:r>
          </a:p>
        </p:txBody>
      </p:sp>
      <p:sp>
        <p:nvSpPr>
          <p:cNvPr id="3" name="Inhaltsplatzhalter 2"/>
          <p:cNvSpPr>
            <a:spLocks noGrp="1"/>
          </p:cNvSpPr>
          <p:nvPr>
            <p:ph idx="1"/>
          </p:nvPr>
        </p:nvSpPr>
        <p:spPr>
          <a:xfrm>
            <a:off x="152400" y="1225074"/>
            <a:ext cx="7543800" cy="4857403"/>
          </a:xfrm>
        </p:spPr>
        <p:txBody>
          <a:bodyPr>
            <a:normAutofit/>
          </a:bodyPr>
          <a:lstStyle/>
          <a:p>
            <a:r>
              <a:rPr lang="en-US" sz="2400" b="1" dirty="0"/>
              <a:t>Design criteria from LHC used for HL (x 2 Intensity)</a:t>
            </a:r>
          </a:p>
          <a:p>
            <a:r>
              <a:rPr lang="en-US" sz="2000" dirty="0"/>
              <a:t>Normal Operation</a:t>
            </a:r>
            <a:endParaRPr lang="en-US" sz="2000" b="1" dirty="0"/>
          </a:p>
          <a:p>
            <a:pPr lvl="1"/>
            <a:r>
              <a:rPr lang="en-US" sz="2000" b="1" dirty="0"/>
              <a:t>Slow losses</a:t>
            </a:r>
            <a:endParaRPr lang="en-US" sz="2000" dirty="0"/>
          </a:p>
          <a:p>
            <a:pPr lvl="1"/>
            <a:r>
              <a:rPr lang="en-US" sz="2000" dirty="0">
                <a:latin typeface="Wingdings" charset="2"/>
              </a:rPr>
              <a:t> </a:t>
            </a:r>
            <a:r>
              <a:rPr lang="en-US" sz="2000" b="1" dirty="0"/>
              <a:t>Continuous: 1 h Beam Life Time (BLT) </a:t>
            </a:r>
            <a:endParaRPr lang="en-US" sz="2000" dirty="0"/>
          </a:p>
          <a:p>
            <a:pPr lvl="1"/>
            <a:r>
              <a:rPr lang="en-US" sz="2000" dirty="0">
                <a:latin typeface="Wingdings" charset="2"/>
              </a:rPr>
              <a:t> </a:t>
            </a:r>
            <a:r>
              <a:rPr lang="en-US" sz="2000" b="1" dirty="0"/>
              <a:t>Peak: 0.2 h BLT during 10 s</a:t>
            </a:r>
            <a:br>
              <a:rPr lang="en-US" sz="2000" b="1" dirty="0"/>
            </a:br>
            <a:endParaRPr lang="en-US" sz="2000" dirty="0"/>
          </a:p>
          <a:p>
            <a:r>
              <a:rPr lang="en-US" sz="2400" dirty="0"/>
              <a:t>Accident Scenarios </a:t>
            </a:r>
          </a:p>
          <a:p>
            <a:pPr lvl="1"/>
            <a:r>
              <a:rPr lang="en-US" sz="2000" b="1" dirty="0"/>
              <a:t>Beam Injection Error</a:t>
            </a:r>
            <a:r>
              <a:rPr lang="en-US" sz="2000" dirty="0"/>
              <a:t>: impact of </a:t>
            </a:r>
            <a:r>
              <a:rPr lang="en-US" sz="2000" b="1" dirty="0"/>
              <a:t>288 bunches </a:t>
            </a:r>
            <a:r>
              <a:rPr lang="en-US" sz="2000" dirty="0"/>
              <a:t>at 450 GeV, impact parameter up to 5 </a:t>
            </a:r>
            <a:r>
              <a:rPr lang="en-US" sz="2000" dirty="0" err="1"/>
              <a:t>σ</a:t>
            </a:r>
            <a:r>
              <a:rPr lang="en-US" sz="2000" dirty="0"/>
              <a:t> (</a:t>
            </a:r>
            <a:r>
              <a:rPr lang="en-US" sz="2000" dirty="0" err="1"/>
              <a:t>σ</a:t>
            </a:r>
            <a:r>
              <a:rPr lang="en-US" sz="2000" dirty="0"/>
              <a:t> = 0.7 mm) </a:t>
            </a:r>
          </a:p>
          <a:p>
            <a:pPr lvl="1"/>
            <a:r>
              <a:rPr lang="en-US" sz="2000" b="1" dirty="0"/>
              <a:t>Asynchronous beam dump</a:t>
            </a:r>
            <a:r>
              <a:rPr lang="en-US" sz="2000" dirty="0"/>
              <a:t>: impact of </a:t>
            </a:r>
            <a:r>
              <a:rPr lang="en-US" sz="2000" b="1" dirty="0"/>
              <a:t>8 bunches </a:t>
            </a:r>
            <a:r>
              <a:rPr lang="en-US" sz="2000" dirty="0"/>
              <a:t>at 7 </a:t>
            </a:r>
            <a:r>
              <a:rPr lang="en-US" sz="2000" dirty="0" err="1"/>
              <a:t>TeV</a:t>
            </a:r>
            <a:r>
              <a:rPr lang="en-US" sz="2000" dirty="0"/>
              <a:t> on TCSPM, TCPPM, impact parameter up to 5 </a:t>
            </a:r>
            <a:r>
              <a:rPr lang="en-US" sz="2000" dirty="0" err="1"/>
              <a:t>σ</a:t>
            </a:r>
            <a:r>
              <a:rPr lang="en-US" sz="2000" dirty="0"/>
              <a:t> </a:t>
            </a:r>
          </a:p>
          <a:p>
            <a:pPr lvl="1"/>
            <a:r>
              <a:rPr lang="en-US" sz="2000" b="1" dirty="0"/>
              <a:t>Asynchronous beam dump</a:t>
            </a:r>
            <a:r>
              <a:rPr lang="en-US" sz="2000" dirty="0"/>
              <a:t>: impact of </a:t>
            </a:r>
            <a:r>
              <a:rPr lang="en-US" sz="2000" b="1" dirty="0"/>
              <a:t>1 bunch </a:t>
            </a:r>
            <a:r>
              <a:rPr lang="en-US" sz="2000" dirty="0"/>
              <a:t>at 7 </a:t>
            </a:r>
            <a:r>
              <a:rPr lang="en-US" sz="2000" dirty="0" err="1"/>
              <a:t>TeV</a:t>
            </a:r>
            <a:r>
              <a:rPr lang="en-US" sz="2000" dirty="0"/>
              <a:t> on TCTPM, impact parameter up to 5 </a:t>
            </a:r>
            <a:r>
              <a:rPr lang="en-US" sz="2000" dirty="0" err="1"/>
              <a:t>σ</a:t>
            </a:r>
            <a:endParaRPr lang="en-GB" sz="2000" dirty="0"/>
          </a:p>
          <a:p>
            <a:endParaRPr lang="en-GB" sz="2400" dirty="0"/>
          </a:p>
        </p:txBody>
      </p:sp>
      <p:pic>
        <p:nvPicPr>
          <p:cNvPr id="4" name="Picture 3">
            <a:extLst>
              <a:ext uri="{FF2B5EF4-FFF2-40B4-BE49-F238E27FC236}">
                <a16:creationId xmlns:a16="http://schemas.microsoft.com/office/drawing/2014/main" id="{97601E5C-D70A-194D-98FA-63C4C522EB34}"/>
              </a:ext>
            </a:extLst>
          </p:cNvPr>
          <p:cNvPicPr>
            <a:picLocks noChangeAspect="1"/>
          </p:cNvPicPr>
          <p:nvPr/>
        </p:nvPicPr>
        <p:blipFill>
          <a:blip r:embed="rId2"/>
          <a:stretch>
            <a:fillRect/>
          </a:stretch>
        </p:blipFill>
        <p:spPr>
          <a:xfrm>
            <a:off x="7467600" y="1676400"/>
            <a:ext cx="4632000" cy="3477244"/>
          </a:xfrm>
          <a:prstGeom prst="rect">
            <a:avLst/>
          </a:prstGeom>
          <a:ln>
            <a:solidFill>
              <a:schemeClr val="tx2"/>
            </a:solidFill>
          </a:ln>
        </p:spPr>
      </p:pic>
    </p:spTree>
    <p:extLst>
      <p:ext uri="{BB962C8B-B14F-4D97-AF65-F5344CB8AC3E}">
        <p14:creationId xmlns:p14="http://schemas.microsoft.com/office/powerpoint/2010/main" val="29311154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6B6D3E5-EFC8-6144-AAC4-BC9014267BF5}"/>
              </a:ext>
            </a:extLst>
          </p:cNvPr>
          <p:cNvSpPr>
            <a:spLocks noGrp="1"/>
          </p:cNvSpPr>
          <p:nvPr>
            <p:ph type="sldNum" sz="quarter" idx="12"/>
          </p:nvPr>
        </p:nvSpPr>
        <p:spPr/>
        <p:txBody>
          <a:bodyPr/>
          <a:lstStyle/>
          <a:p>
            <a:fld id="{1787A23F-BAF2-40F7-981E-A4E481A32A38}" type="slidenum">
              <a:rPr lang="en-US" smtClean="0"/>
              <a:t>6</a:t>
            </a:fld>
            <a:endParaRPr lang="en-US"/>
          </a:p>
        </p:txBody>
      </p:sp>
      <p:pic>
        <p:nvPicPr>
          <p:cNvPr id="4" name="Picture 3">
            <a:extLst>
              <a:ext uri="{FF2B5EF4-FFF2-40B4-BE49-F238E27FC236}">
                <a16:creationId xmlns:a16="http://schemas.microsoft.com/office/drawing/2014/main" id="{B06193DC-A292-B649-83B2-607DFA367E4C}"/>
              </a:ext>
            </a:extLst>
          </p:cNvPr>
          <p:cNvPicPr>
            <a:picLocks noChangeAspect="1"/>
          </p:cNvPicPr>
          <p:nvPr/>
        </p:nvPicPr>
        <p:blipFill>
          <a:blip r:embed="rId2"/>
          <a:stretch>
            <a:fillRect/>
          </a:stretch>
        </p:blipFill>
        <p:spPr>
          <a:xfrm>
            <a:off x="2057400" y="280235"/>
            <a:ext cx="8543026" cy="6395203"/>
          </a:xfrm>
          <a:prstGeom prst="rect">
            <a:avLst/>
          </a:prstGeom>
          <a:ln>
            <a:solidFill>
              <a:schemeClr val="tx2"/>
            </a:solidFill>
          </a:ln>
        </p:spPr>
      </p:pic>
    </p:spTree>
    <p:extLst>
      <p:ext uri="{BB962C8B-B14F-4D97-AF65-F5344CB8AC3E}">
        <p14:creationId xmlns:p14="http://schemas.microsoft.com/office/powerpoint/2010/main" val="10639435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1200" y="274638"/>
            <a:ext cx="8229600" cy="922114"/>
          </a:xfrm>
        </p:spPr>
        <p:txBody>
          <a:bodyPr/>
          <a:lstStyle/>
          <a:p>
            <a:r>
              <a:rPr lang="en-US"/>
              <a:t>Findings</a:t>
            </a:r>
          </a:p>
        </p:txBody>
      </p:sp>
      <p:sp>
        <p:nvSpPr>
          <p:cNvPr id="3" name="Inhaltsplatzhalter 2"/>
          <p:cNvSpPr>
            <a:spLocks noGrp="1"/>
          </p:cNvSpPr>
          <p:nvPr>
            <p:ph idx="1"/>
          </p:nvPr>
        </p:nvSpPr>
        <p:spPr>
          <a:xfrm>
            <a:off x="1295400" y="1268761"/>
            <a:ext cx="9448800" cy="5055839"/>
          </a:xfrm>
        </p:spPr>
        <p:txBody>
          <a:bodyPr>
            <a:normAutofit fontScale="62500" lnSpcReduction="20000"/>
          </a:bodyPr>
          <a:lstStyle/>
          <a:p>
            <a:r>
              <a:rPr lang="en-GB" sz="2400" dirty="0"/>
              <a:t>Excellent and stable cleaning performance over the years</a:t>
            </a:r>
          </a:p>
          <a:p>
            <a:pPr lvl="1"/>
            <a:r>
              <a:rPr lang="en-GB" sz="2600" dirty="0"/>
              <a:t>Key to reduction in beta*</a:t>
            </a:r>
          </a:p>
          <a:p>
            <a:pPr lvl="1"/>
            <a:r>
              <a:rPr lang="en-GB" sz="2600" dirty="0"/>
              <a:t>Peak losses in ADJUST phase (when putting the beams in collision)</a:t>
            </a:r>
          </a:p>
          <a:p>
            <a:pPr lvl="1"/>
            <a:r>
              <a:rPr lang="en-GB" sz="2600" dirty="0"/>
              <a:t>Critical limiting loss location still in DS</a:t>
            </a:r>
          </a:p>
          <a:p>
            <a:pPr lvl="1"/>
            <a:r>
              <a:rPr lang="en-GB" sz="2600" dirty="0"/>
              <a:t>Cleaning efficiency improved over the years with tighter collimator settings</a:t>
            </a:r>
          </a:p>
          <a:p>
            <a:pPr lvl="1"/>
            <a:r>
              <a:rPr lang="en-GB" sz="2600" dirty="0"/>
              <a:t>Excellent availability</a:t>
            </a:r>
          </a:p>
          <a:p>
            <a:endParaRPr lang="en-GB" sz="2400" dirty="0"/>
          </a:p>
          <a:p>
            <a:r>
              <a:rPr lang="en-GB" sz="2400" dirty="0"/>
              <a:t>Operational experience shows low probability of lifetime below 1 hour</a:t>
            </a:r>
          </a:p>
          <a:p>
            <a:pPr lvl="1"/>
            <a:r>
              <a:rPr lang="en-US" sz="2600" dirty="0"/>
              <a:t>for intensity above 2e13 protons we have 0 cases with lifetime below 0.2 hours, 28 s &lt; 1 hour with 400+ bunches</a:t>
            </a:r>
          </a:p>
          <a:p>
            <a:pPr lvl="1"/>
            <a:r>
              <a:rPr lang="en-GB" sz="2400" dirty="0"/>
              <a:t>No operational experience with LIU beams before Run 3</a:t>
            </a:r>
            <a:endParaRPr lang="en-US" sz="2400" dirty="0"/>
          </a:p>
          <a:p>
            <a:r>
              <a:rPr lang="en-GB" sz="2400" dirty="0"/>
              <a:t>Only one asynchronous dump so far</a:t>
            </a:r>
            <a:endParaRPr lang="en-US" sz="2400" dirty="0"/>
          </a:p>
          <a:p>
            <a:endParaRPr lang="en-GB" sz="2400" dirty="0"/>
          </a:p>
          <a:p>
            <a:r>
              <a:rPr lang="en-GB" sz="2400" dirty="0"/>
              <a:t>Impact tests done with 55% HL bunch intensity (but equivalent density)</a:t>
            </a:r>
          </a:p>
          <a:p>
            <a:endParaRPr lang="en-GB" sz="2400" dirty="0"/>
          </a:p>
          <a:p>
            <a:r>
              <a:rPr lang="en-GB" sz="2400" dirty="0"/>
              <a:t>Design choices for collimation upgrade in the cleaning insertions driven by impedance reduction</a:t>
            </a:r>
          </a:p>
          <a:p>
            <a:pPr lvl="1"/>
            <a:r>
              <a:rPr lang="en-GB" sz="2000" dirty="0"/>
              <a:t>Some discrepancies (factor 2 in Mo tune shift, factor 2 in LO strength to ensure stability, factor 3 on observed loss signal in BLM, quench limits)</a:t>
            </a:r>
          </a:p>
          <a:p>
            <a:r>
              <a:rPr lang="en-GB" sz="2400" dirty="0"/>
              <a:t>DS losses addressed with TCLD </a:t>
            </a:r>
            <a:r>
              <a:rPr lang="en-GB" sz="2400" dirty="0">
                <a:sym typeface="Wingdings"/>
              </a:rPr>
              <a:t> needs </a:t>
            </a:r>
            <a:r>
              <a:rPr lang="en-GB" sz="2400" dirty="0"/>
              <a:t>11 T dipoles</a:t>
            </a:r>
          </a:p>
          <a:p>
            <a:r>
              <a:rPr lang="en-GB" sz="2400" dirty="0"/>
              <a:t>IR cleaning with metal jaws, TCT W, proposed to be replaced with </a:t>
            </a:r>
            <a:r>
              <a:rPr lang="en-GB" sz="2400" dirty="0" err="1"/>
              <a:t>CuCD</a:t>
            </a:r>
            <a:endParaRPr lang="en-GB" sz="2400" dirty="0"/>
          </a:p>
        </p:txBody>
      </p:sp>
    </p:spTree>
    <p:extLst>
      <p:ext uri="{BB962C8B-B14F-4D97-AF65-F5344CB8AC3E}">
        <p14:creationId xmlns:p14="http://schemas.microsoft.com/office/powerpoint/2010/main" val="8289622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Comments</a:t>
            </a:r>
          </a:p>
        </p:txBody>
      </p:sp>
      <p:sp>
        <p:nvSpPr>
          <p:cNvPr id="3" name="Content Placeholder 2"/>
          <p:cNvSpPr>
            <a:spLocks noGrp="1"/>
          </p:cNvSpPr>
          <p:nvPr>
            <p:ph idx="1"/>
          </p:nvPr>
        </p:nvSpPr>
        <p:spPr>
          <a:xfrm>
            <a:off x="1447800" y="1600201"/>
            <a:ext cx="9220200" cy="4525963"/>
          </a:xfrm>
        </p:spPr>
        <p:txBody>
          <a:bodyPr>
            <a:normAutofit/>
          </a:bodyPr>
          <a:lstStyle/>
          <a:p>
            <a:r>
              <a:rPr lang="en-GB" sz="2400" dirty="0"/>
              <a:t>FLUKA simulations/BLMs: </a:t>
            </a:r>
          </a:p>
          <a:p>
            <a:pPr lvl="1"/>
            <a:r>
              <a:rPr lang="en-GB" sz="2000" dirty="0"/>
              <a:t>considering the complexity of simulation, a factor 2-3 agreement with measurements is a impressive achievement given the 7 orders of magnitude</a:t>
            </a:r>
          </a:p>
          <a:p>
            <a:r>
              <a:rPr lang="en-GB" sz="2400" dirty="0"/>
              <a:t>TCDQ possibly limiting further reduction in beta*	</a:t>
            </a:r>
          </a:p>
          <a:p>
            <a:pPr lvl="1"/>
            <a:r>
              <a:rPr lang="en-GB" sz="2000" dirty="0"/>
              <a:t>upgrade not in baseline…</a:t>
            </a:r>
          </a:p>
          <a:p>
            <a:endParaRPr lang="en-GB" sz="2400" dirty="0"/>
          </a:p>
          <a:p>
            <a:endParaRPr lang="en-GB" sz="2400" dirty="0"/>
          </a:p>
        </p:txBody>
      </p:sp>
    </p:spTree>
    <p:extLst>
      <p:ext uri="{BB962C8B-B14F-4D97-AF65-F5344CB8AC3E}">
        <p14:creationId xmlns:p14="http://schemas.microsoft.com/office/powerpoint/2010/main" val="32657154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a:t>Answers/Recommendations I </a:t>
            </a:r>
          </a:p>
        </p:txBody>
      </p:sp>
      <p:sp>
        <p:nvSpPr>
          <p:cNvPr id="3" name="Inhaltsplatzhalter 2"/>
          <p:cNvSpPr>
            <a:spLocks noGrp="1"/>
          </p:cNvSpPr>
          <p:nvPr>
            <p:ph idx="1"/>
          </p:nvPr>
        </p:nvSpPr>
        <p:spPr>
          <a:xfrm>
            <a:off x="533400" y="1020762"/>
            <a:ext cx="10972800" cy="4525963"/>
          </a:xfrm>
        </p:spPr>
        <p:txBody>
          <a:bodyPr>
            <a:noAutofit/>
          </a:bodyPr>
          <a:lstStyle/>
          <a:p>
            <a:pPr marL="0" indent="0">
              <a:buNone/>
            </a:pPr>
            <a:r>
              <a:rPr lang="en-US" sz="1900" i="1" dirty="0"/>
              <a:t>Is the collimation system in the present baseline addressing the design criteria required for the HL-LHC operation? </a:t>
            </a:r>
          </a:p>
          <a:p>
            <a:r>
              <a:rPr lang="en-US" sz="1900" dirty="0">
                <a:solidFill>
                  <a:srgbClr val="FF0000"/>
                </a:solidFill>
              </a:rPr>
              <a:t>Yes</a:t>
            </a:r>
          </a:p>
          <a:p>
            <a:pPr marL="0" indent="0">
              <a:buNone/>
            </a:pPr>
            <a:r>
              <a:rPr lang="en-US" sz="1900" i="1" dirty="0"/>
              <a:t>Are the original design criteria of the collimation system validated by the LHC Run 1 and Run 2 experience and by the various tests carried out on each component? </a:t>
            </a:r>
          </a:p>
          <a:p>
            <a:r>
              <a:rPr lang="en-US" sz="1900" dirty="0">
                <a:solidFill>
                  <a:srgbClr val="FF0000"/>
                </a:solidFill>
              </a:rPr>
              <a:t>Yes, all concepts have been validated by Run 1 and Run 2 experience and tests </a:t>
            </a:r>
          </a:p>
          <a:p>
            <a:pPr lvl="1"/>
            <a:r>
              <a:rPr lang="pt-BR" sz="1900" dirty="0" err="1"/>
              <a:t>Upgraded</a:t>
            </a:r>
            <a:r>
              <a:rPr lang="pt-BR" sz="1900" dirty="0"/>
              <a:t> HW: TCP.C6L7.B1</a:t>
            </a:r>
            <a:r>
              <a:rPr lang="en-US" sz="1900" dirty="0"/>
              <a:t>, TCSPM tests in beam OK</a:t>
            </a:r>
          </a:p>
          <a:p>
            <a:pPr lvl="1"/>
            <a:r>
              <a:rPr lang="en-US" sz="1900" dirty="0"/>
              <a:t>In jaw BPM fully validated + (fully automatic) alignment, </a:t>
            </a:r>
          </a:p>
          <a:p>
            <a:pPr lvl="1"/>
            <a:r>
              <a:rPr lang="en-US" sz="1900" dirty="0"/>
              <a:t>Impedance </a:t>
            </a:r>
          </a:p>
          <a:p>
            <a:pPr lvl="1"/>
            <a:r>
              <a:rPr lang="en-US" sz="1900" dirty="0"/>
              <a:t>Outgassing</a:t>
            </a:r>
          </a:p>
          <a:p>
            <a:pPr lvl="1"/>
            <a:r>
              <a:rPr lang="en-US" sz="1900" dirty="0"/>
              <a:t>Quench limits</a:t>
            </a:r>
          </a:p>
          <a:p>
            <a:pPr lvl="1"/>
            <a:r>
              <a:rPr lang="en-US" sz="1900" dirty="0"/>
              <a:t>Beam loss through the cycle (pp &amp; ions) characterized</a:t>
            </a:r>
          </a:p>
          <a:p>
            <a:r>
              <a:rPr lang="en-US" sz="1900" dirty="0"/>
              <a:t>Quench tests are necessary to validate the simulations</a:t>
            </a:r>
            <a:br>
              <a:rPr lang="en-US" sz="1900" dirty="0"/>
            </a:br>
            <a:r>
              <a:rPr lang="en-US" sz="1900" dirty="0"/>
              <a:t> and should be given adequate priorities, in particular for the 11 T </a:t>
            </a:r>
          </a:p>
          <a:p>
            <a:r>
              <a:rPr lang="en-US" sz="2000" dirty="0" err="1"/>
              <a:t>HiRadMat</a:t>
            </a:r>
            <a:r>
              <a:rPr lang="en-US" sz="2000" dirty="0"/>
              <a:t> tests with HL intensities still to be performed</a:t>
            </a:r>
          </a:p>
          <a:p>
            <a:endParaRPr lang="en-US" sz="1900" dirty="0"/>
          </a:p>
        </p:txBody>
      </p:sp>
      <p:pic>
        <p:nvPicPr>
          <p:cNvPr id="4" name="Picture 3">
            <a:extLst>
              <a:ext uri="{FF2B5EF4-FFF2-40B4-BE49-F238E27FC236}">
                <a16:creationId xmlns:a16="http://schemas.microsoft.com/office/drawing/2014/main" id="{8A596F7C-3CE8-0B49-9DF5-D9E6A4849208}"/>
              </a:ext>
            </a:extLst>
          </p:cNvPr>
          <p:cNvPicPr>
            <a:picLocks noChangeAspect="1"/>
          </p:cNvPicPr>
          <p:nvPr/>
        </p:nvPicPr>
        <p:blipFill>
          <a:blip r:embed="rId2"/>
          <a:stretch>
            <a:fillRect/>
          </a:stretch>
        </p:blipFill>
        <p:spPr>
          <a:xfrm>
            <a:off x="8013742" y="3841750"/>
            <a:ext cx="4152633" cy="3016250"/>
          </a:xfrm>
          <a:prstGeom prst="rect">
            <a:avLst/>
          </a:prstGeom>
        </p:spPr>
      </p:pic>
    </p:spTree>
    <p:extLst>
      <p:ext uri="{BB962C8B-B14F-4D97-AF65-F5344CB8AC3E}">
        <p14:creationId xmlns:p14="http://schemas.microsoft.com/office/powerpoint/2010/main" val="39111045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reflective ball">
      <a:majorFont>
        <a:latin typeface="Franklin Gothic Heavy"/>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tIns="0" bIns="46800" rtlCol="0" anchor="ctr"/>
      <a:lstStyle>
        <a:defPPr algn="ctr">
          <a:defRPr dirty="0" smtClean="0"/>
        </a:defPPr>
      </a:lstStyle>
      <a:style>
        <a:lnRef idx="1">
          <a:schemeClr val="accent1"/>
        </a:lnRef>
        <a:fillRef idx="3">
          <a:schemeClr val="accent1"/>
        </a:fillRef>
        <a:effectRef idx="2">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6443485</TotalTime>
  <Words>2739</Words>
  <Application>Microsoft Macintosh PowerPoint</Application>
  <PresentationFormat>Widescreen</PresentationFormat>
  <Paragraphs>209</Paragraphs>
  <Slides>32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Calibri</vt:lpstr>
      <vt:lpstr>Franklin Gothic Heavy</vt:lpstr>
      <vt:lpstr>Wingdings</vt:lpstr>
      <vt:lpstr>Office Theme</vt:lpstr>
      <vt:lpstr>International Review of the HL-LHC Collimation System</vt:lpstr>
      <vt:lpstr>General comments</vt:lpstr>
      <vt:lpstr>Charge Questions I</vt:lpstr>
      <vt:lpstr>Strategy well elucidated</vt:lpstr>
      <vt:lpstr>Findings</vt:lpstr>
      <vt:lpstr>PowerPoint Presentation</vt:lpstr>
      <vt:lpstr>Findings</vt:lpstr>
      <vt:lpstr>Comments</vt:lpstr>
      <vt:lpstr>Answers/Recommendations I </vt:lpstr>
      <vt:lpstr>Charge Questions II</vt:lpstr>
      <vt:lpstr>PowerPoint Presentation</vt:lpstr>
      <vt:lpstr>Findings</vt:lpstr>
      <vt:lpstr>Comments</vt:lpstr>
      <vt:lpstr>Answers I</vt:lpstr>
      <vt:lpstr>Answers II </vt:lpstr>
      <vt:lpstr>Answers III </vt:lpstr>
      <vt:lpstr>Recommendations I </vt:lpstr>
      <vt:lpstr>Recommendations II </vt:lpstr>
      <vt:lpstr>Charge Questions III</vt:lpstr>
      <vt:lpstr>PowerPoint Presentation</vt:lpstr>
      <vt:lpstr>PowerPoint Presentation</vt:lpstr>
      <vt:lpstr>PowerPoint Presentation</vt:lpstr>
      <vt:lpstr>PowerPoint Presentation</vt:lpstr>
      <vt:lpstr>Findings</vt:lpstr>
      <vt:lpstr>Comments</vt:lpstr>
      <vt:lpstr>Comments/Recommendations</vt:lpstr>
      <vt:lpstr>Answers/Recommendations </vt:lpstr>
      <vt:lpstr>Further comments and recommendations</vt:lpstr>
      <vt:lpstr>Further comments and recommendations</vt:lpstr>
      <vt:lpstr>Comments on jaw length reduction</vt:lpstr>
      <vt:lpstr>Conclusions</vt:lpstr>
      <vt:lpstr>Thanks!</vt:lpstr>
    </vt:vector>
  </TitlesOfParts>
  <Manager/>
  <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 review summary</dc:title>
  <dc:subject/>
  <dc:creator>Mike Lamont</dc:creator>
  <cp:keywords/>
  <dc:description/>
  <cp:lastModifiedBy>Mike Lamont</cp:lastModifiedBy>
  <cp:revision>2985</cp:revision>
  <cp:lastPrinted>2018-02-27T12:04:07Z</cp:lastPrinted>
  <dcterms:created xsi:type="dcterms:W3CDTF">2011-01-18T19:25:28Z</dcterms:created>
  <dcterms:modified xsi:type="dcterms:W3CDTF">2019-02-21T14:02:20Z</dcterms:modified>
  <cp:category/>
</cp:coreProperties>
</file>