
<file path=[Content_Types].xml><?xml version="1.0" encoding="utf-8"?>
<Types xmlns="http://schemas.openxmlformats.org/package/2006/content-types">
  <Default Extension="xml" ContentType="application/xml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0" r:id="rId1"/>
    <p:sldMasterId id="2147483651" r:id="rId2"/>
  </p:sldMasterIdLst>
  <p:notesMasterIdLst>
    <p:notesMasterId r:id="rId30"/>
  </p:notesMasterIdLst>
  <p:handoutMasterIdLst>
    <p:handoutMasterId r:id="rId31"/>
  </p:handoutMasterIdLst>
  <p:sldIdLst>
    <p:sldId id="349" r:id="rId3"/>
    <p:sldId id="373" r:id="rId4"/>
    <p:sldId id="385" r:id="rId5"/>
    <p:sldId id="374" r:id="rId6"/>
    <p:sldId id="375" r:id="rId7"/>
    <p:sldId id="376" r:id="rId8"/>
    <p:sldId id="386" r:id="rId9"/>
    <p:sldId id="372" r:id="rId10"/>
    <p:sldId id="364" r:id="rId11"/>
    <p:sldId id="367" r:id="rId12"/>
    <p:sldId id="365" r:id="rId13"/>
    <p:sldId id="366" r:id="rId14"/>
    <p:sldId id="383" r:id="rId15"/>
    <p:sldId id="377" r:id="rId16"/>
    <p:sldId id="378" r:id="rId17"/>
    <p:sldId id="369" r:id="rId18"/>
    <p:sldId id="379" r:id="rId19"/>
    <p:sldId id="380" r:id="rId20"/>
    <p:sldId id="359" r:id="rId21"/>
    <p:sldId id="370" r:id="rId22"/>
    <p:sldId id="353" r:id="rId23"/>
    <p:sldId id="381" r:id="rId24"/>
    <p:sldId id="387" r:id="rId25"/>
    <p:sldId id="328" r:id="rId26"/>
    <p:sldId id="371" r:id="rId27"/>
    <p:sldId id="384" r:id="rId28"/>
    <p:sldId id="382" r:id="rId29"/>
  </p:sldIdLst>
  <p:sldSz cx="9144000" cy="6858000" type="screen4x3"/>
  <p:notesSz cx="6781800" cy="99187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Book Antiqua" pitchFamily="18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888">
          <p15:clr>
            <a:srgbClr val="A4A3A4"/>
          </p15:clr>
        </p15:guide>
        <p15:guide id="2" pos="2888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4">
          <p15:clr>
            <a:srgbClr val="A4A3A4"/>
          </p15:clr>
        </p15:guide>
        <p15:guide id="2" pos="2136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900"/>
    <a:srgbClr val="CC3300"/>
    <a:srgbClr val="0066FF"/>
    <a:srgbClr val="FF3300"/>
    <a:srgbClr val="CC0000"/>
    <a:srgbClr val="1F3361"/>
    <a:srgbClr val="1C2A64"/>
    <a:srgbClr val="2341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088" autoAdjust="0"/>
    <p:restoredTop sz="79831" autoAdjust="0"/>
  </p:normalViewPr>
  <p:slideViewPr>
    <p:cSldViewPr snapToGrid="0">
      <p:cViewPr varScale="1">
        <p:scale>
          <a:sx n="98" d="100"/>
          <a:sy n="98" d="100"/>
        </p:scale>
        <p:origin x="-912" y="-112"/>
      </p:cViewPr>
      <p:guideLst>
        <p:guide orient="horz" pos="3888"/>
        <p:guide pos="288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75" d="100"/>
        <a:sy n="75" d="100"/>
      </p:scale>
      <p:origin x="0" y="0"/>
    </p:cViewPr>
  </p:notesTextViewPr>
  <p:sorterViewPr>
    <p:cViewPr>
      <p:scale>
        <a:sx n="75" d="100"/>
        <a:sy n="75" d="100"/>
      </p:scale>
      <p:origin x="0" y="0"/>
    </p:cViewPr>
  </p:sorterViewPr>
  <p:notesViewPr>
    <p:cSldViewPr snapToGrid="0">
      <p:cViewPr varScale="1">
        <p:scale>
          <a:sx n="62" d="100"/>
          <a:sy n="62" d="100"/>
        </p:scale>
        <p:origin x="-2886" y="-84"/>
      </p:cViewPr>
      <p:guideLst>
        <p:guide orient="horz" pos="3124"/>
        <p:guide pos="2136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0" Type="http://schemas.openxmlformats.org/officeDocument/2006/relationships/slide" Target="slides/slide18.xml"/><Relationship Id="rId21" Type="http://schemas.openxmlformats.org/officeDocument/2006/relationships/slide" Target="slides/slide19.xml"/><Relationship Id="rId22" Type="http://schemas.openxmlformats.org/officeDocument/2006/relationships/slide" Target="slides/slide20.xml"/><Relationship Id="rId23" Type="http://schemas.openxmlformats.org/officeDocument/2006/relationships/slide" Target="slides/slide21.xml"/><Relationship Id="rId24" Type="http://schemas.openxmlformats.org/officeDocument/2006/relationships/slide" Target="slides/slide22.xml"/><Relationship Id="rId25" Type="http://schemas.openxmlformats.org/officeDocument/2006/relationships/slide" Target="slides/slide23.xml"/><Relationship Id="rId26" Type="http://schemas.openxmlformats.org/officeDocument/2006/relationships/slide" Target="slides/slide24.xml"/><Relationship Id="rId27" Type="http://schemas.openxmlformats.org/officeDocument/2006/relationships/slide" Target="slides/slide25.xml"/><Relationship Id="rId28" Type="http://schemas.openxmlformats.org/officeDocument/2006/relationships/slide" Target="slides/slide26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" Target="slides/slide1.xml"/><Relationship Id="rId4" Type="http://schemas.openxmlformats.org/officeDocument/2006/relationships/slide" Target="slides/slide2.xml"/><Relationship Id="rId5" Type="http://schemas.openxmlformats.org/officeDocument/2006/relationships/slide" Target="slides/slide3.xml"/><Relationship Id="rId30" Type="http://schemas.openxmlformats.org/officeDocument/2006/relationships/notesMaster" Target="notesMasters/notesMaster1.xml"/><Relationship Id="rId31" Type="http://schemas.openxmlformats.org/officeDocument/2006/relationships/handoutMaster" Target="handoutMasters/handoutMaster1.xml"/><Relationship Id="rId32" Type="http://schemas.openxmlformats.org/officeDocument/2006/relationships/printerSettings" Target="printerSettings/printerSettings1.bin"/><Relationship Id="rId9" Type="http://schemas.openxmlformats.org/officeDocument/2006/relationships/slide" Target="slides/slide7.xml"/><Relationship Id="rId6" Type="http://schemas.openxmlformats.org/officeDocument/2006/relationships/slide" Target="slides/slide4.xml"/><Relationship Id="rId7" Type="http://schemas.openxmlformats.org/officeDocument/2006/relationships/slide" Target="slides/slide5.xml"/><Relationship Id="rId8" Type="http://schemas.openxmlformats.org/officeDocument/2006/relationships/slide" Target="slides/slide6.xml"/><Relationship Id="rId33" Type="http://schemas.openxmlformats.org/officeDocument/2006/relationships/presProps" Target="presProps.xml"/><Relationship Id="rId34" Type="http://schemas.openxmlformats.org/officeDocument/2006/relationships/viewProps" Target="viewProps.xml"/><Relationship Id="rId35" Type="http://schemas.openxmlformats.org/officeDocument/2006/relationships/theme" Target="theme/theme1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1" Type="http://schemas.openxmlformats.org/officeDocument/2006/relationships/slide" Target="slides/slide9.xml"/><Relationship Id="rId12" Type="http://schemas.openxmlformats.org/officeDocument/2006/relationships/slide" Target="slides/slide10.xml"/><Relationship Id="rId13" Type="http://schemas.openxmlformats.org/officeDocument/2006/relationships/slide" Target="slides/slide11.xml"/><Relationship Id="rId14" Type="http://schemas.openxmlformats.org/officeDocument/2006/relationships/slide" Target="slides/slide12.xml"/><Relationship Id="rId15" Type="http://schemas.openxmlformats.org/officeDocument/2006/relationships/slide" Target="slides/slide13.xml"/><Relationship Id="rId16" Type="http://schemas.openxmlformats.org/officeDocument/2006/relationships/slide" Target="slides/slide14.xml"/><Relationship Id="rId17" Type="http://schemas.openxmlformats.org/officeDocument/2006/relationships/slide" Target="slides/slide15.xml"/><Relationship Id="rId18" Type="http://schemas.openxmlformats.org/officeDocument/2006/relationships/slide" Target="slides/slide16.xml"/><Relationship Id="rId19" Type="http://schemas.openxmlformats.org/officeDocument/2006/relationships/slide" Target="slides/slide17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25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4175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9254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41750" y="9421813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B9D888B0-663F-4738-83FE-5A61D985AD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773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43338" y="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867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1225" y="742950"/>
            <a:ext cx="4959350" cy="37195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355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3288" y="4710113"/>
            <a:ext cx="4975225" cy="4465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355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423400"/>
            <a:ext cx="2938463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2355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43338" y="9423400"/>
            <a:ext cx="2938462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86" tIns="45743" rIns="91486" bIns="45743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cs typeface="+mn-cs"/>
              </a:defRPr>
            </a:lvl1pPr>
          </a:lstStyle>
          <a:p>
            <a:pPr>
              <a:defRPr/>
            </a:pPr>
            <a:fld id="{5B8B02FD-A19F-482E-B4E8-EB2917EABF4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67344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9DAE88CA-4741-4460-86C8-927E31A2D358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2457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it-IT" smtClean="0"/>
          </a:p>
        </p:txBody>
      </p:sp>
    </p:spTree>
    <p:extLst>
      <p:ext uri="{BB962C8B-B14F-4D97-AF65-F5344CB8AC3E}">
        <p14:creationId xmlns:p14="http://schemas.microsoft.com/office/powerpoint/2010/main" val="16812968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C954D985-F8DA-44D5-8005-C4D89D04F45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98EA03E0-521B-4B02-BA6E-0BF1309ECD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75450" y="96838"/>
            <a:ext cx="2168525" cy="63341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6700" y="96838"/>
            <a:ext cx="6356350" cy="63341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80BAFB68-C7AD-40FD-AEFC-F7657F20E93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E480BC2-12E2-4093-8E05-85962E3002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81CB51-82B5-4643-ADE9-A4A9699B307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95CF501-C169-4C9D-B9C6-F895ED7334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3517C8E-4441-4BD0-919E-DAD6D62B24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1F3872-0BBD-49F5-8334-732C0E64274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DE1294-1600-457D-AEEF-66E92FD3CB4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F007C8-F005-4C3A-B6DC-D0DECB3301B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9789D1-5C34-465A-A9D6-4672CD66E5E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2pPr>
              <a:defRPr baseline="0"/>
            </a:lvl2pPr>
            <a:lvl3pPr>
              <a:defRPr sz="1800" baseline="0"/>
            </a:lvl3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th</a:t>
            </a:r>
            <a:r>
              <a:rPr lang="en-US"/>
              <a:t> August 2009 – </a:t>
            </a:r>
            <a:r>
              <a:rPr lang="en-US" err="1"/>
              <a:t>FiDeL</a:t>
            </a:r>
            <a:r>
              <a:rPr lang="en-US"/>
              <a:t> status - </a:t>
            </a:r>
            <a:fld id="{E94CA103-DACB-4918-B3DB-0FFB35DF62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3C30F7D-747D-4B01-865B-0A98CB6E75C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3B2E8F0-00D3-4BC1-971A-74880BE2054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5A348F-65B4-4E77-8367-ACEA2079FDA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/>
              <a:t>27</a:t>
            </a:r>
            <a:r>
              <a:rPr lang="en-US" baseline="30000" dirty="0"/>
              <a:t>h</a:t>
            </a:r>
            <a:r>
              <a:rPr lang="en-US" dirty="0"/>
              <a:t> January 2009 – </a:t>
            </a:r>
            <a:r>
              <a:rPr lang="en-US" dirty="0" err="1"/>
              <a:t>FiDeL</a:t>
            </a:r>
            <a:r>
              <a:rPr lang="en-US" dirty="0"/>
              <a:t> 2009 - </a:t>
            </a:r>
            <a:fld id="{52F75960-C897-42AD-B491-D8B67D35383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6700" y="1190625"/>
            <a:ext cx="4262438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81538" y="1190625"/>
            <a:ext cx="4262437" cy="52403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5D155DAF-C841-4645-89C2-6FC030D19D2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E66228C-8E84-4BB4-936B-0255A1009EA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D98B2B48-0154-4F36-B7FD-D7C21821F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1667D558-7355-4C24-A703-B7768039AE2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1D409B8-0A1F-4FFD-8521-754FC1804F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27</a:t>
            </a:r>
            <a:r>
              <a:rPr lang="en-US" baseline="30000"/>
              <a:t>h</a:t>
            </a:r>
            <a:r>
              <a:rPr lang="en-US"/>
              <a:t> January 2009 – FiDeL 2009 - </a:t>
            </a:r>
            <a:fld id="{F36DEB87-3DD9-4D7D-943C-839180B141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  <p:transition xmlns:p14="http://schemas.microsoft.com/office/powerpoint/2010/main"/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image" Target="../media/image1.png"/><Relationship Id="rId14" Type="http://schemas.openxmlformats.org/officeDocument/2006/relationships/image" Target="../media/image2.png"/><Relationship Id="rId15" Type="http://schemas.openxmlformats.org/officeDocument/2006/relationships/image" Target="../media/image3.png"/><Relationship Id="rId16" Type="http://schemas.openxmlformats.org/officeDocument/2006/relationships/image" Target="../media/image4.png"/><Relationship Id="rId17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_rels/slideMaster2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22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994" name="Rectangle 2"/>
          <p:cNvSpPr>
            <a:spLocks noChangeArrowheads="1"/>
          </p:cNvSpPr>
          <p:nvPr/>
        </p:nvSpPr>
        <p:spPr bwMode="auto">
          <a:xfrm>
            <a:off x="0" y="0"/>
            <a:ext cx="9144000" cy="1060450"/>
          </a:xfrm>
          <a:prstGeom prst="rect">
            <a:avLst/>
          </a:prstGeom>
          <a:solidFill>
            <a:srgbClr val="1F3361"/>
          </a:solidFill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eaLnBrk="0" hangingPunct="0">
              <a:defRPr/>
            </a:pPr>
            <a:endParaRPr lang="en-US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title"/>
          </p:nvPr>
        </p:nvSpPr>
        <p:spPr bwMode="auto">
          <a:xfrm>
            <a:off x="876300" y="96838"/>
            <a:ext cx="7678738" cy="904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body" idx="1"/>
          </p:nvPr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68997" name="Rectangle 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414838" y="6524625"/>
            <a:ext cx="4519612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000">
                <a:solidFill>
                  <a:srgbClr val="3399FF"/>
                </a:solidFill>
                <a:cs typeface="+mn-cs"/>
              </a:defRPr>
            </a:lvl1pPr>
          </a:lstStyle>
          <a:p>
            <a:pPr>
              <a:defRPr/>
            </a:pPr>
            <a:r>
              <a:rPr lang="en-US"/>
              <a:t>18</a:t>
            </a:r>
            <a:r>
              <a:rPr lang="en-US" baseline="30000"/>
              <a:t>h</a:t>
            </a:r>
            <a:r>
              <a:rPr lang="en-US"/>
              <a:t> January 2009 – </a:t>
            </a:r>
            <a:r>
              <a:rPr lang="en-US" err="1"/>
              <a:t>FiDeL</a:t>
            </a:r>
            <a:r>
              <a:rPr lang="en-US"/>
              <a:t> 2009 - </a:t>
            </a:r>
            <a:fld id="{77160226-5C05-4405-8B6F-A8E8E755378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0" name="Picture 13"/>
          <p:cNvPicPr>
            <a:picLocks noChangeAspect="1" noChangeArrowheads="1"/>
          </p:cNvPicPr>
          <p:nvPr/>
        </p:nvPicPr>
        <p:blipFill>
          <a:blip r:embed="rId13" cstate="print"/>
          <a:srcRect r="1060" b="1387"/>
          <a:stretch>
            <a:fillRect/>
          </a:stretch>
        </p:blipFill>
        <p:spPr bwMode="auto">
          <a:xfrm>
            <a:off x="114300" y="217488"/>
            <a:ext cx="693738" cy="706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69009" name="Rectangle 17"/>
          <p:cNvSpPr>
            <a:spLocks noChangeArrowheads="1"/>
          </p:cNvSpPr>
          <p:nvPr/>
        </p:nvSpPr>
        <p:spPr bwMode="auto">
          <a:xfrm>
            <a:off x="190500" y="6534150"/>
            <a:ext cx="479107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/>
          <a:lstStyle/>
          <a:p>
            <a:pPr>
              <a:defRPr/>
            </a:pPr>
            <a:r>
              <a:rPr lang="en-US" sz="1000" u="sng">
                <a:solidFill>
                  <a:srgbClr val="3399FF"/>
                </a:solidFill>
              </a:rPr>
              <a:t>E. Todesco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2" r:id="rId1"/>
    <p:sldLayoutId id="2147483975" r:id="rId2"/>
    <p:sldLayoutId id="2147483976" r:id="rId3"/>
    <p:sldLayoutId id="2147483977" r:id="rId4"/>
    <p:sldLayoutId id="2147483978" r:id="rId5"/>
    <p:sldLayoutId id="2147483963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2600">
          <a:solidFill>
            <a:srgbClr val="FFFFFF"/>
          </a:solidFill>
          <a:latin typeface="Felix Titling" pitchFamily="82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4"/>
        </a:buBlip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5"/>
        </a:buBlip>
        <a:defRPr sz="20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6"/>
        </a:buBlip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SzPct val="65000"/>
        <a:buBlip>
          <a:blip r:embed="rId17"/>
        </a:buBlip>
        <a:defRPr sz="16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16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230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0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12231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  <a:cs typeface="+mn-cs"/>
              </a:defRPr>
            </a:lvl1pPr>
          </a:lstStyle>
          <a:p>
            <a:pPr>
              <a:defRPr/>
            </a:pPr>
            <a:fld id="{744ADDE4-8051-404F-BEEB-C3B8049F098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hf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ern.ch/mp3" TargetMode="External"/><Relationship Id="rId4" Type="http://schemas.openxmlformats.org/officeDocument/2006/relationships/hyperlink" Target="https://indico.cern.ch/event/780656/" TargetMode="External"/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emf"/><Relationship Id="rId3" Type="http://schemas.openxmlformats.org/officeDocument/2006/relationships/image" Target="../media/image16.emf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7.emf"/><Relationship Id="rId3" Type="http://schemas.openxmlformats.org/officeDocument/2006/relationships/image" Target="../media/image18.emf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9.emf"/><Relationship Id="rId3" Type="http://schemas.openxmlformats.org/officeDocument/2006/relationships/image" Target="../media/image20.emf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emf"/><Relationship Id="rId4" Type="http://schemas.openxmlformats.org/officeDocument/2006/relationships/image" Target="../media/image16.em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emf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hyperlink" Target="https://indico.cern.ch/event/778914/" TargetMode="External"/><Relationship Id="rId3" Type="http://schemas.openxmlformats.org/officeDocument/2006/relationships/image" Target="../media/image23.emf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3" Type="http://schemas.openxmlformats.org/officeDocument/2006/relationships/image" Target="../media/image26.png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Relationship Id="rId3" Type="http://schemas.openxmlformats.org/officeDocument/2006/relationships/image" Target="../media/image27.em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emf"/><Relationship Id="rId3" Type="http://schemas.openxmlformats.org/officeDocument/2006/relationships/image" Target="../media/image29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4" Type="http://schemas.openxmlformats.org/officeDocument/2006/relationships/image" Target="../media/image4.png"/><Relationship Id="rId5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emf"/><Relationship Id="rId3" Type="http://schemas.openxmlformats.org/officeDocument/2006/relationships/image" Target="../media/image8.emf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emf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emf"/><Relationship Id="rId3" Type="http://schemas.openxmlformats.org/officeDocument/2006/relationships/image" Target="../media/image14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66700" y="1800225"/>
            <a:ext cx="8497888" cy="1743075"/>
          </a:xfrm>
        </p:spPr>
        <p:txBody>
          <a:bodyPr/>
          <a:lstStyle/>
          <a:p>
            <a:pPr eaLnBrk="1" hangingPunct="1"/>
            <a:r>
              <a:rPr lang="en-US" sz="3200" dirty="0" smtClean="0">
                <a:solidFill>
                  <a:schemeClr val="tx1"/>
                </a:solidFill>
                <a:latin typeface="Book Antiqua"/>
                <a:cs typeface="Book Antiqua"/>
              </a:rPr>
              <a:t>LHC ENERGY AFTER LS2: </a:t>
            </a:r>
            <a:br>
              <a:rPr lang="en-US" sz="3200" dirty="0" smtClean="0">
                <a:solidFill>
                  <a:schemeClr val="tx1"/>
                </a:solidFill>
                <a:latin typeface="Book Antiqua"/>
                <a:cs typeface="Book Antiqua"/>
              </a:rPr>
            </a:br>
            <a:r>
              <a:rPr lang="en-US" sz="3200" dirty="0" smtClean="0">
                <a:solidFill>
                  <a:schemeClr val="tx1"/>
                </a:solidFill>
                <a:latin typeface="Book Antiqua"/>
                <a:cs typeface="Book Antiqua"/>
              </a:rPr>
              <a:t>UPDATE AFTER 2018 TRAINING </a:t>
            </a:r>
            <a:br>
              <a:rPr lang="en-US" sz="3200" dirty="0" smtClean="0">
                <a:solidFill>
                  <a:schemeClr val="tx1"/>
                </a:solidFill>
                <a:latin typeface="Book Antiqua"/>
                <a:cs typeface="Book Antiqua"/>
              </a:rPr>
            </a:br>
            <a:r>
              <a:rPr lang="en-US" sz="3200" dirty="0" smtClean="0">
                <a:solidFill>
                  <a:schemeClr val="tx1"/>
                </a:solidFill>
                <a:latin typeface="Book Antiqua"/>
                <a:cs typeface="Book Antiqua"/>
              </a:rPr>
              <a:t>OF SECTOR 12</a:t>
            </a:r>
            <a:endParaRPr lang="en-US" sz="1800" dirty="0" smtClean="0">
              <a:solidFill>
                <a:schemeClr val="tx1"/>
              </a:solidFill>
              <a:latin typeface="Book Antiqua"/>
              <a:cs typeface="Book Antiqua"/>
            </a:endParaRP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94552" y="3823648"/>
            <a:ext cx="8236227" cy="2675764"/>
          </a:xfrm>
        </p:spPr>
        <p:txBody>
          <a:bodyPr/>
          <a:lstStyle/>
          <a:p>
            <a:pPr eaLnBrk="1" hangingPunct="1"/>
            <a:r>
              <a:rPr lang="en-US" sz="1800" dirty="0" smtClean="0"/>
              <a:t>E. Todesco, on behalf of Quench </a:t>
            </a:r>
            <a:r>
              <a:rPr lang="en-US" sz="1800" dirty="0" err="1" smtClean="0"/>
              <a:t>Behaviour</a:t>
            </a:r>
            <a:r>
              <a:rPr lang="en-US" sz="1800" dirty="0" smtClean="0"/>
              <a:t> Team</a:t>
            </a:r>
            <a:endParaRPr lang="en-US" sz="1800" dirty="0"/>
          </a:p>
          <a:p>
            <a:pPr eaLnBrk="1" hangingPunct="1"/>
            <a:r>
              <a:rPr lang="en-US" sz="1800" dirty="0" smtClean="0"/>
              <a:t>Based on HC results, steered by MP3 team </a:t>
            </a:r>
            <a:r>
              <a:rPr lang="en-US" sz="1800" dirty="0" smtClean="0">
                <a:hlinkClick r:id="rId3"/>
              </a:rPr>
              <a:t>www.cern.ch/mp3</a:t>
            </a:r>
            <a:r>
              <a:rPr lang="en-US" sz="1800" dirty="0" smtClean="0"/>
              <a:t> </a:t>
            </a:r>
          </a:p>
          <a:p>
            <a:pPr eaLnBrk="1" hangingPunct="1"/>
            <a:r>
              <a:rPr lang="en-US" sz="1800" dirty="0" smtClean="0"/>
              <a:t>Presentation on training data given by M. </a:t>
            </a:r>
            <a:r>
              <a:rPr lang="en-US" sz="1800" dirty="0" err="1" smtClean="0"/>
              <a:t>Pojer</a:t>
            </a:r>
            <a:r>
              <a:rPr lang="en-US" sz="1800" dirty="0" smtClean="0"/>
              <a:t> at LMC on December 2018 </a:t>
            </a:r>
            <a:r>
              <a:rPr lang="en-US" sz="1800" dirty="0" smtClean="0">
                <a:hlinkClick r:id="rId4"/>
              </a:rPr>
              <a:t>https</a:t>
            </a:r>
            <a:r>
              <a:rPr lang="en-US" sz="1800" dirty="0">
                <a:hlinkClick r:id="rId4"/>
              </a:rPr>
              <a:t>://indico.cern.ch/event/780656</a:t>
            </a:r>
            <a:r>
              <a:rPr lang="en-US" sz="1800" dirty="0" smtClean="0">
                <a:hlinkClick r:id="rId4"/>
              </a:rPr>
              <a:t>/</a:t>
            </a:r>
            <a:r>
              <a:rPr lang="en-US" sz="1800" dirty="0" smtClean="0"/>
              <a:t> </a:t>
            </a:r>
          </a:p>
          <a:p>
            <a:pPr eaLnBrk="1" hangingPunct="1"/>
            <a:endParaRPr lang="en-US" sz="1800" dirty="0" smtClean="0"/>
          </a:p>
          <a:p>
            <a:pPr eaLnBrk="1" hangingPunct="1"/>
            <a:r>
              <a:rPr lang="en-US" sz="1800" dirty="0"/>
              <a:t>with comments from F. </a:t>
            </a:r>
            <a:r>
              <a:rPr lang="en-US" sz="1800" dirty="0" err="1"/>
              <a:t>Bordry</a:t>
            </a:r>
            <a:r>
              <a:rPr lang="en-US" sz="1800" dirty="0"/>
              <a:t>, M. Jimenez, V. </a:t>
            </a:r>
            <a:r>
              <a:rPr lang="en-US" sz="1800" dirty="0" err="1"/>
              <a:t>Mertens</a:t>
            </a:r>
            <a:r>
              <a:rPr lang="en-US" sz="1800" dirty="0"/>
              <a:t> from </a:t>
            </a:r>
            <a:r>
              <a:rPr lang="en-US" sz="1800" dirty="0" smtClean="0"/>
              <a:t>accelerator </a:t>
            </a:r>
            <a:r>
              <a:rPr lang="en-US" sz="1800" dirty="0"/>
              <a:t>sector</a:t>
            </a:r>
          </a:p>
          <a:p>
            <a:pPr eaLnBrk="1" hangingPunct="1"/>
            <a:r>
              <a:rPr lang="en-US" sz="1800" dirty="0"/>
              <a:t>with comments from B. Petersen, J. Boyd and C. </a:t>
            </a:r>
            <a:r>
              <a:rPr lang="en-US" sz="1800" dirty="0" err="1"/>
              <a:t>Schwick</a:t>
            </a:r>
            <a:r>
              <a:rPr lang="en-US" sz="1800" dirty="0"/>
              <a:t> from experiments</a:t>
            </a:r>
          </a:p>
          <a:p>
            <a:pPr eaLnBrk="1" hangingPunct="1"/>
            <a:endParaRPr lang="en-US" sz="1800" dirty="0"/>
          </a:p>
        </p:txBody>
      </p:sp>
      <p:sp>
        <p:nvSpPr>
          <p:cNvPr id="12292" name="Rectangle 9"/>
          <p:cNvSpPr>
            <a:spLocks noChangeArrowheads="1"/>
          </p:cNvSpPr>
          <p:nvPr/>
        </p:nvSpPr>
        <p:spPr bwMode="auto">
          <a:xfrm>
            <a:off x="1265238" y="169863"/>
            <a:ext cx="6400800" cy="681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CERN,  6</a:t>
            </a:r>
            <a:r>
              <a:rPr lang="en-US" sz="1200" baseline="30000" dirty="0" smtClean="0">
                <a:solidFill>
                  <a:schemeClr val="bg1"/>
                </a:solidFill>
              </a:rPr>
              <a:t>th</a:t>
            </a:r>
            <a:r>
              <a:rPr lang="en-US" sz="1200" dirty="0" smtClean="0">
                <a:solidFill>
                  <a:schemeClr val="bg1"/>
                </a:solidFill>
              </a:rPr>
              <a:t> March 2019</a:t>
            </a:r>
          </a:p>
          <a:p>
            <a:pPr algn="ctr">
              <a:spcBef>
                <a:spcPct val="20000"/>
              </a:spcBef>
              <a:buSzPct val="65000"/>
            </a:pPr>
            <a:r>
              <a:rPr lang="en-US" sz="1200" dirty="0" smtClean="0">
                <a:solidFill>
                  <a:schemeClr val="bg1"/>
                </a:solidFill>
              </a:rPr>
              <a:t>LMC</a:t>
            </a:r>
          </a:p>
        </p:txBody>
      </p:sp>
    </p:spTree>
    <p:extLst>
      <p:ext uri="{BB962C8B-B14F-4D97-AF65-F5344CB8AC3E}">
        <p14:creationId xmlns:p14="http://schemas.microsoft.com/office/powerpoint/2010/main" val="3760963731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12 training - </a:t>
            </a:r>
            <a:fld id="{5B0F2CE2-42CD-4A74-A04F-1839686887D0}" type="slidenum">
              <a:rPr lang="en-US" smtClean="0"/>
              <a:pPr>
                <a:defRPr/>
              </a:pPr>
              <a:t>10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FIT OF THE 3000 SERIES – FAST PART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>
                <a:sym typeface="Symbol" pitchFamily="18" charset="2"/>
              </a:rPr>
              <a:t>Fast</a:t>
            </a:r>
            <a:r>
              <a:rPr lang="fr-CH" dirty="0">
                <a:sym typeface="Symbol" pitchFamily="18" charset="2"/>
              </a:rPr>
              <a:t> batch 3000-3125, 3301-3375 (total 197 </a:t>
            </a:r>
            <a:r>
              <a:rPr lang="fr-CH" dirty="0" err="1">
                <a:sym typeface="Symbol" pitchFamily="18" charset="2"/>
              </a:rPr>
              <a:t>magnets</a:t>
            </a:r>
            <a:r>
              <a:rPr lang="fr-CH" dirty="0">
                <a:sym typeface="Symbol" pitchFamily="18" charset="2"/>
              </a:rPr>
              <a:t>) 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1</a:t>
            </a:r>
            <a:r>
              <a:rPr lang="fr-CH" baseline="30000" dirty="0" smtClean="0">
                <a:sym typeface="Symbol" pitchFamily="18" charset="2"/>
              </a:rPr>
              <a:t>st</a:t>
            </a:r>
            <a:r>
              <a:rPr lang="fr-CH" dirty="0" smtClean="0">
                <a:sym typeface="Symbol" pitchFamily="18" charset="2"/>
              </a:rPr>
              <a:t> quench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" y="2421467"/>
            <a:ext cx="4880752" cy="3585685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0754" y="2631085"/>
            <a:ext cx="4263246" cy="3376068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704667" y="3266043"/>
            <a:ext cx="320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 bwMode="auto">
          <a:xfrm>
            <a:off x="1251286" y="3570972"/>
            <a:ext cx="644892" cy="288759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73732" y="3810026"/>
            <a:ext cx="1312527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CH" sz="1100" dirty="0" err="1"/>
              <a:t>T</a:t>
            </a:r>
            <a:r>
              <a:rPr lang="fr-CH" sz="1100" dirty="0" err="1" smtClean="0"/>
              <a:t>rained</a:t>
            </a:r>
            <a:r>
              <a:rPr lang="fr-CH" sz="1100" dirty="0" smtClean="0"/>
              <a:t>&gt;6.5 </a:t>
            </a:r>
            <a:r>
              <a:rPr lang="fr-CH" sz="1100" dirty="0" err="1" smtClean="0"/>
              <a:t>TeV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90169836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12 training - </a:t>
            </a:r>
            <a:fld id="{5B0F2CE2-42CD-4A74-A04F-1839686887D0}" type="slidenum">
              <a:rPr lang="en-US" smtClean="0"/>
              <a:pPr>
                <a:defRPr/>
              </a:pPr>
              <a:t>11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FIT OF THE 2000 SERIES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>
                <a:sym typeface="Symbol" pitchFamily="18" charset="2"/>
              </a:rPr>
              <a:t>Slow batch 2000-2200 (total 200 </a:t>
            </a:r>
            <a:r>
              <a:rPr lang="fr-CH" dirty="0" err="1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>
                <a:sym typeface="Symbol" pitchFamily="18" charset="2"/>
              </a:rPr>
              <a:t>1</a:t>
            </a:r>
            <a:r>
              <a:rPr lang="fr-CH" baseline="30000" dirty="0">
                <a:sym typeface="Symbol" pitchFamily="18" charset="2"/>
              </a:rPr>
              <a:t>st</a:t>
            </a:r>
            <a:r>
              <a:rPr lang="fr-CH" dirty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quench</a:t>
            </a:r>
            <a:endParaRPr lang="fr-CH" dirty="0">
              <a:sym typeface="Symbol" pitchFamily="18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91864" y="2638357"/>
            <a:ext cx="4251893" cy="336707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2417969"/>
            <a:ext cx="4891864" cy="3587466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7924800" y="3349129"/>
            <a:ext cx="320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 bwMode="auto">
          <a:xfrm>
            <a:off x="1222409" y="3349129"/>
            <a:ext cx="1029903" cy="539014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123249" y="3148863"/>
            <a:ext cx="12282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/>
              <a:t>T</a:t>
            </a:r>
            <a:r>
              <a:rPr lang="fr-CH" sz="1100" dirty="0" err="1" smtClean="0"/>
              <a:t>rained</a:t>
            </a:r>
            <a:r>
              <a:rPr lang="fr-CH" sz="1100" dirty="0" smtClean="0"/>
              <a:t>&gt;6.5 </a:t>
            </a:r>
            <a:r>
              <a:rPr lang="fr-CH" sz="1100" dirty="0" err="1" smtClean="0"/>
              <a:t>TeV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14940698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12 training - </a:t>
            </a:r>
            <a:fld id="{5B0F2CE2-42CD-4A74-A04F-1839686887D0}" type="slidenum">
              <a:rPr lang="en-US" smtClean="0"/>
              <a:pPr>
                <a:defRPr/>
              </a:pPr>
              <a:t>12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FIT OF THE 3000 SERIES SLOW PART </a:t>
            </a:r>
            <a:b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</a:br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 SECOND QUENCH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Slow batch 3126-3300, 3376-3416 (total 215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>
                <a:sym typeface="Symbol" pitchFamily="18" charset="2"/>
              </a:rPr>
              <a:t>)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2</a:t>
            </a:r>
            <a:r>
              <a:rPr lang="fr-CH" baseline="30000" dirty="0" smtClean="0">
                <a:sym typeface="Symbol" pitchFamily="18" charset="2"/>
              </a:rPr>
              <a:t>nd</a:t>
            </a:r>
            <a:r>
              <a:rPr lang="fr-CH" dirty="0" smtClean="0">
                <a:sym typeface="Symbol" pitchFamily="18" charset="2"/>
              </a:rPr>
              <a:t> quench</a:t>
            </a: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0299"/>
            <a:ext cx="4882341" cy="3586853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341" y="2632341"/>
            <a:ext cx="4261659" cy="337481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7840134" y="3325475"/>
            <a:ext cx="320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8" name="Oval 7"/>
          <p:cNvSpPr/>
          <p:nvPr/>
        </p:nvSpPr>
        <p:spPr bwMode="auto">
          <a:xfrm>
            <a:off x="975460" y="3445844"/>
            <a:ext cx="1029903" cy="539014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876300" y="3245578"/>
            <a:ext cx="12282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/>
              <a:t>T</a:t>
            </a:r>
            <a:r>
              <a:rPr lang="fr-CH" sz="1100" dirty="0" err="1" smtClean="0"/>
              <a:t>rained</a:t>
            </a:r>
            <a:r>
              <a:rPr lang="fr-CH" sz="1100" dirty="0" smtClean="0"/>
              <a:t>&gt;6.5 </a:t>
            </a:r>
            <a:r>
              <a:rPr lang="fr-CH" sz="1100" dirty="0" err="1" smtClean="0"/>
              <a:t>TeV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04327675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12 training - </a:t>
            </a:r>
            <a:fld id="{5B0F2CE2-42CD-4A74-A04F-1839686887D0}" type="slidenum">
              <a:rPr lang="en-US" smtClean="0"/>
              <a:pPr>
                <a:defRPr/>
              </a:pPr>
              <a:t>13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FINAL ESTIMATE: UNKNOWNS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The estimate has some unknowns: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No </a:t>
            </a:r>
            <a:r>
              <a:rPr lang="fr-CH" dirty="0" smtClean="0">
                <a:solidFill>
                  <a:srgbClr val="CC0000"/>
                </a:solidFill>
                <a:sym typeface="Symbol" pitchFamily="18" charset="2"/>
              </a:rPr>
              <a:t>fit available for half of the magnet</a:t>
            </a:r>
            <a:r>
              <a:rPr lang="fr-CH" dirty="0" smtClean="0">
                <a:sym typeface="Symbol" pitchFamily="18" charset="2"/>
              </a:rPr>
              <a:t> (the whole 1000 series and the second half of the 2000 series) since there are not enough quenches – we assumed 10% probability of quenching to 7 TeV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smtClean="0">
                <a:solidFill>
                  <a:srgbClr val="CC0000"/>
                </a:solidFill>
                <a:sym typeface="Symbol" pitchFamily="18" charset="2"/>
              </a:rPr>
              <a:t>total or partial loss </a:t>
            </a:r>
            <a:r>
              <a:rPr lang="fr-CH" dirty="0" smtClean="0">
                <a:sym typeface="Symbol" pitchFamily="18" charset="2"/>
              </a:rPr>
              <a:t>of memory after warm-up – we assumed total loss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smtClean="0">
                <a:solidFill>
                  <a:srgbClr val="CC0000"/>
                </a:solidFill>
                <a:sym typeface="Symbol" pitchFamily="18" charset="2"/>
              </a:rPr>
              <a:t>position of the second quench </a:t>
            </a:r>
            <a:r>
              <a:rPr lang="fr-CH" dirty="0" smtClean="0">
                <a:sym typeface="Symbol" pitchFamily="18" charset="2"/>
              </a:rPr>
              <a:t>– we assumed no second quench except for the slow part of 3000 series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</a:t>
            </a:r>
            <a:r>
              <a:rPr lang="fr-CH" dirty="0" smtClean="0">
                <a:solidFill>
                  <a:srgbClr val="CC0000"/>
                </a:solidFill>
                <a:sym typeface="Symbol" pitchFamily="18" charset="2"/>
              </a:rPr>
              <a:t>lack of HC data above </a:t>
            </a:r>
            <a:r>
              <a:rPr lang="fr-CH" dirty="0" smtClean="0">
                <a:solidFill>
                  <a:srgbClr val="CC0000"/>
                </a:solidFill>
                <a:sym typeface="Symbol" pitchFamily="18" charset="2"/>
              </a:rPr>
              <a:t>6.75 TeV</a:t>
            </a:r>
            <a:r>
              <a:rPr lang="fr-CH" dirty="0" smtClean="0">
                <a:sym typeface="Symbol" pitchFamily="18" charset="2"/>
              </a:rPr>
              <a:t> (no magnets were trained above this value in the LHC tunnel after </a:t>
            </a:r>
            <a:r>
              <a:rPr lang="fr-CH" dirty="0" smtClean="0">
                <a:sym typeface="Symbol" pitchFamily="18" charset="2"/>
              </a:rPr>
              <a:t>installation – but all individually)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We go through these unknowns one by one</a:t>
            </a:r>
          </a:p>
        </p:txBody>
      </p:sp>
    </p:spTree>
    <p:extLst>
      <p:ext uri="{BB962C8B-B14F-4D97-AF65-F5344CB8AC3E}">
        <p14:creationId xmlns:p14="http://schemas.microsoft.com/office/powerpoint/2010/main" val="167655507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12 training - </a:t>
            </a:r>
            <a:fld id="{5B0F2CE2-42CD-4A74-A04F-1839686887D0}" type="slidenum">
              <a:rPr lang="en-US" smtClean="0"/>
              <a:pPr>
                <a:defRPr/>
              </a:pPr>
              <a:t>14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FINAL ESTIMATE: UNKNOWNS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Assumption</a:t>
            </a:r>
            <a:r>
              <a:rPr lang="fr-CH" dirty="0" smtClean="0">
                <a:sym typeface="Symbol" pitchFamily="18" charset="2"/>
              </a:rPr>
              <a:t> on </a:t>
            </a:r>
            <a:r>
              <a:rPr lang="fr-CH" dirty="0" err="1" smtClean="0">
                <a:sym typeface="Symbol" pitchFamily="18" charset="2"/>
              </a:rPr>
              <a:t>unknown</a:t>
            </a:r>
            <a:r>
              <a:rPr lang="fr-CH" dirty="0" smtClean="0">
                <a:sym typeface="Symbol" pitchFamily="18" charset="2"/>
              </a:rPr>
              <a:t> parts of the production (all the 1000 </a:t>
            </a:r>
            <a:r>
              <a:rPr lang="fr-CH" dirty="0" err="1" smtClean="0">
                <a:sym typeface="Symbol" pitchFamily="18" charset="2"/>
              </a:rPr>
              <a:t>series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half</a:t>
            </a:r>
            <a:r>
              <a:rPr lang="fr-CH" dirty="0" smtClean="0">
                <a:sym typeface="Symbol" pitchFamily="18" charset="2"/>
              </a:rPr>
              <a:t> of 2000 </a:t>
            </a:r>
            <a:r>
              <a:rPr lang="fr-CH" dirty="0" err="1" smtClean="0">
                <a:sym typeface="Symbol" pitchFamily="18" charset="2"/>
              </a:rPr>
              <a:t>series</a:t>
            </a:r>
            <a:r>
              <a:rPr lang="fr-CH" dirty="0" smtClean="0">
                <a:sym typeface="Symbol" pitchFamily="18" charset="2"/>
              </a:rPr>
              <a:t>): 10% of the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will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</a:t>
            </a:r>
            <a:r>
              <a:rPr lang="fr-CH" dirty="0" smtClean="0">
                <a:sym typeface="Symbol" pitchFamily="18" charset="2"/>
              </a:rPr>
              <a:t> to </a:t>
            </a:r>
            <a:r>
              <a:rPr lang="fr-CH" dirty="0" err="1" smtClean="0">
                <a:sym typeface="Symbol" pitchFamily="18" charset="2"/>
              </a:rPr>
              <a:t>reach</a:t>
            </a:r>
            <a:r>
              <a:rPr lang="fr-CH" dirty="0" smtClean="0">
                <a:sym typeface="Symbol" pitchFamily="18" charset="2"/>
              </a:rPr>
              <a:t> 7 </a:t>
            </a:r>
            <a:r>
              <a:rPr lang="fr-CH" dirty="0" err="1" smtClean="0">
                <a:sym typeface="Symbol" pitchFamily="18" charset="2"/>
              </a:rPr>
              <a:t>TeV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An </a:t>
            </a:r>
            <a:r>
              <a:rPr lang="fr-CH" dirty="0" err="1" smtClean="0">
                <a:sym typeface="Symbol" pitchFamily="18" charset="2"/>
              </a:rPr>
              <a:t>assumption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based</a:t>
            </a:r>
            <a:r>
              <a:rPr lang="fr-CH" dirty="0" smtClean="0">
                <a:sym typeface="Symbol" pitchFamily="18" charset="2"/>
              </a:rPr>
              <a:t> on the </a:t>
            </a:r>
            <a:r>
              <a:rPr lang="fr-CH" dirty="0" err="1" smtClean="0">
                <a:sym typeface="Symbol" pitchFamily="18" charset="2"/>
              </a:rPr>
              <a:t>fact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only</a:t>
            </a:r>
            <a:r>
              <a:rPr lang="fr-CH" dirty="0" smtClean="0">
                <a:sym typeface="Symbol" pitchFamily="18" charset="2"/>
              </a:rPr>
              <a:t> 7 out of 600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quenched</a:t>
            </a:r>
            <a:r>
              <a:rPr lang="fr-CH" dirty="0" smtClean="0">
                <a:sym typeface="Symbol" pitchFamily="18" charset="2"/>
              </a:rPr>
              <a:t> to 6.5 </a:t>
            </a:r>
            <a:r>
              <a:rPr lang="fr-CH" dirty="0" err="1" smtClean="0">
                <a:sym typeface="Symbol" pitchFamily="18" charset="2"/>
              </a:rPr>
              <a:t>TeV</a:t>
            </a:r>
            <a:r>
              <a:rPr lang="fr-CH" dirty="0" smtClean="0">
                <a:sym typeface="Symbol" pitchFamily="18" charset="2"/>
              </a:rPr>
              <a:t> (1%)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4323" y="3448051"/>
            <a:ext cx="7742028" cy="2799030"/>
          </a:xfrm>
          <a:prstGeom prst="rect">
            <a:avLst/>
          </a:prstGeom>
        </p:spPr>
      </p:pic>
      <p:sp>
        <p:nvSpPr>
          <p:cNvPr id="4" name="Oval 3"/>
          <p:cNvSpPr/>
          <p:nvPr/>
        </p:nvSpPr>
        <p:spPr bwMode="auto">
          <a:xfrm>
            <a:off x="1318662" y="3628724"/>
            <a:ext cx="364142" cy="267081"/>
          </a:xfrm>
          <a:prstGeom prst="ellipse">
            <a:avLst/>
          </a:prstGeom>
          <a:noFill/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2751222" y="3628724"/>
            <a:ext cx="364142" cy="267081"/>
          </a:xfrm>
          <a:prstGeom prst="ellipse">
            <a:avLst/>
          </a:prstGeom>
          <a:noFill/>
          <a:ln w="22225" cap="flat" cmpd="sng" algn="ctr">
            <a:solidFill>
              <a:srgbClr val="C00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28495918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12 training - </a:t>
            </a:r>
            <a:fld id="{5B0F2CE2-42CD-4A74-A04F-1839686887D0}" type="slidenum">
              <a:rPr lang="en-US" smtClean="0"/>
              <a:pPr>
                <a:defRPr/>
              </a:pPr>
              <a:t>15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FINAL ESTIMATE: UNKNOWNS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Pessimitic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side</a:t>
            </a:r>
            <a:r>
              <a:rPr lang="fr-CH" dirty="0" smtClean="0">
                <a:sym typeface="Symbol" pitchFamily="18" charset="2"/>
              </a:rPr>
              <a:t>: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assume a total </a:t>
            </a:r>
            <a:r>
              <a:rPr lang="fr-CH" dirty="0" err="1" smtClean="0">
                <a:sym typeface="Symbol" pitchFamily="18" charset="2"/>
              </a:rPr>
              <a:t>loss</a:t>
            </a:r>
            <a:r>
              <a:rPr lang="fr-CH" dirty="0" smtClean="0">
                <a:sym typeface="Symbol" pitchFamily="18" charset="2"/>
              </a:rPr>
              <a:t> of memory </a:t>
            </a:r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LS2 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means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that</a:t>
            </a:r>
            <a:r>
              <a:rPr lang="fr-CH" dirty="0" smtClean="0">
                <a:sym typeface="Symbol" pitchFamily="18" charset="2"/>
              </a:rPr>
              <a:t> the 200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done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LS1 are </a:t>
            </a:r>
            <a:r>
              <a:rPr lang="fr-CH" dirty="0" err="1" smtClean="0">
                <a:sym typeface="Symbol" pitchFamily="18" charset="2"/>
              </a:rPr>
              <a:t>lost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Otherwise from 600 we would go to 400 quenches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Experience from part ten years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For the only sector with relevant statistics (56) partial memory is observed (about 30% less quenches in second powering)</a:t>
            </a:r>
            <a:endParaRPr lang="fr-CH" dirty="0">
              <a:sym typeface="Symbol" pitchFamily="18" charset="2"/>
            </a:endParaRPr>
          </a:p>
          <a:p>
            <a:pPr lvl="2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In </a:t>
            </a:r>
            <a:r>
              <a:rPr lang="fr-CH" dirty="0" smtClean="0">
                <a:sym typeface="Symbol" pitchFamily="18" charset="2"/>
              </a:rPr>
              <a:t>case of a total preservation of memory </a:t>
            </a:r>
            <a:r>
              <a:rPr lang="fr-CH" dirty="0" smtClean="0">
                <a:sym typeface="Symbol" pitchFamily="18" charset="2"/>
              </a:rPr>
              <a:t>we </a:t>
            </a:r>
            <a:r>
              <a:rPr lang="fr-CH" dirty="0" smtClean="0">
                <a:sym typeface="Symbol" pitchFamily="18" charset="2"/>
              </a:rPr>
              <a:t>would save 200 </a:t>
            </a:r>
            <a:r>
              <a:rPr lang="fr-CH" dirty="0" smtClean="0">
                <a:sym typeface="Symbol" pitchFamily="18" charset="2"/>
              </a:rPr>
              <a:t>quenches – but we can say that this is excluded</a:t>
            </a: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In the best case I can imagine we could save about 100 quenches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37046" y="3343154"/>
            <a:ext cx="3029629" cy="208460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593374813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16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000" dirty="0" smtClean="0">
                <a:sym typeface="Symbol" pitchFamily="18" charset="2"/>
              </a:rPr>
              <a:t>Optimistic side: we assume that second quench is negligible for all batches except the 3000 slow</a:t>
            </a:r>
          </a:p>
          <a:p>
            <a:pPr lvl="1" eaLnBrk="1" hangingPunct="1"/>
            <a:r>
              <a:rPr lang="fr-CH" sz="1400" dirty="0" smtClean="0">
                <a:sym typeface="Symbol" pitchFamily="18" charset="2"/>
              </a:rPr>
              <a:t>Based on the observation that second quench</a:t>
            </a:r>
            <a:endParaRPr lang="fr-CH" sz="1400" dirty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r>
              <a:rPr lang="fr-CH" sz="1400" dirty="0">
                <a:sym typeface="Symbol" pitchFamily="18" charset="2"/>
              </a:rPr>
              <a:t>e</a:t>
            </a:r>
            <a:r>
              <a:rPr lang="fr-CH" sz="1400" dirty="0" smtClean="0">
                <a:sym typeface="Symbol" pitchFamily="18" charset="2"/>
              </a:rPr>
              <a:t>nters the picture around the peak of the first quench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FINAL ESTIMATE: </a:t>
            </a:r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UNKNOWNS</a:t>
            </a:r>
            <a:endParaRPr lang="en-GB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623" y="2653271"/>
            <a:ext cx="4355136" cy="3448836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04907" y="4145489"/>
            <a:ext cx="3004335" cy="2379136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04907" y="1672693"/>
            <a:ext cx="3003329" cy="23783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73943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17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Prologue: the 600 </a:t>
            </a:r>
            <a:r>
              <a:rPr lang="fr-CH" dirty="0" err="1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quenches</a:t>
            </a:r>
            <a:r>
              <a:rPr lang="fr-CH" dirty="0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estimate</a:t>
            </a:r>
            <a:endParaRPr lang="fr-CH" dirty="0">
              <a:solidFill>
                <a:schemeClr val="bg1">
                  <a:lumMod val="85000"/>
                </a:schemeClr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Spread: </a:t>
            </a:r>
            <a:r>
              <a:rPr lang="fr-CH" dirty="0" err="1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three</a:t>
            </a:r>
            <a:r>
              <a:rPr lang="fr-CH" dirty="0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batches</a:t>
            </a:r>
            <a:endParaRPr lang="fr-CH" dirty="0" smtClean="0">
              <a:solidFill>
                <a:schemeClr val="bg1">
                  <a:lumMod val="85000"/>
                </a:schemeClr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Distribution of </a:t>
            </a:r>
            <a:r>
              <a:rPr lang="fr-CH" dirty="0" err="1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quenches</a:t>
            </a:r>
            <a:endParaRPr lang="fr-CH" dirty="0" smtClean="0">
              <a:solidFill>
                <a:schemeClr val="bg1">
                  <a:lumMod val="85000"/>
                </a:schemeClr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The fit of HC data</a:t>
            </a:r>
          </a:p>
          <a:p>
            <a:pPr lvl="1" eaLnBrk="1" hangingPunct="1"/>
            <a:r>
              <a:rPr lang="fr-CH" dirty="0" err="1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Known</a:t>
            </a:r>
            <a:r>
              <a:rPr lang="fr-CH" dirty="0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unknowns</a:t>
            </a:r>
            <a:r>
              <a:rPr lang="fr-CH" dirty="0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 of the </a:t>
            </a:r>
            <a:r>
              <a:rPr lang="fr-CH" dirty="0" err="1" smtClean="0">
                <a:solidFill>
                  <a:schemeClr val="bg1">
                    <a:lumMod val="85000"/>
                  </a:schemeClr>
                </a:solidFill>
                <a:sym typeface="Symbol" pitchFamily="18" charset="2"/>
              </a:rPr>
              <a:t>estimate</a:t>
            </a:r>
            <a:endParaRPr lang="fr-CH" dirty="0" smtClean="0">
              <a:solidFill>
                <a:schemeClr val="bg1">
                  <a:lumMod val="85000"/>
                </a:schemeClr>
              </a:solidFill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New </a:t>
            </a:r>
            <a:r>
              <a:rPr lang="fr-CH" dirty="0" err="1" smtClean="0">
                <a:sym typeface="Symbol" pitchFamily="18" charset="2"/>
              </a:rPr>
              <a:t>elements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12 training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Recall</a:t>
            </a:r>
            <a:r>
              <a:rPr lang="fr-CH" dirty="0" smtClean="0">
                <a:sym typeface="Symbol" pitchFamily="18" charset="2"/>
              </a:rPr>
              <a:t> of 12 </a:t>
            </a:r>
            <a:r>
              <a:rPr lang="fr-CH" dirty="0" err="1" smtClean="0">
                <a:sym typeface="Symbol" pitchFamily="18" charset="2"/>
              </a:rPr>
              <a:t>history</a:t>
            </a:r>
            <a:r>
              <a:rPr lang="fr-CH" dirty="0" smtClean="0">
                <a:sym typeface="Symbol" pitchFamily="18" charset="2"/>
              </a:rPr>
              <a:t> and composition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1000 </a:t>
            </a:r>
            <a:r>
              <a:rPr lang="fr-CH" dirty="0" err="1" smtClean="0">
                <a:sym typeface="Symbol" pitchFamily="18" charset="2"/>
              </a:rPr>
              <a:t>behaviour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2000 </a:t>
            </a:r>
            <a:r>
              <a:rPr lang="fr-CH" dirty="0" err="1" smtClean="0">
                <a:sym typeface="Symbol" pitchFamily="18" charset="2"/>
              </a:rPr>
              <a:t>behaviour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Training the LHC</a:t>
            </a:r>
            <a:endParaRPr lang="fr-CH" dirty="0">
              <a:sym typeface="Symbol" pitchFamily="18" charset="2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SUMMARY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42855162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18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000" dirty="0" err="1" smtClean="0">
                <a:sym typeface="Symbol" pitchFamily="18" charset="2"/>
              </a:rPr>
              <a:t>Sector</a:t>
            </a:r>
            <a:r>
              <a:rPr lang="fr-CH" sz="2000" dirty="0" smtClean="0">
                <a:sym typeface="Symbol" pitchFamily="18" charset="2"/>
              </a:rPr>
              <a:t> 12 </a:t>
            </a:r>
            <a:r>
              <a:rPr lang="fr-CH" sz="2000" dirty="0" err="1" smtClean="0">
                <a:sym typeface="Symbol" pitchFamily="18" charset="2"/>
              </a:rPr>
              <a:t>is</a:t>
            </a:r>
            <a:r>
              <a:rPr lang="fr-CH" sz="2000" dirty="0" smtClean="0">
                <a:sym typeface="Symbol" pitchFamily="18" charset="2"/>
              </a:rPr>
              <a:t> a </a:t>
            </a:r>
            <a:r>
              <a:rPr lang="fr-CH" sz="2000" dirty="0" err="1" smtClean="0">
                <a:sym typeface="Symbol" pitchFamily="18" charset="2"/>
              </a:rPr>
              <a:t>very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special</a:t>
            </a:r>
            <a:r>
              <a:rPr lang="fr-CH" sz="2000" dirty="0" smtClean="0">
                <a:sym typeface="Symbol" pitchFamily="18" charset="2"/>
              </a:rPr>
              <a:t> </a:t>
            </a:r>
            <a:r>
              <a:rPr lang="fr-CH" sz="2000" dirty="0" err="1" smtClean="0">
                <a:sym typeface="Symbol" pitchFamily="18" charset="2"/>
              </a:rPr>
              <a:t>sector</a:t>
            </a:r>
            <a:endParaRPr lang="fr-CH" sz="2000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95 magnets </a:t>
            </a:r>
            <a:r>
              <a:rPr lang="fr-CH" dirty="0">
                <a:sym typeface="Symbol" pitchFamily="18" charset="2"/>
              </a:rPr>
              <a:t>of 2000 </a:t>
            </a:r>
            <a:r>
              <a:rPr lang="fr-CH" dirty="0" smtClean="0">
                <a:sym typeface="Symbol" pitchFamily="18" charset="2"/>
              </a:rPr>
              <a:t>series (</a:t>
            </a:r>
            <a:r>
              <a:rPr lang="fr-CH" dirty="0">
                <a:sym typeface="Symbol" pitchFamily="18" charset="2"/>
              </a:rPr>
              <a:t>the fast </a:t>
            </a:r>
            <a:r>
              <a:rPr lang="fr-CH" dirty="0" smtClean="0">
                <a:sym typeface="Symbol" pitchFamily="18" charset="2"/>
              </a:rPr>
              <a:t>ones, all after magnet 2200)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50 magnets </a:t>
            </a:r>
            <a:r>
              <a:rPr lang="fr-CH" dirty="0">
                <a:sym typeface="Symbol" pitchFamily="18" charset="2"/>
              </a:rPr>
              <a:t>of 1000 </a:t>
            </a:r>
            <a:r>
              <a:rPr lang="fr-CH" dirty="0" smtClean="0">
                <a:sym typeface="Symbol" pitchFamily="18" charset="2"/>
              </a:rPr>
              <a:t>series (many from the last part of the production)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Very</a:t>
            </a:r>
            <a:r>
              <a:rPr lang="fr-CH" dirty="0" smtClean="0">
                <a:sym typeface="Symbol" pitchFamily="18" charset="2"/>
              </a:rPr>
              <a:t> few (9</a:t>
            </a:r>
            <a:r>
              <a:rPr lang="fr-CH" dirty="0">
                <a:sym typeface="Symbol" pitchFamily="18" charset="2"/>
              </a:rPr>
              <a:t>) </a:t>
            </a:r>
            <a:r>
              <a:rPr lang="fr-CH" dirty="0" smtClean="0">
                <a:sym typeface="Symbol" pitchFamily="18" charset="2"/>
              </a:rPr>
              <a:t>of the 3000 </a:t>
            </a:r>
            <a:r>
              <a:rPr lang="fr-CH" dirty="0" err="1" smtClean="0">
                <a:sym typeface="Symbol" pitchFamily="18" charset="2"/>
              </a:rPr>
              <a:t>series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Results were presented by M. Solfaroli, A. Verwej, M. Pojer in LMC, </a:t>
            </a:r>
            <a:r>
              <a:rPr lang="fr-CH" dirty="0" smtClean="0">
                <a:sym typeface="Symbol" pitchFamily="18" charset="2"/>
                <a:hlinkClick r:id="rId2"/>
              </a:rPr>
              <a:t>5th December 2018</a:t>
            </a:r>
            <a:endParaRPr lang="fr-CH" dirty="0">
              <a:sym typeface="Symbol" pitchFamily="18" charset="2"/>
            </a:endParaRPr>
          </a:p>
          <a:p>
            <a:pPr eaLnBrk="1" hangingPunct="1"/>
            <a:r>
              <a:rPr lang="fr-CH" sz="1800" dirty="0" smtClean="0">
                <a:sym typeface="Symbol" pitchFamily="18" charset="2"/>
              </a:rPr>
              <a:t>Unfortunately, w</a:t>
            </a:r>
            <a:r>
              <a:rPr lang="fr-CH" sz="1800" dirty="0" smtClean="0">
                <a:sym typeface="Symbol" pitchFamily="18" charset="2"/>
              </a:rPr>
              <a:t>e reached only 11.413 </a:t>
            </a:r>
            <a:r>
              <a:rPr lang="fr-CH" sz="1800" dirty="0" smtClean="0">
                <a:sym typeface="Symbol" pitchFamily="18" charset="2"/>
              </a:rPr>
              <a:t>kA after 15 quenches</a:t>
            </a:r>
          </a:p>
          <a:p>
            <a:pPr eaLnBrk="1" hangingPunct="1"/>
            <a:endParaRPr lang="fr-CH" sz="1800" dirty="0">
              <a:sym typeface="Symbol" pitchFamily="18" charset="2"/>
            </a:endParaRPr>
          </a:p>
          <a:p>
            <a:pPr eaLnBrk="1" hangingPunct="1"/>
            <a:endParaRPr lang="fr-CH" sz="1800" dirty="0" smtClean="0">
              <a:sym typeface="Symbol" pitchFamily="18" charset="2"/>
            </a:endParaRPr>
          </a:p>
          <a:p>
            <a:pPr eaLnBrk="1" hangingPunct="1"/>
            <a:endParaRPr lang="fr-CH" sz="1800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Bad surprise: 15% of the 1000 magnets quenched for going from 11.080 A to 11.413 kA</a:t>
            </a:r>
          </a:p>
          <a:p>
            <a:pPr lvl="2" eaLnBrk="1" hangingPunct="1"/>
            <a:r>
              <a:rPr lang="fr-CH" sz="1400" dirty="0" smtClean="0">
                <a:sym typeface="Symbol" pitchFamily="18" charset="2"/>
              </a:rPr>
              <a:t>… and we assumed 10% to reach 12 kA, i.e. to make three times more </a:t>
            </a:r>
            <a:endParaRPr lang="fr-CH" sz="1400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But also a good </a:t>
            </a:r>
            <a:r>
              <a:rPr lang="fr-CH" dirty="0" smtClean="0">
                <a:sym typeface="Symbol" pitchFamily="18" charset="2"/>
              </a:rPr>
              <a:t>suprise: the 2000 series</a:t>
            </a:r>
            <a:endParaRPr lang="fr-CH" sz="1800" dirty="0" smtClean="0">
              <a:sym typeface="Symbol" pitchFamily="18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SECTOR 12 TRAINING IN 2018</a:t>
            </a:r>
            <a:endParaRPr lang="en-GB" dirty="0">
              <a:latin typeface="+mn-lt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15669" y="3817017"/>
            <a:ext cx="3922369" cy="7867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362870" y="4628472"/>
            <a:ext cx="452387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fr-CH" sz="1400" dirty="0" smtClean="0"/>
              <a:t>Training 12 </a:t>
            </a:r>
            <a:r>
              <a:rPr lang="fr-CH" sz="1400" dirty="0" err="1" smtClean="0"/>
              <a:t>above</a:t>
            </a:r>
            <a:r>
              <a:rPr lang="fr-CH" sz="1400" dirty="0" smtClean="0"/>
              <a:t> 6.5 </a:t>
            </a:r>
            <a:r>
              <a:rPr lang="fr-CH" sz="1400" dirty="0" err="1" smtClean="0"/>
              <a:t>TeV</a:t>
            </a:r>
            <a:r>
              <a:rPr lang="fr-CH" sz="1400" dirty="0" smtClean="0"/>
              <a:t>: first (and second) </a:t>
            </a:r>
            <a:r>
              <a:rPr lang="fr-CH" sz="1400" dirty="0" err="1" smtClean="0"/>
              <a:t>quenches</a:t>
            </a:r>
            <a:r>
              <a:rPr lang="fr-CH" sz="1400" dirty="0" smtClean="0"/>
              <a:t> </a:t>
            </a:r>
          </a:p>
          <a:p>
            <a:pPr algn="ctr"/>
            <a:r>
              <a:rPr lang="fr-CH" sz="1400" dirty="0" smtClean="0">
                <a:solidFill>
                  <a:srgbClr val="009900"/>
                </a:solidFill>
              </a:rPr>
              <a:t>(M. </a:t>
            </a:r>
            <a:r>
              <a:rPr lang="fr-CH" sz="1400" dirty="0" err="1" smtClean="0">
                <a:solidFill>
                  <a:srgbClr val="009900"/>
                </a:solidFill>
              </a:rPr>
              <a:t>Pojer</a:t>
            </a:r>
            <a:r>
              <a:rPr lang="fr-CH" sz="1400" dirty="0" smtClean="0">
                <a:solidFill>
                  <a:srgbClr val="009900"/>
                </a:solidFill>
              </a:rPr>
              <a:t> for MP3)</a:t>
            </a:r>
            <a:endParaRPr lang="en-GB" sz="14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562852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19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err="1" smtClean="0">
                <a:sym typeface="Symbol" pitchFamily="18" charset="2"/>
              </a:rPr>
              <a:t>Detail</a:t>
            </a:r>
            <a:r>
              <a:rPr lang="fr-CH" dirty="0" smtClean="0">
                <a:sym typeface="Symbol" pitchFamily="18" charset="2"/>
              </a:rPr>
              <a:t> of 1000 </a:t>
            </a:r>
            <a:r>
              <a:rPr lang="fr-CH" dirty="0" err="1" smtClean="0">
                <a:sym typeface="Symbol" pitchFamily="18" charset="2"/>
              </a:rPr>
              <a:t>series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Abundance</a:t>
            </a:r>
            <a:r>
              <a:rPr lang="fr-CH" dirty="0" smtClean="0">
                <a:sym typeface="Symbol" pitchFamily="18" charset="2"/>
              </a:rPr>
              <a:t> of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above</a:t>
            </a:r>
            <a:r>
              <a:rPr lang="fr-CH" dirty="0" smtClean="0">
                <a:sym typeface="Symbol" pitchFamily="18" charset="2"/>
              </a:rPr>
              <a:t> 11.2 kA in the </a:t>
            </a:r>
            <a:r>
              <a:rPr lang="fr-CH" dirty="0" err="1" smtClean="0">
                <a:sym typeface="Symbol" pitchFamily="18" charset="2"/>
              </a:rPr>
              <a:t>magnet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after</a:t>
            </a:r>
            <a:r>
              <a:rPr lang="fr-CH" dirty="0" smtClean="0">
                <a:sym typeface="Symbol" pitchFamily="18" charset="2"/>
              </a:rPr>
              <a:t> 1350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range </a:t>
            </a:r>
            <a:r>
              <a:rPr lang="fr-CH" dirty="0" err="1" smtClean="0">
                <a:sym typeface="Symbol" pitchFamily="18" charset="2"/>
              </a:rPr>
              <a:t>above</a:t>
            </a:r>
            <a:r>
              <a:rPr lang="fr-CH" dirty="0" smtClean="0">
                <a:sym typeface="Symbol" pitchFamily="18" charset="2"/>
              </a:rPr>
              <a:t> 11.2 kA </a:t>
            </a:r>
            <a:r>
              <a:rPr lang="fr-CH" dirty="0" err="1" smtClean="0">
                <a:sym typeface="Symbol" pitchFamily="18" charset="2"/>
              </a:rPr>
              <a:t>was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already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well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explored</a:t>
            </a:r>
            <a:r>
              <a:rPr lang="fr-CH" dirty="0" smtClean="0">
                <a:sym typeface="Symbol" pitchFamily="18" charset="2"/>
              </a:rPr>
              <a:t> for the 1180-1230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and </a:t>
            </a:r>
            <a:r>
              <a:rPr lang="fr-CH" dirty="0" err="1" smtClean="0">
                <a:sym typeface="Symbol" pitchFamily="18" charset="2"/>
              </a:rPr>
              <a:t>partially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sampled</a:t>
            </a:r>
            <a:r>
              <a:rPr lang="fr-CH" dirty="0" smtClean="0">
                <a:sym typeface="Symbol" pitchFamily="18" charset="2"/>
              </a:rPr>
              <a:t> for 1050-1180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In </a:t>
            </a:r>
            <a:r>
              <a:rPr lang="fr-CH" dirty="0" err="1" smtClean="0">
                <a:sym typeface="Symbol" pitchFamily="18" charset="2"/>
              </a:rPr>
              <a:t>both</a:t>
            </a:r>
            <a:r>
              <a:rPr lang="fr-CH" dirty="0" smtClean="0">
                <a:sym typeface="Symbol" pitchFamily="18" charset="2"/>
              </a:rPr>
              <a:t> cases </a:t>
            </a:r>
            <a:r>
              <a:rPr lang="fr-CH" dirty="0" err="1" smtClean="0">
                <a:sym typeface="Symbol" pitchFamily="18" charset="2"/>
              </a:rPr>
              <a:t>we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saw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negligible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quenches</a:t>
            </a:r>
            <a:endParaRPr lang="fr-CH" dirty="0">
              <a:sym typeface="Symbol" pitchFamily="18" charset="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7337" y="3988913"/>
            <a:ext cx="7916663" cy="2442050"/>
          </a:xfrm>
          <a:prstGeom prst="rect">
            <a:avLst/>
          </a:prstGeom>
        </p:spPr>
      </p:pic>
      <p:sp>
        <p:nvSpPr>
          <p:cNvPr id="7" name="Oval 6"/>
          <p:cNvSpPr/>
          <p:nvPr/>
        </p:nvSpPr>
        <p:spPr bwMode="auto">
          <a:xfrm>
            <a:off x="7247824" y="4364610"/>
            <a:ext cx="606392" cy="320512"/>
          </a:xfrm>
          <a:prstGeom prst="ellipse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6834433" y="2083324"/>
            <a:ext cx="254523" cy="218701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RESULTS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1972235" y="4268020"/>
            <a:ext cx="3788127" cy="561193"/>
          </a:xfrm>
          <a:prstGeom prst="ellipse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cxnSp>
        <p:nvCxnSpPr>
          <p:cNvPr id="12" name="Straight Arrow Connector 11"/>
          <p:cNvCxnSpPr/>
          <p:nvPr/>
        </p:nvCxnSpPr>
        <p:spPr bwMode="auto">
          <a:xfrm flipH="1">
            <a:off x="4153647" y="2982782"/>
            <a:ext cx="128833" cy="1320277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rgbClr val="CC330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52299516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Prologue: the 600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estimate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Spread: </a:t>
            </a:r>
            <a:r>
              <a:rPr lang="fr-CH" dirty="0" err="1" smtClean="0">
                <a:sym typeface="Symbol" pitchFamily="18" charset="2"/>
              </a:rPr>
              <a:t>three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batches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Distribution of </a:t>
            </a:r>
            <a:r>
              <a:rPr lang="fr-CH" dirty="0" err="1" smtClean="0">
                <a:sym typeface="Symbol" pitchFamily="18" charset="2"/>
              </a:rPr>
              <a:t>quenches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fit of HC data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Known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unknowns</a:t>
            </a:r>
            <a:r>
              <a:rPr lang="fr-CH" dirty="0" smtClean="0">
                <a:sym typeface="Symbol" pitchFamily="18" charset="2"/>
              </a:rPr>
              <a:t> of the </a:t>
            </a:r>
            <a:r>
              <a:rPr lang="fr-CH" dirty="0" err="1" smtClean="0">
                <a:sym typeface="Symbol" pitchFamily="18" charset="2"/>
              </a:rPr>
              <a:t>estimate</a:t>
            </a:r>
            <a:endParaRPr lang="fr-CH" dirty="0" smtClean="0"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New </a:t>
            </a:r>
            <a:r>
              <a:rPr lang="fr-CH" dirty="0" err="1" smtClean="0">
                <a:sym typeface="Symbol" pitchFamily="18" charset="2"/>
              </a:rPr>
              <a:t>elements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training 12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Recall</a:t>
            </a:r>
            <a:r>
              <a:rPr lang="fr-CH" dirty="0" smtClean="0">
                <a:sym typeface="Symbol" pitchFamily="18" charset="2"/>
              </a:rPr>
              <a:t> of 12 </a:t>
            </a:r>
            <a:r>
              <a:rPr lang="fr-CH" dirty="0" err="1" smtClean="0">
                <a:sym typeface="Symbol" pitchFamily="18" charset="2"/>
              </a:rPr>
              <a:t>history</a:t>
            </a:r>
            <a:r>
              <a:rPr lang="fr-CH" dirty="0" smtClean="0">
                <a:sym typeface="Symbol" pitchFamily="18" charset="2"/>
              </a:rPr>
              <a:t> and composition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1000 series behaviour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2000 series behaviour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Training the LHC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SUMMARY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95389060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12 training - </a:t>
            </a:r>
            <a:fld id="{5B0F2CE2-42CD-4A74-A04F-1839686887D0}" type="slidenum">
              <a:rPr lang="en-US" smtClean="0"/>
              <a:pPr>
                <a:defRPr/>
              </a:pPr>
              <a:t>20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1</a:t>
            </a:r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000 SERIES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>
                <a:sym typeface="Symbol" pitchFamily="18" charset="2"/>
              </a:rPr>
              <a:t>Slow batch </a:t>
            </a:r>
            <a:r>
              <a:rPr lang="fr-CH" dirty="0" smtClean="0">
                <a:sym typeface="Symbol" pitchFamily="18" charset="2"/>
              </a:rPr>
              <a:t>1350-1416 </a:t>
            </a:r>
            <a:r>
              <a:rPr lang="fr-CH" dirty="0">
                <a:sym typeface="Symbol" pitchFamily="18" charset="2"/>
              </a:rPr>
              <a:t>(total </a:t>
            </a:r>
            <a:r>
              <a:rPr lang="fr-CH" dirty="0" smtClean="0">
                <a:sym typeface="Symbol" pitchFamily="18" charset="2"/>
              </a:rPr>
              <a:t>66 </a:t>
            </a:r>
            <a:r>
              <a:rPr lang="fr-CH" dirty="0" err="1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This </a:t>
            </a:r>
            <a:r>
              <a:rPr lang="fr-CH" dirty="0" err="1" smtClean="0">
                <a:sym typeface="Symbol" pitchFamily="18" charset="2"/>
              </a:rPr>
              <a:t>ditribution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terribly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peaked</a:t>
            </a:r>
            <a:r>
              <a:rPr lang="fr-CH" dirty="0" smtClean="0">
                <a:sym typeface="Symbol" pitchFamily="18" charset="2"/>
              </a:rPr>
              <a:t> (</a:t>
            </a:r>
            <a:r>
              <a:rPr lang="fr-CH" dirty="0" err="1" smtClean="0">
                <a:sym typeface="Symbol" pitchFamily="18" charset="2"/>
              </a:rPr>
              <a:t>much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smaller</a:t>
            </a:r>
            <a:r>
              <a:rPr lang="fr-CH" dirty="0" smtClean="0">
                <a:sym typeface="Symbol" pitchFamily="18" charset="2"/>
              </a:rPr>
              <a:t> sigma) but the total </a:t>
            </a:r>
            <a:r>
              <a:rPr lang="fr-CH" dirty="0" err="1" smtClean="0">
                <a:sym typeface="Symbol" pitchFamily="18" charset="2"/>
              </a:rPr>
              <a:t>number</a:t>
            </a:r>
            <a:r>
              <a:rPr lang="fr-CH" dirty="0" smtClean="0">
                <a:sym typeface="Symbol" pitchFamily="18" charset="2"/>
              </a:rPr>
              <a:t> of the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of the batch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small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The second quench could arrive well before 7 TeV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But the set is small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en-GB" dirty="0" smtClean="0">
              <a:sym typeface="Symbol" pitchFamily="18" charset="2"/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3042257"/>
            <a:ext cx="4863876" cy="29244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60286" y="3160401"/>
            <a:ext cx="4183714" cy="27495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3822669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21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2000 SERIES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Good </a:t>
            </a:r>
            <a:r>
              <a:rPr lang="fr-CH" dirty="0" err="1" smtClean="0">
                <a:sym typeface="Symbol" pitchFamily="18" charset="2"/>
              </a:rPr>
              <a:t>suprise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2000 </a:t>
            </a:r>
            <a:r>
              <a:rPr lang="fr-CH" dirty="0" err="1" smtClean="0">
                <a:sym typeface="Symbol" pitchFamily="18" charset="2"/>
              </a:rPr>
              <a:t>series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Sector</a:t>
            </a:r>
            <a:r>
              <a:rPr lang="fr-CH" dirty="0" smtClean="0">
                <a:sym typeface="Symbol" pitchFamily="18" charset="2"/>
              </a:rPr>
              <a:t> 12 </a:t>
            </a:r>
            <a:r>
              <a:rPr lang="fr-CH" dirty="0" err="1" smtClean="0">
                <a:sym typeface="Symbol" pitchFamily="18" charset="2"/>
              </a:rPr>
              <a:t>had</a:t>
            </a:r>
            <a:r>
              <a:rPr lang="fr-CH" dirty="0" smtClean="0">
                <a:sym typeface="Symbol" pitchFamily="18" charset="2"/>
              </a:rPr>
              <a:t> 95 </a:t>
            </a:r>
            <a:r>
              <a:rPr lang="fr-CH" dirty="0" err="1" smtClean="0">
                <a:sym typeface="Symbol" pitchFamily="18" charset="2"/>
              </a:rPr>
              <a:t>magnets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from</a:t>
            </a:r>
            <a:r>
              <a:rPr lang="fr-CH" dirty="0" smtClean="0">
                <a:sym typeface="Symbol" pitchFamily="18" charset="2"/>
              </a:rPr>
              <a:t> the second </a:t>
            </a:r>
            <a:r>
              <a:rPr lang="fr-CH" dirty="0" err="1" smtClean="0">
                <a:sym typeface="Symbol" pitchFamily="18" charset="2"/>
              </a:rPr>
              <a:t>half</a:t>
            </a:r>
            <a:r>
              <a:rPr lang="fr-CH" dirty="0" smtClean="0">
                <a:sym typeface="Symbol" pitchFamily="18" charset="2"/>
              </a:rPr>
              <a:t> of the 2000 </a:t>
            </a:r>
            <a:r>
              <a:rPr lang="fr-CH" dirty="0" err="1" smtClean="0">
                <a:sym typeface="Symbol" pitchFamily="18" charset="2"/>
              </a:rPr>
              <a:t>series</a:t>
            </a:r>
            <a:r>
              <a:rPr lang="fr-CH" dirty="0" smtClean="0">
                <a:sym typeface="Symbol" pitchFamily="18" charset="2"/>
              </a:rPr>
              <a:t> – </a:t>
            </a:r>
            <a:r>
              <a:rPr lang="fr-CH" dirty="0" err="1" smtClean="0">
                <a:sym typeface="Symbol" pitchFamily="18" charset="2"/>
              </a:rPr>
              <a:t>only</a:t>
            </a:r>
            <a:r>
              <a:rPr lang="fr-CH" dirty="0" smtClean="0">
                <a:sym typeface="Symbol" pitchFamily="18" charset="2"/>
              </a:rPr>
              <a:t> 2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 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Points: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 in 2015-2016 – Line: max </a:t>
            </a:r>
            <a:r>
              <a:rPr lang="fr-CH" dirty="0" err="1" smtClean="0">
                <a:sym typeface="Symbol" pitchFamily="18" charset="2"/>
              </a:rPr>
              <a:t>current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reached</a:t>
            </a:r>
            <a:r>
              <a:rPr lang="fr-CH" dirty="0" smtClean="0">
                <a:sym typeface="Symbol" pitchFamily="18" charset="2"/>
              </a:rPr>
              <a:t> in 2015-20126</a:t>
            </a:r>
          </a:p>
          <a:p>
            <a:pPr lvl="1" eaLnBrk="1" hangingPunct="1"/>
            <a:endParaRPr lang="fr-CH" dirty="0">
              <a:sym typeface="Symbol" pitchFamily="18" charset="2"/>
            </a:endParaRPr>
          </a:p>
        </p:txBody>
      </p:sp>
      <p:pic>
        <p:nvPicPr>
          <p:cNvPr id="9" name="Picture 8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80160" y="2288205"/>
            <a:ext cx="6583680" cy="2026920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80160" y="4315125"/>
            <a:ext cx="6583680" cy="2030865"/>
          </a:xfrm>
          <a:prstGeom prst="rect">
            <a:avLst/>
          </a:prstGeom>
        </p:spPr>
      </p:pic>
      <p:sp>
        <p:nvSpPr>
          <p:cNvPr id="18" name="Oval 17"/>
          <p:cNvSpPr/>
          <p:nvPr/>
        </p:nvSpPr>
        <p:spPr bwMode="auto">
          <a:xfrm>
            <a:off x="4414838" y="4583138"/>
            <a:ext cx="3535362" cy="368257"/>
          </a:xfrm>
          <a:prstGeom prst="ellipse">
            <a:avLst/>
          </a:prstGeom>
          <a:noFill/>
          <a:ln w="19050" cap="flat" cmpd="sng" algn="ctr">
            <a:solidFill>
              <a:srgbClr val="CC33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693333" y="2288205"/>
            <a:ext cx="2364750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C00000"/>
                </a:solidFill>
              </a:rPr>
              <a:t>Data before December 2018</a:t>
            </a:r>
            <a:endParaRPr lang="en-GB" sz="1400" dirty="0">
              <a:solidFill>
                <a:srgbClr val="C0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693333" y="4350148"/>
            <a:ext cx="223009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 smtClean="0">
                <a:solidFill>
                  <a:srgbClr val="C00000"/>
                </a:solidFill>
              </a:rPr>
              <a:t>Data after December 2018</a:t>
            </a:r>
            <a:endParaRPr lang="en-GB" sz="14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44174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22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Prologue: the 600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quenches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estimate</a:t>
            </a:r>
            <a:endParaRPr lang="fr-CH" dirty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Spread: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three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batches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Distribution of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quenches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The fit of HC data</a:t>
            </a:r>
          </a:p>
          <a:p>
            <a:pPr lvl="1" eaLnBrk="1" hangingPunct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Known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unknowns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of the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estimate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eaLnBrk="1" hangingPunct="1"/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New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elements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from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training 12</a:t>
            </a:r>
            <a:endParaRPr lang="fr-CH" dirty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Recall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of 12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history</a:t>
            </a:r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 and composition</a:t>
            </a:r>
          </a:p>
          <a:p>
            <a:pPr lvl="1" eaLnBrk="1" hangingPunct="1"/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The 1000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behaviour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The 2000 </a:t>
            </a:r>
            <a:r>
              <a:rPr lang="fr-CH" dirty="0" err="1" smtClean="0">
                <a:solidFill>
                  <a:schemeClr val="bg1">
                    <a:lumMod val="75000"/>
                  </a:schemeClr>
                </a:solidFill>
                <a:sym typeface="Symbol" pitchFamily="18" charset="2"/>
              </a:rPr>
              <a:t>behaviour</a:t>
            </a:r>
            <a:endParaRPr lang="fr-CH" dirty="0" smtClean="0">
              <a:solidFill>
                <a:schemeClr val="bg1">
                  <a:lumMod val="75000"/>
                </a:schemeClr>
              </a:solidFill>
              <a:sym typeface="Symbol" pitchFamily="18" charset="2"/>
            </a:endParaRPr>
          </a:p>
          <a:p>
            <a:pPr eaLnBrk="1" hangingPunct="1"/>
            <a:r>
              <a:rPr lang="fr-CH" dirty="0" smtClean="0">
                <a:sym typeface="Symbol" pitchFamily="18" charset="2"/>
              </a:rPr>
              <a:t>Training the LHC</a:t>
            </a:r>
            <a:endParaRPr lang="fr-CH" dirty="0"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dirty="0" smtClean="0">
              <a:sym typeface="Symbol" pitchFamily="18" charset="2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SUMMARY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3226899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23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800" dirty="0" smtClean="0">
                <a:sym typeface="Symbol" pitchFamily="18" charset="2"/>
              </a:rPr>
              <a:t>Quench estimate to 7 TeV</a:t>
            </a:r>
          </a:p>
          <a:p>
            <a:pPr eaLnBrk="1" hangingPunct="1"/>
            <a:endParaRPr lang="fr-CH" sz="2000" dirty="0" smtClean="0">
              <a:sym typeface="Symbol" pitchFamily="18" charset="2"/>
            </a:endParaRPr>
          </a:p>
          <a:p>
            <a:pPr eaLnBrk="1" hangingPunct="1"/>
            <a:endParaRPr lang="fr-CH" sz="2000" dirty="0">
              <a:sym typeface="Symbol" pitchFamily="18" charset="2"/>
            </a:endParaRPr>
          </a:p>
          <a:p>
            <a:pPr marL="0" indent="0" eaLnBrk="1" hangingPunct="1">
              <a:buNone/>
            </a:pPr>
            <a:r>
              <a:rPr lang="fr-CH" sz="2800" dirty="0" smtClean="0">
                <a:sym typeface="Symbol" pitchFamily="18" charset="2"/>
              </a:rPr>
              <a:t>		560      ±50      </a:t>
            </a:r>
            <a:r>
              <a:rPr lang="fr-CH" sz="2800" baseline="30000" dirty="0" smtClean="0">
                <a:sym typeface="Symbol" pitchFamily="18" charset="2"/>
              </a:rPr>
              <a:t>+0</a:t>
            </a:r>
            <a:r>
              <a:rPr lang="fr-CH" sz="2800" baseline="-25000" dirty="0" smtClean="0">
                <a:sym typeface="Symbol" pitchFamily="18" charset="2"/>
              </a:rPr>
              <a:t>-</a:t>
            </a:r>
            <a:r>
              <a:rPr lang="fr-CH" sz="2800" baseline="-25000" dirty="0" smtClean="0">
                <a:solidFill>
                  <a:srgbClr val="000000"/>
                </a:solidFill>
                <a:sym typeface="Symbol" pitchFamily="18" charset="2"/>
              </a:rPr>
              <a:t>100       </a:t>
            </a:r>
            <a:r>
              <a:rPr lang="fr-CH" sz="2800" dirty="0" smtClean="0">
                <a:solidFill>
                  <a:srgbClr val="000000"/>
                </a:solidFill>
                <a:sym typeface="Symbol" pitchFamily="18" charset="2"/>
              </a:rPr>
              <a:t>+</a:t>
            </a:r>
            <a:r>
              <a:rPr lang="fr-CH" sz="2800" dirty="0" smtClean="0">
                <a:solidFill>
                  <a:srgbClr val="000000"/>
                </a:solidFill>
                <a:sym typeface="Symbol" pitchFamily="18" charset="2"/>
              </a:rPr>
              <a:t>70      + ?</a:t>
            </a:r>
          </a:p>
          <a:p>
            <a:pPr marL="0" indent="0" eaLnBrk="1" hangingPunct="1">
              <a:buNone/>
            </a:pPr>
            <a:endParaRPr lang="fr-CH" sz="2800" baseline="30000" dirty="0">
              <a:solidFill>
                <a:srgbClr val="000000"/>
              </a:solidFill>
              <a:sym typeface="Symbol" pitchFamily="18" charset="2"/>
            </a:endParaRPr>
          </a:p>
          <a:p>
            <a:pPr marL="0" indent="0" eaLnBrk="1" hangingPunct="1">
              <a:buNone/>
            </a:pPr>
            <a:endParaRPr lang="fr-CH" sz="2800" baseline="30000" dirty="0" smtClean="0">
              <a:solidFill>
                <a:srgbClr val="000000"/>
              </a:solidFill>
              <a:sym typeface="Symbol" pitchFamily="18" charset="2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UPDATED ESTIMATE</a:t>
            </a:r>
            <a:endParaRPr lang="en-GB" dirty="0">
              <a:latin typeface="+mn-lt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70185" y="3032162"/>
            <a:ext cx="2489083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C0000"/>
                </a:solidFill>
              </a:rPr>
              <a:t>Presented in 2018</a:t>
            </a:r>
            <a:endParaRPr lang="en-US" sz="1600" dirty="0">
              <a:solidFill>
                <a:srgbClr val="CC0000"/>
              </a:solidFill>
            </a:endParaRPr>
          </a:p>
          <a:p>
            <a:pPr algn="ctr"/>
            <a:r>
              <a:rPr lang="en-US" sz="1600" dirty="0">
                <a:solidFill>
                  <a:srgbClr val="CC0000"/>
                </a:solidFill>
              </a:rPr>
              <a:t>a</a:t>
            </a:r>
            <a:r>
              <a:rPr lang="en-US" sz="1600" dirty="0" smtClean="0">
                <a:solidFill>
                  <a:srgbClr val="CC0000"/>
                </a:solidFill>
              </a:rPr>
              <a:t>nd used in LS2 schedule</a:t>
            </a:r>
            <a:endParaRPr lang="en-US" sz="1600" dirty="0">
              <a:solidFill>
                <a:srgbClr val="CC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769676" y="2070179"/>
            <a:ext cx="155683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C0000"/>
                </a:solidFill>
              </a:rPr>
              <a:t>Statistical error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201894" y="3051887"/>
            <a:ext cx="96693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C0000"/>
                </a:solidFill>
              </a:rPr>
              <a:t>Memory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895517" y="1843701"/>
            <a:ext cx="1620957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C0000"/>
                </a:solidFill>
              </a:rPr>
              <a:t>1000 slow batch</a:t>
            </a:r>
          </a:p>
          <a:p>
            <a:pPr algn="ctr"/>
            <a:r>
              <a:rPr lang="en-US" sz="1600" dirty="0">
                <a:solidFill>
                  <a:srgbClr val="CC0000"/>
                </a:solidFill>
              </a:rPr>
              <a:t>s</a:t>
            </a:r>
            <a:r>
              <a:rPr lang="en-US" sz="1600" dirty="0" smtClean="0">
                <a:solidFill>
                  <a:srgbClr val="CC0000"/>
                </a:solidFill>
              </a:rPr>
              <a:t>een in 12.2018 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135666" y="3084570"/>
            <a:ext cx="201128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dirty="0" smtClean="0">
                <a:solidFill>
                  <a:srgbClr val="CC0000"/>
                </a:solidFill>
              </a:rPr>
              <a:t>What is not yet seen</a:t>
            </a:r>
          </a:p>
        </p:txBody>
      </p:sp>
    </p:spTree>
    <p:extLst>
      <p:ext uri="{BB962C8B-B14F-4D97-AF65-F5344CB8AC3E}">
        <p14:creationId xmlns:p14="http://schemas.microsoft.com/office/powerpoint/2010/main" val="274414453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24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sz="2000" dirty="0" err="1" smtClean="0">
                <a:solidFill>
                  <a:srgbClr val="CA1100"/>
                </a:solidFill>
                <a:sym typeface="Symbol" pitchFamily="18" charset="2"/>
              </a:rPr>
              <a:t>Typical</a:t>
            </a:r>
            <a:r>
              <a:rPr lang="fr-CH" sz="2000" dirty="0" smtClean="0">
                <a:solidFill>
                  <a:srgbClr val="CA1100"/>
                </a:solidFill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rgbClr val="CA1100"/>
                </a:solidFill>
                <a:sym typeface="Symbol" pitchFamily="18" charset="2"/>
              </a:rPr>
              <a:t>recovery</a:t>
            </a:r>
            <a:r>
              <a:rPr lang="fr-CH" sz="2000" dirty="0" smtClean="0">
                <a:solidFill>
                  <a:srgbClr val="CA1100"/>
                </a:solidFill>
                <a:sym typeface="Symbol" pitchFamily="18" charset="2"/>
              </a:rPr>
              <a:t> time of 8 </a:t>
            </a:r>
            <a:r>
              <a:rPr lang="fr-CH" sz="2000" dirty="0" err="1" smtClean="0">
                <a:solidFill>
                  <a:srgbClr val="CA1100"/>
                </a:solidFill>
                <a:sym typeface="Symbol" pitchFamily="18" charset="2"/>
              </a:rPr>
              <a:t>hours</a:t>
            </a:r>
            <a:r>
              <a:rPr lang="fr-CH" sz="2000" dirty="0" smtClean="0">
                <a:solidFill>
                  <a:srgbClr val="CA1100"/>
                </a:solidFill>
                <a:sym typeface="Symbol" pitchFamily="18" charset="2"/>
              </a:rPr>
              <a:t> </a:t>
            </a:r>
            <a:r>
              <a:rPr lang="fr-CH" sz="2000" dirty="0" err="1" smtClean="0">
                <a:solidFill>
                  <a:srgbClr val="CA1100"/>
                </a:solidFill>
                <a:sym typeface="Symbol" pitchFamily="18" charset="2"/>
              </a:rPr>
              <a:t>confirmed</a:t>
            </a:r>
            <a:endParaRPr lang="fr-CH" sz="2000" dirty="0" smtClean="0">
              <a:solidFill>
                <a:srgbClr val="CA1100"/>
              </a:solidFill>
              <a:sym typeface="Symbol" pitchFamily="18" charset="2"/>
            </a:endParaRPr>
          </a:p>
          <a:p>
            <a:pPr lvl="1" eaLnBrk="1" hangingPunct="1"/>
            <a:r>
              <a:rPr lang="fr-CH" sz="1600" dirty="0" smtClean="0">
                <a:sym typeface="Symbol" pitchFamily="18" charset="2"/>
              </a:rPr>
              <a:t>Events </a:t>
            </a:r>
            <a:r>
              <a:rPr lang="fr-CH" sz="1600" dirty="0" err="1" smtClean="0">
                <a:sym typeface="Symbol" pitchFamily="18" charset="2"/>
              </a:rPr>
              <a:t>with</a:t>
            </a:r>
            <a:r>
              <a:rPr lang="fr-CH" sz="1600" dirty="0" smtClean="0">
                <a:sym typeface="Symbol" pitchFamily="18" charset="2"/>
              </a:rPr>
              <a:t> large </a:t>
            </a:r>
            <a:r>
              <a:rPr lang="fr-CH" sz="1600" dirty="0" err="1" smtClean="0">
                <a:sym typeface="Symbol" pitchFamily="18" charset="2"/>
              </a:rPr>
              <a:t>energy</a:t>
            </a:r>
            <a:r>
              <a:rPr lang="fr-CH" sz="1600" dirty="0" smtClean="0">
                <a:sym typeface="Symbol" pitchFamily="18" charset="2"/>
              </a:rPr>
              <a:t> </a:t>
            </a:r>
            <a:r>
              <a:rPr lang="fr-CH" sz="1600" dirty="0" err="1" smtClean="0">
                <a:sym typeface="Symbol" pitchFamily="18" charset="2"/>
              </a:rPr>
              <a:t>deposition</a:t>
            </a:r>
            <a:r>
              <a:rPr lang="fr-CH" sz="1600" dirty="0" smtClean="0">
                <a:sym typeface="Symbol" pitchFamily="18" charset="2"/>
              </a:rPr>
              <a:t> </a:t>
            </a:r>
            <a:r>
              <a:rPr lang="fr-CH" sz="1600" dirty="0" err="1" smtClean="0">
                <a:sym typeface="Symbol" pitchFamily="18" charset="2"/>
              </a:rPr>
              <a:t>that</a:t>
            </a:r>
            <a:r>
              <a:rPr lang="fr-CH" sz="1600" dirty="0" smtClean="0">
                <a:sym typeface="Symbol" pitchFamily="18" charset="2"/>
              </a:rPr>
              <a:t> </a:t>
            </a:r>
            <a:r>
              <a:rPr lang="fr-CH" sz="1600" dirty="0" err="1" smtClean="0">
                <a:sym typeface="Symbol" pitchFamily="18" charset="2"/>
              </a:rPr>
              <a:t>happened</a:t>
            </a:r>
            <a:r>
              <a:rPr lang="fr-CH" sz="1600" dirty="0" smtClean="0">
                <a:sym typeface="Symbol" pitchFamily="18" charset="2"/>
              </a:rPr>
              <a:t> in the </a:t>
            </a:r>
            <a:r>
              <a:rPr lang="fr-CH" sz="1600" dirty="0" err="1" smtClean="0">
                <a:sym typeface="Symbol" pitchFamily="18" charset="2"/>
              </a:rPr>
              <a:t>past</a:t>
            </a:r>
            <a:r>
              <a:rPr lang="fr-CH" sz="1600" dirty="0" smtClean="0">
                <a:sym typeface="Symbol" pitchFamily="18" charset="2"/>
              </a:rPr>
              <a:t> </a:t>
            </a:r>
            <a:r>
              <a:rPr lang="fr-CH" sz="1600" dirty="0" err="1" smtClean="0">
                <a:sym typeface="Symbol" pitchFamily="18" charset="2"/>
              </a:rPr>
              <a:t>avoided</a:t>
            </a:r>
            <a:endParaRPr lang="fr-CH" sz="1600" dirty="0" smtClean="0">
              <a:sym typeface="Symbol" pitchFamily="18" charset="2"/>
            </a:endParaRPr>
          </a:p>
          <a:p>
            <a:pPr lvl="1" eaLnBrk="1" hangingPunct="1"/>
            <a:r>
              <a:rPr lang="fr-CH" sz="1600" dirty="0" smtClean="0">
                <a:sym typeface="Symbol" pitchFamily="18" charset="2"/>
              </a:rPr>
              <a:t>Large, effective effort of MP3 to </a:t>
            </a:r>
            <a:r>
              <a:rPr lang="fr-CH" sz="1600" dirty="0" err="1" smtClean="0">
                <a:sym typeface="Symbol" pitchFamily="18" charset="2"/>
              </a:rPr>
              <a:t>reduce</a:t>
            </a:r>
            <a:r>
              <a:rPr lang="fr-CH" sz="1600" dirty="0" smtClean="0">
                <a:sym typeface="Symbol" pitchFamily="18" charset="2"/>
              </a:rPr>
              <a:t> </a:t>
            </a:r>
            <a:r>
              <a:rPr lang="fr-CH" sz="1600" dirty="0" err="1" smtClean="0">
                <a:sym typeface="Symbol" pitchFamily="18" charset="2"/>
              </a:rPr>
              <a:t>number</a:t>
            </a:r>
            <a:r>
              <a:rPr lang="fr-CH" sz="1600" dirty="0" smtClean="0">
                <a:sym typeface="Symbol" pitchFamily="18" charset="2"/>
              </a:rPr>
              <a:t> of </a:t>
            </a:r>
            <a:r>
              <a:rPr lang="fr-CH" sz="1600" dirty="0" err="1" smtClean="0">
                <a:sym typeface="Symbol" pitchFamily="18" charset="2"/>
              </a:rPr>
              <a:t>secondary</a:t>
            </a:r>
            <a:r>
              <a:rPr lang="fr-CH" sz="1600" dirty="0" smtClean="0">
                <a:sym typeface="Symbol" pitchFamily="18" charset="2"/>
              </a:rPr>
              <a:t> </a:t>
            </a:r>
            <a:r>
              <a:rPr lang="fr-CH" sz="1600" dirty="0" err="1" smtClean="0">
                <a:sym typeface="Symbol" pitchFamily="18" charset="2"/>
              </a:rPr>
              <a:t>quenches</a:t>
            </a:r>
            <a:r>
              <a:rPr lang="fr-CH" sz="1600" dirty="0" smtClean="0">
                <a:sym typeface="Symbol" pitchFamily="18" charset="2"/>
              </a:rPr>
              <a:t> </a:t>
            </a:r>
          </a:p>
          <a:p>
            <a:pPr eaLnBrk="1" hangingPunct="1"/>
            <a:r>
              <a:rPr lang="fr-CH" sz="1600" dirty="0" smtClean="0">
                <a:sym typeface="Symbol" pitchFamily="18" charset="2"/>
              </a:rPr>
              <a:t>MP3 confirms the possibility of 3 quenches per day as a maximum rate, with </a:t>
            </a:r>
            <a:r>
              <a:rPr lang="fr-CH" sz="1600" dirty="0" smtClean="0">
                <a:solidFill>
                  <a:srgbClr val="CA1100"/>
                </a:solidFill>
                <a:sym typeface="Symbol" pitchFamily="18" charset="2"/>
              </a:rPr>
              <a:t>2 quenches /day as a rate that can be kept over several weeks</a:t>
            </a:r>
          </a:p>
          <a:p>
            <a:pPr eaLnBrk="1" hangingPunct="1"/>
            <a:r>
              <a:rPr lang="fr-CH" sz="1600" dirty="0" smtClean="0">
                <a:sym typeface="Symbol" pitchFamily="18" charset="2"/>
              </a:rPr>
              <a:t>MP3 </a:t>
            </a:r>
            <a:r>
              <a:rPr lang="fr-CH" sz="1600" dirty="0" err="1" smtClean="0">
                <a:sym typeface="Symbol" pitchFamily="18" charset="2"/>
              </a:rPr>
              <a:t>confirms</a:t>
            </a:r>
            <a:r>
              <a:rPr lang="fr-CH" sz="1600" dirty="0" smtClean="0">
                <a:sym typeface="Symbol" pitchFamily="18" charset="2"/>
              </a:rPr>
              <a:t> the </a:t>
            </a:r>
            <a:r>
              <a:rPr lang="fr-CH" sz="1600" dirty="0" err="1" smtClean="0">
                <a:sym typeface="Symbol" pitchFamily="18" charset="2"/>
              </a:rPr>
              <a:t>possibility</a:t>
            </a:r>
            <a:r>
              <a:rPr lang="fr-CH" sz="1600" dirty="0" smtClean="0">
                <a:sym typeface="Symbol" pitchFamily="18" charset="2"/>
              </a:rPr>
              <a:t> of </a:t>
            </a:r>
            <a:r>
              <a:rPr lang="fr-CH" sz="1600" dirty="0" smtClean="0">
                <a:solidFill>
                  <a:srgbClr val="CA1100"/>
                </a:solidFill>
                <a:sym typeface="Symbol" pitchFamily="18" charset="2"/>
              </a:rPr>
              <a:t>training </a:t>
            </a:r>
            <a:r>
              <a:rPr lang="fr-CH" sz="1600" dirty="0" err="1" smtClean="0">
                <a:solidFill>
                  <a:srgbClr val="CA1100"/>
                </a:solidFill>
                <a:sym typeface="Symbol" pitchFamily="18" charset="2"/>
              </a:rPr>
              <a:t>numerous</a:t>
            </a:r>
            <a:r>
              <a:rPr lang="fr-CH" sz="1600" dirty="0" smtClean="0">
                <a:solidFill>
                  <a:srgbClr val="CA1100"/>
                </a:solidFill>
                <a:sym typeface="Symbol" pitchFamily="18" charset="2"/>
              </a:rPr>
              <a:t> </a:t>
            </a:r>
            <a:r>
              <a:rPr lang="fr-CH" sz="1600" dirty="0" err="1" smtClean="0">
                <a:solidFill>
                  <a:srgbClr val="CA1100"/>
                </a:solidFill>
                <a:sym typeface="Symbol" pitchFamily="18" charset="2"/>
              </a:rPr>
              <a:t>sectors</a:t>
            </a:r>
            <a:r>
              <a:rPr lang="fr-CH" sz="1600" dirty="0" smtClean="0">
                <a:solidFill>
                  <a:srgbClr val="CA1100"/>
                </a:solidFill>
                <a:sym typeface="Symbol" pitchFamily="18" charset="2"/>
              </a:rPr>
              <a:t> in </a:t>
            </a:r>
            <a:r>
              <a:rPr lang="fr-CH" sz="1600" dirty="0" err="1" smtClean="0">
                <a:solidFill>
                  <a:srgbClr val="CA1100"/>
                </a:solidFill>
                <a:sym typeface="Symbol" pitchFamily="18" charset="2"/>
              </a:rPr>
              <a:t>parallel</a:t>
            </a:r>
            <a:r>
              <a:rPr lang="fr-CH" sz="1600" dirty="0" smtClean="0">
                <a:solidFill>
                  <a:srgbClr val="CA1100"/>
                </a:solidFill>
                <a:sym typeface="Symbol" pitchFamily="18" charset="2"/>
              </a:rPr>
              <a:t> </a:t>
            </a:r>
            <a:r>
              <a:rPr lang="fr-CH" sz="1600" dirty="0" smtClean="0">
                <a:sym typeface="Symbol" pitchFamily="18" charset="2"/>
              </a:rPr>
              <a:t>(in </a:t>
            </a:r>
            <a:r>
              <a:rPr lang="fr-CH" sz="1600" dirty="0" err="1" smtClean="0">
                <a:sym typeface="Symbol" pitchFamily="18" charset="2"/>
              </a:rPr>
              <a:t>principle</a:t>
            </a:r>
            <a:r>
              <a:rPr lang="fr-CH" sz="1600" dirty="0" smtClean="0">
                <a:sym typeface="Symbol" pitchFamily="18" charset="2"/>
              </a:rPr>
              <a:t> up to 8)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RECOVERY TIME AND TRAINING RATE</a:t>
            </a:r>
            <a:endParaRPr lang="en-GB" dirty="0">
              <a:latin typeface="+mn-lt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4600" y="3466839"/>
            <a:ext cx="4138612" cy="279565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43212" y="3245294"/>
            <a:ext cx="4862863" cy="3103831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58631" y="6238196"/>
            <a:ext cx="359265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err="1" smtClean="0"/>
              <a:t>Recovery</a:t>
            </a:r>
            <a:r>
              <a:rPr lang="fr-CH" sz="1200" dirty="0" smtClean="0"/>
              <a:t> time in training 34 and 45 </a:t>
            </a:r>
            <a:r>
              <a:rPr lang="fr-CH" sz="1200" dirty="0" err="1" smtClean="0"/>
              <a:t>above</a:t>
            </a:r>
            <a:r>
              <a:rPr lang="fr-CH" sz="1200" dirty="0" smtClean="0"/>
              <a:t> 6.5 </a:t>
            </a:r>
            <a:r>
              <a:rPr lang="fr-CH" sz="1200" dirty="0" err="1" smtClean="0"/>
              <a:t>TeV</a:t>
            </a:r>
            <a:endParaRPr lang="fr-CH" sz="1200" dirty="0" smtClean="0"/>
          </a:p>
          <a:p>
            <a:pPr algn="ctr"/>
            <a:r>
              <a:rPr lang="fr-CH" sz="1200" dirty="0" smtClean="0">
                <a:solidFill>
                  <a:srgbClr val="009900"/>
                </a:solidFill>
              </a:rPr>
              <a:t>(G. </a:t>
            </a:r>
            <a:r>
              <a:rPr lang="fr-CH" sz="1200" dirty="0" err="1" smtClean="0">
                <a:solidFill>
                  <a:srgbClr val="009900"/>
                </a:solidFill>
              </a:rPr>
              <a:t>Ferlin</a:t>
            </a:r>
            <a:r>
              <a:rPr lang="fr-CH" sz="1200" dirty="0" smtClean="0">
                <a:solidFill>
                  <a:srgbClr val="009900"/>
                </a:solidFill>
              </a:rPr>
              <a:t> et al.)</a:t>
            </a:r>
            <a:endParaRPr lang="en-GB" sz="1200" dirty="0">
              <a:solidFill>
                <a:srgbClr val="0099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64691" y="6310610"/>
            <a:ext cx="36199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fr-CH" sz="1200" dirty="0" err="1" smtClean="0"/>
              <a:t>Recovery</a:t>
            </a:r>
            <a:r>
              <a:rPr lang="fr-CH" sz="1200" dirty="0" smtClean="0"/>
              <a:t> time in training 12 </a:t>
            </a:r>
            <a:r>
              <a:rPr lang="fr-CH" sz="1200" dirty="0" err="1" smtClean="0"/>
              <a:t>above</a:t>
            </a:r>
            <a:r>
              <a:rPr lang="fr-CH" sz="1200" dirty="0" smtClean="0"/>
              <a:t> 6.5 </a:t>
            </a:r>
            <a:r>
              <a:rPr lang="fr-CH" sz="1200" dirty="0" err="1" smtClean="0"/>
              <a:t>TeV</a:t>
            </a:r>
            <a:r>
              <a:rPr lang="fr-CH" sz="1200" dirty="0"/>
              <a:t> </a:t>
            </a:r>
            <a:r>
              <a:rPr lang="fr-CH" sz="1200" dirty="0" smtClean="0"/>
              <a:t>in 2018</a:t>
            </a:r>
          </a:p>
          <a:p>
            <a:pPr algn="ctr"/>
            <a:r>
              <a:rPr lang="fr-CH" sz="1200" dirty="0" smtClean="0">
                <a:solidFill>
                  <a:srgbClr val="009900"/>
                </a:solidFill>
              </a:rPr>
              <a:t>(G. </a:t>
            </a:r>
            <a:r>
              <a:rPr lang="fr-CH" sz="1200" dirty="0" err="1" smtClean="0">
                <a:solidFill>
                  <a:srgbClr val="009900"/>
                </a:solidFill>
              </a:rPr>
              <a:t>Ferlin</a:t>
            </a:r>
            <a:r>
              <a:rPr lang="fr-CH" sz="1200" dirty="0" smtClean="0">
                <a:solidFill>
                  <a:srgbClr val="009900"/>
                </a:solidFill>
              </a:rPr>
              <a:t> et al.)</a:t>
            </a:r>
            <a:endParaRPr lang="en-GB" sz="1200" dirty="0">
              <a:solidFill>
                <a:srgbClr val="0099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9084255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25</a:t>
            </a:fld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SOME CONSIDERATIONS</a:t>
            </a:r>
            <a:endParaRPr lang="en-GB" dirty="0"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sz="2000" kern="0" dirty="0" smtClean="0">
                <a:sym typeface="Symbol" pitchFamily="18" charset="2"/>
              </a:rPr>
              <a:t>No </a:t>
            </a:r>
            <a:r>
              <a:rPr lang="fr-CH" sz="2000" kern="0" dirty="0" smtClean="0">
                <a:solidFill>
                  <a:srgbClr val="CC0000"/>
                </a:solidFill>
                <a:sym typeface="Symbol" pitchFamily="18" charset="2"/>
              </a:rPr>
              <a:t>showstoppers are visible from hardware</a:t>
            </a:r>
            <a:r>
              <a:rPr lang="fr-CH" sz="2000" kern="0" dirty="0" smtClean="0">
                <a:sym typeface="Symbol" pitchFamily="18" charset="2"/>
              </a:rPr>
              <a:t> point of view to 7 TeV</a:t>
            </a:r>
          </a:p>
          <a:p>
            <a:pPr lvl="1" eaLnBrk="1" hangingPunct="1"/>
            <a:r>
              <a:rPr lang="fr-CH" sz="1800" kern="0" dirty="0" smtClean="0">
                <a:sym typeface="Symbol" pitchFamily="18" charset="2"/>
              </a:rPr>
              <a:t>It </a:t>
            </a:r>
            <a:r>
              <a:rPr lang="fr-CH" sz="1800" kern="0" dirty="0" smtClean="0">
                <a:sym typeface="Symbol" pitchFamily="18" charset="2"/>
              </a:rPr>
              <a:t>could </a:t>
            </a:r>
            <a:r>
              <a:rPr lang="fr-CH" sz="1800" kern="0" dirty="0" smtClean="0">
                <a:sym typeface="Symbol" pitchFamily="18" charset="2"/>
              </a:rPr>
              <a:t>take more than 600 </a:t>
            </a:r>
            <a:r>
              <a:rPr lang="fr-CH" sz="1800" kern="0" dirty="0" smtClean="0">
                <a:sym typeface="Symbol" pitchFamily="18" charset="2"/>
              </a:rPr>
              <a:t>quenches,</a:t>
            </a:r>
            <a:r>
              <a:rPr lang="fr-CH" sz="1800" kern="0" dirty="0">
                <a:sym typeface="Symbol" pitchFamily="18" charset="2"/>
              </a:rPr>
              <a:t> </a:t>
            </a:r>
            <a:r>
              <a:rPr lang="fr-CH" sz="1800" kern="0" dirty="0" smtClean="0">
                <a:sym typeface="Symbol" pitchFamily="18" charset="2"/>
              </a:rPr>
              <a:t>if </a:t>
            </a:r>
            <a:r>
              <a:rPr lang="fr-CH" sz="1800" kern="0" dirty="0" smtClean="0">
                <a:sym typeface="Symbol" pitchFamily="18" charset="2"/>
              </a:rPr>
              <a:t>phenomena as the 1000 series batch discovered in December would extend to other magnets</a:t>
            </a:r>
          </a:p>
          <a:p>
            <a:pPr eaLnBrk="1" hangingPunct="1"/>
            <a:endParaRPr lang="fr-CH" sz="2000" kern="0" dirty="0" smtClean="0">
              <a:sym typeface="Symbol" pitchFamily="18" charset="2"/>
            </a:endParaRPr>
          </a:p>
          <a:p>
            <a:pPr eaLnBrk="1" hangingPunct="1"/>
            <a:r>
              <a:rPr lang="fr-CH" sz="2000" kern="0" dirty="0" smtClean="0">
                <a:sym typeface="Symbol" pitchFamily="18" charset="2"/>
              </a:rPr>
              <a:t>The </a:t>
            </a:r>
            <a:r>
              <a:rPr lang="fr-CH" sz="2000" kern="0" dirty="0" smtClean="0">
                <a:solidFill>
                  <a:srgbClr val="CC0000"/>
                </a:solidFill>
                <a:sym typeface="Symbol" pitchFamily="18" charset="2"/>
              </a:rPr>
              <a:t>LS2 schedule </a:t>
            </a:r>
            <a:r>
              <a:rPr lang="fr-CH" sz="2000" kern="0" dirty="0" smtClean="0">
                <a:solidFill>
                  <a:srgbClr val="CC0000"/>
                </a:solidFill>
                <a:sym typeface="Symbol" pitchFamily="18" charset="2"/>
              </a:rPr>
              <a:t>assumes 2 quenches/day</a:t>
            </a:r>
            <a:r>
              <a:rPr lang="fr-CH" sz="2000" kern="0" dirty="0" smtClean="0">
                <a:sym typeface="Symbol" pitchFamily="18" charset="2"/>
              </a:rPr>
              <a:t>, with the table of slide 12</a:t>
            </a:r>
          </a:p>
          <a:p>
            <a:pPr lvl="1" eaLnBrk="1" hangingPunct="1"/>
            <a:r>
              <a:rPr lang="fr-CH" sz="1800" kern="0" dirty="0" smtClean="0">
                <a:sym typeface="Symbol" pitchFamily="18" charset="2"/>
              </a:rPr>
              <a:t>No margin for additional quenches</a:t>
            </a:r>
          </a:p>
          <a:p>
            <a:pPr lvl="2" eaLnBrk="1" hangingPunct="1"/>
            <a:r>
              <a:rPr lang="fr-CH" sz="1600" kern="0" dirty="0" smtClean="0">
                <a:sym typeface="Symbol" pitchFamily="18" charset="2"/>
              </a:rPr>
              <a:t>With the training data of december 2018, order of 70 quenches should be added</a:t>
            </a:r>
          </a:p>
          <a:p>
            <a:pPr lvl="1" eaLnBrk="1" hangingPunct="1"/>
            <a:r>
              <a:rPr lang="fr-CH" sz="1800" kern="0" dirty="0" smtClean="0">
                <a:sym typeface="Symbol" pitchFamily="18" charset="2"/>
              </a:rPr>
              <a:t>Many sector shall run in parallel</a:t>
            </a:r>
            <a:endParaRPr lang="fr-CH" sz="1800" kern="0" dirty="0">
              <a:sym typeface="Symbol" pitchFamily="18" charset="2"/>
            </a:endParaRPr>
          </a:p>
          <a:p>
            <a:pPr eaLnBrk="1" hangingPunct="1"/>
            <a:endParaRPr lang="fr-CH" sz="2000" kern="0" dirty="0" smtClean="0">
              <a:sym typeface="Symbol" pitchFamily="18" charset="2"/>
            </a:endParaRPr>
          </a:p>
          <a:p>
            <a:pPr eaLnBrk="1" hangingPunct="1"/>
            <a:r>
              <a:rPr lang="fr-CH" sz="2000" kern="0" dirty="0" smtClean="0">
                <a:sym typeface="Symbol" pitchFamily="18" charset="2"/>
              </a:rPr>
              <a:t>The main drawback is the risk associated to repetitive quenching</a:t>
            </a:r>
          </a:p>
          <a:p>
            <a:pPr lvl="1" eaLnBrk="1" hangingPunct="1"/>
            <a:r>
              <a:rPr lang="fr-CH" sz="1800" kern="0" dirty="0" err="1" smtClean="0">
                <a:sym typeface="Symbol" pitchFamily="18" charset="2"/>
              </a:rPr>
              <a:t>We</a:t>
            </a:r>
            <a:r>
              <a:rPr lang="fr-CH" sz="1800" kern="0" dirty="0" smtClean="0">
                <a:sym typeface="Symbol" pitchFamily="18" charset="2"/>
              </a:rPr>
              <a:t> </a:t>
            </a:r>
            <a:r>
              <a:rPr lang="fr-CH" sz="1800" kern="0" dirty="0" err="1" smtClean="0">
                <a:sym typeface="Symbol" pitchFamily="18" charset="2"/>
              </a:rPr>
              <a:t>already</a:t>
            </a:r>
            <a:r>
              <a:rPr lang="fr-CH" sz="1800" kern="0" dirty="0" smtClean="0">
                <a:sym typeface="Symbol" pitchFamily="18" charset="2"/>
              </a:rPr>
              <a:t> </a:t>
            </a:r>
            <a:r>
              <a:rPr lang="fr-CH" sz="1800" kern="0" dirty="0" err="1" smtClean="0">
                <a:sym typeface="Symbol" pitchFamily="18" charset="2"/>
              </a:rPr>
              <a:t>did</a:t>
            </a:r>
            <a:r>
              <a:rPr lang="fr-CH" sz="1800" kern="0" dirty="0" smtClean="0">
                <a:sym typeface="Symbol" pitchFamily="18" charset="2"/>
              </a:rPr>
              <a:t> </a:t>
            </a:r>
            <a:r>
              <a:rPr lang="fr-CH" sz="1800" kern="0" dirty="0" err="1" smtClean="0">
                <a:sym typeface="Symbol" pitchFamily="18" charset="2"/>
              </a:rPr>
              <a:t>it</a:t>
            </a:r>
            <a:r>
              <a:rPr lang="fr-CH" sz="1800" kern="0" dirty="0" smtClean="0">
                <a:sym typeface="Symbol" pitchFamily="18" charset="2"/>
              </a:rPr>
              <a:t> 200 times – </a:t>
            </a:r>
            <a:r>
              <a:rPr lang="fr-CH" sz="1800" kern="0" dirty="0" err="1" smtClean="0">
                <a:sym typeface="Symbol" pitchFamily="18" charset="2"/>
              </a:rPr>
              <a:t>creating</a:t>
            </a:r>
            <a:r>
              <a:rPr lang="fr-CH" sz="1800" kern="0" dirty="0" smtClean="0">
                <a:sym typeface="Symbol" pitchFamily="18" charset="2"/>
              </a:rPr>
              <a:t> </a:t>
            </a:r>
            <a:r>
              <a:rPr lang="fr-CH" sz="1800" kern="0" dirty="0" err="1" smtClean="0">
                <a:sym typeface="Symbol" pitchFamily="18" charset="2"/>
              </a:rPr>
              <a:t>two</a:t>
            </a:r>
            <a:r>
              <a:rPr lang="fr-CH" sz="1800" kern="0" dirty="0" smtClean="0">
                <a:sym typeface="Symbol" pitchFamily="18" charset="2"/>
              </a:rPr>
              <a:t> diode shorts, </a:t>
            </a:r>
            <a:r>
              <a:rPr lang="fr-CH" sz="1800" kern="0" dirty="0" err="1" smtClean="0">
                <a:sym typeface="Symbol" pitchFamily="18" charset="2"/>
              </a:rPr>
              <a:t>both</a:t>
            </a:r>
            <a:r>
              <a:rPr lang="fr-CH" sz="1800" kern="0" dirty="0" smtClean="0">
                <a:sym typeface="Symbol" pitchFamily="18" charset="2"/>
              </a:rPr>
              <a:t> </a:t>
            </a:r>
            <a:r>
              <a:rPr lang="fr-CH" sz="1800" kern="0" dirty="0" err="1" smtClean="0">
                <a:sym typeface="Symbol" pitchFamily="18" charset="2"/>
              </a:rPr>
              <a:t>burned</a:t>
            </a:r>
            <a:r>
              <a:rPr lang="fr-CH" sz="1800" kern="0" dirty="0" smtClean="0">
                <a:sym typeface="Symbol" pitchFamily="18" charset="2"/>
              </a:rPr>
              <a:t> </a:t>
            </a:r>
            <a:r>
              <a:rPr lang="fr-CH" sz="1800" kern="0" dirty="0" err="1" smtClean="0">
                <a:sym typeface="Symbol" pitchFamily="18" charset="2"/>
              </a:rPr>
              <a:t>with</a:t>
            </a:r>
            <a:r>
              <a:rPr lang="fr-CH" sz="1800" kern="0" dirty="0" smtClean="0">
                <a:sym typeface="Symbol" pitchFamily="18" charset="2"/>
              </a:rPr>
              <a:t> </a:t>
            </a:r>
            <a:r>
              <a:rPr lang="fr-CH" sz="1800" kern="0" dirty="0" err="1" smtClean="0">
                <a:sym typeface="Symbol" pitchFamily="18" charset="2"/>
              </a:rPr>
              <a:t>bold</a:t>
            </a:r>
            <a:r>
              <a:rPr lang="fr-CH" sz="1800" kern="0" dirty="0" smtClean="0">
                <a:sym typeface="Symbol" pitchFamily="18" charset="2"/>
              </a:rPr>
              <a:t> but effective action</a:t>
            </a:r>
          </a:p>
          <a:p>
            <a:pPr lvl="1" eaLnBrk="1" hangingPunct="1"/>
            <a:r>
              <a:rPr lang="fr-CH" sz="1800" kern="0" dirty="0" err="1" smtClean="0">
                <a:sym typeface="Symbol" pitchFamily="18" charset="2"/>
              </a:rPr>
              <a:t>We</a:t>
            </a:r>
            <a:r>
              <a:rPr lang="fr-CH" sz="1800" kern="0" dirty="0" smtClean="0">
                <a:sym typeface="Symbol" pitchFamily="18" charset="2"/>
              </a:rPr>
              <a:t> are </a:t>
            </a:r>
            <a:r>
              <a:rPr lang="fr-CH" sz="1800" kern="0" dirty="0" err="1" smtClean="0">
                <a:sym typeface="Symbol" pitchFamily="18" charset="2"/>
              </a:rPr>
              <a:t>consolidating</a:t>
            </a:r>
            <a:r>
              <a:rPr lang="fr-CH" sz="1800" kern="0" dirty="0" smtClean="0">
                <a:sym typeface="Symbol" pitchFamily="18" charset="2"/>
              </a:rPr>
              <a:t> all the diodes to </a:t>
            </a:r>
            <a:r>
              <a:rPr lang="fr-CH" sz="1800" kern="0" dirty="0" err="1" smtClean="0">
                <a:sym typeface="Symbol" pitchFamily="18" charset="2"/>
              </a:rPr>
              <a:t>solve</a:t>
            </a:r>
            <a:r>
              <a:rPr lang="fr-CH" sz="1800" kern="0" dirty="0" smtClean="0">
                <a:sym typeface="Symbol" pitchFamily="18" charset="2"/>
              </a:rPr>
              <a:t> </a:t>
            </a:r>
            <a:r>
              <a:rPr lang="fr-CH" sz="1800" kern="0" dirty="0" err="1" smtClean="0">
                <a:sym typeface="Symbol" pitchFamily="18" charset="2"/>
              </a:rPr>
              <a:t>this</a:t>
            </a:r>
            <a:r>
              <a:rPr lang="fr-CH" sz="1800" kern="0" dirty="0" smtClean="0">
                <a:sym typeface="Symbol" pitchFamily="18" charset="2"/>
              </a:rPr>
              <a:t> </a:t>
            </a:r>
            <a:r>
              <a:rPr lang="fr-CH" sz="1800" kern="0" dirty="0" err="1" smtClean="0">
                <a:sym typeface="Symbol" pitchFamily="18" charset="2"/>
              </a:rPr>
              <a:t>problem</a:t>
            </a:r>
            <a:r>
              <a:rPr lang="fr-CH" sz="1800" kern="0" dirty="0" smtClean="0">
                <a:sym typeface="Symbol" pitchFamily="18" charset="2"/>
              </a:rPr>
              <a:t> </a:t>
            </a:r>
            <a:endParaRPr lang="fr-CH" sz="1800" kern="0" dirty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89925760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26</a:t>
            </a:fld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SOME CONSIDERATIONS</a:t>
            </a:r>
            <a:endParaRPr lang="en-GB" dirty="0"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eaLnBrk="1" hangingPunct="1"/>
            <a:r>
              <a:rPr lang="fr-CH" kern="0" dirty="0" smtClean="0">
                <a:sym typeface="Symbol" pitchFamily="18" charset="2"/>
              </a:rPr>
              <a:t>About the MonteCarlo: </a:t>
            </a:r>
          </a:p>
          <a:p>
            <a:pPr lvl="1" eaLnBrk="1" hangingPunct="1"/>
            <a:r>
              <a:rPr lang="fr-CH" kern="0" dirty="0">
                <a:sym typeface="Symbol" pitchFamily="18" charset="2"/>
              </a:rPr>
              <a:t>D</a:t>
            </a:r>
            <a:r>
              <a:rPr lang="fr-CH" kern="0" dirty="0" smtClean="0">
                <a:sym typeface="Symbol" pitchFamily="18" charset="2"/>
              </a:rPr>
              <a:t>o </a:t>
            </a:r>
            <a:r>
              <a:rPr lang="fr-CH" kern="0" dirty="0" smtClean="0">
                <a:sym typeface="Symbol" pitchFamily="18" charset="2"/>
              </a:rPr>
              <a:t>we run into trouble if MonteCarlo is run at 7 TeV and we finally get only at 7-eps? 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Can we step back at 6.5 TeV and reuse the RunII MonteCarlo</a:t>
            </a:r>
          </a:p>
          <a:p>
            <a:pPr marL="0" indent="0" eaLnBrk="1" hangingPunct="1">
              <a:buNone/>
            </a:pPr>
            <a:r>
              <a:rPr lang="fr-CH" sz="1800" kern="0" dirty="0" smtClean="0">
                <a:solidFill>
                  <a:srgbClr val="009900"/>
                </a:solidFill>
                <a:sym typeface="Symbol" pitchFamily="18" charset="2"/>
              </a:rPr>
              <a:t>(from B. Petersen)</a:t>
            </a:r>
          </a:p>
          <a:p>
            <a:pPr marL="0" indent="0">
              <a:buNone/>
            </a:pPr>
            <a:r>
              <a:rPr lang="fr-CH" sz="1800" kern="0" dirty="0" smtClean="0">
                <a:sym typeface="Symbol" pitchFamily="18" charset="2"/>
              </a:rPr>
              <a:t>(…)</a:t>
            </a:r>
            <a:r>
              <a:rPr lang="en-US" sz="1800" dirty="0" smtClean="0">
                <a:sym typeface="Symbol" pitchFamily="18" charset="2"/>
              </a:rPr>
              <a:t>, </a:t>
            </a:r>
            <a:r>
              <a:rPr lang="en-US" sz="1800" dirty="0" smtClean="0"/>
              <a:t>new </a:t>
            </a:r>
            <a:r>
              <a:rPr lang="en-US" sz="1800" dirty="0"/>
              <a:t>MC needs to be generated by all experiments for Run-3 no matter </a:t>
            </a:r>
            <a:r>
              <a:rPr lang="en-US" sz="1800" dirty="0" smtClean="0"/>
              <a:t>what the </a:t>
            </a:r>
            <a:r>
              <a:rPr lang="en-US" sz="1800" dirty="0"/>
              <a:t>choice of energy is. This is why the experiments would like to know </a:t>
            </a:r>
            <a:r>
              <a:rPr lang="en-US" sz="1800" dirty="0" smtClean="0"/>
              <a:t>the baseline </a:t>
            </a:r>
            <a:r>
              <a:rPr lang="en-US" sz="1800" dirty="0"/>
              <a:t>energy for 2021, so they can start generated MC already next year. 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If the </a:t>
            </a:r>
            <a:r>
              <a:rPr lang="en-US" sz="1800" dirty="0"/>
              <a:t>energy reach turns out to be lower than expected in 2021, the </a:t>
            </a:r>
            <a:r>
              <a:rPr lang="en-US" sz="1800" dirty="0" smtClean="0"/>
              <a:t>experiments will </a:t>
            </a:r>
            <a:r>
              <a:rPr lang="en-US" sz="1800" dirty="0"/>
              <a:t>eventually have to regenerate the MC samples, but they often do </a:t>
            </a:r>
            <a:r>
              <a:rPr lang="en-US" sz="1800" dirty="0" smtClean="0"/>
              <a:t>this anyway</a:t>
            </a:r>
            <a:r>
              <a:rPr lang="en-US" sz="1800" dirty="0"/>
              <a:t>. It also doesn't mean the data can't be analyzed, just that it will </a:t>
            </a:r>
            <a:r>
              <a:rPr lang="en-US" sz="1800" dirty="0" smtClean="0"/>
              <a:t>take a </a:t>
            </a:r>
            <a:r>
              <a:rPr lang="en-US" sz="1800" dirty="0"/>
              <a:t>bit more time to complete full studies. </a:t>
            </a:r>
            <a:endParaRPr lang="en-US" sz="1800" dirty="0" smtClean="0"/>
          </a:p>
          <a:p>
            <a:pPr marL="0" indent="0">
              <a:buNone/>
            </a:pPr>
            <a:endParaRPr lang="en-US" sz="1800" dirty="0" smtClean="0"/>
          </a:p>
          <a:p>
            <a:pPr marL="0" indent="0">
              <a:buNone/>
            </a:pPr>
            <a:r>
              <a:rPr lang="en-US" sz="1800" dirty="0" smtClean="0"/>
              <a:t>I </a:t>
            </a:r>
            <a:r>
              <a:rPr lang="en-US" sz="1800" dirty="0"/>
              <a:t>would therefore not take this as </a:t>
            </a:r>
            <a:r>
              <a:rPr lang="en-US" sz="1800" dirty="0" smtClean="0"/>
              <a:t>an argument </a:t>
            </a:r>
            <a:r>
              <a:rPr lang="en-US" sz="1800" dirty="0"/>
              <a:t>to be overly conservative in the energy target for 2021</a:t>
            </a:r>
            <a:r>
              <a:rPr lang="en-US" sz="1800" dirty="0" smtClean="0"/>
              <a:t>.</a:t>
            </a:r>
            <a:endParaRPr lang="fr-CH" sz="1800" kern="0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354802102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27</a:t>
            </a:fld>
            <a:endParaRPr lang="en-US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>
                <a:latin typeface="+mn-lt"/>
              </a:rPr>
              <a:t>SOME CONSIDERATIONS</a:t>
            </a:r>
            <a:endParaRPr lang="en-GB" dirty="0">
              <a:latin typeface="+mn-lt"/>
            </a:endParaRPr>
          </a:p>
        </p:txBody>
      </p:sp>
      <p:sp>
        <p:nvSpPr>
          <p:cNvPr id="6" name="Rectangle 3"/>
          <p:cNvSpPr txBox="1">
            <a:spLocks noChangeArrowheads="1"/>
          </p:cNvSpPr>
          <p:nvPr/>
        </p:nvSpPr>
        <p:spPr bwMode="auto">
          <a:xfrm>
            <a:off x="266700" y="1190625"/>
            <a:ext cx="8677275" cy="5240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2"/>
              </a:buBlip>
              <a:defRPr sz="24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3"/>
              </a:buBlip>
              <a:defRPr sz="2000" baseline="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4"/>
              </a:buBlip>
              <a:defRPr sz="1800" baseline="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SzPct val="65000"/>
              <a:buBlip>
                <a:blip r:embed="rId5"/>
              </a:buBlip>
              <a:defRPr sz="16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5pPr>
            <a:lvl6pPr marL="25146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6pPr>
            <a:lvl7pPr marL="29718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7pPr>
            <a:lvl8pPr marL="34290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8pPr>
            <a:lvl9pPr marL="3886200" indent="-228600" algn="l" rtl="0" fontAlgn="base">
              <a:spcBef>
                <a:spcPct val="20000"/>
              </a:spcBef>
              <a:spcAft>
                <a:spcPct val="0"/>
              </a:spcAft>
              <a:buChar char="»"/>
              <a:defRPr sz="1600"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 eaLnBrk="1" hangingPunct="1">
              <a:buNone/>
            </a:pPr>
            <a:endParaRPr lang="fr-CH" kern="0" dirty="0">
              <a:sym typeface="Symbol" pitchFamily="18" charset="2"/>
            </a:endParaRP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Plan A: keep 7 TeV as a target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Possible, but a margin of </a:t>
            </a:r>
            <a:r>
              <a:rPr lang="fr-CH" dirty="0"/>
              <a:t>~</a:t>
            </a:r>
            <a:r>
              <a:rPr lang="fr-CH" dirty="0"/>
              <a:t> </a:t>
            </a:r>
            <a:r>
              <a:rPr lang="fr-CH" kern="0" dirty="0" smtClean="0">
                <a:sym typeface="Symbol" pitchFamily="18" charset="2"/>
              </a:rPr>
              <a:t>2 </a:t>
            </a:r>
            <a:r>
              <a:rPr lang="fr-CH" kern="0" dirty="0" smtClean="0">
                <a:sym typeface="Symbol" pitchFamily="18" charset="2"/>
              </a:rPr>
              <a:t>months should be considered</a:t>
            </a:r>
            <a:endParaRPr lang="fr-CH" kern="0" dirty="0">
              <a:sym typeface="Symbol" pitchFamily="18" charset="2"/>
            </a:endParaRPr>
          </a:p>
          <a:p>
            <a:pPr eaLnBrk="1" hangingPunct="1"/>
            <a:endParaRPr lang="fr-CH" kern="0" dirty="0" smtClean="0">
              <a:sym typeface="Symbol" pitchFamily="18" charset="2"/>
            </a:endParaRPr>
          </a:p>
          <a:p>
            <a:pPr eaLnBrk="1" hangingPunct="1"/>
            <a:r>
              <a:rPr lang="fr-CH" kern="0" dirty="0" smtClean="0">
                <a:sym typeface="Symbol" pitchFamily="18" charset="2"/>
              </a:rPr>
              <a:t>Plan B: 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Make all the possible training of LHC at the end of LS2 with the allocated time, to get more experience and data in the </a:t>
            </a:r>
            <a:r>
              <a:rPr lang="fr-CH" kern="0" dirty="0" smtClean="0">
                <a:sym typeface="Symbol" pitchFamily="18" charset="2"/>
              </a:rPr>
              <a:t>6.5</a:t>
            </a:r>
            <a:r>
              <a:rPr lang="fr-CH" kern="0" dirty="0" smtClean="0">
                <a:sym typeface="Symbol" pitchFamily="18" charset="2"/>
              </a:rPr>
              <a:t>-7 TeV range</a:t>
            </a:r>
            <a:endParaRPr lang="fr-CH" kern="0" dirty="0">
              <a:sym typeface="Symbol" pitchFamily="18" charset="2"/>
            </a:endParaRP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Run at 6.5 TeV in 2021</a:t>
            </a:r>
          </a:p>
          <a:p>
            <a:pPr lvl="1" eaLnBrk="1" hangingPunct="1"/>
            <a:r>
              <a:rPr lang="fr-CH" kern="0" dirty="0" smtClean="0">
                <a:sym typeface="Symbol" pitchFamily="18" charset="2"/>
              </a:rPr>
              <a:t>Finish the training in </a:t>
            </a:r>
            <a:r>
              <a:rPr lang="fr-CH" kern="0" dirty="0" err="1" smtClean="0">
                <a:sym typeface="Symbol" pitchFamily="18" charset="2"/>
              </a:rPr>
              <a:t>winter</a:t>
            </a:r>
            <a:r>
              <a:rPr lang="fr-CH" kern="0" dirty="0" smtClean="0">
                <a:sym typeface="Symbol" pitchFamily="18" charset="2"/>
              </a:rPr>
              <a:t> 2021-22 and go for 7 </a:t>
            </a:r>
            <a:r>
              <a:rPr lang="fr-CH" kern="0" dirty="0" err="1" smtClean="0">
                <a:sym typeface="Symbol" pitchFamily="18" charset="2"/>
              </a:rPr>
              <a:t>TeV</a:t>
            </a:r>
            <a:r>
              <a:rPr lang="fr-CH" kern="0" dirty="0" smtClean="0">
                <a:sym typeface="Symbol" pitchFamily="18" charset="2"/>
              </a:rPr>
              <a:t> in 2022</a:t>
            </a:r>
          </a:p>
          <a:p>
            <a:pPr lvl="1" eaLnBrk="1" hangingPunct="1"/>
            <a:endParaRPr lang="fr-CH" kern="0" dirty="0">
              <a:sym typeface="Symbol" pitchFamily="18" charset="2"/>
            </a:endParaRPr>
          </a:p>
          <a:p>
            <a:pPr lvl="1" eaLnBrk="1" hangingPunct="1"/>
            <a:endParaRPr lang="fr-CH" kern="0" dirty="0" smtClean="0">
              <a:sym typeface="Symbol" pitchFamily="18" charset="2"/>
            </a:endParaRPr>
          </a:p>
        </p:txBody>
      </p:sp>
    </p:spTree>
    <p:extLst>
      <p:ext uri="{BB962C8B-B14F-4D97-AF65-F5344CB8AC3E}">
        <p14:creationId xmlns:p14="http://schemas.microsoft.com/office/powerpoint/2010/main" val="159073214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3</a:t>
            </a:fld>
            <a:endParaRPr lang="en-US" dirty="0" smtClean="0"/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8 sectors reached 6.5 TeV with about 170 quenches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3 sectors reached about 6.75 TeV with 50 more quenches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Large difference in behaviour between different sectors</a:t>
            </a: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I shall present the efforts to find some order in this chaotic plot</a:t>
            </a:r>
            <a:endParaRPr lang="fr-CH" dirty="0">
              <a:sym typeface="Symbol" pitchFamily="18" charset="2"/>
            </a:endParaRPr>
          </a:p>
        </p:txBody>
      </p:sp>
      <p:sp>
        <p:nvSpPr>
          <p:cNvPr id="10" name="Rectangle 2"/>
          <p:cNvSpPr>
            <a:spLocks noGrp="1" noChangeArrowheads="1"/>
          </p:cNvSpPr>
          <p:nvPr>
            <p:ph type="title"/>
          </p:nvPr>
        </p:nvSpPr>
        <p:spPr>
          <a:xfrm>
            <a:off x="876300" y="96838"/>
            <a:ext cx="7678738" cy="904875"/>
          </a:xfrm>
        </p:spPr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PROLOGUE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77066" y="2383699"/>
            <a:ext cx="5131654" cy="353095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34473379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4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PHENOMENOLOGY FROM 2015-2017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3000 </a:t>
            </a:r>
            <a:r>
              <a:rPr lang="fr-CH" dirty="0" err="1" smtClean="0">
                <a:sym typeface="Symbol" pitchFamily="18" charset="2"/>
              </a:rPr>
              <a:t>series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dominates</a:t>
            </a:r>
            <a:r>
              <a:rPr lang="fr-CH" dirty="0" smtClean="0">
                <a:sym typeface="Symbol" pitchFamily="18" charset="2"/>
              </a:rPr>
              <a:t> training (81% of </a:t>
            </a:r>
            <a:r>
              <a:rPr lang="fr-CH" dirty="0" err="1" smtClean="0">
                <a:sym typeface="Symbol" pitchFamily="18" charset="2"/>
              </a:rPr>
              <a:t>quenches</a:t>
            </a:r>
            <a:r>
              <a:rPr lang="fr-CH" dirty="0" smtClean="0">
                <a:sym typeface="Symbol" pitchFamily="18" charset="2"/>
              </a:rPr>
              <a:t>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A </a:t>
            </a:r>
            <a:r>
              <a:rPr lang="fr-CH" dirty="0" smtClean="0">
                <a:sym typeface="Symbol" pitchFamily="18" charset="2"/>
              </a:rPr>
              <a:t>part </a:t>
            </a:r>
            <a:r>
              <a:rPr lang="fr-CH" dirty="0" smtClean="0">
                <a:sym typeface="Symbol" pitchFamily="18" charset="2"/>
              </a:rPr>
              <a:t>of the production is quenching </a:t>
            </a:r>
            <a:r>
              <a:rPr lang="fr-CH" dirty="0" smtClean="0">
                <a:sym typeface="Symbol" pitchFamily="18" charset="2"/>
              </a:rPr>
              <a:t>much more </a:t>
            </a:r>
            <a:endParaRPr lang="fr-CH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r>
              <a:rPr lang="fr-CH" dirty="0" smtClean="0">
                <a:sym typeface="Symbol" pitchFamily="18" charset="2"/>
              </a:rPr>
              <a:t>(« 3000 </a:t>
            </a:r>
            <a:r>
              <a:rPr lang="fr-CH" dirty="0" smtClean="0">
                <a:sym typeface="Symbol" pitchFamily="18" charset="2"/>
              </a:rPr>
              <a:t>series </a:t>
            </a:r>
            <a:r>
              <a:rPr lang="fr-CH" dirty="0" smtClean="0">
                <a:sym typeface="Symbol" pitchFamily="18" charset="2"/>
              </a:rPr>
              <a:t>slow ») </a:t>
            </a:r>
            <a:r>
              <a:rPr lang="fr-CH" dirty="0" smtClean="0">
                <a:sym typeface="Symbol" pitchFamily="18" charset="2"/>
              </a:rPr>
              <a:t>and also has </a:t>
            </a:r>
            <a:r>
              <a:rPr lang="fr-CH" dirty="0" smtClean="0">
                <a:sym typeface="Symbol" pitchFamily="18" charset="2"/>
              </a:rPr>
              <a:t>second </a:t>
            </a:r>
            <a:r>
              <a:rPr lang="fr-CH" dirty="0" smtClean="0">
                <a:sym typeface="Symbol" pitchFamily="18" charset="2"/>
              </a:rPr>
              <a:t>quenches</a:t>
            </a:r>
          </a:p>
          <a:p>
            <a:pPr marL="457200" lvl="1" indent="0" eaLnBrk="1" hangingPunct="1">
              <a:buNone/>
            </a:pPr>
            <a:endParaRPr lang="fr-CH" dirty="0" smtClean="0">
              <a:sym typeface="Symbol" pitchFamily="18" charset="2"/>
            </a:endParaRPr>
          </a:p>
          <a:p>
            <a:pPr marL="457200" lvl="1" indent="0" eaLnBrk="1" hangingPunct="1">
              <a:buNone/>
            </a:pPr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Points: quenches in 2015-</a:t>
            </a:r>
            <a:r>
              <a:rPr lang="fr-CH" dirty="0" smtClean="0">
                <a:sym typeface="Symbol" pitchFamily="18" charset="2"/>
              </a:rPr>
              <a:t>2017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Line</a:t>
            </a:r>
            <a:r>
              <a:rPr lang="fr-CH" dirty="0" smtClean="0">
                <a:sym typeface="Symbol" pitchFamily="18" charset="2"/>
              </a:rPr>
              <a:t>: max current reached in 2015-2017</a:t>
            </a: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Triangles: second </a:t>
            </a:r>
            <a:r>
              <a:rPr lang="fr-CH" dirty="0" err="1" smtClean="0">
                <a:sym typeface="Symbol" pitchFamily="18" charset="2"/>
              </a:rPr>
              <a:t>quenches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0" y="2798919"/>
            <a:ext cx="9143999" cy="2941457"/>
            <a:chOff x="1280160" y="4441412"/>
            <a:chExt cx="6799683" cy="2027982"/>
          </a:xfrm>
        </p:grpSpPr>
        <p:pic>
          <p:nvPicPr>
            <p:cNvPr id="10" name="Picture 9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160" y="4441412"/>
              <a:ext cx="6583680" cy="2026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2" name="Rounded Rectangle 11"/>
            <p:cNvSpPr/>
            <p:nvPr/>
          </p:nvSpPr>
          <p:spPr bwMode="auto">
            <a:xfrm>
              <a:off x="3328107" y="4518149"/>
              <a:ext cx="2619519" cy="1623527"/>
            </a:xfrm>
            <a:prstGeom prst="roundRect">
              <a:avLst/>
            </a:prstGeom>
            <a:solidFill>
              <a:srgbClr val="C00000">
                <a:alpha val="31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13" name="Rounded Rectangle 12"/>
            <p:cNvSpPr/>
            <p:nvPr/>
          </p:nvSpPr>
          <p:spPr bwMode="auto">
            <a:xfrm>
              <a:off x="7026228" y="4530618"/>
              <a:ext cx="666082" cy="1623527"/>
            </a:xfrm>
            <a:prstGeom prst="roundRect">
              <a:avLst/>
            </a:prstGeom>
            <a:solidFill>
              <a:srgbClr val="C00000">
                <a:alpha val="31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3980331" y="6164215"/>
              <a:ext cx="118333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>
                  <a:solidFill>
                    <a:srgbClr val="CC3300"/>
                  </a:solidFill>
                </a:rPr>
                <a:t>3</a:t>
              </a:r>
              <a:r>
                <a:rPr lang="fr-CH" sz="1100" dirty="0" smtClean="0">
                  <a:solidFill>
                    <a:srgbClr val="CC3300"/>
                  </a:solidFill>
                </a:rPr>
                <a:t>000 </a:t>
              </a:r>
              <a:r>
                <a:rPr lang="fr-CH" sz="1100" dirty="0" err="1" smtClean="0">
                  <a:solidFill>
                    <a:srgbClr val="CC3300"/>
                  </a:solidFill>
                </a:rPr>
                <a:t>series</a:t>
              </a:r>
              <a:r>
                <a:rPr lang="fr-CH" sz="1100" dirty="0" smtClean="0">
                  <a:solidFill>
                    <a:srgbClr val="CC3300"/>
                  </a:solidFill>
                </a:rPr>
                <a:t> slow</a:t>
              </a:r>
              <a:endParaRPr lang="en-GB" sz="1100" dirty="0">
                <a:solidFill>
                  <a:srgbClr val="CC3300"/>
                </a:solidFill>
              </a:endParaRPr>
            </a:p>
          </p:txBody>
        </p:sp>
        <p:sp>
          <p:nvSpPr>
            <p:cNvPr id="15" name="TextBox 14"/>
            <p:cNvSpPr txBox="1"/>
            <p:nvPr/>
          </p:nvSpPr>
          <p:spPr>
            <a:xfrm>
              <a:off x="6896506" y="6207784"/>
              <a:ext cx="1183337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050" dirty="0">
                  <a:solidFill>
                    <a:srgbClr val="CC3300"/>
                  </a:solidFill>
                </a:rPr>
                <a:t>3</a:t>
              </a:r>
              <a:r>
                <a:rPr lang="fr-CH" sz="1050" dirty="0" smtClean="0">
                  <a:solidFill>
                    <a:srgbClr val="CC3300"/>
                  </a:solidFill>
                </a:rPr>
                <a:t>000 </a:t>
              </a:r>
              <a:r>
                <a:rPr lang="fr-CH" sz="1050" dirty="0" err="1" smtClean="0">
                  <a:solidFill>
                    <a:srgbClr val="CC3300"/>
                  </a:solidFill>
                </a:rPr>
                <a:t>series</a:t>
              </a:r>
              <a:r>
                <a:rPr lang="fr-CH" sz="1050" dirty="0" smtClean="0">
                  <a:solidFill>
                    <a:srgbClr val="CC3300"/>
                  </a:solidFill>
                </a:rPr>
                <a:t> slow</a:t>
              </a:r>
              <a:endParaRPr lang="en-GB" sz="1050" dirty="0">
                <a:solidFill>
                  <a:srgbClr val="CC3300"/>
                </a:solidFill>
              </a:endParaRPr>
            </a:p>
          </p:txBody>
        </p:sp>
        <p:sp>
          <p:nvSpPr>
            <p:cNvPr id="16" name="TextBox 15"/>
            <p:cNvSpPr txBox="1"/>
            <p:nvPr/>
          </p:nvSpPr>
          <p:spPr>
            <a:xfrm>
              <a:off x="1845467" y="4536543"/>
              <a:ext cx="11112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>
                  <a:solidFill>
                    <a:srgbClr val="CC3300"/>
                  </a:solidFill>
                </a:rPr>
                <a:t>3</a:t>
              </a:r>
              <a:r>
                <a:rPr lang="fr-CH" sz="1100" dirty="0" smtClean="0">
                  <a:solidFill>
                    <a:srgbClr val="CC3300"/>
                  </a:solidFill>
                </a:rPr>
                <a:t>000 </a:t>
              </a:r>
              <a:r>
                <a:rPr lang="fr-CH" sz="1100" dirty="0" err="1" smtClean="0">
                  <a:solidFill>
                    <a:srgbClr val="CC3300"/>
                  </a:solidFill>
                </a:rPr>
                <a:t>series</a:t>
              </a:r>
              <a:r>
                <a:rPr lang="fr-CH" sz="1100" dirty="0" smtClean="0">
                  <a:solidFill>
                    <a:srgbClr val="CC3300"/>
                  </a:solidFill>
                </a:rPr>
                <a:t> </a:t>
              </a:r>
              <a:r>
                <a:rPr lang="fr-CH" sz="1100" dirty="0" err="1" smtClean="0">
                  <a:solidFill>
                    <a:srgbClr val="CC3300"/>
                  </a:solidFill>
                </a:rPr>
                <a:t>fast</a:t>
              </a:r>
              <a:endParaRPr lang="en-GB" sz="1100" dirty="0">
                <a:solidFill>
                  <a:srgbClr val="CC3300"/>
                </a:solidFill>
              </a:endParaRP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5915026" y="4532784"/>
              <a:ext cx="1111202" cy="2616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100" dirty="0">
                  <a:solidFill>
                    <a:srgbClr val="CC3300"/>
                  </a:solidFill>
                </a:rPr>
                <a:t>3</a:t>
              </a:r>
              <a:r>
                <a:rPr lang="fr-CH" sz="1100" dirty="0" smtClean="0">
                  <a:solidFill>
                    <a:srgbClr val="CC3300"/>
                  </a:solidFill>
                </a:rPr>
                <a:t>000 </a:t>
              </a:r>
              <a:r>
                <a:rPr lang="fr-CH" sz="1100" dirty="0" err="1" smtClean="0">
                  <a:solidFill>
                    <a:srgbClr val="CC3300"/>
                  </a:solidFill>
                </a:rPr>
                <a:t>series</a:t>
              </a:r>
              <a:r>
                <a:rPr lang="fr-CH" sz="1100" dirty="0" smtClean="0">
                  <a:solidFill>
                    <a:srgbClr val="CC3300"/>
                  </a:solidFill>
                </a:rPr>
                <a:t> </a:t>
              </a:r>
              <a:r>
                <a:rPr lang="fr-CH" sz="1100" dirty="0" err="1" smtClean="0">
                  <a:solidFill>
                    <a:srgbClr val="CC3300"/>
                  </a:solidFill>
                </a:rPr>
                <a:t>fast</a:t>
              </a:r>
              <a:endParaRPr lang="en-GB" sz="1100" dirty="0">
                <a:solidFill>
                  <a:srgbClr val="CC3300"/>
                </a:solidFill>
              </a:endParaRPr>
            </a:p>
          </p:txBody>
        </p:sp>
      </p:grpSp>
      <p:pic>
        <p:nvPicPr>
          <p:cNvPr id="6" name="Picture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390229" y="1090919"/>
            <a:ext cx="1747583" cy="170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58372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5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PHENOMENOLOGY FROM </a:t>
            </a:r>
            <a:r>
              <a:rPr lang="fr-CH" dirty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2015-2017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2000 series contributes to 16% of training</a:t>
            </a:r>
          </a:p>
          <a:p>
            <a:pPr lvl="1" eaLnBrk="1" hangingPunct="1"/>
            <a:r>
              <a:rPr lang="fr-CH" dirty="0" err="1" smtClean="0">
                <a:sym typeface="Symbol" pitchFamily="18" charset="2"/>
              </a:rPr>
              <a:t>Only</a:t>
            </a:r>
            <a:r>
              <a:rPr lang="fr-CH" dirty="0" smtClean="0">
                <a:sym typeface="Symbol" pitchFamily="18" charset="2"/>
              </a:rPr>
              <a:t> the first part of the production </a:t>
            </a:r>
            <a:r>
              <a:rPr lang="fr-CH" dirty="0" err="1" smtClean="0">
                <a:sym typeface="Symbol" pitchFamily="18" charset="2"/>
              </a:rPr>
              <a:t>is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quenching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No second quenches</a:t>
            </a:r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2" eaLnBrk="1" hangingPunct="1"/>
            <a:endParaRPr lang="fr-CH" dirty="0" smtClean="0">
              <a:sym typeface="Symbol" pitchFamily="18" charset="2"/>
            </a:endParaRPr>
          </a:p>
          <a:p>
            <a:pPr lvl="2" eaLnBrk="1" hangingPunct="1"/>
            <a:endParaRPr lang="fr-CH" dirty="0" smtClean="0">
              <a:sym typeface="Symbol" pitchFamily="18" charset="2"/>
            </a:endParaRPr>
          </a:p>
          <a:p>
            <a:pPr lvl="2" eaLnBrk="1" hangingPunct="1"/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Points</a:t>
            </a:r>
            <a:r>
              <a:rPr lang="fr-CH" dirty="0" smtClean="0">
                <a:sym typeface="Symbol" pitchFamily="18" charset="2"/>
              </a:rPr>
              <a:t>: quenches in 2015-2016 – Line: max current reached in 2015-2017</a:t>
            </a:r>
          </a:p>
          <a:p>
            <a:pPr lvl="1" eaLnBrk="1" hangingPunct="1"/>
            <a:endParaRPr lang="fr-CH" dirty="0">
              <a:sym typeface="Symbol" pitchFamily="18" charset="2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0" y="2424192"/>
            <a:ext cx="9144000" cy="3057025"/>
            <a:chOff x="1280160" y="2398276"/>
            <a:chExt cx="6583680" cy="2103657"/>
          </a:xfrm>
        </p:grpSpPr>
        <p:pic>
          <p:nvPicPr>
            <p:cNvPr id="9" name="Picture 8"/>
            <p:cNvPicPr/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80160" y="2398276"/>
              <a:ext cx="6583680" cy="202692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2" name="Rounded Rectangle 1"/>
            <p:cNvSpPr/>
            <p:nvPr/>
          </p:nvSpPr>
          <p:spPr bwMode="auto">
            <a:xfrm>
              <a:off x="1679510" y="2736830"/>
              <a:ext cx="2735328" cy="1364905"/>
            </a:xfrm>
            <a:prstGeom prst="roundRect">
              <a:avLst/>
            </a:prstGeom>
            <a:solidFill>
              <a:srgbClr val="C00000">
                <a:alpha val="31000"/>
              </a:srgbClr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GB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Book Antiqua" pitchFamily="18" charset="0"/>
                <a:ea typeface="ＭＳ Ｐゴシック" pitchFamily="34" charset="-128"/>
              </a:endParaRPr>
            </a:p>
          </p:txBody>
        </p:sp>
        <p:sp>
          <p:nvSpPr>
            <p:cNvPr id="3" name="TextBox 2"/>
            <p:cNvSpPr txBox="1"/>
            <p:nvPr/>
          </p:nvSpPr>
          <p:spPr>
            <a:xfrm>
              <a:off x="2387555" y="4163379"/>
              <a:ext cx="1636987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solidFill>
                    <a:srgbClr val="CC3300"/>
                  </a:solidFill>
                </a:rPr>
                <a:t>2000 </a:t>
              </a:r>
              <a:r>
                <a:rPr lang="fr-CH" sz="1600" dirty="0" err="1" smtClean="0">
                  <a:solidFill>
                    <a:srgbClr val="CC3300"/>
                  </a:solidFill>
                </a:rPr>
                <a:t>series</a:t>
              </a:r>
              <a:r>
                <a:rPr lang="fr-CH" sz="1600" dirty="0" smtClean="0">
                  <a:solidFill>
                    <a:srgbClr val="CC3300"/>
                  </a:solidFill>
                </a:rPr>
                <a:t> slow</a:t>
              </a:r>
              <a:endParaRPr lang="en-GB" sz="1600" dirty="0">
                <a:solidFill>
                  <a:srgbClr val="CC3300"/>
                </a:solidFill>
              </a:endParaRPr>
            </a:p>
          </p:txBody>
        </p:sp>
        <p:sp>
          <p:nvSpPr>
            <p:cNvPr id="11" name="TextBox 10"/>
            <p:cNvSpPr txBox="1"/>
            <p:nvPr/>
          </p:nvSpPr>
          <p:spPr>
            <a:xfrm>
              <a:off x="5363714" y="2398276"/>
              <a:ext cx="1532792" cy="33855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fr-CH" sz="1600" dirty="0" smtClean="0">
                  <a:solidFill>
                    <a:srgbClr val="CC3300"/>
                  </a:solidFill>
                </a:rPr>
                <a:t>2000 </a:t>
              </a:r>
              <a:r>
                <a:rPr lang="fr-CH" sz="1600" dirty="0" err="1" smtClean="0">
                  <a:solidFill>
                    <a:srgbClr val="CC3300"/>
                  </a:solidFill>
                </a:rPr>
                <a:t>series</a:t>
              </a:r>
              <a:r>
                <a:rPr lang="fr-CH" sz="1600" dirty="0" smtClean="0">
                  <a:solidFill>
                    <a:srgbClr val="CC3300"/>
                  </a:solidFill>
                </a:rPr>
                <a:t> </a:t>
              </a:r>
              <a:r>
                <a:rPr lang="fr-CH" sz="1600" dirty="0" err="1" smtClean="0">
                  <a:solidFill>
                    <a:srgbClr val="CC3300"/>
                  </a:solidFill>
                </a:rPr>
                <a:t>fast</a:t>
              </a:r>
              <a:endParaRPr lang="en-GB" sz="1600" dirty="0">
                <a:solidFill>
                  <a:srgbClr val="CC3300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60889657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WP3 status - </a:t>
            </a:r>
            <a:fld id="{5B0F2CE2-42CD-4A74-A04F-1839686887D0}" type="slidenum">
              <a:rPr lang="en-US" smtClean="0"/>
              <a:pPr>
                <a:defRPr/>
              </a:pPr>
              <a:t>6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PHENOMENOLOGY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>
                <a:sym typeface="Symbol" pitchFamily="18" charset="2"/>
              </a:rPr>
              <a:t>1</a:t>
            </a:r>
            <a:r>
              <a:rPr lang="fr-CH" dirty="0" smtClean="0">
                <a:sym typeface="Symbol" pitchFamily="18" charset="2"/>
              </a:rPr>
              <a:t>000 </a:t>
            </a:r>
            <a:r>
              <a:rPr lang="fr-CH" dirty="0" err="1" smtClean="0">
                <a:sym typeface="Symbol" pitchFamily="18" charset="2"/>
              </a:rPr>
              <a:t>series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err="1" smtClean="0">
                <a:sym typeface="Symbol" pitchFamily="18" charset="2"/>
              </a:rPr>
              <a:t>contributes</a:t>
            </a:r>
            <a:r>
              <a:rPr lang="fr-CH" dirty="0" smtClean="0">
                <a:sym typeface="Symbol" pitchFamily="18" charset="2"/>
              </a:rPr>
              <a:t> to about 3% of training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Very rare quanches here and there (5 out of 400 to go to 6.5 TeV)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No second quenches </a:t>
            </a: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1" eaLnBrk="1" hangingPunct="1"/>
            <a:endParaRPr lang="fr-CH" dirty="0" smtClean="0">
              <a:sym typeface="Symbol" pitchFamily="18" charset="2"/>
            </a:endParaRPr>
          </a:p>
          <a:p>
            <a:pPr lvl="1" eaLnBrk="1" hangingPunct="1"/>
            <a:endParaRPr lang="fr-CH" dirty="0">
              <a:sym typeface="Symbol" pitchFamily="18" charset="2"/>
            </a:endParaRPr>
          </a:p>
          <a:p>
            <a:pPr lvl="2" eaLnBrk="1" hangingPunct="1"/>
            <a:r>
              <a:rPr lang="fr-CH" dirty="0" smtClean="0">
                <a:sym typeface="Symbol" pitchFamily="18" charset="2"/>
              </a:rPr>
              <a:t>Points: quenches in 2015-2016 – Line: max current reached in 2015-2017</a:t>
            </a:r>
          </a:p>
          <a:p>
            <a:pPr lvl="1" eaLnBrk="1" hangingPunct="1"/>
            <a:endParaRPr lang="fr-CH" dirty="0">
              <a:sym typeface="Symbol" pitchFamily="18" charset="2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420902"/>
            <a:ext cx="9144000" cy="28206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0304108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12 training - </a:t>
            </a:r>
            <a:fld id="{5B0F2CE2-42CD-4A74-A04F-1839686887D0}" type="slidenum">
              <a:rPr lang="en-US" smtClean="0"/>
              <a:pPr>
                <a:defRPr/>
              </a:pPr>
              <a:t>7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FIT RECALL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Training curves were found to be compatible with a Gaussian tail for low value of currents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But the Gaussian is clearly unphysical and does not fit so well at large values of current</a:t>
            </a:r>
            <a:endParaRPr lang="fr-CH" dirty="0" smtClean="0">
              <a:sym typeface="Symbol" pitchFamily="18" charset="2"/>
            </a:endParaRP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27670" y="2909470"/>
            <a:ext cx="60833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1442150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12 training - </a:t>
            </a:r>
            <a:fld id="{5B0F2CE2-42CD-4A74-A04F-1839686887D0}" type="slidenum">
              <a:rPr lang="en-US" smtClean="0"/>
              <a:pPr>
                <a:defRPr/>
              </a:pPr>
              <a:t>8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FIT RECALL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Quench distribution </a:t>
            </a:r>
            <a:r>
              <a:rPr lang="fr-CH" dirty="0" smtClean="0">
                <a:sym typeface="Symbol" pitchFamily="18" charset="2"/>
              </a:rPr>
              <a:t>was fit with a </a:t>
            </a:r>
            <a:r>
              <a:rPr lang="fr-CH" dirty="0" smtClean="0">
                <a:sym typeface="Symbol" pitchFamily="18" charset="2"/>
              </a:rPr>
              <a:t>Gaussian times a parabola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P(x) = </a:t>
            </a:r>
            <a:r>
              <a:rPr lang="fr-CH" dirty="0" smtClean="0">
                <a:sym typeface="Symbol" pitchFamily="18" charset="2"/>
              </a:rPr>
              <a:t>(x-</a:t>
            </a:r>
            <a:r>
              <a:rPr lang="fr-CH" dirty="0" smtClean="0">
                <a:latin typeface="Symbol" panose="05050102010706020507" pitchFamily="18" charset="2"/>
                <a:sym typeface="Symbol" pitchFamily="18" charset="2"/>
              </a:rPr>
              <a:t>m)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 </a:t>
            </a:r>
            <a:r>
              <a:rPr lang="fr-CH" dirty="0" smtClean="0">
                <a:sym typeface="Symbol" pitchFamily="18" charset="2"/>
              </a:rPr>
              <a:t>exp [(x-</a:t>
            </a:r>
            <a:r>
              <a:rPr lang="fr-CH" dirty="0" smtClean="0">
                <a:latin typeface="Symbol" panose="05050102010706020507" pitchFamily="18" charset="2"/>
                <a:sym typeface="Symbol" pitchFamily="18" charset="2"/>
              </a:rPr>
              <a:t>m</a:t>
            </a:r>
            <a:r>
              <a:rPr lang="fr-CH" dirty="0" smtClean="0">
                <a:sym typeface="Symbol" pitchFamily="18" charset="2"/>
              </a:rPr>
              <a:t>)</a:t>
            </a:r>
            <a:r>
              <a:rPr lang="fr-CH" baseline="30000" dirty="0" smtClean="0">
                <a:sym typeface="Symbol" pitchFamily="18" charset="2"/>
              </a:rPr>
              <a:t>2</a:t>
            </a:r>
            <a:r>
              <a:rPr lang="fr-CH" dirty="0" smtClean="0">
                <a:sym typeface="Symbol" pitchFamily="18" charset="2"/>
              </a:rPr>
              <a:t>/2</a:t>
            </a:r>
            <a:r>
              <a:rPr lang="fr-CH" dirty="0" smtClean="0">
                <a:latin typeface="Symbol" panose="05050102010706020507" pitchFamily="18" charset="2"/>
                <a:sym typeface="Symbol" pitchFamily="18" charset="2"/>
              </a:rPr>
              <a:t>s</a:t>
            </a:r>
            <a:r>
              <a:rPr lang="fr-CH" dirty="0" smtClean="0">
                <a:sym typeface="Symbol" pitchFamily="18" charset="2"/>
              </a:rPr>
              <a:t>]      for x smaller than </a:t>
            </a:r>
            <a:r>
              <a:rPr lang="fr-CH" dirty="0" smtClean="0">
                <a:latin typeface="Symbol" panose="05050102010706020507" pitchFamily="18" charset="2"/>
                <a:sym typeface="Symbol" pitchFamily="18" charset="2"/>
              </a:rPr>
              <a:t>m</a:t>
            </a: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T</a:t>
            </a:r>
            <a:r>
              <a:rPr lang="fr-CH" dirty="0" smtClean="0">
                <a:cs typeface="Times"/>
                <a:sym typeface="Symbol" pitchFamily="18" charset="2"/>
              </a:rPr>
              <a:t>his fits well the set of data of SM18</a:t>
            </a:r>
            <a:endParaRPr lang="en-GB" dirty="0" smtClean="0">
              <a:cs typeface="Times"/>
              <a:sym typeface="Symbol" pitchFamily="18" charset="2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14712" y="2831723"/>
            <a:ext cx="6083300" cy="369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99246857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12 training - </a:t>
            </a:r>
            <a:fld id="{5B0F2CE2-42CD-4A74-A04F-1839686887D0}" type="slidenum">
              <a:rPr lang="en-US" smtClean="0"/>
              <a:pPr>
                <a:defRPr/>
              </a:pPr>
              <a:t>9</a:t>
            </a:fld>
            <a:endParaRPr lang="en-US" dirty="0" smtClean="0"/>
          </a:p>
        </p:txBody>
      </p:sp>
      <p:sp>
        <p:nvSpPr>
          <p:cNvPr id="13315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olidFill>
                  <a:schemeClr val="bg1"/>
                </a:solidFill>
                <a:latin typeface="Book Antiqua"/>
                <a:cs typeface="Book Antiqua"/>
                <a:sym typeface="Symbol" pitchFamily="18" charset="2"/>
              </a:rPr>
              <a:t>FIT OF THE 3000 SERIES – SLOW PART</a:t>
            </a:r>
            <a:endParaRPr lang="en-US" dirty="0" smtClean="0">
              <a:solidFill>
                <a:schemeClr val="bg1"/>
              </a:solidFill>
              <a:latin typeface="Book Antiqua"/>
              <a:cs typeface="Book Antiqua"/>
              <a:sym typeface="Symbol" pitchFamily="18" charset="2"/>
            </a:endParaRPr>
          </a:p>
        </p:txBody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r>
              <a:rPr lang="fr-CH" dirty="0" smtClean="0">
                <a:sym typeface="Symbol" pitchFamily="18" charset="2"/>
              </a:rPr>
              <a:t>We then add the statistical error due to the finite size batch</a:t>
            </a:r>
          </a:p>
          <a:p>
            <a:pPr eaLnBrk="1" hangingPunct="1"/>
            <a:r>
              <a:rPr lang="fr-CH" dirty="0" smtClean="0">
                <a:sym typeface="Symbol" pitchFamily="18" charset="2"/>
              </a:rPr>
              <a:t>Slow </a:t>
            </a:r>
            <a:r>
              <a:rPr lang="fr-CH" dirty="0" smtClean="0">
                <a:sym typeface="Symbol" pitchFamily="18" charset="2"/>
              </a:rPr>
              <a:t>batch 3126-3300, 3376-3416 (total 215 magnets</a:t>
            </a:r>
            <a:r>
              <a:rPr lang="fr-CH" dirty="0">
                <a:sym typeface="Symbol" pitchFamily="18" charset="2"/>
              </a:rPr>
              <a:t>)</a:t>
            </a:r>
            <a:endParaRPr lang="fr-CH" dirty="0" smtClean="0">
              <a:sym typeface="Symbol" pitchFamily="18" charset="2"/>
            </a:endParaRPr>
          </a:p>
          <a:p>
            <a:pPr lvl="1" eaLnBrk="1" hangingPunct="1"/>
            <a:r>
              <a:rPr lang="fr-CH" dirty="0" smtClean="0">
                <a:sym typeface="Symbol" pitchFamily="18" charset="2"/>
              </a:rPr>
              <a:t>1</a:t>
            </a:r>
            <a:r>
              <a:rPr lang="fr-CH" baseline="30000" dirty="0" smtClean="0">
                <a:sym typeface="Symbol" pitchFamily="18" charset="2"/>
              </a:rPr>
              <a:t>st</a:t>
            </a:r>
            <a:r>
              <a:rPr lang="fr-CH" dirty="0" smtClean="0">
                <a:sym typeface="Symbol" pitchFamily="18" charset="2"/>
              </a:rPr>
              <a:t> quench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213" y="2455334"/>
            <a:ext cx="4834653" cy="355181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82341" y="2624848"/>
            <a:ext cx="4271121" cy="3382304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7577667" y="4231243"/>
            <a:ext cx="32092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?</a:t>
            </a:r>
            <a:endParaRPr lang="en-GB" dirty="0"/>
          </a:p>
        </p:txBody>
      </p:sp>
      <p:sp>
        <p:nvSpPr>
          <p:cNvPr id="2" name="Oval 1"/>
          <p:cNvSpPr/>
          <p:nvPr/>
        </p:nvSpPr>
        <p:spPr bwMode="auto">
          <a:xfrm>
            <a:off x="2598822" y="3455469"/>
            <a:ext cx="1029903" cy="539014"/>
          </a:xfrm>
          <a:prstGeom prst="ellips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Book Antiqua" pitchFamily="18" charset="0"/>
              <a:ea typeface="ＭＳ Ｐゴシック" pitchFamily="34" charset="-128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499662" y="3255203"/>
            <a:ext cx="122822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r-CH" sz="1100" dirty="0" err="1"/>
              <a:t>T</a:t>
            </a:r>
            <a:r>
              <a:rPr lang="fr-CH" sz="1100" dirty="0" err="1" smtClean="0"/>
              <a:t>rained</a:t>
            </a:r>
            <a:r>
              <a:rPr lang="fr-CH" sz="1100" dirty="0" smtClean="0"/>
              <a:t>&gt;6.5 </a:t>
            </a:r>
            <a:r>
              <a:rPr lang="fr-CH" sz="1100" dirty="0" err="1" smtClean="0"/>
              <a:t>TeV</a:t>
            </a:r>
            <a:endParaRPr lang="en-GB" sz="1100" dirty="0"/>
          </a:p>
        </p:txBody>
      </p:sp>
    </p:spTree>
    <p:extLst>
      <p:ext uri="{BB962C8B-B14F-4D97-AF65-F5344CB8AC3E}">
        <p14:creationId xmlns:p14="http://schemas.microsoft.com/office/powerpoint/2010/main" val="3294273706"/>
      </p:ext>
    </p:extLst>
  </p:cSld>
  <p:clrMapOvr>
    <a:masterClrMapping/>
  </p:clrMapOvr>
  <p:transition xmlns:p14="http://schemas.microsoft.com/office/powerpoint/2010/main"/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1_Default Design">
  <a:themeElements>
    <a:clrScheme name="1_Default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1_Default Design">
      <a:majorFont>
        <a:latin typeface="Felix Titling"/>
        <a:ea typeface=""/>
        <a:cs typeface=""/>
      </a:majorFont>
      <a:minorFont>
        <a:latin typeface="Book Antiqu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1_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Custom Design">
  <a:themeElements>
    <a:clrScheme name="Custom Desig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Custom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Book Antiqua" pitchFamily="18" charset="0"/>
            <a:ea typeface="ＭＳ Ｐゴシック" pitchFamily="34" charset="-128"/>
          </a:defRPr>
        </a:defPPr>
      </a:lstStyle>
    </a:lnDef>
  </a:objectDefaults>
  <a:extraClrSchemeLst>
    <a:extraClrScheme>
      <a:clrScheme name="Custom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Custom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Custom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45516</TotalTime>
  <Words>1819</Words>
  <Application>Microsoft Macintosh PowerPoint</Application>
  <PresentationFormat>On-screen Show (4:3)</PresentationFormat>
  <Paragraphs>289</Paragraphs>
  <Slides>27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2</vt:i4>
      </vt:variant>
      <vt:variant>
        <vt:lpstr>Slide Titles</vt:lpstr>
      </vt:variant>
      <vt:variant>
        <vt:i4>27</vt:i4>
      </vt:variant>
    </vt:vector>
  </HeadingPairs>
  <TitlesOfParts>
    <vt:vector size="29" baseType="lpstr">
      <vt:lpstr>1_Default Design</vt:lpstr>
      <vt:lpstr>Custom Design</vt:lpstr>
      <vt:lpstr>LHC ENERGY AFTER LS2:  UPDATE AFTER 2018 TRAINING  OF SECTOR 12</vt:lpstr>
      <vt:lpstr>SUMMARY</vt:lpstr>
      <vt:lpstr>PROLOGUE</vt:lpstr>
      <vt:lpstr>PHENOMENOLOGY FROM 2015-2017</vt:lpstr>
      <vt:lpstr>PHENOMENOLOGY FROM 2015-2017</vt:lpstr>
      <vt:lpstr>PHENOMENOLOGY</vt:lpstr>
      <vt:lpstr>FIT RECALL</vt:lpstr>
      <vt:lpstr>FIT RECALL</vt:lpstr>
      <vt:lpstr>FIT OF THE 3000 SERIES – SLOW PART</vt:lpstr>
      <vt:lpstr>FIT OF THE 3000 SERIES – FAST PART</vt:lpstr>
      <vt:lpstr>FIT OF THE 2000 SERIES</vt:lpstr>
      <vt:lpstr>FIT OF THE 3000 SERIES SLOW PART   SECOND QUENCH</vt:lpstr>
      <vt:lpstr>FINAL ESTIMATE: UNKNOWNS</vt:lpstr>
      <vt:lpstr>FINAL ESTIMATE: UNKNOWNS</vt:lpstr>
      <vt:lpstr>FINAL ESTIMATE: UNKNOWNS</vt:lpstr>
      <vt:lpstr>FINAL ESTIMATE: UNKNOWNS</vt:lpstr>
      <vt:lpstr>SUMMARY</vt:lpstr>
      <vt:lpstr>SECTOR 12 TRAINING IN 2018</vt:lpstr>
      <vt:lpstr>RESULTS</vt:lpstr>
      <vt:lpstr>1000 SERIES</vt:lpstr>
      <vt:lpstr>2000 SERIES</vt:lpstr>
      <vt:lpstr>SUMMARY</vt:lpstr>
      <vt:lpstr>UPDATED ESTIMATE</vt:lpstr>
      <vt:lpstr>RECOVERY TIME AND TRAINING RATE</vt:lpstr>
      <vt:lpstr>SOME CONSIDERATIONS</vt:lpstr>
      <vt:lpstr>SOME CONSIDERATIONS</vt:lpstr>
      <vt:lpstr>SOME CONSIDERATIONS</vt:lpstr>
    </vt:vector>
  </TitlesOfParts>
  <Company>CERN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Large Hadron Collider  and the role of superconductivity in one of the largest scientific enterprises</dc:title>
  <dc:creator>bellesia</dc:creator>
  <cp:lastModifiedBy>Ezio Todesco</cp:lastModifiedBy>
  <cp:revision>769</cp:revision>
  <dcterms:created xsi:type="dcterms:W3CDTF">2006-07-31T18:23:56Z</dcterms:created>
  <dcterms:modified xsi:type="dcterms:W3CDTF">2019-03-06T13:11:18Z</dcterms:modified>
</cp:coreProperties>
</file>