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2"/>
  </p:notesMasterIdLst>
  <p:sldIdLst>
    <p:sldId id="330" r:id="rId2"/>
    <p:sldId id="807" r:id="rId3"/>
    <p:sldId id="648" r:id="rId4"/>
    <p:sldId id="646" r:id="rId5"/>
    <p:sldId id="733" r:id="rId6"/>
    <p:sldId id="817" r:id="rId7"/>
    <p:sldId id="745" r:id="rId8"/>
    <p:sldId id="804" r:id="rId9"/>
    <p:sldId id="748" r:id="rId10"/>
    <p:sldId id="753" r:id="rId11"/>
    <p:sldId id="652" r:id="rId12"/>
    <p:sldId id="759" r:id="rId13"/>
    <p:sldId id="645" r:id="rId14"/>
    <p:sldId id="578" r:id="rId15"/>
    <p:sldId id="671" r:id="rId16"/>
    <p:sldId id="661" r:id="rId17"/>
    <p:sldId id="684" r:id="rId18"/>
    <p:sldId id="739" r:id="rId19"/>
    <p:sldId id="725" r:id="rId20"/>
    <p:sldId id="815" r:id="rId21"/>
    <p:sldId id="816" r:id="rId22"/>
    <p:sldId id="808" r:id="rId23"/>
    <p:sldId id="800" r:id="rId24"/>
    <p:sldId id="813" r:id="rId25"/>
    <p:sldId id="762" r:id="rId26"/>
    <p:sldId id="754" r:id="rId27"/>
    <p:sldId id="755" r:id="rId28"/>
    <p:sldId id="743" r:id="rId29"/>
    <p:sldId id="805" r:id="rId30"/>
    <p:sldId id="757" r:id="rId31"/>
    <p:sldId id="758" r:id="rId32"/>
    <p:sldId id="789" r:id="rId33"/>
    <p:sldId id="744" r:id="rId34"/>
    <p:sldId id="806" r:id="rId35"/>
    <p:sldId id="803" r:id="rId36"/>
    <p:sldId id="740" r:id="rId37"/>
    <p:sldId id="814" r:id="rId38"/>
    <p:sldId id="818" r:id="rId39"/>
    <p:sldId id="811" r:id="rId40"/>
    <p:sldId id="812"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 Dumontier" initials="MD" lastIdx="1" clrIdx="0">
    <p:extLst>
      <p:ext uri="{19B8F6BF-5375-455C-9EA6-DF929625EA0E}">
        <p15:presenceInfo xmlns:p15="http://schemas.microsoft.com/office/powerpoint/2012/main" userId="Michel Dumonti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35"/>
    <a:srgbClr val="00823B"/>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77" autoAdjust="0"/>
    <p:restoredTop sz="90269" autoAdjust="0"/>
  </p:normalViewPr>
  <p:slideViewPr>
    <p:cSldViewPr>
      <p:cViewPr varScale="1">
        <p:scale>
          <a:sx n="91" d="100"/>
          <a:sy n="91" d="100"/>
        </p:scale>
        <p:origin x="1048" y="64"/>
      </p:cViewPr>
      <p:guideLst>
        <p:guide orient="horz" pos="2160"/>
        <p:guide pos="3840"/>
      </p:guideLst>
    </p:cSldViewPr>
  </p:slideViewPr>
  <p:outlineViewPr>
    <p:cViewPr>
      <p:scale>
        <a:sx n="33" d="100"/>
        <a:sy n="33" d="100"/>
      </p:scale>
      <p:origin x="0" y="24600"/>
    </p:cViewPr>
  </p:outlineViewPr>
  <p:notesTextViewPr>
    <p:cViewPr>
      <p:scale>
        <a:sx n="100" d="100"/>
        <a:sy n="100" d="100"/>
      </p:scale>
      <p:origin x="0" y="0"/>
    </p:cViewPr>
  </p:notesTextViewPr>
  <p:sorterViewPr>
    <p:cViewPr>
      <p:scale>
        <a:sx n="130" d="100"/>
        <a:sy n="130" d="100"/>
      </p:scale>
      <p:origin x="0" y="2078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D92F68-940C-4F4C-8B77-6B9523746F8E}" type="datetimeFigureOut">
              <a:rPr lang="en-US" smtClean="0"/>
              <a:pPr/>
              <a:t>6/6/2019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972F46-1E99-4305-9C22-ECE215020D87}" type="slidenum">
              <a:rPr lang="en-US" smtClean="0"/>
              <a:pPr/>
              <a:t>‹#›</a:t>
            </a:fld>
            <a:endParaRPr lang="en-US"/>
          </a:p>
        </p:txBody>
      </p:sp>
    </p:spTree>
    <p:extLst>
      <p:ext uri="{BB962C8B-B14F-4D97-AF65-F5344CB8AC3E}">
        <p14:creationId xmlns:p14="http://schemas.microsoft.com/office/powerpoint/2010/main" val="883816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goo.gl/Strjua"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CA" sz="1200" dirty="0"/>
          </a:p>
        </p:txBody>
      </p:sp>
      <p:sp>
        <p:nvSpPr>
          <p:cNvPr id="4" name="Slide Number Placeholder 3"/>
          <p:cNvSpPr>
            <a:spLocks noGrp="1"/>
          </p:cNvSpPr>
          <p:nvPr>
            <p:ph type="sldNum" sz="quarter" idx="10"/>
          </p:nvPr>
        </p:nvSpPr>
        <p:spPr/>
        <p:txBody>
          <a:bodyPr/>
          <a:lstStyle/>
          <a:p>
            <a:fld id="{51D1B967-6969-46C0-A4FB-0036CC0E46E5}" type="slidenum">
              <a:rPr lang="en-CA" smtClean="0"/>
              <a:pPr/>
              <a:t>1</a:t>
            </a:fld>
            <a:endParaRPr lang="en-CA" dirty="0"/>
          </a:p>
        </p:txBody>
      </p:sp>
    </p:spTree>
    <p:extLst>
      <p:ext uri="{BB962C8B-B14F-4D97-AF65-F5344CB8AC3E}">
        <p14:creationId xmlns:p14="http://schemas.microsoft.com/office/powerpoint/2010/main" val="54985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Bio2RDF project transforms silos of life science data into a globally distributed network of linked data for biological knowledge discovery.</a:t>
            </a:r>
          </a:p>
        </p:txBody>
      </p:sp>
      <p:sp>
        <p:nvSpPr>
          <p:cNvPr id="4" name="Slide Number Placeholder 3"/>
          <p:cNvSpPr>
            <a:spLocks noGrp="1"/>
          </p:cNvSpPr>
          <p:nvPr>
            <p:ph type="sldNum" sz="quarter" idx="10"/>
          </p:nvPr>
        </p:nvSpPr>
        <p:spPr/>
        <p:txBody>
          <a:bodyPr/>
          <a:lstStyle/>
          <a:p>
            <a:fld id="{059F4E3B-BEEC-48CC-B1A4-BF5B9D8FF580}" type="slidenum">
              <a:rPr lang="en-US" smtClean="0"/>
              <a:pPr/>
              <a:t>28</a:t>
            </a:fld>
            <a:endParaRPr lang="en-US"/>
          </a:p>
        </p:txBody>
      </p:sp>
    </p:spTree>
    <p:extLst>
      <p:ext uri="{BB962C8B-B14F-4D97-AF65-F5344CB8AC3E}">
        <p14:creationId xmlns:p14="http://schemas.microsoft.com/office/powerpoint/2010/main" val="3635202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972F46-1E99-4305-9C22-ECE215020D87}" type="slidenum">
              <a:rPr lang="en-US" smtClean="0"/>
              <a:pPr/>
              <a:t>35</a:t>
            </a:fld>
            <a:endParaRPr lang="en-US"/>
          </a:p>
        </p:txBody>
      </p:sp>
    </p:spTree>
    <p:extLst>
      <p:ext uri="{BB962C8B-B14F-4D97-AF65-F5344CB8AC3E}">
        <p14:creationId xmlns:p14="http://schemas.microsoft.com/office/powerpoint/2010/main" val="2756093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5635f4ca9c_0_5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5635f4ca9c_0_5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49065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Slide Image Placeholder 1"/>
          <p:cNvSpPr>
            <a:spLocks noGrp="1" noRot="1" noChangeAspect="1" noTextEdit="1"/>
          </p:cNvSpPr>
          <p:nvPr>
            <p:ph type="sldImg"/>
          </p:nvPr>
        </p:nvSpPr>
        <p:spPr>
          <a:xfrm>
            <a:off x="381000" y="685800"/>
            <a:ext cx="6096000" cy="3429000"/>
          </a:xfrm>
          <a:ln/>
        </p:spPr>
      </p:sp>
      <p:sp>
        <p:nvSpPr>
          <p:cNvPr id="215043" name="Notes Placeholder 2"/>
          <p:cNvSpPr>
            <a:spLocks noGrp="1"/>
          </p:cNvSpPr>
          <p:nvPr>
            <p:ph type="body" idx="1"/>
          </p:nvPr>
        </p:nvSpPr>
        <p:spPr>
          <a:noFill/>
          <a:ln/>
        </p:spPr>
        <p:txBody>
          <a:bodyPr/>
          <a:lstStyle/>
          <a:p>
            <a:endParaRPr lang="en-CA" dirty="0">
              <a:latin typeface="Arial" pitchFamily="34" charset="0"/>
            </a:endParaRPr>
          </a:p>
        </p:txBody>
      </p:sp>
      <p:sp>
        <p:nvSpPr>
          <p:cNvPr id="215044" name="Slide Number Placeholder 3"/>
          <p:cNvSpPr>
            <a:spLocks noGrp="1"/>
          </p:cNvSpPr>
          <p:nvPr>
            <p:ph type="sldNum" sz="quarter" idx="5"/>
          </p:nvPr>
        </p:nvSpPr>
        <p:spPr>
          <a:noFill/>
        </p:spPr>
        <p:txBody>
          <a:bodyPr/>
          <a:lstStyle/>
          <a:p>
            <a:fld id="{CADED189-7448-4A87-B81D-206F03306434}" type="slidenum">
              <a:rPr lang="en-CA" smtClean="0">
                <a:latin typeface="Arial" pitchFamily="34" charset="0"/>
              </a:rPr>
              <a:pPr/>
              <a:t>40</a:t>
            </a:fld>
            <a:endParaRPr lang="en-CA">
              <a:latin typeface="Arial" pitchFamily="34" charset="0"/>
            </a:endParaRPr>
          </a:p>
        </p:txBody>
      </p:sp>
    </p:spTree>
    <p:extLst>
      <p:ext uri="{BB962C8B-B14F-4D97-AF65-F5344CB8AC3E}">
        <p14:creationId xmlns:p14="http://schemas.microsoft.com/office/powerpoint/2010/main" val="1481036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Abstract</a:t>
            </a:r>
          </a:p>
          <a:p>
            <a:r>
              <a:rPr lang="en-US" sz="1200" b="0" i="0" kern="1200" dirty="0">
                <a:solidFill>
                  <a:schemeClr val="tx1"/>
                </a:solidFill>
                <a:effectLst/>
                <a:latin typeface="+mn-lt"/>
                <a:ea typeface="+mn-ea"/>
                <a:cs typeface="+mn-cs"/>
              </a:rPr>
              <a:t>Using meta-analysis of eight independent transplant datasets (236 graft biopsy samples) from four organs, we identified a common rejection module (CRM) consisting of 11 genes that were significantly overexpressed in acute rejection (AR) across all transplanted organs. The CRM genes could diagnose AR with high specificity and sensitivity in three additional independent cohorts (794 samples). In another two independent cohorts (151 renal transplant biopsies), the CRM genes correlated with the extent of graft injury and predicted future injury to a graft using protocol biopsies. Inferred drug mechanisms from the literature suggested that two FDA-approved drugs (atorvastatin and </a:t>
            </a:r>
            <a:r>
              <a:rPr lang="en-US" sz="1200" b="0" i="0" kern="1200" dirty="0" err="1">
                <a:solidFill>
                  <a:schemeClr val="tx1"/>
                </a:solidFill>
                <a:effectLst/>
                <a:latin typeface="+mn-lt"/>
                <a:ea typeface="+mn-ea"/>
                <a:cs typeface="+mn-cs"/>
              </a:rPr>
              <a:t>dasatinib</a:t>
            </a:r>
            <a:r>
              <a:rPr lang="en-US" sz="1200" b="0" i="0" kern="1200" dirty="0">
                <a:solidFill>
                  <a:schemeClr val="tx1"/>
                </a:solidFill>
                <a:effectLst/>
                <a:latin typeface="+mn-lt"/>
                <a:ea typeface="+mn-ea"/>
                <a:cs typeface="+mn-cs"/>
              </a:rPr>
              <a:t>), approved for </a:t>
            </a:r>
            <a:r>
              <a:rPr lang="en-US" sz="1200" b="0" i="0" kern="1200" dirty="0" err="1">
                <a:solidFill>
                  <a:schemeClr val="tx1"/>
                </a:solidFill>
                <a:effectLst/>
                <a:latin typeface="+mn-lt"/>
                <a:ea typeface="+mn-ea"/>
                <a:cs typeface="+mn-cs"/>
              </a:rPr>
              <a:t>nontransplant</a:t>
            </a:r>
            <a:r>
              <a:rPr lang="en-US" sz="1200" b="0" i="0" kern="1200" dirty="0">
                <a:solidFill>
                  <a:schemeClr val="tx1"/>
                </a:solidFill>
                <a:effectLst/>
                <a:latin typeface="+mn-lt"/>
                <a:ea typeface="+mn-ea"/>
                <a:cs typeface="+mn-cs"/>
              </a:rPr>
              <a:t> indications, could regulate specific CRM genes and reduce the number of graft-infiltrating cells during AR. We treated mice with HLA-mismatched mouse cardiac transplant with atorvastatin and </a:t>
            </a:r>
            <a:r>
              <a:rPr lang="en-US" sz="1200" b="0" i="0" kern="1200" dirty="0" err="1">
                <a:solidFill>
                  <a:schemeClr val="tx1"/>
                </a:solidFill>
                <a:effectLst/>
                <a:latin typeface="+mn-lt"/>
                <a:ea typeface="+mn-ea"/>
                <a:cs typeface="+mn-cs"/>
              </a:rPr>
              <a:t>dasatinib</a:t>
            </a:r>
            <a:r>
              <a:rPr lang="en-US" sz="1200" b="0" i="0" kern="1200" dirty="0">
                <a:solidFill>
                  <a:schemeClr val="tx1"/>
                </a:solidFill>
                <a:effectLst/>
                <a:latin typeface="+mn-lt"/>
                <a:ea typeface="+mn-ea"/>
                <a:cs typeface="+mn-cs"/>
              </a:rPr>
              <a:t> and showed reduction of the CRM genes, significant reduction of graft-infiltrating cells, and extended graft survival. We further validated the beneficial effect of atorvastatin on graft survival by retrospective analysis of electronic medical records of a single-center cohort of 2,515 renal transplant patients followed for up to 22 yr. In conclusion, we identified a CRM in transplantation that provides new opportunities for diagnosis, drug repositioning, and rational drug design.</a:t>
            </a:r>
          </a:p>
          <a:p>
            <a:endParaRPr lang="en-US" dirty="0"/>
          </a:p>
        </p:txBody>
      </p:sp>
      <p:sp>
        <p:nvSpPr>
          <p:cNvPr id="4" name="Slide Number Placeholder 3"/>
          <p:cNvSpPr>
            <a:spLocks noGrp="1"/>
          </p:cNvSpPr>
          <p:nvPr>
            <p:ph type="sldNum" sz="quarter" idx="10"/>
          </p:nvPr>
        </p:nvSpPr>
        <p:spPr/>
        <p:txBody>
          <a:bodyPr/>
          <a:lstStyle/>
          <a:p>
            <a:pPr>
              <a:defRPr/>
            </a:pPr>
            <a:fld id="{48F285BA-BB25-4F4E-BEEE-77245521205C}" type="slidenum">
              <a:rPr lang="en-US" smtClean="0"/>
              <a:pPr>
                <a:defRPr/>
              </a:pPr>
              <a:t>3</a:t>
            </a:fld>
            <a:endParaRPr lang="en-US"/>
          </a:p>
        </p:txBody>
      </p:sp>
    </p:spTree>
    <p:extLst>
      <p:ext uri="{BB962C8B-B14F-4D97-AF65-F5344CB8AC3E}">
        <p14:creationId xmlns:p14="http://schemas.microsoft.com/office/powerpoint/2010/main" val="2042557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F972F46-1E99-4305-9C22-ECE215020D87}" type="slidenum">
              <a:rPr lang="en-US" smtClean="0"/>
              <a:pPr/>
              <a:t>4</a:t>
            </a:fld>
            <a:endParaRPr lang="en-US"/>
          </a:p>
        </p:txBody>
      </p:sp>
    </p:spTree>
    <p:extLst>
      <p:ext uri="{BB962C8B-B14F-4D97-AF65-F5344CB8AC3E}">
        <p14:creationId xmlns:p14="http://schemas.microsoft.com/office/powerpoint/2010/main" val="2576068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972F46-1E99-4305-9C22-ECE215020D87}" type="slidenum">
              <a:rPr lang="en-US" smtClean="0"/>
              <a:pPr/>
              <a:t>6</a:t>
            </a:fld>
            <a:endParaRPr lang="en-US"/>
          </a:p>
        </p:txBody>
      </p:sp>
    </p:spTree>
    <p:extLst>
      <p:ext uri="{BB962C8B-B14F-4D97-AF65-F5344CB8AC3E}">
        <p14:creationId xmlns:p14="http://schemas.microsoft.com/office/powerpoint/2010/main" val="301470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972F46-1E99-4305-9C22-ECE215020D87}" type="slidenum">
              <a:rPr lang="en-US" smtClean="0"/>
              <a:pPr/>
              <a:t>7</a:t>
            </a:fld>
            <a:endParaRPr lang="en-US"/>
          </a:p>
        </p:txBody>
      </p:sp>
    </p:spTree>
    <p:extLst>
      <p:ext uri="{BB962C8B-B14F-4D97-AF65-F5344CB8AC3E}">
        <p14:creationId xmlns:p14="http://schemas.microsoft.com/office/powerpoint/2010/main" val="2490475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F972F46-1E99-4305-9C22-ECE215020D87}" type="slidenum">
              <a:rPr lang="en-US" smtClean="0"/>
              <a:pPr/>
              <a:t>13</a:t>
            </a:fld>
            <a:endParaRPr lang="en-US"/>
          </a:p>
        </p:txBody>
      </p:sp>
    </p:spTree>
    <p:extLst>
      <p:ext uri="{BB962C8B-B14F-4D97-AF65-F5344CB8AC3E}">
        <p14:creationId xmlns:p14="http://schemas.microsoft.com/office/powerpoint/2010/main" val="2994094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G20: http://europa.eu/rapid/press-release_STATEMENT-16-2967_en.htm </a:t>
            </a:r>
          </a:p>
          <a:p>
            <a:r>
              <a:rPr lang="en-CA" dirty="0"/>
              <a:t>EOSC:  https://ec.europa.eu/research/openscience/pdf/realising_the_european_open_science_cloud_2016.pdf</a:t>
            </a:r>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H2020: </a:t>
            </a:r>
            <a:r>
              <a:rPr lang="en-CA" dirty="0">
                <a:solidFill>
                  <a:srgbClr val="444444"/>
                </a:solidFill>
                <a:latin typeface="Roboto"/>
                <a:hlinkClick r:id="rId3"/>
              </a:rPr>
              <a:t>https://goo.gl/Strjua</a:t>
            </a:r>
            <a:r>
              <a:rPr lang="en-CA" dirty="0">
                <a:solidFill>
                  <a:srgbClr val="444444"/>
                </a:solidFill>
                <a:latin typeface="Roboto"/>
              </a:rPr>
              <a:t> </a:t>
            </a:r>
            <a:endParaRPr lang="en-CA" dirty="0"/>
          </a:p>
          <a:p>
            <a:endParaRPr lang="en-CA" dirty="0"/>
          </a:p>
        </p:txBody>
      </p:sp>
      <p:sp>
        <p:nvSpPr>
          <p:cNvPr id="4" name="Slide Number Placeholder 3"/>
          <p:cNvSpPr>
            <a:spLocks noGrp="1"/>
          </p:cNvSpPr>
          <p:nvPr>
            <p:ph type="sldNum" sz="quarter" idx="10"/>
          </p:nvPr>
        </p:nvSpPr>
        <p:spPr/>
        <p:txBody>
          <a:bodyPr/>
          <a:lstStyle/>
          <a:p>
            <a:fld id="{2F972F46-1E99-4305-9C22-ECE215020D87}" type="slidenum">
              <a:rPr lang="en-US" smtClean="0"/>
              <a:pPr/>
              <a:t>17</a:t>
            </a:fld>
            <a:endParaRPr lang="en-US"/>
          </a:p>
        </p:txBody>
      </p:sp>
    </p:spTree>
    <p:extLst>
      <p:ext uri="{BB962C8B-B14F-4D97-AF65-F5344CB8AC3E}">
        <p14:creationId xmlns:p14="http://schemas.microsoft.com/office/powerpoint/2010/main" val="4002600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972F46-1E99-4305-9C22-ECE215020D87}" type="slidenum">
              <a:rPr lang="en-US" smtClean="0"/>
              <a:pPr/>
              <a:t>18</a:t>
            </a:fld>
            <a:endParaRPr lang="en-US"/>
          </a:p>
        </p:txBody>
      </p:sp>
    </p:spTree>
    <p:extLst>
      <p:ext uri="{BB962C8B-B14F-4D97-AF65-F5344CB8AC3E}">
        <p14:creationId xmlns:p14="http://schemas.microsoft.com/office/powerpoint/2010/main" val="3566660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https://www.gov.uk/government/publications/g8-science-ministers-statement-london-12-june-2013</a:t>
            </a:r>
            <a:endParaRPr lang="en-US" dirty="0"/>
          </a:p>
        </p:txBody>
      </p:sp>
      <p:sp>
        <p:nvSpPr>
          <p:cNvPr id="4" name="Slide Number Placeholder 3"/>
          <p:cNvSpPr>
            <a:spLocks noGrp="1"/>
          </p:cNvSpPr>
          <p:nvPr>
            <p:ph type="sldNum" sz="quarter" idx="10"/>
          </p:nvPr>
        </p:nvSpPr>
        <p:spPr/>
        <p:txBody>
          <a:bodyPr/>
          <a:lstStyle/>
          <a:p>
            <a:fld id="{2F972F46-1E99-4305-9C22-ECE215020D87}" type="slidenum">
              <a:rPr lang="en-US" smtClean="0"/>
              <a:pPr/>
              <a:t>19</a:t>
            </a:fld>
            <a:endParaRPr lang="en-US"/>
          </a:p>
        </p:txBody>
      </p:sp>
    </p:spTree>
    <p:extLst>
      <p:ext uri="{BB962C8B-B14F-4D97-AF65-F5344CB8AC3E}">
        <p14:creationId xmlns:p14="http://schemas.microsoft.com/office/powerpoint/2010/main" val="1917241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p>
            <a:fld id="{2582ACC2-38F0-41F7-837F-EF42E2ECEE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lstStyle>
            <a:lvl1pPr>
              <a:defRPr b="1">
                <a:solidFill>
                  <a:schemeClr val="tx2"/>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7112000" y="6629400"/>
            <a:ext cx="5080000" cy="228600"/>
          </a:xfrm>
        </p:spPr>
        <p:txBody>
          <a:bodyPr/>
          <a:lstStyle/>
          <a:p>
            <a:r>
              <a:rPr lang="en-US" smtClean="0"/>
              <a:t>@micheldumontier::CERN:2019-06-06</a:t>
            </a:r>
            <a:endParaRPr lang="en-US" dirty="0"/>
          </a:p>
        </p:txBody>
      </p:sp>
      <p:sp>
        <p:nvSpPr>
          <p:cNvPr id="6" name="Slide Number Placeholder 5"/>
          <p:cNvSpPr>
            <a:spLocks noGrp="1"/>
          </p:cNvSpPr>
          <p:nvPr>
            <p:ph type="sldNum" sz="quarter" idx="12"/>
          </p:nvPr>
        </p:nvSpPr>
        <p:spPr/>
        <p:txBody>
          <a:bodyPr/>
          <a:lstStyle/>
          <a:p>
            <a:fld id="{2582ACC2-38F0-41F7-837F-EF42E2ECEE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a:off x="6705600" y="6629400"/>
            <a:ext cx="5486400" cy="228600"/>
          </a:xfrm>
        </p:spPr>
        <p:txBody>
          <a:bodyPr/>
          <a:lstStyle/>
          <a:p>
            <a:r>
              <a:rPr lang="en-US" smtClean="0"/>
              <a:t>@micheldumontier::CERN:2019-06-06</a:t>
            </a:r>
            <a:endParaRPr lang="en-US" dirty="0"/>
          </a:p>
        </p:txBody>
      </p:sp>
      <p:sp>
        <p:nvSpPr>
          <p:cNvPr id="6" name="Slide Number Placeholder 5"/>
          <p:cNvSpPr>
            <a:spLocks noGrp="1"/>
          </p:cNvSpPr>
          <p:nvPr>
            <p:ph type="sldNum" sz="quarter" idx="12"/>
          </p:nvPr>
        </p:nvSpPr>
        <p:spPr/>
        <p:txBody>
          <a:bodyPr/>
          <a:lstStyle/>
          <a:p>
            <a:fld id="{2582ACC2-38F0-41F7-837F-EF42E2ECEE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lstStyle>
            <a:lvl1pPr>
              <a:defRPr b="1">
                <a:solidFill>
                  <a:schemeClr val="tx2"/>
                </a:solidFill>
              </a:defRPr>
            </a:lvl1pPr>
          </a:lstStyle>
          <a:p>
            <a:r>
              <a:rPr lang="en-US" dirty="0"/>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7213600" y="6553200"/>
            <a:ext cx="4978400" cy="304800"/>
          </a:xfrm>
        </p:spPr>
        <p:txBody>
          <a:bodyPr/>
          <a:lstStyle/>
          <a:p>
            <a:r>
              <a:rPr lang="en-US" smtClean="0"/>
              <a:t>@micheldumontier::CERN:2019-06-06</a:t>
            </a:r>
            <a:endParaRPr lang="en-US" dirty="0"/>
          </a:p>
        </p:txBody>
      </p:sp>
      <p:sp>
        <p:nvSpPr>
          <p:cNvPr id="7" name="Slide Number Placeholder 6"/>
          <p:cNvSpPr>
            <a:spLocks noGrp="1"/>
          </p:cNvSpPr>
          <p:nvPr>
            <p:ph type="sldNum" sz="quarter" idx="12"/>
          </p:nvPr>
        </p:nvSpPr>
        <p:spPr/>
        <p:txBody>
          <a:bodyPr/>
          <a:lstStyle/>
          <a:p>
            <a:fld id="{2582ACC2-38F0-41F7-837F-EF42E2ECEE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11200" y="0"/>
            <a:ext cx="10972800" cy="1143000"/>
          </a:xfrm>
        </p:spPr>
        <p:txBody>
          <a:bodyPr/>
          <a:lstStyle>
            <a:lvl1pPr>
              <a:defRPr b="1">
                <a:solidFill>
                  <a:schemeClr val="tx2"/>
                </a:solidFill>
              </a:defRPr>
            </a:lvl1pPr>
          </a:lstStyle>
          <a:p>
            <a:r>
              <a:rPr lang="en-US" dirty="0"/>
              <a:t>Click to edit Master title style</a:t>
            </a:r>
          </a:p>
        </p:txBody>
      </p:sp>
      <p:sp>
        <p:nvSpPr>
          <p:cNvPr id="4" name="Footer Placeholder 3"/>
          <p:cNvSpPr>
            <a:spLocks noGrp="1"/>
          </p:cNvSpPr>
          <p:nvPr>
            <p:ph type="ftr" sz="quarter" idx="11"/>
          </p:nvPr>
        </p:nvSpPr>
        <p:spPr>
          <a:xfrm>
            <a:off x="7518400" y="6629400"/>
            <a:ext cx="4673600" cy="228600"/>
          </a:xfrm>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7416800" y="6629400"/>
            <a:ext cx="4775200" cy="228600"/>
          </a:xfrm>
        </p:spPr>
        <p:txBody>
          <a:bodyPr/>
          <a:lstStyle/>
          <a:p>
            <a:r>
              <a:rPr lang="en-US" smtClean="0"/>
              <a:t>@micheldumontier::CERN:2019-06-06</a:t>
            </a:r>
            <a:endParaRPr lang="en-US" dirty="0"/>
          </a:p>
        </p:txBody>
      </p:sp>
      <p:sp>
        <p:nvSpPr>
          <p:cNvPr id="4" name="Slide Number Placeholder 3"/>
          <p:cNvSpPr>
            <a:spLocks noGrp="1"/>
          </p:cNvSpPr>
          <p:nvPr>
            <p:ph type="sldNum" sz="quarter" idx="12"/>
          </p:nvPr>
        </p:nvSpPr>
        <p:spPr/>
        <p:txBody>
          <a:bodyPr/>
          <a:lstStyle/>
          <a:p>
            <a:fld id="{2582ACC2-38F0-41F7-837F-EF42E2ECEE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35" name="Title Text"/>
          <p:cNvSpPr txBox="1">
            <a:spLocks noGrp="1"/>
          </p:cNvSpPr>
          <p:nvPr>
            <p:ph type="title"/>
          </p:nvPr>
        </p:nvSpPr>
        <p:spPr>
          <a:prstGeom prst="rect">
            <a:avLst/>
          </a:prstGeom>
        </p:spPr>
        <p:txBody>
          <a:bodyPr/>
          <a:lstStyle/>
          <a:p>
            <a:r>
              <a:t>Title Text</a:t>
            </a:r>
          </a:p>
        </p:txBody>
      </p:sp>
      <p:sp>
        <p:nvSpPr>
          <p:cNvPr id="136"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3258980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3 columns">
  <p:cSld name="Title + 3 columns">
    <p:spTree>
      <p:nvGrpSpPr>
        <p:cNvPr id="1" name="Shape 131"/>
        <p:cNvGrpSpPr/>
        <p:nvPr/>
      </p:nvGrpSpPr>
      <p:grpSpPr>
        <a:xfrm>
          <a:off x="0" y="0"/>
          <a:ext cx="0" cy="0"/>
          <a:chOff x="0" y="0"/>
          <a:chExt cx="0" cy="0"/>
        </a:xfrm>
      </p:grpSpPr>
      <p:sp>
        <p:nvSpPr>
          <p:cNvPr id="132" name="Google Shape;132;p31"/>
          <p:cNvSpPr txBox="1">
            <a:spLocks noGrp="1"/>
          </p:cNvSpPr>
          <p:nvPr>
            <p:ph type="title"/>
          </p:nvPr>
        </p:nvSpPr>
        <p:spPr>
          <a:xfrm>
            <a:off x="1125900" y="563333"/>
            <a:ext cx="4302400" cy="1143200"/>
          </a:xfrm>
          <a:prstGeom prst="rect">
            <a:avLst/>
          </a:prstGeom>
        </p:spPr>
        <p:txBody>
          <a:bodyPr spcFirstLastPara="1" wrap="square" lIns="91425" tIns="91425" rIns="91425" bIns="91425" anchor="t" anchorCtr="0"/>
          <a:lstStyle>
            <a:lvl1pPr lvl="0"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
        <p:nvSpPr>
          <p:cNvPr id="133" name="Google Shape;133;p31"/>
          <p:cNvSpPr txBox="1">
            <a:spLocks noGrp="1"/>
          </p:cNvSpPr>
          <p:nvPr>
            <p:ph type="body" idx="1"/>
          </p:nvPr>
        </p:nvSpPr>
        <p:spPr>
          <a:xfrm>
            <a:off x="1125900" y="2147267"/>
            <a:ext cx="3009600" cy="4420400"/>
          </a:xfrm>
          <a:prstGeom prst="rect">
            <a:avLst/>
          </a:prstGeom>
        </p:spPr>
        <p:txBody>
          <a:bodyPr spcFirstLastPara="1" wrap="square" lIns="91425" tIns="91425" rIns="91425" bIns="91425" anchor="t" anchorCtr="0"/>
          <a:lstStyle>
            <a:lvl1pPr marL="609585" lvl="0" indent="-423323" rtl="0">
              <a:spcBef>
                <a:spcPts val="800"/>
              </a:spcBef>
              <a:spcAft>
                <a:spcPts val="0"/>
              </a:spcAft>
              <a:buSzPts val="1400"/>
              <a:buChar char="▪"/>
              <a:defRPr sz="1867"/>
            </a:lvl1pPr>
            <a:lvl2pPr marL="1219170" lvl="1" indent="-423323" rtl="0">
              <a:spcBef>
                <a:spcPts val="0"/>
              </a:spcBef>
              <a:spcAft>
                <a:spcPts val="0"/>
              </a:spcAft>
              <a:buSzPts val="1400"/>
              <a:buChar char="▫"/>
              <a:defRPr sz="1867"/>
            </a:lvl2pPr>
            <a:lvl3pPr marL="1828754" lvl="2" indent="-423323" rtl="0">
              <a:spcBef>
                <a:spcPts val="0"/>
              </a:spcBef>
              <a:spcAft>
                <a:spcPts val="0"/>
              </a:spcAft>
              <a:buSzPts val="1400"/>
              <a:buChar char="▸"/>
              <a:defRPr sz="1867"/>
            </a:lvl3pPr>
            <a:lvl4pPr marL="2438339" lvl="3" indent="-423323" rtl="0">
              <a:spcBef>
                <a:spcPts val="0"/>
              </a:spcBef>
              <a:spcAft>
                <a:spcPts val="0"/>
              </a:spcAft>
              <a:buSzPts val="1400"/>
              <a:buChar char="▹"/>
              <a:defRPr sz="1867"/>
            </a:lvl4pPr>
            <a:lvl5pPr marL="3047924" lvl="4" indent="-423323" rtl="0">
              <a:spcBef>
                <a:spcPts val="0"/>
              </a:spcBef>
              <a:spcAft>
                <a:spcPts val="0"/>
              </a:spcAft>
              <a:buSzPts val="1400"/>
              <a:buChar char="▹"/>
              <a:defRPr sz="1867"/>
            </a:lvl5pPr>
            <a:lvl6pPr marL="3657509" lvl="5" indent="-423323" rtl="0">
              <a:spcBef>
                <a:spcPts val="0"/>
              </a:spcBef>
              <a:spcAft>
                <a:spcPts val="0"/>
              </a:spcAft>
              <a:buSzPts val="1400"/>
              <a:buChar char="▹"/>
              <a:defRPr sz="1867"/>
            </a:lvl6pPr>
            <a:lvl7pPr marL="4267093" lvl="6" indent="-423323" rtl="0">
              <a:spcBef>
                <a:spcPts val="0"/>
              </a:spcBef>
              <a:spcAft>
                <a:spcPts val="0"/>
              </a:spcAft>
              <a:buSzPts val="1400"/>
              <a:buChar char="▹"/>
              <a:defRPr sz="1867"/>
            </a:lvl7pPr>
            <a:lvl8pPr marL="4876678" lvl="7" indent="-423323" rtl="0">
              <a:spcBef>
                <a:spcPts val="0"/>
              </a:spcBef>
              <a:spcAft>
                <a:spcPts val="0"/>
              </a:spcAft>
              <a:buSzPts val="1400"/>
              <a:buChar char="▹"/>
              <a:defRPr sz="1867"/>
            </a:lvl8pPr>
            <a:lvl9pPr marL="5486263" lvl="8" indent="-423323" rtl="0">
              <a:spcBef>
                <a:spcPts val="0"/>
              </a:spcBef>
              <a:spcAft>
                <a:spcPts val="0"/>
              </a:spcAft>
              <a:buSzPts val="1400"/>
              <a:buChar char="▹"/>
              <a:defRPr sz="1867"/>
            </a:lvl9pPr>
          </a:lstStyle>
          <a:p>
            <a:endParaRPr/>
          </a:p>
        </p:txBody>
      </p:sp>
      <p:sp>
        <p:nvSpPr>
          <p:cNvPr id="134" name="Google Shape;134;p31"/>
          <p:cNvSpPr txBox="1">
            <a:spLocks noGrp="1"/>
          </p:cNvSpPr>
          <p:nvPr>
            <p:ph type="body" idx="2"/>
          </p:nvPr>
        </p:nvSpPr>
        <p:spPr>
          <a:xfrm>
            <a:off x="4289715" y="2147267"/>
            <a:ext cx="3009600" cy="4420400"/>
          </a:xfrm>
          <a:prstGeom prst="rect">
            <a:avLst/>
          </a:prstGeom>
        </p:spPr>
        <p:txBody>
          <a:bodyPr spcFirstLastPara="1" wrap="square" lIns="91425" tIns="91425" rIns="91425" bIns="91425" anchor="t" anchorCtr="0"/>
          <a:lstStyle>
            <a:lvl1pPr marL="609585" lvl="0" indent="-423323" rtl="0">
              <a:spcBef>
                <a:spcPts val="800"/>
              </a:spcBef>
              <a:spcAft>
                <a:spcPts val="0"/>
              </a:spcAft>
              <a:buSzPts val="1400"/>
              <a:buChar char="▪"/>
              <a:defRPr sz="1867"/>
            </a:lvl1pPr>
            <a:lvl2pPr marL="1219170" lvl="1" indent="-423323" rtl="0">
              <a:spcBef>
                <a:spcPts val="0"/>
              </a:spcBef>
              <a:spcAft>
                <a:spcPts val="0"/>
              </a:spcAft>
              <a:buSzPts val="1400"/>
              <a:buChar char="▫"/>
              <a:defRPr sz="1867"/>
            </a:lvl2pPr>
            <a:lvl3pPr marL="1828754" lvl="2" indent="-423323" rtl="0">
              <a:spcBef>
                <a:spcPts val="0"/>
              </a:spcBef>
              <a:spcAft>
                <a:spcPts val="0"/>
              </a:spcAft>
              <a:buSzPts val="1400"/>
              <a:buChar char="▸"/>
              <a:defRPr sz="1867"/>
            </a:lvl3pPr>
            <a:lvl4pPr marL="2438339" lvl="3" indent="-423323" rtl="0">
              <a:spcBef>
                <a:spcPts val="0"/>
              </a:spcBef>
              <a:spcAft>
                <a:spcPts val="0"/>
              </a:spcAft>
              <a:buSzPts val="1400"/>
              <a:buChar char="▹"/>
              <a:defRPr sz="1867"/>
            </a:lvl4pPr>
            <a:lvl5pPr marL="3047924" lvl="4" indent="-423323" rtl="0">
              <a:spcBef>
                <a:spcPts val="0"/>
              </a:spcBef>
              <a:spcAft>
                <a:spcPts val="0"/>
              </a:spcAft>
              <a:buSzPts val="1400"/>
              <a:buChar char="▹"/>
              <a:defRPr sz="1867"/>
            </a:lvl5pPr>
            <a:lvl6pPr marL="3657509" lvl="5" indent="-423323" rtl="0">
              <a:spcBef>
                <a:spcPts val="0"/>
              </a:spcBef>
              <a:spcAft>
                <a:spcPts val="0"/>
              </a:spcAft>
              <a:buSzPts val="1400"/>
              <a:buChar char="▹"/>
              <a:defRPr sz="1867"/>
            </a:lvl6pPr>
            <a:lvl7pPr marL="4267093" lvl="6" indent="-423323" rtl="0">
              <a:spcBef>
                <a:spcPts val="0"/>
              </a:spcBef>
              <a:spcAft>
                <a:spcPts val="0"/>
              </a:spcAft>
              <a:buSzPts val="1400"/>
              <a:buChar char="▹"/>
              <a:defRPr sz="1867"/>
            </a:lvl7pPr>
            <a:lvl8pPr marL="4876678" lvl="7" indent="-423323" rtl="0">
              <a:spcBef>
                <a:spcPts val="0"/>
              </a:spcBef>
              <a:spcAft>
                <a:spcPts val="0"/>
              </a:spcAft>
              <a:buSzPts val="1400"/>
              <a:buChar char="▹"/>
              <a:defRPr sz="1867"/>
            </a:lvl8pPr>
            <a:lvl9pPr marL="5486263" lvl="8" indent="-423323" rtl="0">
              <a:spcBef>
                <a:spcPts val="0"/>
              </a:spcBef>
              <a:spcAft>
                <a:spcPts val="0"/>
              </a:spcAft>
              <a:buSzPts val="1400"/>
              <a:buChar char="▹"/>
              <a:defRPr sz="1867"/>
            </a:lvl9pPr>
          </a:lstStyle>
          <a:p>
            <a:endParaRPr/>
          </a:p>
        </p:txBody>
      </p:sp>
      <p:sp>
        <p:nvSpPr>
          <p:cNvPr id="135" name="Google Shape;135;p31"/>
          <p:cNvSpPr txBox="1">
            <a:spLocks noGrp="1"/>
          </p:cNvSpPr>
          <p:nvPr>
            <p:ph type="body" idx="3"/>
          </p:nvPr>
        </p:nvSpPr>
        <p:spPr>
          <a:xfrm>
            <a:off x="7453528" y="2147267"/>
            <a:ext cx="3009600" cy="4420400"/>
          </a:xfrm>
          <a:prstGeom prst="rect">
            <a:avLst/>
          </a:prstGeom>
        </p:spPr>
        <p:txBody>
          <a:bodyPr spcFirstLastPara="1" wrap="square" lIns="91425" tIns="91425" rIns="91425" bIns="91425" anchor="t" anchorCtr="0"/>
          <a:lstStyle>
            <a:lvl1pPr marL="609585" lvl="0" indent="-423323" rtl="0">
              <a:spcBef>
                <a:spcPts val="800"/>
              </a:spcBef>
              <a:spcAft>
                <a:spcPts val="0"/>
              </a:spcAft>
              <a:buSzPts val="1400"/>
              <a:buChar char="▪"/>
              <a:defRPr sz="1867"/>
            </a:lvl1pPr>
            <a:lvl2pPr marL="1219170" lvl="1" indent="-423323" rtl="0">
              <a:spcBef>
                <a:spcPts val="0"/>
              </a:spcBef>
              <a:spcAft>
                <a:spcPts val="0"/>
              </a:spcAft>
              <a:buSzPts val="1400"/>
              <a:buChar char="▫"/>
              <a:defRPr sz="1867"/>
            </a:lvl2pPr>
            <a:lvl3pPr marL="1828754" lvl="2" indent="-423323" rtl="0">
              <a:spcBef>
                <a:spcPts val="0"/>
              </a:spcBef>
              <a:spcAft>
                <a:spcPts val="0"/>
              </a:spcAft>
              <a:buSzPts val="1400"/>
              <a:buChar char="▸"/>
              <a:defRPr sz="1867"/>
            </a:lvl3pPr>
            <a:lvl4pPr marL="2438339" lvl="3" indent="-423323" rtl="0">
              <a:spcBef>
                <a:spcPts val="0"/>
              </a:spcBef>
              <a:spcAft>
                <a:spcPts val="0"/>
              </a:spcAft>
              <a:buSzPts val="1400"/>
              <a:buChar char="▹"/>
              <a:defRPr sz="1867"/>
            </a:lvl4pPr>
            <a:lvl5pPr marL="3047924" lvl="4" indent="-423323" rtl="0">
              <a:spcBef>
                <a:spcPts val="0"/>
              </a:spcBef>
              <a:spcAft>
                <a:spcPts val="0"/>
              </a:spcAft>
              <a:buSzPts val="1400"/>
              <a:buChar char="▹"/>
              <a:defRPr sz="1867"/>
            </a:lvl5pPr>
            <a:lvl6pPr marL="3657509" lvl="5" indent="-423323" rtl="0">
              <a:spcBef>
                <a:spcPts val="0"/>
              </a:spcBef>
              <a:spcAft>
                <a:spcPts val="0"/>
              </a:spcAft>
              <a:buSzPts val="1400"/>
              <a:buChar char="▹"/>
              <a:defRPr sz="1867"/>
            </a:lvl6pPr>
            <a:lvl7pPr marL="4267093" lvl="6" indent="-423323" rtl="0">
              <a:spcBef>
                <a:spcPts val="0"/>
              </a:spcBef>
              <a:spcAft>
                <a:spcPts val="0"/>
              </a:spcAft>
              <a:buSzPts val="1400"/>
              <a:buChar char="▹"/>
              <a:defRPr sz="1867"/>
            </a:lvl7pPr>
            <a:lvl8pPr marL="4876678" lvl="7" indent="-423323" rtl="0">
              <a:spcBef>
                <a:spcPts val="0"/>
              </a:spcBef>
              <a:spcAft>
                <a:spcPts val="0"/>
              </a:spcAft>
              <a:buSzPts val="1400"/>
              <a:buChar char="▹"/>
              <a:defRPr sz="1867"/>
            </a:lvl8pPr>
            <a:lvl9pPr marL="5486263" lvl="8" indent="-423323" rtl="0">
              <a:spcBef>
                <a:spcPts val="0"/>
              </a:spcBef>
              <a:spcAft>
                <a:spcPts val="0"/>
              </a:spcAft>
              <a:buSzPts val="1400"/>
              <a:buChar char="▹"/>
              <a:defRPr sz="1867"/>
            </a:lvl9pPr>
          </a:lstStyle>
          <a:p>
            <a:endParaRPr/>
          </a:p>
        </p:txBody>
      </p:sp>
      <p:sp>
        <p:nvSpPr>
          <p:cNvPr id="136" name="Google Shape;136;p31"/>
          <p:cNvSpPr/>
          <p:nvPr/>
        </p:nvSpPr>
        <p:spPr>
          <a:xfrm>
            <a:off x="772000" y="772000"/>
            <a:ext cx="72400" cy="900800"/>
          </a:xfrm>
          <a:prstGeom prst="rect">
            <a:avLst/>
          </a:prstGeom>
          <a:solidFill>
            <a:srgbClr val="0E293C"/>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7" name="Google Shape;137;p31"/>
          <p:cNvSpPr/>
          <p:nvPr/>
        </p:nvSpPr>
        <p:spPr>
          <a:xfrm>
            <a:off x="12119600" y="0"/>
            <a:ext cx="72400" cy="6858000"/>
          </a:xfrm>
          <a:prstGeom prst="rect">
            <a:avLst/>
          </a:prstGeom>
          <a:solidFill>
            <a:srgbClr val="0E293C"/>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8" name="Google Shape;138;p31"/>
          <p:cNvSpPr txBox="1">
            <a:spLocks noGrp="1"/>
          </p:cNvSpPr>
          <p:nvPr>
            <p:ph type="sldNum" idx="12"/>
          </p:nvPr>
        </p:nvSpPr>
        <p:spPr>
          <a:xfrm>
            <a:off x="11409045" y="6333135"/>
            <a:ext cx="731600" cy="5248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2202104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7823200" y="6629400"/>
            <a:ext cx="4368800" cy="228600"/>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@micheldumontier::CERN:2019-06-06</a:t>
            </a:r>
            <a:endParaRPr lang="en-US" dirty="0"/>
          </a:p>
        </p:txBody>
      </p:sp>
      <p:sp>
        <p:nvSpPr>
          <p:cNvPr id="6" name="Slide Number Placeholder 5"/>
          <p:cNvSpPr>
            <a:spLocks noGrp="1"/>
          </p:cNvSpPr>
          <p:nvPr>
            <p:ph type="sldNum" sz="quarter" idx="4"/>
          </p:nvPr>
        </p:nvSpPr>
        <p:spPr>
          <a:xfrm>
            <a:off x="0" y="6629401"/>
            <a:ext cx="2844800" cy="221343"/>
          </a:xfrm>
          <a:prstGeom prst="rect">
            <a:avLst/>
          </a:prstGeom>
        </p:spPr>
        <p:txBody>
          <a:bodyPr vert="horz" lIns="91440" tIns="45720" rIns="91440" bIns="45720" rtlCol="0" anchor="ctr"/>
          <a:lstStyle>
            <a:lvl1pPr algn="l">
              <a:defRPr sz="1200">
                <a:solidFill>
                  <a:schemeClr val="tx1">
                    <a:tint val="75000"/>
                  </a:schemeClr>
                </a:solidFill>
              </a:defRPr>
            </a:lvl1pPr>
          </a:lstStyle>
          <a:p>
            <a:fld id="{2582ACC2-38F0-41F7-837F-EF42E2ECEEC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6" r:id="rId5"/>
    <p:sldLayoutId id="2147483727" r:id="rId6"/>
    <p:sldLayoutId id="2147483731" r:id="rId7"/>
    <p:sldLayoutId id="2147483732" r:id="rId8"/>
  </p:sldLayoutIdLst>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nature.com/articles/sdata201618" TargetMode="Externa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hyperlink" Target="mailto:erik.schultes@go-fair.or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 Id="rId5" Type="http://schemas.openxmlformats.org/officeDocument/2006/relationships/image" Target="../media/image49.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gif"/></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9.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6.xml"/><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jpg"/><Relationship Id="rId4" Type="http://schemas.openxmlformats.org/officeDocument/2006/relationships/image" Target="../media/image74.png"/></Relationships>
</file>

<file path=ppt/slides/_rels/slide3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5.xml"/><Relationship Id="rId5" Type="http://schemas.openxmlformats.org/officeDocument/2006/relationships/image" Target="../media/image80.png"/><Relationship Id="rId4" Type="http://schemas.openxmlformats.org/officeDocument/2006/relationships/image" Target="../media/image7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maastrichtuniversity.nl/ids"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64671"/>
            <a:ext cx="11658600" cy="1143000"/>
          </a:xfrm>
        </p:spPr>
        <p:txBody>
          <a:bodyPr>
            <a:normAutofit fontScale="90000"/>
          </a:bodyPr>
          <a:lstStyle/>
          <a:p>
            <a:r>
              <a:rPr lang="en-US" dirty="0" smtClean="0"/>
              <a:t>Accelerating Biomedical Research</a:t>
            </a:r>
            <a:br>
              <a:rPr lang="en-US" dirty="0" smtClean="0"/>
            </a:br>
            <a:r>
              <a:rPr lang="en-US" dirty="0" smtClean="0"/>
              <a:t>with </a:t>
            </a:r>
            <a:r>
              <a:rPr lang="en-US" dirty="0" smtClean="0"/>
              <a:t>an </a:t>
            </a:r>
            <a:r>
              <a:rPr lang="en-US" dirty="0"/>
              <a:t>Emerging Internet of FAIR Data and Services</a:t>
            </a:r>
          </a:p>
        </p:txBody>
      </p:sp>
      <p:sp>
        <p:nvSpPr>
          <p:cNvPr id="3" name="Footer Placeholder 2"/>
          <p:cNvSpPr>
            <a:spLocks noGrp="1"/>
          </p:cNvSpPr>
          <p:nvPr>
            <p:ph type="ftr" sz="quarter" idx="11"/>
          </p:nvPr>
        </p:nvSpPr>
        <p:spPr/>
        <p:txBody>
          <a:bodyPr/>
          <a:lstStyle/>
          <a:p>
            <a:pPr>
              <a:defRPr/>
            </a:pPr>
            <a:r>
              <a:rPr lang="nn-NO" smtClean="0"/>
              <a:t>@micheldumontier::CERN:2019-06-06</a:t>
            </a:r>
            <a:endParaRPr lang="en-US" dirty="0"/>
          </a:p>
        </p:txBody>
      </p:sp>
      <p:sp>
        <p:nvSpPr>
          <p:cNvPr id="8" name="Slide Number Placeholder 7"/>
          <p:cNvSpPr>
            <a:spLocks noGrp="1"/>
          </p:cNvSpPr>
          <p:nvPr>
            <p:ph type="sldNum" sz="quarter" idx="12"/>
          </p:nvPr>
        </p:nvSpPr>
        <p:spPr/>
        <p:txBody>
          <a:bodyPr/>
          <a:lstStyle/>
          <a:p>
            <a:fld id="{744B4C4E-7360-49FE-99CA-FD0E3CDDDB62}" type="slidenum">
              <a:rPr lang="en-CA" smtClean="0"/>
              <a:pPr/>
              <a:t>1</a:t>
            </a:fld>
            <a:endParaRPr lang="en-CA" dirty="0"/>
          </a:p>
        </p:txBody>
      </p:sp>
      <p:sp>
        <p:nvSpPr>
          <p:cNvPr id="7" name="Subtitle 2"/>
          <p:cNvSpPr txBox="1">
            <a:spLocks/>
          </p:cNvSpPr>
          <p:nvPr/>
        </p:nvSpPr>
        <p:spPr>
          <a:xfrm>
            <a:off x="1524000" y="4724400"/>
            <a:ext cx="9144000" cy="1905000"/>
          </a:xfrm>
          <a:prstGeom prst="rect">
            <a:avLst/>
          </a:prstGeom>
        </p:spPr>
        <p:txBody>
          <a:bodyPr vert="horz" lIns="91440" tIns="45720" rIns="91440" bIns="45720" rtlCol="0">
            <a:noAutofit/>
          </a:bodyPr>
          <a:lstStyle/>
          <a:p>
            <a:pPr algn="ctr">
              <a:lnSpc>
                <a:spcPct val="80000"/>
              </a:lnSpc>
              <a:spcBef>
                <a:spcPct val="20000"/>
              </a:spcBef>
              <a:defRPr/>
            </a:pPr>
            <a:r>
              <a:rPr lang="en-US" sz="2400" b="1" dirty="0"/>
              <a:t>Michel Dumontier</a:t>
            </a:r>
            <a:r>
              <a:rPr lang="en-US" sz="2400" b="1" dirty="0">
                <a:solidFill>
                  <a:srgbClr val="898989"/>
                </a:solidFill>
              </a:rPr>
              <a:t>, Ph.D.</a:t>
            </a:r>
          </a:p>
          <a:p>
            <a:pPr algn="ctr">
              <a:lnSpc>
                <a:spcPct val="80000"/>
              </a:lnSpc>
              <a:spcBef>
                <a:spcPct val="20000"/>
              </a:spcBef>
              <a:defRPr/>
            </a:pPr>
            <a:r>
              <a:rPr lang="en-US" b="1" dirty="0">
                <a:solidFill>
                  <a:srgbClr val="595959"/>
                </a:solidFill>
              </a:rPr>
              <a:t>Distinguished Professor of Data Science</a:t>
            </a:r>
          </a:p>
          <a:p>
            <a:pPr algn="ctr">
              <a:lnSpc>
                <a:spcPct val="80000"/>
              </a:lnSpc>
              <a:spcBef>
                <a:spcPct val="20000"/>
              </a:spcBef>
              <a:defRPr/>
            </a:pPr>
            <a:r>
              <a:rPr lang="en-US" b="1" dirty="0">
                <a:solidFill>
                  <a:srgbClr val="595959"/>
                </a:solidFill>
              </a:rPr>
              <a:t>Director, Institute of Data Science</a:t>
            </a:r>
          </a:p>
          <a:p>
            <a:pPr algn="ctr">
              <a:lnSpc>
                <a:spcPct val="80000"/>
              </a:lnSpc>
              <a:spcBef>
                <a:spcPct val="20000"/>
              </a:spcBef>
              <a:defRPr/>
            </a:pPr>
            <a:endParaRPr lang="en-US" b="1" dirty="0">
              <a:solidFill>
                <a:srgbClr val="595959"/>
              </a:solidFill>
            </a:endParaRPr>
          </a:p>
        </p:txBody>
      </p:sp>
      <p:pic>
        <p:nvPicPr>
          <p:cNvPr id="4" name="Picture 3"/>
          <p:cNvPicPr>
            <a:picLocks noChangeAspect="1"/>
          </p:cNvPicPr>
          <p:nvPr/>
        </p:nvPicPr>
        <p:blipFill>
          <a:blip r:embed="rId3"/>
          <a:stretch>
            <a:fillRect/>
          </a:stretch>
        </p:blipFill>
        <p:spPr>
          <a:xfrm>
            <a:off x="3733800" y="5872163"/>
            <a:ext cx="4581525" cy="718519"/>
          </a:xfrm>
          <a:prstGeom prst="rect">
            <a:avLst/>
          </a:prstGeom>
        </p:spPr>
      </p:pic>
      <p:pic>
        <p:nvPicPr>
          <p:cNvPr id="1026" name="Picture 2" descr="File:FAIR data principl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057400"/>
            <a:ext cx="5867400" cy="199491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Image result for creative commons by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7500" y="6199052"/>
            <a:ext cx="1063625" cy="372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6986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@micheldumontier::CERN:2019-06-06</a:t>
            </a:r>
            <a:endParaRPr lang="en-US"/>
          </a:p>
        </p:txBody>
      </p:sp>
      <p:sp>
        <p:nvSpPr>
          <p:cNvPr id="3" name="Slide Number Placeholder 2"/>
          <p:cNvSpPr>
            <a:spLocks noGrp="1"/>
          </p:cNvSpPr>
          <p:nvPr>
            <p:ph type="sldNum" sz="quarter" idx="12"/>
          </p:nvPr>
        </p:nvSpPr>
        <p:spPr/>
        <p:txBody>
          <a:bodyPr/>
          <a:lstStyle/>
          <a:p>
            <a:fld id="{2582ACC2-38F0-41F7-837F-EF42E2ECEECF}" type="slidenum">
              <a:rPr lang="en-US" smtClean="0"/>
              <a:pPr/>
              <a:t>10</a:t>
            </a:fld>
            <a:endParaRPr lang="en-US"/>
          </a:p>
        </p:txBody>
      </p:sp>
      <p:sp>
        <p:nvSpPr>
          <p:cNvPr id="4" name="TextBox 3"/>
          <p:cNvSpPr txBox="1"/>
          <p:nvPr/>
        </p:nvSpPr>
        <p:spPr>
          <a:xfrm>
            <a:off x="2133600" y="1676400"/>
            <a:ext cx="7543800" cy="2800767"/>
          </a:xfrm>
          <a:prstGeom prst="rect">
            <a:avLst/>
          </a:prstGeom>
          <a:noFill/>
        </p:spPr>
        <p:txBody>
          <a:bodyPr wrap="square" rtlCol="0">
            <a:spAutoFit/>
          </a:bodyPr>
          <a:lstStyle/>
          <a:p>
            <a:pPr algn="ctr"/>
            <a:r>
              <a:rPr lang="en-US" sz="4400" b="1" dirty="0" smtClean="0">
                <a:solidFill>
                  <a:schemeClr val="tx2"/>
                </a:solidFill>
              </a:rPr>
              <a:t>It’s time to completely rethink how we perform </a:t>
            </a:r>
          </a:p>
          <a:p>
            <a:pPr algn="ctr"/>
            <a:r>
              <a:rPr lang="en-US" sz="4400" b="1" dirty="0" smtClean="0">
                <a:solidFill>
                  <a:srgbClr val="FF0000"/>
                </a:solidFill>
              </a:rPr>
              <a:t>biomedical </a:t>
            </a:r>
            <a:r>
              <a:rPr lang="en-US" sz="4400" b="1" dirty="0" smtClean="0">
                <a:solidFill>
                  <a:srgbClr val="FF0000"/>
                </a:solidFill>
              </a:rPr>
              <a:t>research</a:t>
            </a:r>
            <a:endParaRPr lang="en-US" sz="4400" b="1" dirty="0">
              <a:solidFill>
                <a:srgbClr val="FF0000"/>
              </a:solidFill>
            </a:endParaRPr>
          </a:p>
          <a:p>
            <a:pPr algn="ctr"/>
            <a:endParaRPr lang="en-US" sz="4400" b="1" dirty="0">
              <a:solidFill>
                <a:schemeClr val="tx2"/>
              </a:solidFill>
            </a:endParaRPr>
          </a:p>
        </p:txBody>
      </p:sp>
    </p:spTree>
    <p:extLst>
      <p:ext uri="{BB962C8B-B14F-4D97-AF65-F5344CB8AC3E}">
        <p14:creationId xmlns:p14="http://schemas.microsoft.com/office/powerpoint/2010/main" val="40978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554718" y="516330"/>
            <a:ext cx="7239001" cy="5451471"/>
          </a:xfrm>
          <a:prstGeom prst="rect">
            <a:avLst/>
          </a:prstGeom>
        </p:spPr>
      </p:pic>
      <p:sp>
        <p:nvSpPr>
          <p:cNvPr id="2" name="Footer Placeholder 1"/>
          <p:cNvSpPr>
            <a:spLocks noGrp="1"/>
          </p:cNvSpPr>
          <p:nvPr>
            <p:ph type="ftr" sz="quarter" idx="11"/>
          </p:nvPr>
        </p:nvSpPr>
        <p:spPr/>
        <p:txBody>
          <a:bodyPr/>
          <a:lstStyle/>
          <a:p>
            <a:r>
              <a:rPr lang="en-US" smtClean="0"/>
              <a:t>@micheldumontier::CERN:2019-06-06</a:t>
            </a:r>
            <a:endParaRPr lang="en-US" dirty="0"/>
          </a:p>
        </p:txBody>
      </p:sp>
      <p:sp>
        <p:nvSpPr>
          <p:cNvPr id="3" name="Slide Number Placeholder 2"/>
          <p:cNvSpPr>
            <a:spLocks noGrp="1"/>
          </p:cNvSpPr>
          <p:nvPr>
            <p:ph type="sldNum" sz="quarter" idx="12"/>
          </p:nvPr>
        </p:nvSpPr>
        <p:spPr/>
        <p:txBody>
          <a:bodyPr/>
          <a:lstStyle/>
          <a:p>
            <a:fld id="{2582ACC2-38F0-41F7-837F-EF42E2ECEECF}" type="slidenum">
              <a:rPr lang="en-US" smtClean="0"/>
              <a:pPr/>
              <a:t>11</a:t>
            </a:fld>
            <a:endParaRPr lang="en-US"/>
          </a:p>
        </p:txBody>
      </p:sp>
      <p:sp>
        <p:nvSpPr>
          <p:cNvPr id="4" name="Rectangle 3"/>
          <p:cNvSpPr/>
          <p:nvPr/>
        </p:nvSpPr>
        <p:spPr>
          <a:xfrm>
            <a:off x="3126219" y="6096001"/>
            <a:ext cx="6096000" cy="276999"/>
          </a:xfrm>
          <a:prstGeom prst="rect">
            <a:avLst/>
          </a:prstGeom>
        </p:spPr>
        <p:txBody>
          <a:bodyPr wrap="square">
            <a:spAutoFit/>
          </a:bodyPr>
          <a:lstStyle/>
          <a:p>
            <a:r>
              <a:rPr lang="en-US" sz="1200" dirty="0" err="1">
                <a:solidFill>
                  <a:srgbClr val="545454"/>
                </a:solidFill>
                <a:latin typeface="arial" panose="020B0604020202020204" pitchFamily="34" charset="0"/>
              </a:rPr>
              <a:t>Lambin</a:t>
            </a:r>
            <a:r>
              <a:rPr lang="en-US" sz="1200" dirty="0">
                <a:solidFill>
                  <a:srgbClr val="545454"/>
                </a:solidFill>
                <a:latin typeface="arial" panose="020B0604020202020204" pitchFamily="34" charset="0"/>
              </a:rPr>
              <a:t> et al. </a:t>
            </a:r>
            <a:r>
              <a:rPr lang="en-US" sz="1200" dirty="0" err="1">
                <a:solidFill>
                  <a:srgbClr val="545454"/>
                </a:solidFill>
                <a:latin typeface="arial" panose="020B0604020202020204" pitchFamily="34" charset="0"/>
              </a:rPr>
              <a:t>Radiother</a:t>
            </a:r>
            <a:r>
              <a:rPr lang="en-US" sz="1200" dirty="0">
                <a:solidFill>
                  <a:srgbClr val="545454"/>
                </a:solidFill>
                <a:latin typeface="arial" panose="020B0604020202020204" pitchFamily="34" charset="0"/>
              </a:rPr>
              <a:t> </a:t>
            </a:r>
            <a:r>
              <a:rPr lang="en-US" sz="1200" dirty="0" err="1">
                <a:solidFill>
                  <a:srgbClr val="545454"/>
                </a:solidFill>
                <a:latin typeface="arial" panose="020B0604020202020204" pitchFamily="34" charset="0"/>
              </a:rPr>
              <a:t>Oncol</a:t>
            </a:r>
            <a:r>
              <a:rPr lang="en-US" sz="1200" dirty="0">
                <a:solidFill>
                  <a:srgbClr val="545454"/>
                </a:solidFill>
                <a:latin typeface="arial" panose="020B0604020202020204" pitchFamily="34" charset="0"/>
              </a:rPr>
              <a:t>. 2013. 109(1):159-64. </a:t>
            </a:r>
            <a:r>
              <a:rPr lang="en-US" sz="1200" dirty="0" err="1">
                <a:solidFill>
                  <a:srgbClr val="545454"/>
                </a:solidFill>
                <a:latin typeface="arial" panose="020B0604020202020204" pitchFamily="34" charset="0"/>
              </a:rPr>
              <a:t>doi</a:t>
            </a:r>
            <a:r>
              <a:rPr lang="en-US" sz="1200" dirty="0">
                <a:solidFill>
                  <a:srgbClr val="545454"/>
                </a:solidFill>
                <a:latin typeface="arial" panose="020B0604020202020204" pitchFamily="34" charset="0"/>
              </a:rPr>
              <a:t>: 10.1016/j.radonc.2013.07.007</a:t>
            </a:r>
            <a:endParaRPr lang="en-US" sz="1200" dirty="0"/>
          </a:p>
        </p:txBody>
      </p:sp>
    </p:spTree>
    <p:extLst>
      <p:ext uri="{BB962C8B-B14F-4D97-AF65-F5344CB8AC3E}">
        <p14:creationId xmlns:p14="http://schemas.microsoft.com/office/powerpoint/2010/main" val="238340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Future lies in Human Machine Collaboration</a:t>
            </a:r>
            <a:endParaRPr lang="en-US" dirty="0"/>
          </a:p>
        </p:txBody>
      </p:sp>
      <p:sp>
        <p:nvSpPr>
          <p:cNvPr id="3" name="Footer Placeholder 2"/>
          <p:cNvSpPr>
            <a:spLocks noGrp="1"/>
          </p:cNvSpPr>
          <p:nvPr>
            <p:ph type="ftr" sz="quarter" idx="11"/>
          </p:nvPr>
        </p:nvSpPr>
        <p:spPr/>
        <p:txBody>
          <a:bodyPr/>
          <a:lstStyle/>
          <a:p>
            <a:r>
              <a:rPr lang="en-US" smtClean="0"/>
              <a:t>@micheldumontier::CERN:2019-06-06</a:t>
            </a:r>
            <a:endParaRPr lang="en-US" dirty="0"/>
          </a:p>
        </p:txBody>
      </p:sp>
      <p:sp>
        <p:nvSpPr>
          <p:cNvPr id="4" name="Slide Number Placeholder 3"/>
          <p:cNvSpPr>
            <a:spLocks noGrp="1"/>
          </p:cNvSpPr>
          <p:nvPr>
            <p:ph type="sldNum" sz="quarter" idx="12"/>
          </p:nvPr>
        </p:nvSpPr>
        <p:spPr/>
        <p:txBody>
          <a:bodyPr/>
          <a:lstStyle/>
          <a:p>
            <a:fld id="{2582ACC2-38F0-41F7-837F-EF42E2ECEECF}" type="slidenum">
              <a:rPr lang="en-US" smtClean="0"/>
              <a:pPr/>
              <a:t>12</a:t>
            </a:fld>
            <a:endParaRPr lang="en-US"/>
          </a:p>
        </p:txBody>
      </p:sp>
      <p:pic>
        <p:nvPicPr>
          <p:cNvPr id="2053" name="Picture 5" descr="https://lh3.googleusercontent.com/CZ3JtE-dB-C__UQ-mp71wbeYaEDYjhqoRbyzFw4r8Q9sGIT2dq_VT1NYk2KBuwRkxDAhRxOh1WXjRuh3jct0OHRoypuvY8YnWFBpEecEHTYMUAy1veg0BvykDmSqIsF8VKGnvzpNCl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0808" y="3027509"/>
            <a:ext cx="2785192" cy="185737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https://lh3.googleusercontent.com/xwZMPf4aZNSvE7qys9JNEc-o0AEOpY3lK4ZffveaWvaZ7zhvMQCQiyf6X1gzcSTbfyP8W685M9bR4Lb3hsdf9oBdg1dLp_6wTpfx0jHZD4-Hy4EH4MdWGp8mn2fCgiuUZqmsObhICn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3608" y="3168571"/>
            <a:ext cx="1696260" cy="169626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977217" y="3244334"/>
            <a:ext cx="237566" cy="369332"/>
          </a:xfrm>
          <a:prstGeom prst="rect">
            <a:avLst/>
          </a:prstGeom>
        </p:spPr>
        <p:txBody>
          <a:bodyPr wrap="none">
            <a:spAutoFit/>
          </a:bodyPr>
          <a:lstStyle/>
          <a:p>
            <a:r>
              <a:rPr lang="en-US" dirty="0"/>
              <a:t> </a:t>
            </a:r>
          </a:p>
        </p:txBody>
      </p:sp>
      <p:sp>
        <p:nvSpPr>
          <p:cNvPr id="6" name="Rectangle 5"/>
          <p:cNvSpPr/>
          <p:nvPr/>
        </p:nvSpPr>
        <p:spPr>
          <a:xfrm>
            <a:off x="5977217" y="3244334"/>
            <a:ext cx="237566" cy="369332"/>
          </a:xfrm>
          <a:prstGeom prst="rect">
            <a:avLst/>
          </a:prstGeom>
        </p:spPr>
        <p:txBody>
          <a:bodyPr wrap="none">
            <a:spAutoFit/>
          </a:bodyPr>
          <a:lstStyle/>
          <a:p>
            <a:r>
              <a:rPr lang="en-US" dirty="0"/>
              <a:t> </a:t>
            </a:r>
          </a:p>
        </p:txBody>
      </p:sp>
      <p:sp>
        <p:nvSpPr>
          <p:cNvPr id="7" name="Bent Arrow 6"/>
          <p:cNvSpPr/>
          <p:nvPr/>
        </p:nvSpPr>
        <p:spPr>
          <a:xfrm rot="2239578">
            <a:off x="4675602" y="1425599"/>
            <a:ext cx="2714526" cy="230055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Bent Arrow 11"/>
          <p:cNvSpPr/>
          <p:nvPr/>
        </p:nvSpPr>
        <p:spPr>
          <a:xfrm rot="13227596">
            <a:off x="4390778" y="4219338"/>
            <a:ext cx="2714526" cy="230055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230443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990600"/>
            <a:ext cx="9067800" cy="4648200"/>
          </a:xfrm>
        </p:spPr>
        <p:txBody>
          <a:bodyPr>
            <a:normAutofit/>
          </a:bodyPr>
          <a:lstStyle/>
          <a:p>
            <a:r>
              <a:rPr lang="en-CA" dirty="0" smtClean="0"/>
              <a:t>We need a new </a:t>
            </a:r>
            <a:r>
              <a:rPr lang="en-CA" i="1" dirty="0" smtClean="0">
                <a:solidFill>
                  <a:srgbClr val="FF0000"/>
                </a:solidFill>
              </a:rPr>
              <a:t>social contract</a:t>
            </a:r>
            <a:r>
              <a:rPr lang="en-CA" dirty="0" smtClean="0"/>
              <a:t>, supported by </a:t>
            </a:r>
            <a:r>
              <a:rPr lang="en-CA" i="1" dirty="0" smtClean="0"/>
              <a:t>legal</a:t>
            </a:r>
            <a:r>
              <a:rPr lang="en-CA" dirty="0" smtClean="0"/>
              <a:t> and </a:t>
            </a:r>
            <a:r>
              <a:rPr lang="en-CA" i="1" dirty="0" smtClean="0"/>
              <a:t>technological</a:t>
            </a:r>
            <a:r>
              <a:rPr lang="en-CA" dirty="0" smtClean="0"/>
              <a:t> infrastructure to make digital resources available to </a:t>
            </a:r>
            <a:br>
              <a:rPr lang="en-CA" dirty="0" smtClean="0"/>
            </a:br>
            <a:r>
              <a:rPr lang="en-CA" dirty="0" smtClean="0"/>
              <a:t/>
            </a:r>
            <a:br>
              <a:rPr lang="en-CA" dirty="0" smtClean="0"/>
            </a:br>
            <a:r>
              <a:rPr lang="en-CA" u="sng" dirty="0" smtClean="0"/>
              <a:t>people </a:t>
            </a:r>
            <a:r>
              <a:rPr lang="en-CA" i="1" u="sng" dirty="0" smtClean="0"/>
              <a:t>and</a:t>
            </a:r>
            <a:r>
              <a:rPr lang="en-CA" u="sng" dirty="0" smtClean="0"/>
              <a:t> the machines </a:t>
            </a:r>
            <a:r>
              <a:rPr lang="en-CA" u="sng" dirty="0" smtClean="0"/>
              <a:t>we </a:t>
            </a:r>
            <a:r>
              <a:rPr lang="en-CA" u="sng" dirty="0" smtClean="0"/>
              <a:t>use</a:t>
            </a:r>
            <a:endParaRPr lang="en-CA" u="sng" dirty="0"/>
          </a:p>
        </p:txBody>
      </p:sp>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13</a:t>
            </a:fld>
            <a:endParaRPr lang="en-US"/>
          </a:p>
        </p:txBody>
      </p:sp>
    </p:spTree>
    <p:extLst>
      <p:ext uri="{BB962C8B-B14F-4D97-AF65-F5344CB8AC3E}">
        <p14:creationId xmlns:p14="http://schemas.microsoft.com/office/powerpoint/2010/main" val="3608693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14</a:t>
            </a:fld>
            <a:endParaRPr lang="en-US"/>
          </a:p>
        </p:txBody>
      </p:sp>
      <p:pic>
        <p:nvPicPr>
          <p:cNvPr id="8" name="Picture 2" descr="File:FAIR data princip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914400"/>
            <a:ext cx="6051176"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975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0" y="3690815"/>
            <a:ext cx="8686800" cy="2328985"/>
          </a:xfrm>
        </p:spPr>
        <p:txBody>
          <a:bodyPr>
            <a:normAutofit/>
          </a:bodyPr>
          <a:lstStyle/>
          <a:p>
            <a:pPr marL="0" indent="0" algn="ctr">
              <a:buNone/>
            </a:pPr>
            <a:r>
              <a:rPr lang="en-US" sz="3600" b="1" dirty="0" smtClean="0">
                <a:solidFill>
                  <a:schemeClr val="tx2"/>
                </a:solidFill>
              </a:rPr>
              <a:t>An international, bottom-up </a:t>
            </a:r>
            <a:r>
              <a:rPr lang="en-US" sz="3600" b="1" u="sng" dirty="0" smtClean="0">
                <a:solidFill>
                  <a:schemeClr val="tx2"/>
                </a:solidFill>
              </a:rPr>
              <a:t>paradigm</a:t>
            </a:r>
            <a:r>
              <a:rPr lang="en-US" sz="3600" b="1" dirty="0" smtClean="0">
                <a:solidFill>
                  <a:schemeClr val="tx2"/>
                </a:solidFill>
              </a:rPr>
              <a:t> for the discovery </a:t>
            </a:r>
            <a:r>
              <a:rPr lang="en-US" sz="3600" b="1" dirty="0">
                <a:solidFill>
                  <a:schemeClr val="tx2"/>
                </a:solidFill>
              </a:rPr>
              <a:t>and </a:t>
            </a:r>
            <a:r>
              <a:rPr lang="en-US" sz="3600" b="1" dirty="0" smtClean="0">
                <a:solidFill>
                  <a:schemeClr val="tx2"/>
                </a:solidFill>
              </a:rPr>
              <a:t>reuse of digital content</a:t>
            </a:r>
          </a:p>
          <a:p>
            <a:pPr marL="0" indent="0" algn="ctr">
              <a:buNone/>
            </a:pPr>
            <a:r>
              <a:rPr lang="en-US" sz="3600" b="1" dirty="0" smtClean="0">
                <a:solidFill>
                  <a:schemeClr val="tx2"/>
                </a:solidFill>
              </a:rPr>
              <a:t> </a:t>
            </a:r>
            <a:r>
              <a:rPr lang="en-US" sz="3600" b="1" i="1" dirty="0" smtClean="0">
                <a:solidFill>
                  <a:schemeClr val="tx2"/>
                </a:solidFill>
              </a:rPr>
              <a:t>for people and the machines that they use</a:t>
            </a:r>
            <a:endParaRPr lang="en-CA" sz="3600" b="1" i="1" dirty="0">
              <a:solidFill>
                <a:schemeClr val="tx2"/>
              </a:solidFill>
            </a:endParaRPr>
          </a:p>
        </p:txBody>
      </p:sp>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15</a:t>
            </a:fld>
            <a:endParaRPr lang="en-US"/>
          </a:p>
        </p:txBody>
      </p:sp>
      <p:pic>
        <p:nvPicPr>
          <p:cNvPr id="8" name="Picture 2" descr="File:FAIR data princip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914400"/>
            <a:ext cx="6051176"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57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16</a:t>
            </a:fld>
            <a:endParaRPr lang="en-US"/>
          </a:p>
        </p:txBody>
      </p:sp>
      <p:sp>
        <p:nvSpPr>
          <p:cNvPr id="3" name="Rectangle 2"/>
          <p:cNvSpPr/>
          <p:nvPr/>
        </p:nvSpPr>
        <p:spPr>
          <a:xfrm>
            <a:off x="2617308" y="6488668"/>
            <a:ext cx="4494692" cy="369332"/>
          </a:xfrm>
          <a:prstGeom prst="rect">
            <a:avLst/>
          </a:prstGeom>
        </p:spPr>
        <p:txBody>
          <a:bodyPr wrap="none">
            <a:spAutoFit/>
          </a:bodyPr>
          <a:lstStyle/>
          <a:p>
            <a:r>
              <a:rPr lang="en-US" dirty="0">
                <a:hlinkClick r:id="rId2"/>
              </a:rPr>
              <a:t>http://www.nature.com/articles/sdata201618</a:t>
            </a:r>
            <a:endParaRPr lang="en-US" dirty="0"/>
          </a:p>
        </p:txBody>
      </p:sp>
      <p:pic>
        <p:nvPicPr>
          <p:cNvPr id="9" name="Picture 8"/>
          <p:cNvPicPr>
            <a:picLocks noChangeAspect="1"/>
          </p:cNvPicPr>
          <p:nvPr/>
        </p:nvPicPr>
        <p:blipFill rotWithShape="1">
          <a:blip r:embed="rId3"/>
          <a:srcRect l="1" r="31505"/>
          <a:stretch/>
        </p:blipFill>
        <p:spPr>
          <a:xfrm>
            <a:off x="2623112" y="60353"/>
            <a:ext cx="5989296" cy="3810000"/>
          </a:xfrm>
          <a:prstGeom prst="rect">
            <a:avLst/>
          </a:prstGeom>
        </p:spPr>
      </p:pic>
      <p:pic>
        <p:nvPicPr>
          <p:cNvPr id="2" name="Picture 1"/>
          <p:cNvPicPr>
            <a:picLocks noChangeAspect="1"/>
          </p:cNvPicPr>
          <p:nvPr/>
        </p:nvPicPr>
        <p:blipFill>
          <a:blip r:embed="rId4"/>
          <a:stretch>
            <a:fillRect/>
          </a:stretch>
        </p:blipFill>
        <p:spPr>
          <a:xfrm>
            <a:off x="2514600" y="4235882"/>
            <a:ext cx="2556437" cy="1937944"/>
          </a:xfrm>
          <a:prstGeom prst="rect">
            <a:avLst/>
          </a:prstGeom>
        </p:spPr>
      </p:pic>
      <p:pic>
        <p:nvPicPr>
          <p:cNvPr id="11" name="Picture 10"/>
          <p:cNvPicPr>
            <a:picLocks noChangeAspect="1"/>
          </p:cNvPicPr>
          <p:nvPr/>
        </p:nvPicPr>
        <p:blipFill>
          <a:blip r:embed="rId5"/>
          <a:stretch>
            <a:fillRect/>
          </a:stretch>
        </p:blipFill>
        <p:spPr>
          <a:xfrm>
            <a:off x="5111792" y="3913364"/>
            <a:ext cx="4899679" cy="2492936"/>
          </a:xfrm>
          <a:prstGeom prst="rect">
            <a:avLst/>
          </a:prstGeom>
        </p:spPr>
      </p:pic>
    </p:spTree>
    <p:extLst>
      <p:ext uri="{BB962C8B-B14F-4D97-AF65-F5344CB8AC3E}">
        <p14:creationId xmlns:p14="http://schemas.microsoft.com/office/powerpoint/2010/main" val="1550613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7757788" y="418299"/>
            <a:ext cx="2339596" cy="2537948"/>
          </a:xfrm>
          <a:prstGeom prst="rect">
            <a:avLst/>
          </a:prstGeom>
        </p:spPr>
      </p:pic>
      <p:pic>
        <p:nvPicPr>
          <p:cNvPr id="7" name="Picture 6"/>
          <p:cNvPicPr>
            <a:picLocks noChangeAspect="1"/>
          </p:cNvPicPr>
          <p:nvPr/>
        </p:nvPicPr>
        <p:blipFill>
          <a:blip r:embed="rId4"/>
          <a:stretch>
            <a:fillRect/>
          </a:stretch>
        </p:blipFill>
        <p:spPr>
          <a:xfrm>
            <a:off x="7765536" y="3190031"/>
            <a:ext cx="2139578" cy="2971800"/>
          </a:xfrm>
          <a:prstGeom prst="rect">
            <a:avLst/>
          </a:prstGeom>
        </p:spPr>
      </p:pic>
      <p:pic>
        <p:nvPicPr>
          <p:cNvPr id="1026" name="Picture 2" descr="Image result for bd2k ni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90282" y="3258117"/>
            <a:ext cx="1752600" cy="17526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idx="11"/>
          </p:nvPr>
        </p:nvSpPr>
        <p:spPr/>
        <p:txBody>
          <a:bodyPr/>
          <a:lstStyle/>
          <a:p>
            <a:r>
              <a:rPr lang="en-CA" smtClean="0"/>
              <a:t>@micheldumontier::CERN:2019-06-06</a:t>
            </a:r>
            <a:endParaRPr lang="en-CA"/>
          </a:p>
        </p:txBody>
      </p:sp>
      <p:sp>
        <p:nvSpPr>
          <p:cNvPr id="2" name="Slide Number Placeholder 1"/>
          <p:cNvSpPr>
            <a:spLocks noGrp="1"/>
          </p:cNvSpPr>
          <p:nvPr>
            <p:ph type="sldNum" sz="quarter" idx="12"/>
          </p:nvPr>
        </p:nvSpPr>
        <p:spPr/>
        <p:txBody>
          <a:bodyPr/>
          <a:lstStyle/>
          <a:p>
            <a:fld id="{2582ACC2-38F0-41F7-837F-EF42E2ECEECF}" type="slidenum">
              <a:rPr lang="en-US" smtClean="0"/>
              <a:pPr/>
              <a:t>17</a:t>
            </a:fld>
            <a:endParaRPr lang="en-US"/>
          </a:p>
        </p:txBody>
      </p:sp>
      <p:pic>
        <p:nvPicPr>
          <p:cNvPr id="3" name="Picture 2"/>
          <p:cNvPicPr>
            <a:picLocks noChangeAspect="1"/>
          </p:cNvPicPr>
          <p:nvPr/>
        </p:nvPicPr>
        <p:blipFill>
          <a:blip r:embed="rId6"/>
          <a:stretch>
            <a:fillRect/>
          </a:stretch>
        </p:blipFill>
        <p:spPr>
          <a:xfrm>
            <a:off x="152400" y="3654293"/>
            <a:ext cx="7391400" cy="1603507"/>
          </a:xfrm>
          <a:prstGeom prst="rect">
            <a:avLst/>
          </a:prstGeom>
        </p:spPr>
      </p:pic>
      <p:pic>
        <p:nvPicPr>
          <p:cNvPr id="11" name="Picture 10"/>
          <p:cNvPicPr>
            <a:picLocks noChangeAspect="1"/>
          </p:cNvPicPr>
          <p:nvPr/>
        </p:nvPicPr>
        <p:blipFill>
          <a:blip r:embed="rId7"/>
          <a:stretch>
            <a:fillRect/>
          </a:stretch>
        </p:blipFill>
        <p:spPr>
          <a:xfrm>
            <a:off x="152400" y="1295400"/>
            <a:ext cx="7391400" cy="2237595"/>
          </a:xfrm>
          <a:prstGeom prst="rect">
            <a:avLst/>
          </a:prstGeom>
        </p:spPr>
      </p:pic>
      <p:sp>
        <p:nvSpPr>
          <p:cNvPr id="14" name="TextBox 13"/>
          <p:cNvSpPr txBox="1"/>
          <p:nvPr/>
        </p:nvSpPr>
        <p:spPr>
          <a:xfrm>
            <a:off x="76200" y="0"/>
            <a:ext cx="2323841" cy="584775"/>
          </a:xfrm>
          <a:prstGeom prst="rect">
            <a:avLst/>
          </a:prstGeom>
          <a:noFill/>
        </p:spPr>
        <p:txBody>
          <a:bodyPr wrap="none" rtlCol="0">
            <a:spAutoFit/>
          </a:bodyPr>
          <a:lstStyle/>
          <a:p>
            <a:r>
              <a:rPr lang="en-US" sz="3200" b="1" dirty="0" smtClean="0">
                <a:solidFill>
                  <a:schemeClr val="tx2"/>
                </a:solidFill>
              </a:rPr>
              <a:t>FAIR: Impact</a:t>
            </a:r>
            <a:endParaRPr lang="en-US" sz="3200" b="1" dirty="0">
              <a:solidFill>
                <a:schemeClr val="tx2"/>
              </a:solidFill>
            </a:endParaRPr>
          </a:p>
        </p:txBody>
      </p:sp>
      <p:pic>
        <p:nvPicPr>
          <p:cNvPr id="2050" name="Picture 2" descr="Image result for nih data commons pilot phas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373595" y="4773895"/>
            <a:ext cx="1585973" cy="15859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turning fair into reality"/>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34600" y="83066"/>
            <a:ext cx="1995023" cy="2832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5999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FAIR in a nutshell</a:t>
            </a:r>
            <a:endParaRPr lang="en-US" dirty="0"/>
          </a:p>
        </p:txBody>
      </p:sp>
      <p:sp>
        <p:nvSpPr>
          <p:cNvPr id="3" name="Content Placeholder 2"/>
          <p:cNvSpPr>
            <a:spLocks noGrp="1"/>
          </p:cNvSpPr>
          <p:nvPr>
            <p:ph idx="1"/>
          </p:nvPr>
        </p:nvSpPr>
        <p:spPr>
          <a:xfrm>
            <a:off x="583406" y="1295400"/>
            <a:ext cx="10972800" cy="5029200"/>
          </a:xfrm>
        </p:spPr>
        <p:txBody>
          <a:bodyPr>
            <a:noAutofit/>
          </a:bodyPr>
          <a:lstStyle/>
          <a:p>
            <a:pPr marL="0" indent="0">
              <a:buNone/>
            </a:pPr>
            <a:r>
              <a:rPr lang="en-US" sz="2800" dirty="0" smtClean="0"/>
              <a:t>FAIR </a:t>
            </a:r>
            <a:r>
              <a:rPr lang="en-US" sz="2800" dirty="0"/>
              <a:t>aims to create </a:t>
            </a:r>
            <a:r>
              <a:rPr lang="en-US" sz="2800" b="1" dirty="0"/>
              <a:t>social</a:t>
            </a:r>
            <a:r>
              <a:rPr lang="en-US" sz="2800" dirty="0"/>
              <a:t> and </a:t>
            </a:r>
            <a:r>
              <a:rPr lang="en-US" sz="2800" b="1" dirty="0"/>
              <a:t>economic</a:t>
            </a:r>
            <a:r>
              <a:rPr lang="en-US" sz="2800" dirty="0"/>
              <a:t> </a:t>
            </a:r>
            <a:r>
              <a:rPr lang="en-US" sz="2800" b="1" dirty="0"/>
              <a:t>impact </a:t>
            </a:r>
            <a:r>
              <a:rPr lang="en-US" sz="2800" dirty="0"/>
              <a:t>by</a:t>
            </a:r>
            <a:r>
              <a:rPr lang="en-US" sz="2800" b="1" dirty="0"/>
              <a:t> </a:t>
            </a:r>
            <a:r>
              <a:rPr lang="en-US" sz="2800" dirty="0"/>
              <a:t>facilitating the discovery and reuse of </a:t>
            </a:r>
            <a:r>
              <a:rPr lang="en-US" sz="2800" b="1" dirty="0"/>
              <a:t>digital </a:t>
            </a:r>
            <a:r>
              <a:rPr lang="en-US" sz="2800" b="1" dirty="0" smtClean="0"/>
              <a:t>resources </a:t>
            </a:r>
            <a:r>
              <a:rPr lang="en-US" sz="2800" dirty="0"/>
              <a:t>through a set of </a:t>
            </a:r>
            <a:r>
              <a:rPr lang="en-US" sz="2800" dirty="0" smtClean="0"/>
              <a:t>effective </a:t>
            </a:r>
            <a:r>
              <a:rPr lang="en-US" sz="2800" dirty="0" smtClean="0"/>
              <a:t>requirements:</a:t>
            </a:r>
          </a:p>
          <a:p>
            <a:pPr lvl="1"/>
            <a:r>
              <a:rPr lang="en-US" sz="2400" b="1" dirty="0" smtClean="0"/>
              <a:t>unique identifiers </a:t>
            </a:r>
            <a:r>
              <a:rPr lang="en-US" sz="2400" b="1" dirty="0" smtClean="0">
                <a:solidFill>
                  <a:schemeClr val="accent2"/>
                </a:solidFill>
              </a:rPr>
              <a:t>to retrieve all forms of digital content and knowledge</a:t>
            </a:r>
          </a:p>
          <a:p>
            <a:pPr lvl="1"/>
            <a:r>
              <a:rPr lang="en-US" sz="2400" b="1" dirty="0" smtClean="0"/>
              <a:t>high quality meta(data) </a:t>
            </a:r>
            <a:r>
              <a:rPr lang="en-US" sz="2400" b="1" dirty="0" smtClean="0">
                <a:solidFill>
                  <a:schemeClr val="accent2"/>
                </a:solidFill>
              </a:rPr>
              <a:t>to enhance</a:t>
            </a:r>
            <a:r>
              <a:rPr lang="en-US" sz="2400" dirty="0" smtClean="0">
                <a:solidFill>
                  <a:schemeClr val="accent2"/>
                </a:solidFill>
              </a:rPr>
              <a:t> </a:t>
            </a:r>
            <a:r>
              <a:rPr lang="en-US" sz="2400" b="1" dirty="0" smtClean="0">
                <a:solidFill>
                  <a:schemeClr val="accent2"/>
                </a:solidFill>
              </a:rPr>
              <a:t>discovery of digital resources</a:t>
            </a:r>
          </a:p>
          <a:p>
            <a:pPr lvl="1"/>
            <a:r>
              <a:rPr lang="en-US" sz="2400" b="1" dirty="0" smtClean="0"/>
              <a:t>use </a:t>
            </a:r>
            <a:r>
              <a:rPr lang="en-US" sz="2400" b="1" dirty="0"/>
              <a:t>of common vocabularies </a:t>
            </a:r>
            <a:r>
              <a:rPr lang="en-US" sz="2400" b="1" dirty="0">
                <a:solidFill>
                  <a:schemeClr val="accent2"/>
                </a:solidFill>
              </a:rPr>
              <a:t>to create shared meaning and facilitate search </a:t>
            </a:r>
          </a:p>
          <a:p>
            <a:pPr lvl="1"/>
            <a:r>
              <a:rPr lang="en-US" sz="2400" b="1" dirty="0" smtClean="0"/>
              <a:t>adherence to community </a:t>
            </a:r>
            <a:r>
              <a:rPr lang="en-US" sz="2400" b="1" dirty="0"/>
              <a:t>standards </a:t>
            </a:r>
            <a:r>
              <a:rPr lang="en-US" sz="2400" b="1" dirty="0" smtClean="0">
                <a:solidFill>
                  <a:schemeClr val="accent2"/>
                </a:solidFill>
              </a:rPr>
              <a:t>for common representations </a:t>
            </a:r>
          </a:p>
          <a:p>
            <a:pPr lvl="1"/>
            <a:r>
              <a:rPr lang="en-US" sz="2400" b="1" dirty="0" smtClean="0"/>
              <a:t>detailed </a:t>
            </a:r>
            <a:r>
              <a:rPr lang="en-US" sz="2400" b="1" dirty="0"/>
              <a:t>provenance </a:t>
            </a:r>
            <a:r>
              <a:rPr lang="en-US" sz="2400" b="1" dirty="0">
                <a:solidFill>
                  <a:schemeClr val="accent2"/>
                </a:solidFill>
              </a:rPr>
              <a:t>to </a:t>
            </a:r>
            <a:r>
              <a:rPr lang="en-US" sz="2400" b="1" dirty="0" smtClean="0">
                <a:solidFill>
                  <a:schemeClr val="accent2"/>
                </a:solidFill>
              </a:rPr>
              <a:t>provide context and facilitate reproducibility</a:t>
            </a:r>
            <a:endParaRPr lang="en-US" sz="2400" b="1" dirty="0">
              <a:solidFill>
                <a:schemeClr val="accent2"/>
              </a:solidFill>
            </a:endParaRPr>
          </a:p>
          <a:p>
            <a:pPr lvl="1"/>
            <a:r>
              <a:rPr lang="en-US" sz="2400" b="1" dirty="0"/>
              <a:t>registered in appropriate repositories</a:t>
            </a:r>
            <a:r>
              <a:rPr lang="en-US" sz="2400" b="1" dirty="0">
                <a:solidFill>
                  <a:schemeClr val="accent2"/>
                </a:solidFill>
              </a:rPr>
              <a:t> to make sure they can be found</a:t>
            </a:r>
            <a:r>
              <a:rPr lang="en-US" sz="2400" b="1" dirty="0"/>
              <a:t> </a:t>
            </a:r>
          </a:p>
          <a:p>
            <a:pPr lvl="1"/>
            <a:r>
              <a:rPr lang="en-US" sz="2400" b="1" dirty="0" smtClean="0"/>
              <a:t>social and technological commitments </a:t>
            </a:r>
            <a:r>
              <a:rPr lang="en-US" sz="2400" b="1" dirty="0" smtClean="0">
                <a:solidFill>
                  <a:schemeClr val="accent2"/>
                </a:solidFill>
              </a:rPr>
              <a:t>to realize reliable access</a:t>
            </a:r>
          </a:p>
          <a:p>
            <a:pPr lvl="1"/>
            <a:r>
              <a:rPr lang="en-US" sz="2400" b="1" dirty="0" smtClean="0"/>
              <a:t>simpler terms of use</a:t>
            </a:r>
            <a:r>
              <a:rPr lang="en-US" sz="2400" dirty="0" smtClean="0"/>
              <a:t> </a:t>
            </a:r>
            <a:r>
              <a:rPr lang="en-US" sz="2400" b="1" dirty="0" smtClean="0">
                <a:solidFill>
                  <a:schemeClr val="accent2"/>
                </a:solidFill>
              </a:rPr>
              <a:t>to clarify expectations and intensify</a:t>
            </a:r>
            <a:r>
              <a:rPr lang="en-US" sz="2400" dirty="0" smtClean="0">
                <a:solidFill>
                  <a:schemeClr val="accent2"/>
                </a:solidFill>
              </a:rPr>
              <a:t> </a:t>
            </a:r>
            <a:r>
              <a:rPr lang="en-US" sz="2400" b="1" dirty="0" smtClean="0">
                <a:solidFill>
                  <a:schemeClr val="accent2"/>
                </a:solidFill>
              </a:rPr>
              <a:t>innovation</a:t>
            </a:r>
            <a:endParaRPr lang="en-US" sz="2800" b="1" dirty="0"/>
          </a:p>
          <a:p>
            <a:endParaRPr lang="en-US" sz="2800" dirty="0"/>
          </a:p>
        </p:txBody>
      </p:sp>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18</a:t>
            </a:fld>
            <a:endParaRPr lang="en-US"/>
          </a:p>
        </p:txBody>
      </p:sp>
    </p:spTree>
    <p:extLst>
      <p:ext uri="{BB962C8B-B14F-4D97-AF65-F5344CB8AC3E}">
        <p14:creationId xmlns:p14="http://schemas.microsoft.com/office/powerpoint/2010/main" val="2090076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19</a:t>
            </a:fld>
            <a:endParaRPr lang="en-US"/>
          </a:p>
        </p:txBody>
      </p:sp>
      <p:pic>
        <p:nvPicPr>
          <p:cNvPr id="7" name="Picture 6"/>
          <p:cNvPicPr>
            <a:picLocks noChangeAspect="1"/>
          </p:cNvPicPr>
          <p:nvPr/>
        </p:nvPicPr>
        <p:blipFill>
          <a:blip r:embed="rId3"/>
          <a:stretch>
            <a:fillRect/>
          </a:stretch>
        </p:blipFill>
        <p:spPr>
          <a:xfrm>
            <a:off x="1371600" y="627329"/>
            <a:ext cx="5105400" cy="2681382"/>
          </a:xfrm>
          <a:prstGeom prst="rect">
            <a:avLst/>
          </a:prstGeom>
        </p:spPr>
      </p:pic>
      <p:pic>
        <p:nvPicPr>
          <p:cNvPr id="8" name="Picture 7"/>
          <p:cNvPicPr>
            <a:picLocks noChangeAspect="1"/>
          </p:cNvPicPr>
          <p:nvPr/>
        </p:nvPicPr>
        <p:blipFill>
          <a:blip r:embed="rId4"/>
          <a:stretch>
            <a:fillRect/>
          </a:stretch>
        </p:blipFill>
        <p:spPr>
          <a:xfrm>
            <a:off x="762000" y="3276600"/>
            <a:ext cx="10534650" cy="3057525"/>
          </a:xfrm>
          <a:prstGeom prst="rect">
            <a:avLst/>
          </a:prstGeom>
        </p:spPr>
      </p:pic>
      <p:cxnSp>
        <p:nvCxnSpPr>
          <p:cNvPr id="12" name="Straight Connector 11"/>
          <p:cNvCxnSpPr/>
          <p:nvPr/>
        </p:nvCxnSpPr>
        <p:spPr>
          <a:xfrm>
            <a:off x="1447800" y="4191000"/>
            <a:ext cx="8991600"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3" name="Straight Connector 12"/>
          <p:cNvCxnSpPr/>
          <p:nvPr/>
        </p:nvCxnSpPr>
        <p:spPr>
          <a:xfrm>
            <a:off x="1447800" y="4495800"/>
            <a:ext cx="8991600"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4" name="Straight Connector 13"/>
          <p:cNvCxnSpPr/>
          <p:nvPr/>
        </p:nvCxnSpPr>
        <p:spPr>
          <a:xfrm>
            <a:off x="1447800" y="4876800"/>
            <a:ext cx="8991600"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5" name="Straight Connector 14"/>
          <p:cNvCxnSpPr/>
          <p:nvPr/>
        </p:nvCxnSpPr>
        <p:spPr>
          <a:xfrm>
            <a:off x="1447800" y="3810000"/>
            <a:ext cx="8991600" cy="0"/>
          </a:xfrm>
          <a:prstGeom prst="line">
            <a:avLst/>
          </a:prstGeom>
          <a:ln w="57150"/>
        </p:spPr>
        <p:style>
          <a:lnRef idx="1">
            <a:schemeClr val="accent2"/>
          </a:lnRef>
          <a:fillRef idx="0">
            <a:schemeClr val="accent2"/>
          </a:fillRef>
          <a:effectRef idx="0">
            <a:schemeClr val="accent2"/>
          </a:effectRef>
          <a:fontRef idx="minor">
            <a:schemeClr val="tx1"/>
          </a:fontRef>
        </p:style>
      </p:cxnSp>
      <p:pic>
        <p:nvPicPr>
          <p:cNvPr id="16" name="Picture 2" descr="File:FAIR data principle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134600" y="5172076"/>
            <a:ext cx="1981200" cy="67360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974723" y="547121"/>
            <a:ext cx="5105401" cy="1569660"/>
          </a:xfrm>
          <a:prstGeom prst="rect">
            <a:avLst/>
          </a:prstGeom>
          <a:noFill/>
        </p:spPr>
        <p:txBody>
          <a:bodyPr wrap="square" rtlCol="0">
            <a:spAutoFit/>
          </a:bodyPr>
          <a:lstStyle/>
          <a:p>
            <a:r>
              <a:rPr lang="en-US" sz="3200" b="1" dirty="0" smtClean="0"/>
              <a:t>FAIR </a:t>
            </a:r>
            <a:r>
              <a:rPr lang="en-US" sz="3200" b="1" dirty="0" smtClean="0"/>
              <a:t>does not require </a:t>
            </a:r>
            <a:r>
              <a:rPr lang="en-US" sz="3200" b="1" dirty="0" smtClean="0"/>
              <a:t>Open. </a:t>
            </a:r>
            <a:r>
              <a:rPr lang="en-US" sz="3200" i="1" dirty="0" smtClean="0"/>
              <a:t>Open as possible</a:t>
            </a:r>
          </a:p>
          <a:p>
            <a:r>
              <a:rPr lang="en-US" sz="3200" i="1" dirty="0"/>
              <a:t> </a:t>
            </a:r>
            <a:r>
              <a:rPr lang="en-US" sz="3200" i="1" dirty="0" smtClean="0"/>
              <a:t>closed as is necessary</a:t>
            </a:r>
            <a:endParaRPr lang="en-US" sz="3200" i="1" dirty="0"/>
          </a:p>
        </p:txBody>
      </p:sp>
    </p:spTree>
    <p:extLst>
      <p:ext uri="{BB962C8B-B14F-4D97-AF65-F5344CB8AC3E}">
        <p14:creationId xmlns:p14="http://schemas.microsoft.com/office/powerpoint/2010/main" val="2293857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52600"/>
            <a:ext cx="10972800" cy="1143000"/>
          </a:xfrm>
        </p:spPr>
        <p:txBody>
          <a:bodyPr>
            <a:noAutofit/>
          </a:bodyPr>
          <a:lstStyle/>
          <a:p>
            <a:r>
              <a:rPr lang="en-US" dirty="0" smtClean="0"/>
              <a:t>An increasing number of discoveries </a:t>
            </a:r>
            <a:br>
              <a:rPr lang="en-US" dirty="0" smtClean="0"/>
            </a:br>
            <a:r>
              <a:rPr lang="en-US" dirty="0" smtClean="0"/>
              <a:t>are using </a:t>
            </a:r>
            <a:r>
              <a:rPr lang="en-US" i="1" dirty="0" smtClean="0">
                <a:solidFill>
                  <a:schemeClr val="accent6"/>
                </a:solidFill>
              </a:rPr>
              <a:t>already</a:t>
            </a:r>
            <a:r>
              <a:rPr lang="en-US" dirty="0" smtClean="0"/>
              <a:t> available data</a:t>
            </a:r>
            <a:endParaRPr lang="en-US" dirty="0"/>
          </a:p>
        </p:txBody>
      </p:sp>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2</a:t>
            </a:fld>
            <a:endParaRPr lang="en-US"/>
          </a:p>
        </p:txBody>
      </p:sp>
    </p:spTree>
    <p:extLst>
      <p:ext uri="{BB962C8B-B14F-4D97-AF65-F5344CB8AC3E}">
        <p14:creationId xmlns:p14="http://schemas.microsoft.com/office/powerpoint/2010/main" val="172122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20</a:t>
            </a:fld>
            <a:endParaRPr lang="en-US"/>
          </a:p>
        </p:txBody>
      </p:sp>
      <p:pic>
        <p:nvPicPr>
          <p:cNvPr id="6" name="Picture 5"/>
          <p:cNvPicPr>
            <a:picLocks noChangeAspect="1"/>
          </p:cNvPicPr>
          <p:nvPr/>
        </p:nvPicPr>
        <p:blipFill>
          <a:blip r:embed="rId2"/>
          <a:stretch>
            <a:fillRect/>
          </a:stretch>
        </p:blipFill>
        <p:spPr>
          <a:xfrm>
            <a:off x="2022154" y="114300"/>
            <a:ext cx="7599905" cy="2971800"/>
          </a:xfrm>
          <a:prstGeom prst="rect">
            <a:avLst/>
          </a:prstGeom>
        </p:spPr>
      </p:pic>
      <p:pic>
        <p:nvPicPr>
          <p:cNvPr id="7" name="Picture 6"/>
          <p:cNvPicPr>
            <a:picLocks noChangeAspect="1"/>
          </p:cNvPicPr>
          <p:nvPr/>
        </p:nvPicPr>
        <p:blipFill>
          <a:blip r:embed="rId3"/>
          <a:stretch>
            <a:fillRect/>
          </a:stretch>
        </p:blipFill>
        <p:spPr>
          <a:xfrm>
            <a:off x="1828800" y="3200400"/>
            <a:ext cx="6939910" cy="2743200"/>
          </a:xfrm>
          <a:prstGeom prst="rect">
            <a:avLst/>
          </a:prstGeom>
        </p:spPr>
      </p:pic>
      <p:sp>
        <p:nvSpPr>
          <p:cNvPr id="8" name="Rectangle 7"/>
          <p:cNvSpPr/>
          <p:nvPr/>
        </p:nvSpPr>
        <p:spPr>
          <a:xfrm>
            <a:off x="5257800" y="5562600"/>
            <a:ext cx="32766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flipV="1">
            <a:off x="2022154" y="5867400"/>
            <a:ext cx="5902645"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1934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21</a:t>
            </a:fld>
            <a:endParaRPr lang="en-US"/>
          </a:p>
        </p:txBody>
      </p:sp>
      <p:pic>
        <p:nvPicPr>
          <p:cNvPr id="6" name="Picture 5"/>
          <p:cNvPicPr>
            <a:picLocks noChangeAspect="1"/>
          </p:cNvPicPr>
          <p:nvPr/>
        </p:nvPicPr>
        <p:blipFill>
          <a:blip r:embed="rId2"/>
          <a:stretch>
            <a:fillRect/>
          </a:stretch>
        </p:blipFill>
        <p:spPr>
          <a:xfrm>
            <a:off x="990600" y="18032"/>
            <a:ext cx="9648825" cy="6372225"/>
          </a:xfrm>
          <a:prstGeom prst="rect">
            <a:avLst/>
          </a:prstGeom>
        </p:spPr>
      </p:pic>
    </p:spTree>
    <p:extLst>
      <p:ext uri="{BB962C8B-B14F-4D97-AF65-F5344CB8AC3E}">
        <p14:creationId xmlns:p14="http://schemas.microsoft.com/office/powerpoint/2010/main" val="15376701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1828800"/>
            <a:ext cx="10972800" cy="1143000"/>
          </a:xfrm>
        </p:spPr>
        <p:txBody>
          <a:bodyPr>
            <a:normAutofit fontScale="90000"/>
          </a:bodyPr>
          <a:lstStyle/>
          <a:p>
            <a:r>
              <a:rPr lang="en-US" dirty="0" smtClean="0"/>
              <a:t>Let’s build the Internet of FAIR data and services</a:t>
            </a:r>
            <a:endParaRPr lang="en-US" dirty="0"/>
          </a:p>
        </p:txBody>
      </p:sp>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22</a:t>
            </a:fld>
            <a:endParaRPr lang="en-US"/>
          </a:p>
        </p:txBody>
      </p:sp>
    </p:spTree>
    <p:extLst>
      <p:ext uri="{BB962C8B-B14F-4D97-AF65-F5344CB8AC3E}">
        <p14:creationId xmlns:p14="http://schemas.microsoft.com/office/powerpoint/2010/main" val="70030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0" name="IN knowlets with overlap 2 copy.png" descr="IN knowlets with overlap 2 copy.png"/>
          <p:cNvPicPr>
            <a:picLocks noChangeAspect="1"/>
          </p:cNvPicPr>
          <p:nvPr/>
        </p:nvPicPr>
        <p:blipFill>
          <a:blip r:embed="rId2">
            <a:alphaModFix amt="41449"/>
            <a:extLst/>
          </a:blip>
          <a:stretch>
            <a:fillRect/>
          </a:stretch>
        </p:blipFill>
        <p:spPr>
          <a:xfrm>
            <a:off x="2181703" y="937119"/>
            <a:ext cx="7597660" cy="5648522"/>
          </a:xfrm>
          <a:prstGeom prst="rect">
            <a:avLst/>
          </a:prstGeom>
          <a:ln w="12700">
            <a:miter lim="400000"/>
          </a:ln>
        </p:spPr>
      </p:pic>
      <p:sp>
        <p:nvSpPr>
          <p:cNvPr id="701" name="Your invitation to participate"/>
          <p:cNvSpPr txBox="1"/>
          <p:nvPr/>
        </p:nvSpPr>
        <p:spPr>
          <a:xfrm>
            <a:off x="3236396" y="1618925"/>
            <a:ext cx="6875541" cy="6107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lgn="l">
              <a:defRPr sz="7000" i="1">
                <a:solidFill>
                  <a:srgbClr val="00518E"/>
                </a:solidFill>
                <a:latin typeface="Helvetica"/>
                <a:ea typeface="Helvetica"/>
                <a:cs typeface="Helvetica"/>
                <a:sym typeface="Helvetica"/>
              </a:defRPr>
            </a:lvl1pPr>
          </a:lstStyle>
          <a:p>
            <a:r>
              <a:rPr sz="3500"/>
              <a:t>Your invitation to participate</a:t>
            </a:r>
          </a:p>
        </p:txBody>
      </p:sp>
      <p:pic>
        <p:nvPicPr>
          <p:cNvPr id="702" name="GOFAIR_logo_CMYK.pdf" descr="GOFAIR_logo_CMYK.pdf"/>
          <p:cNvPicPr>
            <a:picLocks noChangeAspect="1"/>
          </p:cNvPicPr>
          <p:nvPr/>
        </p:nvPicPr>
        <p:blipFill>
          <a:blip r:embed="rId3">
            <a:extLst/>
          </a:blip>
          <a:stretch>
            <a:fillRect/>
          </a:stretch>
        </p:blipFill>
        <p:spPr>
          <a:xfrm>
            <a:off x="3511250" y="2887671"/>
            <a:ext cx="5417166" cy="1511105"/>
          </a:xfrm>
          <a:prstGeom prst="rect">
            <a:avLst/>
          </a:prstGeom>
          <a:ln w="12700">
            <a:miter lim="400000"/>
          </a:ln>
        </p:spPr>
      </p:pic>
      <p:sp>
        <p:nvSpPr>
          <p:cNvPr id="703" name="https://osf.io/n7uwp/…"/>
          <p:cNvSpPr txBox="1"/>
          <p:nvPr/>
        </p:nvSpPr>
        <p:spPr>
          <a:xfrm>
            <a:off x="3548875" y="4784509"/>
            <a:ext cx="4611199" cy="11493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defRPr sz="7000">
                <a:solidFill>
                  <a:srgbClr val="18406F"/>
                </a:solidFill>
              </a:defRPr>
            </a:pPr>
            <a:r>
              <a:rPr sz="3500" dirty="0"/>
              <a:t>https://osf.io/n7uwp/</a:t>
            </a:r>
          </a:p>
          <a:p>
            <a:pPr algn="l">
              <a:defRPr sz="7000">
                <a:solidFill>
                  <a:srgbClr val="18406F"/>
                </a:solidFill>
              </a:defRPr>
            </a:pPr>
            <a:r>
              <a:rPr sz="3500" dirty="0">
                <a:hlinkClick r:id="rId4"/>
              </a:rPr>
              <a:t>erik.schultes@go-fair.org</a:t>
            </a:r>
          </a:p>
        </p:txBody>
      </p:sp>
      <p:sp>
        <p:nvSpPr>
          <p:cNvPr id="2" name="Slide Number Placeholder 1"/>
          <p:cNvSpPr>
            <a:spLocks noGrp="1"/>
          </p:cNvSpPr>
          <p:nvPr>
            <p:ph type="sldNum" sz="quarter" idx="2"/>
          </p:nvPr>
        </p:nvSpPr>
        <p:spPr/>
        <p:txBody>
          <a:bodyPr/>
          <a:lstStyle/>
          <a:p>
            <a:fld id="{86CB4B4D-7CA3-9044-876B-883B54F8677D}" type="slidenum">
              <a:rPr lang="en-US" smtClean="0"/>
              <a:t>23</a:t>
            </a:fld>
            <a:endParaRPr lang="en-US"/>
          </a:p>
        </p:txBody>
      </p:sp>
    </p:spTree>
    <p:extLst>
      <p:ext uri="{BB962C8B-B14F-4D97-AF65-F5344CB8AC3E}">
        <p14:creationId xmlns:p14="http://schemas.microsoft.com/office/powerpoint/2010/main" val="4141039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24</a:t>
            </a:fld>
            <a:endParaRPr lang="en-US"/>
          </a:p>
        </p:txBody>
      </p:sp>
      <p:pic>
        <p:nvPicPr>
          <p:cNvPr id="6" name="Picture 5"/>
          <p:cNvPicPr>
            <a:picLocks noChangeAspect="1"/>
          </p:cNvPicPr>
          <p:nvPr/>
        </p:nvPicPr>
        <p:blipFill>
          <a:blip r:embed="rId2"/>
          <a:stretch>
            <a:fillRect/>
          </a:stretch>
        </p:blipFill>
        <p:spPr>
          <a:xfrm>
            <a:off x="685800" y="990600"/>
            <a:ext cx="5256122" cy="4294701"/>
          </a:xfrm>
          <a:prstGeom prst="rect">
            <a:avLst/>
          </a:prstGeom>
        </p:spPr>
      </p:pic>
      <p:pic>
        <p:nvPicPr>
          <p:cNvPr id="7" name="Picture 6"/>
          <p:cNvPicPr>
            <a:picLocks noChangeAspect="1"/>
          </p:cNvPicPr>
          <p:nvPr/>
        </p:nvPicPr>
        <p:blipFill>
          <a:blip r:embed="rId3"/>
          <a:stretch>
            <a:fillRect/>
          </a:stretch>
        </p:blipFill>
        <p:spPr>
          <a:xfrm>
            <a:off x="533400" y="5963374"/>
            <a:ext cx="7558232" cy="965009"/>
          </a:xfrm>
          <a:prstGeom prst="rect">
            <a:avLst/>
          </a:prstGeom>
        </p:spPr>
      </p:pic>
      <p:pic>
        <p:nvPicPr>
          <p:cNvPr id="2" name="Picture 1"/>
          <p:cNvPicPr>
            <a:picLocks noChangeAspect="1"/>
          </p:cNvPicPr>
          <p:nvPr/>
        </p:nvPicPr>
        <p:blipFill>
          <a:blip r:embed="rId4"/>
          <a:stretch>
            <a:fillRect/>
          </a:stretch>
        </p:blipFill>
        <p:spPr>
          <a:xfrm>
            <a:off x="6172200" y="990600"/>
            <a:ext cx="5757857" cy="528637"/>
          </a:xfrm>
          <a:prstGeom prst="rect">
            <a:avLst/>
          </a:prstGeom>
        </p:spPr>
      </p:pic>
      <p:pic>
        <p:nvPicPr>
          <p:cNvPr id="8" name="Picture 7"/>
          <p:cNvPicPr>
            <a:picLocks noChangeAspect="1"/>
          </p:cNvPicPr>
          <p:nvPr/>
        </p:nvPicPr>
        <p:blipFill>
          <a:blip r:embed="rId5"/>
          <a:stretch>
            <a:fillRect/>
          </a:stretch>
        </p:blipFill>
        <p:spPr>
          <a:xfrm>
            <a:off x="6705600" y="1604134"/>
            <a:ext cx="4274343" cy="4274343"/>
          </a:xfrm>
          <a:prstGeom prst="rect">
            <a:avLst/>
          </a:prstGeom>
        </p:spPr>
      </p:pic>
    </p:spTree>
    <p:extLst>
      <p:ext uri="{BB962C8B-B14F-4D97-AF65-F5344CB8AC3E}">
        <p14:creationId xmlns:p14="http://schemas.microsoft.com/office/powerpoint/2010/main" val="366374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25</a:t>
            </a:fld>
            <a:endParaRPr lang="en-US"/>
          </a:p>
        </p:txBody>
      </p:sp>
      <p:pic>
        <p:nvPicPr>
          <p:cNvPr id="6" name="Picture 5"/>
          <p:cNvPicPr>
            <a:picLocks noChangeAspect="1"/>
          </p:cNvPicPr>
          <p:nvPr/>
        </p:nvPicPr>
        <p:blipFill>
          <a:blip r:embed="rId2"/>
          <a:stretch>
            <a:fillRect/>
          </a:stretch>
        </p:blipFill>
        <p:spPr>
          <a:xfrm>
            <a:off x="76200" y="1219200"/>
            <a:ext cx="6171639" cy="4210050"/>
          </a:xfrm>
          <a:prstGeom prst="rect">
            <a:avLst/>
          </a:prstGeom>
        </p:spPr>
      </p:pic>
      <p:pic>
        <p:nvPicPr>
          <p:cNvPr id="2" name="Picture 1"/>
          <p:cNvPicPr>
            <a:picLocks noChangeAspect="1"/>
          </p:cNvPicPr>
          <p:nvPr/>
        </p:nvPicPr>
        <p:blipFill>
          <a:blip r:embed="rId3"/>
          <a:stretch>
            <a:fillRect/>
          </a:stretch>
        </p:blipFill>
        <p:spPr>
          <a:xfrm>
            <a:off x="6553200" y="1841499"/>
            <a:ext cx="1905000" cy="635000"/>
          </a:xfrm>
          <a:prstGeom prst="rect">
            <a:avLst/>
          </a:prstGeom>
        </p:spPr>
      </p:pic>
      <p:pic>
        <p:nvPicPr>
          <p:cNvPr id="1026" name="Picture 2" descr="European Commission awards grant to FAIRsFAIR project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0" y="1775617"/>
            <a:ext cx="2714203" cy="76676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5"/>
          <a:stretch>
            <a:fillRect/>
          </a:stretch>
        </p:blipFill>
        <p:spPr>
          <a:xfrm>
            <a:off x="6406994" y="2876550"/>
            <a:ext cx="5778812" cy="2552700"/>
          </a:xfrm>
          <a:prstGeom prst="rect">
            <a:avLst/>
          </a:prstGeom>
        </p:spPr>
      </p:pic>
    </p:spTree>
    <p:extLst>
      <p:ext uri="{BB962C8B-B14F-4D97-AF65-F5344CB8AC3E}">
        <p14:creationId xmlns:p14="http://schemas.microsoft.com/office/powerpoint/2010/main" val="1210086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Stock_000003121414XSmall.jpg"/>
          <p:cNvPicPr>
            <a:picLocks noChangeAspect="1"/>
          </p:cNvPicPr>
          <p:nvPr/>
        </p:nvPicPr>
        <p:blipFill>
          <a:blip r:embed="rId2" cstate="print"/>
          <a:stretch>
            <a:fillRect/>
          </a:stretch>
        </p:blipFill>
        <p:spPr>
          <a:xfrm>
            <a:off x="0" y="2271592"/>
            <a:ext cx="6096000" cy="4571999"/>
          </a:xfrm>
          <a:prstGeom prst="rect">
            <a:avLst/>
          </a:prstGeom>
        </p:spPr>
      </p:pic>
      <p:sp>
        <p:nvSpPr>
          <p:cNvPr id="2" name="TextBox 1"/>
          <p:cNvSpPr txBox="1"/>
          <p:nvPr/>
        </p:nvSpPr>
        <p:spPr>
          <a:xfrm>
            <a:off x="1809720" y="304801"/>
            <a:ext cx="9544080" cy="1200329"/>
          </a:xfrm>
          <a:prstGeom prst="rect">
            <a:avLst/>
          </a:prstGeom>
          <a:noFill/>
        </p:spPr>
        <p:txBody>
          <a:bodyPr wrap="square" rtlCol="0">
            <a:spAutoFit/>
          </a:bodyPr>
          <a:lstStyle/>
          <a:p>
            <a:pPr algn="r"/>
            <a:r>
              <a:rPr lang="en-US" sz="3600" b="1" dirty="0">
                <a:solidFill>
                  <a:schemeClr val="tx2"/>
                </a:solidFill>
              </a:rPr>
              <a:t>The Semantic Web</a:t>
            </a:r>
          </a:p>
          <a:p>
            <a:pPr algn="r"/>
            <a:r>
              <a:rPr lang="en-US" sz="3600" dirty="0">
                <a:solidFill>
                  <a:schemeClr val="tx2"/>
                </a:solidFill>
              </a:rPr>
              <a:t> is a portal to the </a:t>
            </a:r>
            <a:r>
              <a:rPr lang="en-US" sz="3600" b="1" dirty="0">
                <a:solidFill>
                  <a:schemeClr val="tx2"/>
                </a:solidFill>
              </a:rPr>
              <a:t>web of knowledge</a:t>
            </a:r>
            <a:endParaRPr lang="en-US" sz="3600" dirty="0">
              <a:solidFill>
                <a:schemeClr val="tx2"/>
              </a:solidFill>
            </a:endParaRPr>
          </a:p>
        </p:txBody>
      </p:sp>
      <p:pic>
        <p:nvPicPr>
          <p:cNvPr id="6" name="Picture 5" descr="sw-horz-w3c.png"/>
          <p:cNvPicPr>
            <a:picLocks noChangeAspect="1"/>
          </p:cNvPicPr>
          <p:nvPr/>
        </p:nvPicPr>
        <p:blipFill>
          <a:blip r:embed="rId3" cstate="print"/>
          <a:stretch>
            <a:fillRect/>
          </a:stretch>
        </p:blipFill>
        <p:spPr>
          <a:xfrm>
            <a:off x="8686800" y="5668906"/>
            <a:ext cx="2743200" cy="546363"/>
          </a:xfrm>
          <a:prstGeom prst="rect">
            <a:avLst/>
          </a:prstGeom>
        </p:spPr>
      </p:pic>
      <p:sp>
        <p:nvSpPr>
          <p:cNvPr id="8" name="Slide Number Placeholder 7"/>
          <p:cNvSpPr>
            <a:spLocks noGrp="1"/>
          </p:cNvSpPr>
          <p:nvPr>
            <p:ph type="sldNum" sz="quarter" idx="12"/>
          </p:nvPr>
        </p:nvSpPr>
        <p:spPr/>
        <p:txBody>
          <a:bodyPr/>
          <a:lstStyle/>
          <a:p>
            <a:fld id="{744B4C4E-7360-49FE-99CA-FD0E3CDDDB62}" type="slidenum">
              <a:rPr lang="en-CA" smtClean="0"/>
              <a:pPr/>
              <a:t>26</a:t>
            </a:fld>
            <a:endParaRPr lang="en-CA"/>
          </a:p>
        </p:txBody>
      </p:sp>
      <p:sp>
        <p:nvSpPr>
          <p:cNvPr id="9" name="Footer Placeholder 8"/>
          <p:cNvSpPr>
            <a:spLocks noGrp="1"/>
          </p:cNvSpPr>
          <p:nvPr>
            <p:ph type="ftr" sz="quarter" idx="11"/>
          </p:nvPr>
        </p:nvSpPr>
        <p:spPr/>
        <p:txBody>
          <a:bodyPr/>
          <a:lstStyle/>
          <a:p>
            <a:r>
              <a:rPr lang="nn-NO" smtClean="0"/>
              <a:t>@micheldumontier::CERN:2019-06-06</a:t>
            </a:r>
            <a:endParaRPr lang="en-CA" dirty="0"/>
          </a:p>
        </p:txBody>
      </p:sp>
      <p:sp>
        <p:nvSpPr>
          <p:cNvPr id="10" name="TextBox 9"/>
          <p:cNvSpPr txBox="1"/>
          <p:nvPr/>
        </p:nvSpPr>
        <p:spPr>
          <a:xfrm>
            <a:off x="1447800" y="1600200"/>
            <a:ext cx="9982200" cy="3416320"/>
          </a:xfrm>
          <a:prstGeom prst="rect">
            <a:avLst/>
          </a:prstGeom>
          <a:noFill/>
        </p:spPr>
        <p:txBody>
          <a:bodyPr wrap="square" rtlCol="0">
            <a:spAutoFit/>
          </a:bodyPr>
          <a:lstStyle/>
          <a:p>
            <a:pPr algn="r"/>
            <a:r>
              <a:rPr lang="en-US" sz="2400" b="1" dirty="0">
                <a:solidFill>
                  <a:schemeClr val="accent2"/>
                </a:solidFill>
              </a:rPr>
              <a:t>standards</a:t>
            </a:r>
            <a:r>
              <a:rPr lang="en-US" sz="2400" dirty="0">
                <a:solidFill>
                  <a:schemeClr val="accent2"/>
                </a:solidFill>
              </a:rPr>
              <a:t> </a:t>
            </a:r>
            <a:r>
              <a:rPr lang="en-US" sz="2400" dirty="0"/>
              <a:t>for publishing, sharing and querying </a:t>
            </a:r>
          </a:p>
          <a:p>
            <a:pPr algn="r"/>
            <a:r>
              <a:rPr lang="en-US" sz="2400" b="1" dirty="0"/>
              <a:t>facts, expert knowledge and services</a:t>
            </a:r>
          </a:p>
          <a:p>
            <a:pPr algn="r"/>
            <a:endParaRPr lang="en-US" sz="2400" dirty="0"/>
          </a:p>
          <a:p>
            <a:pPr algn="r"/>
            <a:r>
              <a:rPr lang="en-US" sz="2400" dirty="0"/>
              <a:t>scalable approach for the discovery</a:t>
            </a:r>
          </a:p>
          <a:p>
            <a:pPr algn="r"/>
            <a:r>
              <a:rPr lang="en-US" sz="2400" dirty="0"/>
              <a:t>of  </a:t>
            </a:r>
            <a:r>
              <a:rPr lang="en-US" sz="2400" i="1" dirty="0"/>
              <a:t>independently constructed,</a:t>
            </a:r>
          </a:p>
          <a:p>
            <a:pPr algn="r"/>
            <a:r>
              <a:rPr lang="en-US" sz="2400" i="1" dirty="0"/>
              <a:t>collaboratively described,</a:t>
            </a:r>
          </a:p>
          <a:p>
            <a:pPr algn="r"/>
            <a:r>
              <a:rPr lang="en-US" sz="2400" i="1" dirty="0"/>
              <a:t>distributed knowledge</a:t>
            </a:r>
          </a:p>
          <a:p>
            <a:pPr algn="r"/>
            <a:endParaRPr lang="en-US" sz="2400" dirty="0"/>
          </a:p>
          <a:p>
            <a:pPr algn="r"/>
            <a:endParaRPr lang="en-US" sz="2400" dirty="0"/>
          </a:p>
        </p:txBody>
      </p:sp>
    </p:spTree>
    <p:extLst>
      <p:ext uri="{BB962C8B-B14F-4D97-AF65-F5344CB8AC3E}">
        <p14:creationId xmlns:p14="http://schemas.microsoft.com/office/powerpoint/2010/main" val="3771294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048000" y="1001315"/>
            <a:ext cx="5791200" cy="5845680"/>
          </a:xfrm>
          <a:prstGeom prst="rect">
            <a:avLst/>
          </a:prstGeom>
        </p:spPr>
      </p:pic>
      <p:sp>
        <p:nvSpPr>
          <p:cNvPr id="2" name="Title 1"/>
          <p:cNvSpPr>
            <a:spLocks noGrp="1"/>
          </p:cNvSpPr>
          <p:nvPr>
            <p:ph type="title"/>
          </p:nvPr>
        </p:nvSpPr>
        <p:spPr>
          <a:xfrm>
            <a:off x="1524000" y="52406"/>
            <a:ext cx="9144000" cy="785794"/>
          </a:xfrm>
        </p:spPr>
        <p:txBody>
          <a:bodyPr>
            <a:noAutofit/>
          </a:bodyPr>
          <a:lstStyle/>
          <a:p>
            <a:r>
              <a:rPr lang="en-CA" sz="3200" dirty="0" smtClean="0"/>
              <a:t>The semantic web community has built </a:t>
            </a:r>
            <a:r>
              <a:rPr lang="en-CA" sz="3200" dirty="0"/>
              <a:t>a massive </a:t>
            </a:r>
            <a:br>
              <a:rPr lang="en-CA" sz="3200" dirty="0"/>
            </a:br>
            <a:r>
              <a:rPr lang="en-CA" sz="3200" dirty="0" smtClean="0"/>
              <a:t>open and decentralized </a:t>
            </a:r>
            <a:r>
              <a:rPr lang="en-CA" sz="3200" dirty="0"/>
              <a:t>knowledge graph</a:t>
            </a:r>
          </a:p>
        </p:txBody>
      </p:sp>
      <p:sp>
        <p:nvSpPr>
          <p:cNvPr id="4" name="Slide Number Placeholder 3"/>
          <p:cNvSpPr>
            <a:spLocks noGrp="1"/>
          </p:cNvSpPr>
          <p:nvPr>
            <p:ph type="sldNum" sz="quarter" idx="12"/>
          </p:nvPr>
        </p:nvSpPr>
        <p:spPr/>
        <p:txBody>
          <a:bodyPr/>
          <a:lstStyle/>
          <a:p>
            <a:fld id="{744B4C4E-7360-49FE-99CA-FD0E3CDDDB62}" type="slidenum">
              <a:rPr lang="en-CA" smtClean="0"/>
              <a:pPr/>
              <a:t>27</a:t>
            </a:fld>
            <a:endParaRPr lang="en-CA"/>
          </a:p>
        </p:txBody>
      </p:sp>
      <p:sp>
        <p:nvSpPr>
          <p:cNvPr id="3" name="Footer Placeholder 2"/>
          <p:cNvSpPr>
            <a:spLocks noGrp="1"/>
          </p:cNvSpPr>
          <p:nvPr>
            <p:ph type="ftr" sz="quarter" idx="11"/>
          </p:nvPr>
        </p:nvSpPr>
        <p:spPr/>
        <p:txBody>
          <a:bodyPr/>
          <a:lstStyle/>
          <a:p>
            <a:pPr>
              <a:defRPr/>
            </a:pPr>
            <a:r>
              <a:rPr lang="nn-NO" smtClean="0"/>
              <a:t>@micheldumontier::CERN:2019-06-06</a:t>
            </a:r>
            <a:endParaRPr lang="en-US" dirty="0"/>
          </a:p>
        </p:txBody>
      </p:sp>
    </p:spTree>
    <p:extLst>
      <p:ext uri="{BB962C8B-B14F-4D97-AF65-F5344CB8AC3E}">
        <p14:creationId xmlns:p14="http://schemas.microsoft.com/office/powerpoint/2010/main" val="4027722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0" y="1449867"/>
            <a:ext cx="6046652" cy="2637921"/>
          </a:xfrm>
          <a:prstGeom prst="rect">
            <a:avLst/>
          </a:prstGeom>
        </p:spPr>
      </p:pic>
      <p:sp>
        <p:nvSpPr>
          <p:cNvPr id="13" name="TextBox 12"/>
          <p:cNvSpPr txBox="1"/>
          <p:nvPr/>
        </p:nvSpPr>
        <p:spPr>
          <a:xfrm>
            <a:off x="5284148" y="4344137"/>
            <a:ext cx="4925704" cy="1200329"/>
          </a:xfrm>
          <a:prstGeom prst="rect">
            <a:avLst/>
          </a:prstGeom>
          <a:noFill/>
        </p:spPr>
        <p:txBody>
          <a:bodyPr wrap="square" rtlCol="0">
            <a:spAutoFit/>
          </a:bodyPr>
          <a:lstStyle/>
          <a:p>
            <a:pPr marL="285750" indent="-285750">
              <a:buFont typeface="Arial" pitchFamily="34" charset="0"/>
              <a:buChar char="•"/>
            </a:pPr>
            <a:r>
              <a:rPr lang="en-US" b="1" dirty="0"/>
              <a:t>30+  </a:t>
            </a:r>
            <a:r>
              <a:rPr lang="en-US" dirty="0" smtClean="0"/>
              <a:t>biomedical data sources</a:t>
            </a:r>
            <a:endParaRPr lang="en-US" dirty="0"/>
          </a:p>
          <a:p>
            <a:pPr marL="285750" indent="-285750">
              <a:buFont typeface="Arial" pitchFamily="34" charset="0"/>
              <a:buChar char="•"/>
            </a:pPr>
            <a:r>
              <a:rPr lang="en-US" b="1" dirty="0" smtClean="0"/>
              <a:t>10B</a:t>
            </a:r>
            <a:r>
              <a:rPr lang="en-US" b="1" dirty="0"/>
              <a:t>+</a:t>
            </a:r>
            <a:r>
              <a:rPr lang="en-US" dirty="0"/>
              <a:t> interlinked </a:t>
            </a:r>
            <a:r>
              <a:rPr lang="en-US" dirty="0" smtClean="0"/>
              <a:t>statements</a:t>
            </a:r>
          </a:p>
          <a:p>
            <a:pPr marL="285750" indent="-285750">
              <a:buFont typeface="Arial" pitchFamily="34" charset="0"/>
              <a:buChar char="•"/>
            </a:pPr>
            <a:r>
              <a:rPr lang="en-US" dirty="0" smtClean="0"/>
              <a:t>EBI</a:t>
            </a:r>
            <a:r>
              <a:rPr lang="en-US" dirty="0"/>
              <a:t>, SIB, NCBI, DBCLS, NCBO</a:t>
            </a:r>
            <a:r>
              <a:rPr lang="en-US" dirty="0" smtClean="0"/>
              <a:t>, </a:t>
            </a:r>
            <a:r>
              <a:rPr lang="en-US" dirty="0"/>
              <a:t>and many </a:t>
            </a:r>
            <a:r>
              <a:rPr lang="en-US" dirty="0" smtClean="0"/>
              <a:t>others produce this content</a:t>
            </a:r>
            <a:endParaRPr lang="en-US" dirty="0"/>
          </a:p>
        </p:txBody>
      </p:sp>
      <p:sp>
        <p:nvSpPr>
          <p:cNvPr id="3" name="Rectangle 2"/>
          <p:cNvSpPr/>
          <p:nvPr/>
        </p:nvSpPr>
        <p:spPr>
          <a:xfrm>
            <a:off x="685800" y="1981201"/>
            <a:ext cx="2819400" cy="1061829"/>
          </a:xfrm>
          <a:prstGeom prst="rect">
            <a:avLst/>
          </a:prstGeom>
        </p:spPr>
        <p:txBody>
          <a:bodyPr wrap="square">
            <a:spAutoFit/>
          </a:bodyPr>
          <a:lstStyle/>
          <a:p>
            <a:pPr algn="l"/>
            <a:r>
              <a:rPr lang="en-US" sz="1050" dirty="0"/>
              <a:t>chemicals/drugs/formulations, genomes/genes/proteins, domains</a:t>
            </a:r>
          </a:p>
          <a:p>
            <a:pPr algn="l"/>
            <a:r>
              <a:rPr lang="en-US" sz="1050" dirty="0"/>
              <a:t>Interactions, complexes &amp; pathways</a:t>
            </a:r>
          </a:p>
          <a:p>
            <a:pPr algn="l"/>
            <a:r>
              <a:rPr lang="en-US" sz="1050" dirty="0"/>
              <a:t>animal models and phenotypes</a:t>
            </a:r>
          </a:p>
          <a:p>
            <a:pPr algn="l"/>
            <a:r>
              <a:rPr lang="en-US" sz="1050" dirty="0"/>
              <a:t>Disease, genetic markers, treatments</a:t>
            </a:r>
          </a:p>
          <a:p>
            <a:pPr algn="l"/>
            <a:r>
              <a:rPr lang="en-US" sz="1050" dirty="0"/>
              <a:t>Terminologies &amp; publications</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6800" y="3377712"/>
            <a:ext cx="3200400" cy="3068453"/>
          </a:xfrm>
          <a:prstGeom prst="rect">
            <a:avLst/>
          </a:prstGeom>
        </p:spPr>
      </p:pic>
      <p:sp>
        <p:nvSpPr>
          <p:cNvPr id="5" name="Slide Number Placeholder 4"/>
          <p:cNvSpPr>
            <a:spLocks noGrp="1"/>
          </p:cNvSpPr>
          <p:nvPr>
            <p:ph type="sldNum" sz="quarter" idx="12"/>
          </p:nvPr>
        </p:nvSpPr>
        <p:spPr/>
        <p:txBody>
          <a:bodyPr/>
          <a:lstStyle/>
          <a:p>
            <a:fld id="{2582ACC2-38F0-41F7-837F-EF42E2ECEECF}" type="slidenum">
              <a:rPr lang="en-US" smtClean="0"/>
              <a:pPr/>
              <a:t>28</a:t>
            </a:fld>
            <a:endParaRPr lang="en-US"/>
          </a:p>
        </p:txBody>
      </p:sp>
      <p:sp>
        <p:nvSpPr>
          <p:cNvPr id="6" name="Rectangle 5"/>
          <p:cNvSpPr/>
          <p:nvPr/>
        </p:nvSpPr>
        <p:spPr>
          <a:xfrm>
            <a:off x="5584038" y="5869127"/>
            <a:ext cx="5083962" cy="646331"/>
          </a:xfrm>
          <a:prstGeom prst="rect">
            <a:avLst/>
          </a:prstGeom>
        </p:spPr>
        <p:txBody>
          <a:bodyPr wrap="square">
            <a:spAutoFit/>
          </a:bodyPr>
          <a:lstStyle/>
          <a:p>
            <a:r>
              <a:rPr lang="en-US" sz="1200" dirty="0">
                <a:solidFill>
                  <a:srgbClr val="333333"/>
                </a:solidFill>
                <a:latin typeface="Helvetica Neue"/>
              </a:rPr>
              <a:t>Alison Callahan, Jose Cruz-Toledo, Peter Ansell, Michel Dumontier: Bio2RDF Release 2: Improved Coverage, Interoperability and Provenance of Life Science Linked Data. ESWC 2013: 200-212</a:t>
            </a:r>
            <a:endParaRPr lang="en-US" sz="1200" dirty="0"/>
          </a:p>
        </p:txBody>
      </p:sp>
      <p:pic>
        <p:nvPicPr>
          <p:cNvPr id="12" name="Picture 11" descr="bio2rdf_logo.png">
            <a:extLst>
              <a:ext uri="{FF2B5EF4-FFF2-40B4-BE49-F238E27FC236}">
                <a16:creationId xmlns:a16="http://schemas.microsoft.com/office/drawing/2014/main" id="{E78ADB49-1B81-4AF9-9492-145196681822}"/>
              </a:ext>
            </a:extLst>
          </p:cNvPr>
          <p:cNvPicPr>
            <a:picLocks noChangeAspect="1"/>
          </p:cNvPicPr>
          <p:nvPr/>
        </p:nvPicPr>
        <p:blipFill>
          <a:blip r:embed="rId5"/>
          <a:stretch>
            <a:fillRect/>
          </a:stretch>
        </p:blipFill>
        <p:spPr>
          <a:xfrm>
            <a:off x="1752601" y="304800"/>
            <a:ext cx="1925903" cy="589808"/>
          </a:xfrm>
          <a:prstGeom prst="rect">
            <a:avLst/>
          </a:prstGeom>
        </p:spPr>
      </p:pic>
      <p:sp>
        <p:nvSpPr>
          <p:cNvPr id="14" name="TextBox 13">
            <a:extLst>
              <a:ext uri="{FF2B5EF4-FFF2-40B4-BE49-F238E27FC236}">
                <a16:creationId xmlns:a16="http://schemas.microsoft.com/office/drawing/2014/main" id="{B0C358FF-C9DF-4D66-AE5C-DEC98CCED9E7}"/>
              </a:ext>
            </a:extLst>
          </p:cNvPr>
          <p:cNvSpPr txBox="1"/>
          <p:nvPr/>
        </p:nvSpPr>
        <p:spPr>
          <a:xfrm>
            <a:off x="2057401" y="933393"/>
            <a:ext cx="2507289" cy="307777"/>
          </a:xfrm>
          <a:prstGeom prst="rect">
            <a:avLst/>
          </a:prstGeom>
          <a:noFill/>
        </p:spPr>
        <p:txBody>
          <a:bodyPr wrap="none" rtlCol="0">
            <a:spAutoFit/>
          </a:bodyPr>
          <a:lstStyle/>
          <a:p>
            <a:pPr algn="ctr" fontAlgn="base">
              <a:spcBef>
                <a:spcPct val="0"/>
              </a:spcBef>
              <a:spcAft>
                <a:spcPct val="0"/>
              </a:spcAft>
            </a:pPr>
            <a:r>
              <a:rPr lang="en-US" sz="1400" i="1" dirty="0">
                <a:solidFill>
                  <a:srgbClr val="000000"/>
                </a:solidFill>
              </a:rPr>
              <a:t>Linked Data for the Life Sciences</a:t>
            </a:r>
          </a:p>
        </p:txBody>
      </p:sp>
      <p:sp>
        <p:nvSpPr>
          <p:cNvPr id="15" name="TextBox 14">
            <a:extLst>
              <a:ext uri="{FF2B5EF4-FFF2-40B4-BE49-F238E27FC236}">
                <a16:creationId xmlns:a16="http://schemas.microsoft.com/office/drawing/2014/main" id="{1AED8BF0-734C-4D76-A0CE-F8161A50DA9D}"/>
              </a:ext>
            </a:extLst>
          </p:cNvPr>
          <p:cNvSpPr txBox="1"/>
          <p:nvPr/>
        </p:nvSpPr>
        <p:spPr>
          <a:xfrm>
            <a:off x="4826000" y="163951"/>
            <a:ext cx="5842000" cy="646331"/>
          </a:xfrm>
          <a:prstGeom prst="rect">
            <a:avLst/>
          </a:prstGeom>
          <a:noFill/>
        </p:spPr>
        <p:txBody>
          <a:bodyPr wrap="square" rtlCol="0">
            <a:spAutoFit/>
          </a:bodyPr>
          <a:lstStyle/>
          <a:p>
            <a:r>
              <a:rPr lang="en-US" b="1" dirty="0"/>
              <a:t>Bio2RDF is an open source project that uses semantic web technologies to make it easier to reuse biomedical data</a:t>
            </a:r>
          </a:p>
        </p:txBody>
      </p:sp>
      <p:sp>
        <p:nvSpPr>
          <p:cNvPr id="4" name="Footer Placeholder 3"/>
          <p:cNvSpPr>
            <a:spLocks noGrp="1"/>
          </p:cNvSpPr>
          <p:nvPr>
            <p:ph type="ftr" sz="quarter" idx="11"/>
          </p:nvPr>
        </p:nvSpPr>
        <p:spPr/>
        <p:txBody>
          <a:bodyPr/>
          <a:lstStyle/>
          <a:p>
            <a:r>
              <a:rPr lang="en-US" smtClean="0"/>
              <a:t>@micheldumontier::CERN:2019-06-06</a:t>
            </a:r>
            <a:endParaRPr lang="en-US" dirty="0"/>
          </a:p>
        </p:txBody>
      </p:sp>
    </p:spTree>
    <p:extLst>
      <p:ext uri="{BB962C8B-B14F-4D97-AF65-F5344CB8AC3E}">
        <p14:creationId xmlns:p14="http://schemas.microsoft.com/office/powerpoint/2010/main" val="1421701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11430000" cy="1143000"/>
          </a:xfrm>
        </p:spPr>
        <p:txBody>
          <a:bodyPr>
            <a:noAutofit/>
          </a:bodyPr>
          <a:lstStyle/>
          <a:p>
            <a:r>
              <a:rPr lang="en-US" sz="3600" dirty="0" smtClean="0"/>
              <a:t>Query the distributed web of </a:t>
            </a:r>
            <a:r>
              <a:rPr lang="en-US" sz="3600" dirty="0" smtClean="0"/>
              <a:t>data (as envisioned by TBL?)</a:t>
            </a:r>
            <a:endParaRPr lang="en-US" sz="3600" dirty="0"/>
          </a:p>
        </p:txBody>
      </p:sp>
      <p:sp>
        <p:nvSpPr>
          <p:cNvPr id="3" name="Footer Placeholder 2"/>
          <p:cNvSpPr>
            <a:spLocks noGrp="1"/>
          </p:cNvSpPr>
          <p:nvPr>
            <p:ph type="ftr" sz="quarter" idx="11"/>
          </p:nvPr>
        </p:nvSpPr>
        <p:spPr/>
        <p:txBody>
          <a:bodyPr/>
          <a:lstStyle/>
          <a:p>
            <a:r>
              <a:rPr lang="en-US" smtClean="0"/>
              <a:t>@micheldumontier::CERN:2019-06-06</a:t>
            </a:r>
            <a:endParaRPr lang="en-US"/>
          </a:p>
        </p:txBody>
      </p:sp>
      <p:sp>
        <p:nvSpPr>
          <p:cNvPr id="4" name="Slide Number Placeholder 3"/>
          <p:cNvSpPr>
            <a:spLocks noGrp="1"/>
          </p:cNvSpPr>
          <p:nvPr>
            <p:ph type="sldNum" sz="quarter" idx="12"/>
          </p:nvPr>
        </p:nvSpPr>
        <p:spPr/>
        <p:txBody>
          <a:bodyPr/>
          <a:lstStyle/>
          <a:p>
            <a:fld id="{2582ACC2-38F0-41F7-837F-EF42E2ECEECF}" type="slidenum">
              <a:rPr lang="en-US" smtClean="0"/>
              <a:pPr/>
              <a:t>29</a:t>
            </a:fld>
            <a:endParaRPr lang="en-US"/>
          </a:p>
        </p:txBody>
      </p:sp>
      <p:pic>
        <p:nvPicPr>
          <p:cNvPr id="5" name="Picture 4"/>
          <p:cNvPicPr>
            <a:picLocks noChangeAspect="1"/>
          </p:cNvPicPr>
          <p:nvPr/>
        </p:nvPicPr>
        <p:blipFill>
          <a:blip r:embed="rId2"/>
          <a:stretch>
            <a:fillRect/>
          </a:stretch>
        </p:blipFill>
        <p:spPr>
          <a:xfrm>
            <a:off x="2362200" y="1277844"/>
            <a:ext cx="7620000" cy="5564433"/>
          </a:xfrm>
          <a:prstGeom prst="rect">
            <a:avLst/>
          </a:prstGeom>
        </p:spPr>
      </p:pic>
      <p:sp>
        <p:nvSpPr>
          <p:cNvPr id="6" name="Rectangle 5"/>
          <p:cNvSpPr/>
          <p:nvPr/>
        </p:nvSpPr>
        <p:spPr>
          <a:xfrm>
            <a:off x="182880" y="2362200"/>
            <a:ext cx="1722120" cy="1754326"/>
          </a:xfrm>
          <a:prstGeom prst="rect">
            <a:avLst/>
          </a:prstGeom>
        </p:spPr>
        <p:txBody>
          <a:bodyPr wrap="square">
            <a:spAutoFit/>
          </a:bodyPr>
          <a:lstStyle/>
          <a:p>
            <a:r>
              <a:rPr lang="en-US" dirty="0" smtClean="0"/>
              <a:t>Phenotypes </a:t>
            </a:r>
            <a:r>
              <a:rPr lang="en-US" dirty="0"/>
              <a:t>of knock-out mouse models for the targets of a selected drug (</a:t>
            </a:r>
            <a:r>
              <a:rPr lang="en-US" dirty="0" err="1"/>
              <a:t>Imatinib</a:t>
            </a:r>
            <a:r>
              <a:rPr lang="en-US" dirty="0"/>
              <a:t>)</a:t>
            </a:r>
          </a:p>
        </p:txBody>
      </p:sp>
    </p:spTree>
    <p:extLst>
      <p:ext uri="{BB962C8B-B14F-4D97-AF65-F5344CB8AC3E}">
        <p14:creationId xmlns:p14="http://schemas.microsoft.com/office/powerpoint/2010/main" val="3267440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4776415-9376-4A2C-A85B-646CC3F6ABBD}" type="slidenum">
              <a:rPr lang="en-GB" smtClean="0"/>
              <a:pPr>
                <a:defRPr/>
              </a:pPr>
              <a:t>3</a:t>
            </a:fld>
            <a:endParaRPr lang="en-GB"/>
          </a:p>
        </p:txBody>
      </p:sp>
      <p:pic>
        <p:nvPicPr>
          <p:cNvPr id="5" name="Picture 4"/>
          <p:cNvPicPr>
            <a:picLocks noChangeAspect="1"/>
          </p:cNvPicPr>
          <p:nvPr/>
        </p:nvPicPr>
        <p:blipFill>
          <a:blip r:embed="rId3"/>
          <a:stretch>
            <a:fillRect/>
          </a:stretch>
        </p:blipFill>
        <p:spPr>
          <a:xfrm>
            <a:off x="3753708" y="1541528"/>
            <a:ext cx="2870421" cy="3067309"/>
          </a:xfrm>
          <a:prstGeom prst="rect">
            <a:avLst/>
          </a:prstGeom>
        </p:spPr>
      </p:pic>
      <p:sp>
        <p:nvSpPr>
          <p:cNvPr id="7" name="Rectangle 6"/>
          <p:cNvSpPr/>
          <p:nvPr/>
        </p:nvSpPr>
        <p:spPr>
          <a:xfrm>
            <a:off x="381000" y="221703"/>
            <a:ext cx="11364590" cy="1323439"/>
          </a:xfrm>
          <a:prstGeom prst="rect">
            <a:avLst/>
          </a:prstGeom>
        </p:spPr>
        <p:txBody>
          <a:bodyPr wrap="square">
            <a:spAutoFit/>
          </a:bodyPr>
          <a:lstStyle/>
          <a:p>
            <a:r>
              <a:rPr lang="en-US" sz="2000" b="1" dirty="0">
                <a:solidFill>
                  <a:srgbClr val="131313"/>
                </a:solidFill>
              </a:rPr>
              <a:t>A common rejection module (CRM) for acute rejection across multiple organs identifies novel therapeutics for organ transplantation</a:t>
            </a:r>
          </a:p>
          <a:p>
            <a:r>
              <a:rPr lang="en-US" sz="2000" dirty="0">
                <a:solidFill>
                  <a:srgbClr val="004B9A"/>
                </a:solidFill>
                <a:latin typeface="inherit"/>
              </a:rPr>
              <a:t>Khatri et al. </a:t>
            </a:r>
            <a:r>
              <a:rPr lang="en-US" sz="2000" dirty="0"/>
              <a:t>JEM. 210 (11): 2205</a:t>
            </a:r>
            <a:endParaRPr lang="en-US" sz="2000" dirty="0">
              <a:solidFill>
                <a:srgbClr val="004B9A"/>
              </a:solidFill>
              <a:latin typeface="inherit"/>
            </a:endParaRPr>
          </a:p>
          <a:p>
            <a:r>
              <a:rPr lang="en-US" sz="2000" dirty="0">
                <a:solidFill>
                  <a:srgbClr val="000000"/>
                </a:solidFill>
                <a:latin typeface="inherit"/>
              </a:rPr>
              <a:t>DOI: 10.1084/jem.20122709</a:t>
            </a:r>
          </a:p>
        </p:txBody>
      </p:sp>
      <p:sp>
        <p:nvSpPr>
          <p:cNvPr id="3" name="Footer Placeholder 2"/>
          <p:cNvSpPr>
            <a:spLocks noGrp="1"/>
          </p:cNvSpPr>
          <p:nvPr>
            <p:ph type="ftr" sz="quarter" idx="11"/>
          </p:nvPr>
        </p:nvSpPr>
        <p:spPr/>
        <p:txBody>
          <a:bodyPr/>
          <a:lstStyle/>
          <a:p>
            <a:r>
              <a:rPr lang="en-US" smtClean="0"/>
              <a:t>@micheldumontier::CERN:2019-06-06</a:t>
            </a:r>
            <a:endParaRPr lang="en-US" dirty="0"/>
          </a:p>
        </p:txBody>
      </p:sp>
      <p:sp>
        <p:nvSpPr>
          <p:cNvPr id="10" name="Rectangle 9"/>
          <p:cNvSpPr/>
          <p:nvPr/>
        </p:nvSpPr>
        <p:spPr>
          <a:xfrm>
            <a:off x="496103" y="4430614"/>
            <a:ext cx="8902810" cy="2308324"/>
          </a:xfrm>
          <a:prstGeom prst="rect">
            <a:avLst/>
          </a:prstGeom>
        </p:spPr>
        <p:txBody>
          <a:bodyPr wrap="square">
            <a:spAutoFit/>
          </a:bodyPr>
          <a:lstStyle/>
          <a:p>
            <a:r>
              <a:rPr lang="en-US" b="1" dirty="0"/>
              <a:t>Main Findings:</a:t>
            </a:r>
          </a:p>
          <a:p>
            <a:pPr marL="342900" indent="-342900">
              <a:buAutoNum type="arabicPeriod"/>
            </a:pPr>
            <a:r>
              <a:rPr lang="en-US" dirty="0"/>
              <a:t>CRM genes </a:t>
            </a:r>
            <a:r>
              <a:rPr lang="en-US" b="1" dirty="0" smtClean="0"/>
              <a:t>predicted </a:t>
            </a:r>
            <a:r>
              <a:rPr lang="en-US" b="1" dirty="0"/>
              <a:t>future injury </a:t>
            </a:r>
            <a:r>
              <a:rPr lang="en-US" dirty="0"/>
              <a:t>to a graft </a:t>
            </a:r>
          </a:p>
          <a:p>
            <a:pPr marL="342900" indent="-342900">
              <a:buAutoNum type="arabicPeriod"/>
            </a:pPr>
            <a:r>
              <a:rPr lang="en-US" dirty="0"/>
              <a:t>Mice treated with </a:t>
            </a:r>
            <a:r>
              <a:rPr lang="en-US" b="1" dirty="0"/>
              <a:t>drugs against the CRM genes extended graft </a:t>
            </a:r>
            <a:r>
              <a:rPr lang="en-US" b="1" dirty="0" smtClean="0"/>
              <a:t>survival</a:t>
            </a:r>
          </a:p>
          <a:p>
            <a:pPr marL="342900" indent="-342900">
              <a:buAutoNum type="arabicPeriod"/>
            </a:pPr>
            <a:r>
              <a:rPr lang="en-US" dirty="0" smtClean="0"/>
              <a:t>Retrospective</a:t>
            </a:r>
            <a:r>
              <a:rPr lang="en-US" b="1" dirty="0" smtClean="0"/>
              <a:t> EHR analysis supports treatment prediction</a:t>
            </a:r>
            <a:endParaRPr lang="en-US" b="1" dirty="0"/>
          </a:p>
          <a:p>
            <a:endParaRPr lang="en-US" b="1" dirty="0" smtClean="0"/>
          </a:p>
          <a:p>
            <a:r>
              <a:rPr lang="en-US" b="1" dirty="0" smtClean="0"/>
              <a:t>Key Observations:</a:t>
            </a:r>
          </a:p>
          <a:p>
            <a:r>
              <a:rPr lang="en-US" dirty="0" smtClean="0"/>
              <a:t>1. Meta-analysis offers a </a:t>
            </a:r>
            <a:r>
              <a:rPr lang="en-US" b="1" dirty="0" smtClean="0"/>
              <a:t>more</a:t>
            </a:r>
            <a:r>
              <a:rPr lang="en-US" dirty="0" smtClean="0"/>
              <a:t> </a:t>
            </a:r>
            <a:r>
              <a:rPr lang="en-US" b="1" dirty="0" smtClean="0"/>
              <a:t>reliable estimate </a:t>
            </a:r>
            <a:r>
              <a:rPr lang="en-US" dirty="0" smtClean="0"/>
              <a:t>of the magnitude of the effect</a:t>
            </a:r>
          </a:p>
          <a:p>
            <a:r>
              <a:rPr lang="en-US" dirty="0" smtClean="0"/>
              <a:t>2. Data can be used to </a:t>
            </a:r>
            <a:r>
              <a:rPr lang="en-US" b="1" dirty="0" smtClean="0"/>
              <a:t>generate and support/dispute new hypotheses</a:t>
            </a:r>
            <a:endParaRPr lang="en-US" b="1" dirty="0"/>
          </a:p>
        </p:txBody>
      </p:sp>
      <p:pic>
        <p:nvPicPr>
          <p:cNvPr id="8" name="Picture 2" descr="GEO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7000" y="2209800"/>
            <a:ext cx="2161656" cy="99199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5"/>
          <a:stretch>
            <a:fillRect/>
          </a:stretch>
        </p:blipFill>
        <p:spPr>
          <a:xfrm>
            <a:off x="7010400" y="1541528"/>
            <a:ext cx="2895600" cy="3162300"/>
          </a:xfrm>
          <a:prstGeom prst="rect">
            <a:avLst/>
          </a:prstGeom>
        </p:spPr>
      </p:pic>
    </p:spTree>
    <p:extLst>
      <p:ext uri="{BB962C8B-B14F-4D97-AF65-F5344CB8AC3E}">
        <p14:creationId xmlns:p14="http://schemas.microsoft.com/office/powerpoint/2010/main" val="353084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CA" sz="3600" dirty="0" smtClean="0"/>
              <a:t>Find </a:t>
            </a:r>
            <a:r>
              <a:rPr lang="en-CA" sz="3600" dirty="0"/>
              <a:t>and explore </a:t>
            </a:r>
            <a:r>
              <a:rPr lang="en-CA" sz="3600" dirty="0" smtClean="0"/>
              <a:t>data with effective user interfaces</a:t>
            </a:r>
            <a:endParaRPr lang="en-CA" sz="3600" dirty="0"/>
          </a:p>
        </p:txBody>
      </p:sp>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30</a:t>
            </a:fld>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4026" y="990600"/>
            <a:ext cx="8151710" cy="5181600"/>
          </a:xfrm>
          <a:prstGeom prst="rect">
            <a:avLst/>
          </a:prstGeom>
        </p:spPr>
      </p:pic>
      <p:pic>
        <p:nvPicPr>
          <p:cNvPr id="9" name="Picture 8"/>
          <p:cNvPicPr>
            <a:picLocks noChangeAspect="1"/>
          </p:cNvPicPr>
          <p:nvPr/>
        </p:nvPicPr>
        <p:blipFill>
          <a:blip r:embed="rId3"/>
          <a:stretch>
            <a:fillRect/>
          </a:stretch>
        </p:blipFill>
        <p:spPr>
          <a:xfrm>
            <a:off x="2060713" y="6344441"/>
            <a:ext cx="1383196" cy="402256"/>
          </a:xfrm>
          <a:prstGeom prst="rect">
            <a:avLst/>
          </a:prstGeom>
        </p:spPr>
      </p:pic>
      <p:sp>
        <p:nvSpPr>
          <p:cNvPr id="3" name="TextBox 2"/>
          <p:cNvSpPr txBox="1"/>
          <p:nvPr/>
        </p:nvSpPr>
        <p:spPr>
          <a:xfrm>
            <a:off x="4267200" y="6383150"/>
            <a:ext cx="3821880" cy="369332"/>
          </a:xfrm>
          <a:prstGeom prst="rect">
            <a:avLst/>
          </a:prstGeom>
          <a:noFill/>
        </p:spPr>
        <p:txBody>
          <a:bodyPr wrap="none" rtlCol="0">
            <a:spAutoFit/>
          </a:bodyPr>
          <a:lstStyle/>
          <a:p>
            <a:r>
              <a:rPr lang="en-US" i="1" dirty="0" smtClean="0"/>
              <a:t>Disclosure: I’m an advisor to </a:t>
            </a:r>
            <a:r>
              <a:rPr lang="en-US" i="1" dirty="0" err="1" smtClean="0"/>
              <a:t>OntoForce</a:t>
            </a:r>
            <a:endParaRPr lang="en-US" i="1" dirty="0"/>
          </a:p>
        </p:txBody>
      </p:sp>
    </p:spTree>
    <p:extLst>
      <p:ext uri="{BB962C8B-B14F-4D97-AF65-F5344CB8AC3E}">
        <p14:creationId xmlns:p14="http://schemas.microsoft.com/office/powerpoint/2010/main" val="550988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CA" sz="3600" dirty="0"/>
              <a:t>Examine the provenance behind the facts</a:t>
            </a:r>
          </a:p>
        </p:txBody>
      </p:sp>
      <p:sp>
        <p:nvSpPr>
          <p:cNvPr id="4" name="Footer Placeholder 3"/>
          <p:cNvSpPr>
            <a:spLocks noGrp="1"/>
          </p:cNvSpPr>
          <p:nvPr>
            <p:ph type="ftr" sz="quarter" idx="11"/>
          </p:nvPr>
        </p:nvSpPr>
        <p:spPr/>
        <p:txBody>
          <a:bodyPr/>
          <a:lstStyle/>
          <a:p>
            <a:r>
              <a:rPr lang="en-US" smtClean="0"/>
              <a:t>@micheldumontier::CERN:2019-06-06</a:t>
            </a:r>
            <a:endParaRPr lang="en-US"/>
          </a:p>
        </p:txBody>
      </p:sp>
      <p:sp>
        <p:nvSpPr>
          <p:cNvPr id="5" name="Slide Number Placeholder 4"/>
          <p:cNvSpPr>
            <a:spLocks noGrp="1"/>
          </p:cNvSpPr>
          <p:nvPr>
            <p:ph type="sldNum" sz="quarter" idx="12"/>
          </p:nvPr>
        </p:nvSpPr>
        <p:spPr/>
        <p:txBody>
          <a:bodyPr/>
          <a:lstStyle/>
          <a:p>
            <a:fld id="{2582ACC2-38F0-41F7-837F-EF42E2ECEECF}" type="slidenum">
              <a:rPr lang="en-US" smtClean="0"/>
              <a:pPr/>
              <a:t>31</a:t>
            </a:fld>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1" y="1152940"/>
            <a:ext cx="8584657" cy="4952999"/>
          </a:xfrm>
          <a:prstGeom prst="rect">
            <a:avLst/>
          </a:prstGeom>
        </p:spPr>
      </p:pic>
      <p:pic>
        <p:nvPicPr>
          <p:cNvPr id="6" name="Picture 5"/>
          <p:cNvPicPr>
            <a:picLocks noChangeAspect="1"/>
          </p:cNvPicPr>
          <p:nvPr/>
        </p:nvPicPr>
        <p:blipFill>
          <a:blip r:embed="rId3"/>
          <a:stretch>
            <a:fillRect/>
          </a:stretch>
        </p:blipFill>
        <p:spPr>
          <a:xfrm>
            <a:off x="2060713" y="6344441"/>
            <a:ext cx="1383196" cy="402256"/>
          </a:xfrm>
          <a:prstGeom prst="rect">
            <a:avLst/>
          </a:prstGeom>
        </p:spPr>
      </p:pic>
      <p:sp>
        <p:nvSpPr>
          <p:cNvPr id="7" name="TextBox 6"/>
          <p:cNvSpPr txBox="1"/>
          <p:nvPr/>
        </p:nvSpPr>
        <p:spPr>
          <a:xfrm>
            <a:off x="4267200" y="6383150"/>
            <a:ext cx="3821880" cy="369332"/>
          </a:xfrm>
          <a:prstGeom prst="rect">
            <a:avLst/>
          </a:prstGeom>
          <a:noFill/>
        </p:spPr>
        <p:txBody>
          <a:bodyPr wrap="none" rtlCol="0">
            <a:spAutoFit/>
          </a:bodyPr>
          <a:lstStyle/>
          <a:p>
            <a:r>
              <a:rPr lang="en-US" i="1" dirty="0" smtClean="0"/>
              <a:t>Disclosure: I’m an advisor to </a:t>
            </a:r>
            <a:r>
              <a:rPr lang="en-US" i="1" dirty="0" err="1" smtClean="0"/>
              <a:t>OntoForce</a:t>
            </a:r>
            <a:endParaRPr lang="en-US" i="1" dirty="0"/>
          </a:p>
        </p:txBody>
      </p:sp>
    </p:spTree>
    <p:extLst>
      <p:ext uri="{BB962C8B-B14F-4D97-AF65-F5344CB8AC3E}">
        <p14:creationId xmlns:p14="http://schemas.microsoft.com/office/powerpoint/2010/main" val="390925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8686800" cy="838200"/>
          </a:xfrm>
        </p:spPr>
        <p:txBody>
          <a:bodyPr>
            <a:noAutofit/>
          </a:bodyPr>
          <a:lstStyle/>
          <a:p>
            <a:r>
              <a:rPr lang="en-CA" sz="3600" dirty="0" smtClean="0"/>
              <a:t>Reproduce computational results</a:t>
            </a:r>
            <a:endParaRPr lang="en-CA" sz="3600" dirty="0"/>
          </a:p>
        </p:txBody>
      </p:sp>
      <p:sp>
        <p:nvSpPr>
          <p:cNvPr id="3" name="Footer Placeholder 2"/>
          <p:cNvSpPr>
            <a:spLocks noGrp="1"/>
          </p:cNvSpPr>
          <p:nvPr>
            <p:ph type="ftr" sz="quarter" idx="11"/>
          </p:nvPr>
        </p:nvSpPr>
        <p:spPr/>
        <p:txBody>
          <a:bodyPr/>
          <a:lstStyle/>
          <a:p>
            <a:r>
              <a:rPr lang="en-US" smtClean="0"/>
              <a:t>@micheldumontier::CERN:2019-06-06</a:t>
            </a:r>
            <a:endParaRPr lang="en-US" dirty="0"/>
          </a:p>
        </p:txBody>
      </p:sp>
      <p:sp>
        <p:nvSpPr>
          <p:cNvPr id="4" name="Slide Number Placeholder 3"/>
          <p:cNvSpPr>
            <a:spLocks noGrp="1"/>
          </p:cNvSpPr>
          <p:nvPr>
            <p:ph type="sldNum" sz="quarter" idx="12"/>
          </p:nvPr>
        </p:nvSpPr>
        <p:spPr/>
        <p:txBody>
          <a:bodyPr/>
          <a:lstStyle/>
          <a:p>
            <a:fld id="{2582ACC2-38F0-41F7-837F-EF42E2ECEECF}" type="slidenum">
              <a:rPr lang="en-US" smtClean="0"/>
              <a:pPr/>
              <a:t>32</a:t>
            </a:fld>
            <a:endParaRPr lang="en-US"/>
          </a:p>
        </p:txBody>
      </p:sp>
      <p:pic>
        <p:nvPicPr>
          <p:cNvPr id="7" name="Picture 6"/>
          <p:cNvPicPr>
            <a:picLocks noChangeAspect="1"/>
          </p:cNvPicPr>
          <p:nvPr/>
        </p:nvPicPr>
        <p:blipFill>
          <a:blip r:embed="rId2"/>
          <a:stretch>
            <a:fillRect/>
          </a:stretch>
        </p:blipFill>
        <p:spPr>
          <a:xfrm>
            <a:off x="2043807" y="835324"/>
            <a:ext cx="7981950" cy="1666875"/>
          </a:xfrm>
          <a:prstGeom prst="rect">
            <a:avLst/>
          </a:prstGeom>
        </p:spPr>
      </p:pic>
      <p:sp>
        <p:nvSpPr>
          <p:cNvPr id="6" name="TextBox 5"/>
          <p:cNvSpPr txBox="1"/>
          <p:nvPr/>
        </p:nvSpPr>
        <p:spPr>
          <a:xfrm>
            <a:off x="2033337" y="2660187"/>
            <a:ext cx="4234557" cy="369332"/>
          </a:xfrm>
          <a:prstGeom prst="rect">
            <a:avLst/>
          </a:prstGeom>
          <a:noFill/>
        </p:spPr>
        <p:txBody>
          <a:bodyPr wrap="none" rtlCol="0">
            <a:spAutoFit/>
          </a:bodyPr>
          <a:lstStyle/>
          <a:p>
            <a:r>
              <a:rPr lang="en-US" b="1" u="sng" dirty="0">
                <a:solidFill>
                  <a:schemeClr val="tx2"/>
                </a:solidFill>
              </a:rPr>
              <a:t>AUC 0.91 across all therapeutic indications</a:t>
            </a:r>
          </a:p>
        </p:txBody>
      </p:sp>
      <p:sp>
        <p:nvSpPr>
          <p:cNvPr id="10" name="TextBox 9"/>
          <p:cNvSpPr txBox="1"/>
          <p:nvPr/>
        </p:nvSpPr>
        <p:spPr>
          <a:xfrm>
            <a:off x="6400800" y="2717134"/>
            <a:ext cx="4542718" cy="369332"/>
          </a:xfrm>
          <a:prstGeom prst="rect">
            <a:avLst/>
          </a:prstGeom>
          <a:noFill/>
        </p:spPr>
        <p:txBody>
          <a:bodyPr wrap="none" rtlCol="0">
            <a:spAutoFit/>
          </a:bodyPr>
          <a:lstStyle/>
          <a:p>
            <a:r>
              <a:rPr lang="en-US" b="1" dirty="0" smtClean="0">
                <a:solidFill>
                  <a:schemeClr val="tx2"/>
                </a:solidFill>
              </a:rPr>
              <a:t>Scripts not available. Feature tables available.</a:t>
            </a:r>
            <a:endParaRPr lang="en-US" b="1" dirty="0">
              <a:solidFill>
                <a:schemeClr val="tx2"/>
              </a:solidFill>
            </a:endParaRPr>
          </a:p>
        </p:txBody>
      </p:sp>
      <p:pic>
        <p:nvPicPr>
          <p:cNvPr id="8" name="Picture 7"/>
          <p:cNvPicPr>
            <a:picLocks noChangeAspect="1"/>
          </p:cNvPicPr>
          <p:nvPr/>
        </p:nvPicPr>
        <p:blipFill>
          <a:blip r:embed="rId3"/>
          <a:stretch>
            <a:fillRect/>
          </a:stretch>
        </p:blipFill>
        <p:spPr>
          <a:xfrm>
            <a:off x="4023959" y="3337523"/>
            <a:ext cx="4648200" cy="2514143"/>
          </a:xfrm>
          <a:prstGeom prst="rect">
            <a:avLst/>
          </a:prstGeom>
        </p:spPr>
      </p:pic>
      <p:pic>
        <p:nvPicPr>
          <p:cNvPr id="9" name="Picture 8" descr="bio2rdf_logo.png"/>
          <p:cNvPicPr>
            <a:picLocks noChangeAspect="1"/>
          </p:cNvPicPr>
          <p:nvPr/>
        </p:nvPicPr>
        <p:blipFill>
          <a:blip r:embed="rId4"/>
          <a:stretch>
            <a:fillRect/>
          </a:stretch>
        </p:blipFill>
        <p:spPr>
          <a:xfrm>
            <a:off x="2311400" y="3480958"/>
            <a:ext cx="1572055" cy="481442"/>
          </a:xfrm>
          <a:prstGeom prst="rect">
            <a:avLst/>
          </a:prstGeom>
        </p:spPr>
      </p:pic>
      <p:sp>
        <p:nvSpPr>
          <p:cNvPr id="11" name="Title 1"/>
          <p:cNvSpPr txBox="1">
            <a:spLocks/>
          </p:cNvSpPr>
          <p:nvPr/>
        </p:nvSpPr>
        <p:spPr>
          <a:xfrm>
            <a:off x="548382" y="5541701"/>
            <a:ext cx="10972800" cy="118266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chemeClr val="tx2"/>
                </a:solidFill>
                <a:latin typeface="+mj-lt"/>
                <a:ea typeface="+mj-ea"/>
                <a:cs typeface="+mj-cs"/>
              </a:defRPr>
            </a:lvl1pPr>
          </a:lstStyle>
          <a:p>
            <a:r>
              <a:rPr lang="en-US" sz="2400" dirty="0" smtClean="0"/>
              <a:t>Result: ROCAUC 0.831 doesn’t quite match</a:t>
            </a:r>
            <a:endParaRPr lang="en-US" sz="2400" dirty="0"/>
          </a:p>
        </p:txBody>
      </p:sp>
    </p:spTree>
    <p:extLst>
      <p:ext uri="{BB962C8B-B14F-4D97-AF65-F5344CB8AC3E}">
        <p14:creationId xmlns:p14="http://schemas.microsoft.com/office/powerpoint/2010/main" val="571888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@micheldumontier::CERN:2019-06-06</a:t>
            </a:r>
            <a:endParaRPr lang="en-US"/>
          </a:p>
        </p:txBody>
      </p:sp>
      <p:sp>
        <p:nvSpPr>
          <p:cNvPr id="4" name="Slide Number Placeholder 3"/>
          <p:cNvSpPr>
            <a:spLocks noGrp="1"/>
          </p:cNvSpPr>
          <p:nvPr>
            <p:ph type="sldNum" sz="quarter" idx="12"/>
          </p:nvPr>
        </p:nvSpPr>
        <p:spPr/>
        <p:txBody>
          <a:bodyPr/>
          <a:lstStyle/>
          <a:p>
            <a:fld id="{2582ACC2-38F0-41F7-837F-EF42E2ECEECF}" type="slidenum">
              <a:rPr lang="en-US" smtClean="0"/>
              <a:pPr/>
              <a:t>33</a:t>
            </a:fld>
            <a:endParaRPr lang="en-US"/>
          </a:p>
        </p:txBody>
      </p:sp>
      <p:sp>
        <p:nvSpPr>
          <p:cNvPr id="6" name="Title 5"/>
          <p:cNvSpPr>
            <a:spLocks noGrp="1"/>
          </p:cNvSpPr>
          <p:nvPr>
            <p:ph type="title"/>
          </p:nvPr>
        </p:nvSpPr>
        <p:spPr>
          <a:xfrm>
            <a:off x="711200" y="0"/>
            <a:ext cx="10972800" cy="914401"/>
          </a:xfrm>
        </p:spPr>
        <p:txBody>
          <a:bodyPr>
            <a:normAutofit/>
          </a:bodyPr>
          <a:lstStyle/>
          <a:p>
            <a:r>
              <a:rPr lang="en-US" sz="3600" dirty="0" smtClean="0"/>
              <a:t>Build high quality knowledge graphs</a:t>
            </a:r>
            <a:endParaRPr lang="en-US" sz="3600" dirty="0"/>
          </a:p>
        </p:txBody>
      </p:sp>
      <p:pic>
        <p:nvPicPr>
          <p:cNvPr id="8" name="Picture 7"/>
          <p:cNvPicPr>
            <a:picLocks noChangeAspect="1"/>
          </p:cNvPicPr>
          <p:nvPr/>
        </p:nvPicPr>
        <p:blipFill>
          <a:blip r:embed="rId2"/>
          <a:stretch>
            <a:fillRect/>
          </a:stretch>
        </p:blipFill>
        <p:spPr>
          <a:xfrm>
            <a:off x="76200" y="838200"/>
            <a:ext cx="7539508" cy="5207287"/>
          </a:xfrm>
          <a:prstGeom prst="rect">
            <a:avLst/>
          </a:prstGeom>
        </p:spPr>
      </p:pic>
      <p:sp>
        <p:nvSpPr>
          <p:cNvPr id="9" name="TextBox 8"/>
          <p:cNvSpPr txBox="1"/>
          <p:nvPr/>
        </p:nvSpPr>
        <p:spPr>
          <a:xfrm>
            <a:off x="756295" y="6185209"/>
            <a:ext cx="7008428" cy="523220"/>
          </a:xfrm>
          <a:prstGeom prst="rect">
            <a:avLst/>
          </a:prstGeom>
          <a:noFill/>
        </p:spPr>
        <p:txBody>
          <a:bodyPr wrap="square" rtlCol="0">
            <a:spAutoFit/>
          </a:bodyPr>
          <a:lstStyle/>
          <a:p>
            <a:r>
              <a:rPr lang="en-US" sz="1400" dirty="0" smtClean="0"/>
              <a:t>Finding melanoma drugs through a probabilistic knowledge graph.</a:t>
            </a:r>
          </a:p>
          <a:p>
            <a:r>
              <a:rPr lang="en-US" sz="1400" i="1" dirty="0" err="1" smtClean="0"/>
              <a:t>PeerJ</a:t>
            </a:r>
            <a:r>
              <a:rPr lang="en-US" sz="1400" i="1" dirty="0" smtClean="0"/>
              <a:t> </a:t>
            </a:r>
            <a:r>
              <a:rPr lang="en-US" sz="1400" i="1" dirty="0"/>
              <a:t>Computer Science. 2017. 3:e106 https://doi.org/10.7717/peerj-cs.106</a:t>
            </a:r>
          </a:p>
        </p:txBody>
      </p:sp>
      <p:pic>
        <p:nvPicPr>
          <p:cNvPr id="2" name="Picture 1"/>
          <p:cNvPicPr>
            <a:picLocks noChangeAspect="1"/>
          </p:cNvPicPr>
          <p:nvPr/>
        </p:nvPicPr>
        <p:blipFill>
          <a:blip r:embed="rId3"/>
          <a:stretch>
            <a:fillRect/>
          </a:stretch>
        </p:blipFill>
        <p:spPr>
          <a:xfrm>
            <a:off x="7764723" y="2949676"/>
            <a:ext cx="4180953" cy="3345543"/>
          </a:xfrm>
          <a:prstGeom prst="rect">
            <a:avLst/>
          </a:prstGeom>
        </p:spPr>
      </p:pic>
      <p:sp>
        <p:nvSpPr>
          <p:cNvPr id="10" name="TextBox 9"/>
          <p:cNvSpPr txBox="1"/>
          <p:nvPr/>
        </p:nvSpPr>
        <p:spPr>
          <a:xfrm>
            <a:off x="8893200" y="736313"/>
            <a:ext cx="2790800" cy="584775"/>
          </a:xfrm>
          <a:prstGeom prst="rect">
            <a:avLst/>
          </a:prstGeom>
          <a:noFill/>
        </p:spPr>
        <p:txBody>
          <a:bodyPr wrap="square" rtlCol="0">
            <a:spAutoFit/>
          </a:bodyPr>
          <a:lstStyle/>
          <a:p>
            <a:pPr algn="r"/>
            <a:r>
              <a:rPr lang="en-US" sz="1600" b="1" i="1" dirty="0"/>
              <a:t>by exploring a probabilistic semantic knowledge graph</a:t>
            </a:r>
          </a:p>
        </p:txBody>
      </p:sp>
      <p:sp>
        <p:nvSpPr>
          <p:cNvPr id="11" name="TextBox 10"/>
          <p:cNvSpPr txBox="1"/>
          <p:nvPr/>
        </p:nvSpPr>
        <p:spPr>
          <a:xfrm>
            <a:off x="8382000" y="2398133"/>
            <a:ext cx="2562200" cy="523220"/>
          </a:xfrm>
          <a:prstGeom prst="rect">
            <a:avLst/>
          </a:prstGeom>
          <a:noFill/>
        </p:spPr>
        <p:txBody>
          <a:bodyPr wrap="square" rtlCol="0">
            <a:spAutoFit/>
          </a:bodyPr>
          <a:lstStyle/>
          <a:p>
            <a:r>
              <a:rPr lang="en-US" sz="1400" i="1" dirty="0"/>
              <a:t>And validate them against pipelines for drug discovery</a:t>
            </a:r>
          </a:p>
        </p:txBody>
      </p:sp>
    </p:spTree>
    <p:extLst>
      <p:ext uri="{BB962C8B-B14F-4D97-AF65-F5344CB8AC3E}">
        <p14:creationId xmlns:p14="http://schemas.microsoft.com/office/powerpoint/2010/main" val="2912884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34</a:t>
            </a:fld>
            <a:endParaRPr lang="en-US"/>
          </a:p>
        </p:txBody>
      </p:sp>
      <p:pic>
        <p:nvPicPr>
          <p:cNvPr id="8" name="Picture 7"/>
          <p:cNvPicPr>
            <a:picLocks noChangeAspect="1"/>
          </p:cNvPicPr>
          <p:nvPr/>
        </p:nvPicPr>
        <p:blipFill>
          <a:blip r:embed="rId2"/>
          <a:stretch>
            <a:fillRect/>
          </a:stretch>
        </p:blipFill>
        <p:spPr>
          <a:xfrm>
            <a:off x="762000" y="1833562"/>
            <a:ext cx="10134600" cy="4295775"/>
          </a:xfrm>
          <a:prstGeom prst="rect">
            <a:avLst/>
          </a:prstGeom>
        </p:spPr>
      </p:pic>
      <p:pic>
        <p:nvPicPr>
          <p:cNvPr id="9" name="Picture 8"/>
          <p:cNvPicPr>
            <a:picLocks noChangeAspect="1"/>
          </p:cNvPicPr>
          <p:nvPr/>
        </p:nvPicPr>
        <p:blipFill>
          <a:blip r:embed="rId3"/>
          <a:stretch>
            <a:fillRect/>
          </a:stretch>
        </p:blipFill>
        <p:spPr>
          <a:xfrm>
            <a:off x="649287" y="457200"/>
            <a:ext cx="4391025" cy="1152525"/>
          </a:xfrm>
          <a:prstGeom prst="rect">
            <a:avLst/>
          </a:prstGeom>
        </p:spPr>
      </p:pic>
      <p:pic>
        <p:nvPicPr>
          <p:cNvPr id="10" name="Picture 9"/>
          <p:cNvPicPr>
            <a:picLocks noChangeAspect="1"/>
          </p:cNvPicPr>
          <p:nvPr/>
        </p:nvPicPr>
        <p:blipFill>
          <a:blip r:embed="rId4"/>
          <a:stretch>
            <a:fillRect/>
          </a:stretch>
        </p:blipFill>
        <p:spPr>
          <a:xfrm>
            <a:off x="5181600" y="581024"/>
            <a:ext cx="6657975" cy="904875"/>
          </a:xfrm>
          <a:prstGeom prst="rect">
            <a:avLst/>
          </a:prstGeom>
        </p:spPr>
      </p:pic>
    </p:spTree>
    <p:extLst>
      <p:ext uri="{BB962C8B-B14F-4D97-AF65-F5344CB8AC3E}">
        <p14:creationId xmlns:p14="http://schemas.microsoft.com/office/powerpoint/2010/main" val="3257385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8185"/>
            <a:ext cx="11810999" cy="1143000"/>
          </a:xfrm>
        </p:spPr>
        <p:txBody>
          <a:bodyPr>
            <a:noAutofit/>
          </a:bodyPr>
          <a:lstStyle/>
          <a:p>
            <a:r>
              <a:rPr lang="en-US" sz="3200" dirty="0" smtClean="0"/>
              <a:t>The Internet of FAIR data and services </a:t>
            </a:r>
            <a:br>
              <a:rPr lang="en-US" sz="3200" dirty="0" smtClean="0"/>
            </a:br>
            <a:r>
              <a:rPr lang="en-US" sz="3200" dirty="0" smtClean="0"/>
              <a:t>is a semantic knowledge system that enables agents </a:t>
            </a:r>
            <a:br>
              <a:rPr lang="en-US" sz="3200" dirty="0" smtClean="0"/>
            </a:br>
            <a:r>
              <a:rPr lang="en-US" sz="3200" dirty="0" smtClean="0"/>
              <a:t>to find and obtain relevant content</a:t>
            </a:r>
            <a:endParaRPr lang="en-US" sz="3200"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35</a:t>
            </a:fld>
            <a:endParaRPr lang="en-US"/>
          </a:p>
        </p:txBody>
      </p:sp>
      <p:pic>
        <p:nvPicPr>
          <p:cNvPr id="6" name="Picture 2" descr="https://lh5.googleusercontent.com/rAffzX0oEsQAphFh02YHtknoG9fi2dyNepROxzYlOKilDuGZn2_1LIV7QO3CEcj37pMNfcjdj36O-bIa2M6I0Bv29fu0_mLndKawJ-GDpjONx5IsH0H_QGyfEl48DlYh8zjP8wyW3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6403" y="1624901"/>
            <a:ext cx="2057400" cy="12634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http://data.dws.informatik.uni-mannheim.de/lodcloud/2014/LinkedOpenDataCloud201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0201" y="3634663"/>
            <a:ext cx="3989805" cy="2558462"/>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p:nvPr/>
        </p:nvCxnSpPr>
        <p:spPr>
          <a:xfrm>
            <a:off x="4357103" y="2888352"/>
            <a:ext cx="375652" cy="27504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442703" y="1822350"/>
            <a:ext cx="762000" cy="34354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790827" y="2743201"/>
            <a:ext cx="1566277" cy="29508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6146" name="Picture 2" descr="Bio2RD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62364" y="6078698"/>
            <a:ext cx="993775" cy="3064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p:nvPr/>
        </p:nvPicPr>
        <p:blipFill>
          <a:blip r:embed="rId6">
            <a:extLst>
              <a:ext uri="{28A0092B-C50C-407E-A947-70E740481C1C}">
                <a14:useLocalDpi xmlns:a14="http://schemas.microsoft.com/office/drawing/2010/main" val="0"/>
              </a:ext>
            </a:extLst>
          </a:blip>
          <a:stretch>
            <a:fillRect/>
          </a:stretch>
        </p:blipFill>
        <p:spPr>
          <a:xfrm>
            <a:off x="6466305" y="1541463"/>
            <a:ext cx="3563520" cy="4651663"/>
          </a:xfrm>
          <a:prstGeom prst="rect">
            <a:avLst/>
          </a:prstGeom>
        </p:spPr>
      </p:pic>
      <p:sp>
        <p:nvSpPr>
          <p:cNvPr id="3" name="Footer Placeholder 2"/>
          <p:cNvSpPr>
            <a:spLocks noGrp="1"/>
          </p:cNvSpPr>
          <p:nvPr>
            <p:ph type="ftr" sz="quarter" idx="11"/>
          </p:nvPr>
        </p:nvSpPr>
        <p:spPr/>
        <p:txBody>
          <a:bodyPr/>
          <a:lstStyle/>
          <a:p>
            <a:r>
              <a:rPr lang="en-US" smtClean="0"/>
              <a:t>@micheldumontier::CERN:2019-06-06</a:t>
            </a:r>
            <a:endParaRPr lang="en-US" dirty="0"/>
          </a:p>
        </p:txBody>
      </p:sp>
      <p:sp>
        <p:nvSpPr>
          <p:cNvPr id="4" name="TextBox 3"/>
          <p:cNvSpPr txBox="1"/>
          <p:nvPr/>
        </p:nvSpPr>
        <p:spPr>
          <a:xfrm>
            <a:off x="2871979" y="1931583"/>
            <a:ext cx="508473" cy="369332"/>
          </a:xfrm>
          <a:prstGeom prst="rect">
            <a:avLst/>
          </a:prstGeom>
          <a:noFill/>
        </p:spPr>
        <p:txBody>
          <a:bodyPr wrap="none" rtlCol="0">
            <a:spAutoFit/>
          </a:bodyPr>
          <a:lstStyle/>
          <a:p>
            <a:r>
              <a:rPr lang="en-US" b="1" dirty="0" smtClean="0">
                <a:solidFill>
                  <a:schemeClr val="tx2"/>
                </a:solidFill>
              </a:rPr>
              <a:t>API</a:t>
            </a:r>
            <a:endParaRPr lang="en-US" b="1" dirty="0">
              <a:solidFill>
                <a:schemeClr val="tx2"/>
              </a:solidFill>
            </a:endParaRPr>
          </a:p>
        </p:txBody>
      </p:sp>
      <p:sp>
        <p:nvSpPr>
          <p:cNvPr id="17" name="TextBox 16"/>
          <p:cNvSpPr txBox="1"/>
          <p:nvPr/>
        </p:nvSpPr>
        <p:spPr>
          <a:xfrm>
            <a:off x="4038627" y="2118638"/>
            <a:ext cx="508473" cy="369332"/>
          </a:xfrm>
          <a:prstGeom prst="rect">
            <a:avLst/>
          </a:prstGeom>
          <a:noFill/>
        </p:spPr>
        <p:txBody>
          <a:bodyPr wrap="none" rtlCol="0">
            <a:spAutoFit/>
          </a:bodyPr>
          <a:lstStyle/>
          <a:p>
            <a:r>
              <a:rPr lang="en-US" b="1" dirty="0" smtClean="0">
                <a:solidFill>
                  <a:schemeClr val="tx2"/>
                </a:solidFill>
              </a:rPr>
              <a:t>API</a:t>
            </a:r>
            <a:endParaRPr lang="en-US" b="1" dirty="0">
              <a:solidFill>
                <a:schemeClr val="tx2"/>
              </a:solidFill>
            </a:endParaRPr>
          </a:p>
        </p:txBody>
      </p:sp>
      <p:pic>
        <p:nvPicPr>
          <p:cNvPr id="7" name="Picture 6"/>
          <p:cNvPicPr>
            <a:picLocks noChangeAspect="1"/>
          </p:cNvPicPr>
          <p:nvPr/>
        </p:nvPicPr>
        <p:blipFill>
          <a:blip r:embed="rId7"/>
          <a:stretch>
            <a:fillRect/>
          </a:stretch>
        </p:blipFill>
        <p:spPr>
          <a:xfrm>
            <a:off x="571263" y="1807241"/>
            <a:ext cx="1866900" cy="504825"/>
          </a:xfrm>
          <a:prstGeom prst="rect">
            <a:avLst/>
          </a:prstGeom>
        </p:spPr>
      </p:pic>
    </p:spTree>
    <p:extLst>
      <p:ext uri="{BB962C8B-B14F-4D97-AF65-F5344CB8AC3E}">
        <p14:creationId xmlns:p14="http://schemas.microsoft.com/office/powerpoint/2010/main" val="3921269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966" y="249159"/>
            <a:ext cx="10276034" cy="786859"/>
          </a:xfrm>
        </p:spPr>
        <p:txBody>
          <a:bodyPr>
            <a:noAutofit/>
          </a:bodyPr>
          <a:lstStyle/>
          <a:p>
            <a:r>
              <a:rPr lang="en-US" sz="3200" dirty="0" smtClean="0">
                <a:solidFill>
                  <a:srgbClr val="1B69B7"/>
                </a:solidFill>
              </a:rPr>
              <a:t>Mine distributed, access restricted datasets </a:t>
            </a:r>
            <a:br>
              <a:rPr lang="en-US" sz="3200" dirty="0" smtClean="0">
                <a:solidFill>
                  <a:srgbClr val="1B69B7"/>
                </a:solidFill>
              </a:rPr>
            </a:br>
            <a:r>
              <a:rPr lang="en-US" sz="3200" dirty="0" smtClean="0">
                <a:solidFill>
                  <a:srgbClr val="1B69B7"/>
                </a:solidFill>
              </a:rPr>
              <a:t>in a privacy preserving manner</a:t>
            </a:r>
            <a:endParaRPr lang="en-US" sz="3200" dirty="0">
              <a:solidFill>
                <a:srgbClr val="FF0000"/>
              </a:solidFill>
            </a:endParaRPr>
          </a:p>
        </p:txBody>
      </p:sp>
      <p:sp>
        <p:nvSpPr>
          <p:cNvPr id="4" name="Content Placeholder 3"/>
          <p:cNvSpPr txBox="1">
            <a:spLocks/>
          </p:cNvSpPr>
          <p:nvPr/>
        </p:nvSpPr>
        <p:spPr>
          <a:xfrm>
            <a:off x="1835435" y="1275712"/>
            <a:ext cx="1715476" cy="218165"/>
          </a:xfrm>
          <a:prstGeom prst="rect">
            <a:avLst/>
          </a:prstGeom>
        </p:spPr>
        <p:txBody>
          <a:bodyPr>
            <a:no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dirty="0"/>
              <a:t>Maastricht Study + MUMC</a:t>
            </a:r>
          </a:p>
        </p:txBody>
      </p:sp>
      <p:pic>
        <p:nvPicPr>
          <p:cNvPr id="5"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5434" y="1493856"/>
            <a:ext cx="2395848" cy="2178242"/>
          </a:xfrm>
          <a:prstGeom prst="rect">
            <a:avLst/>
          </a:prstGeom>
        </p:spPr>
      </p:pic>
      <p:sp>
        <p:nvSpPr>
          <p:cNvPr id="6" name="Content Placeholder 3"/>
          <p:cNvSpPr txBox="1">
            <a:spLocks/>
          </p:cNvSpPr>
          <p:nvPr/>
        </p:nvSpPr>
        <p:spPr>
          <a:xfrm>
            <a:off x="3517564" y="1275710"/>
            <a:ext cx="713720" cy="178190"/>
          </a:xfrm>
          <a:prstGeom prst="rect">
            <a:avLst/>
          </a:prstGeom>
        </p:spPr>
        <p:txBody>
          <a:bodyPr>
            <a:noAutofit/>
          </a:bodyPr>
          <a:ls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dirty="0"/>
              <a:t>CBS</a:t>
            </a:r>
          </a:p>
        </p:txBody>
      </p:sp>
      <p:pic>
        <p:nvPicPr>
          <p:cNvPr id="2054" name="Picture 6" descr="Image result for health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58200" y="1965750"/>
            <a:ext cx="637895" cy="63789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economic ic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95800" y="2846202"/>
            <a:ext cx="615686" cy="615686"/>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a:off x="9154769" y="1756732"/>
            <a:ext cx="0" cy="103310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154768" y="2791622"/>
            <a:ext cx="113946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9403619" y="2049115"/>
            <a:ext cx="566036" cy="45422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C5682EDC-67DE-4DEA-A7D1-16E9120D2E5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8050" t="21946" r="38049" b="22709"/>
          <a:stretch/>
        </p:blipFill>
        <p:spPr>
          <a:xfrm>
            <a:off x="381000" y="228600"/>
            <a:ext cx="683624" cy="923404"/>
          </a:xfrm>
          <a:prstGeom prst="rect">
            <a:avLst/>
          </a:prstGeom>
        </p:spPr>
      </p:pic>
      <p:sp>
        <p:nvSpPr>
          <p:cNvPr id="9" name="Rectangle 8"/>
          <p:cNvSpPr/>
          <p:nvPr/>
        </p:nvSpPr>
        <p:spPr>
          <a:xfrm>
            <a:off x="0" y="3712054"/>
            <a:ext cx="11887200" cy="3046988"/>
          </a:xfrm>
          <a:prstGeom prst="rect">
            <a:avLst/>
          </a:prstGeom>
        </p:spPr>
        <p:txBody>
          <a:bodyPr wrap="square">
            <a:spAutoFit/>
          </a:bodyPr>
          <a:lstStyle/>
          <a:p>
            <a:pPr marL="923208" lvl="1"/>
            <a:r>
              <a:rPr lang="en-US" sz="2400" dirty="0" smtClean="0">
                <a:solidFill>
                  <a:srgbClr val="00142E"/>
                </a:solidFill>
              </a:rPr>
              <a:t>Goal is to learn </a:t>
            </a:r>
            <a:r>
              <a:rPr lang="en-US" sz="2400" b="1" dirty="0" smtClean="0">
                <a:solidFill>
                  <a:srgbClr val="00142E"/>
                </a:solidFill>
              </a:rPr>
              <a:t>high </a:t>
            </a:r>
            <a:r>
              <a:rPr lang="en-US" sz="2400" b="1" dirty="0">
                <a:solidFill>
                  <a:srgbClr val="00142E"/>
                </a:solidFill>
              </a:rPr>
              <a:t>confidence </a:t>
            </a:r>
            <a:r>
              <a:rPr lang="en-US" sz="2400" dirty="0">
                <a:solidFill>
                  <a:srgbClr val="00142E"/>
                </a:solidFill>
              </a:rPr>
              <a:t>determinants of health in a </a:t>
            </a:r>
            <a:r>
              <a:rPr lang="en-US" sz="2400" b="1" dirty="0">
                <a:solidFill>
                  <a:srgbClr val="00142E"/>
                </a:solidFill>
              </a:rPr>
              <a:t>privacy preserving </a:t>
            </a:r>
            <a:r>
              <a:rPr lang="en-US" sz="2400" dirty="0">
                <a:solidFill>
                  <a:srgbClr val="00142E"/>
                </a:solidFill>
              </a:rPr>
              <a:t>manner over </a:t>
            </a:r>
            <a:r>
              <a:rPr lang="en-US" sz="2400" b="1" i="1" dirty="0">
                <a:solidFill>
                  <a:srgbClr val="00142E"/>
                </a:solidFill>
              </a:rPr>
              <a:t>vertically partitioned </a:t>
            </a:r>
            <a:r>
              <a:rPr lang="en-US" sz="2400" b="1" i="1" dirty="0" smtClean="0">
                <a:solidFill>
                  <a:srgbClr val="00142E"/>
                </a:solidFill>
              </a:rPr>
              <a:t>data</a:t>
            </a:r>
            <a:r>
              <a:rPr lang="en-US" sz="2400" dirty="0" smtClean="0">
                <a:solidFill>
                  <a:srgbClr val="00142E"/>
                </a:solidFill>
              </a:rPr>
              <a:t> </a:t>
            </a:r>
            <a:r>
              <a:rPr lang="en-US" sz="2400" dirty="0">
                <a:solidFill>
                  <a:srgbClr val="00142E"/>
                </a:solidFill>
              </a:rPr>
              <a:t>from the Maastricht Study and Statistics </a:t>
            </a:r>
            <a:r>
              <a:rPr lang="en-US" sz="2400" dirty="0" smtClean="0">
                <a:solidFill>
                  <a:srgbClr val="00142E"/>
                </a:solidFill>
              </a:rPr>
              <a:t>Netherlands</a:t>
            </a:r>
            <a:r>
              <a:rPr lang="en-US" sz="2400" dirty="0" smtClean="0">
                <a:solidFill>
                  <a:srgbClr val="00142E"/>
                </a:solidFill>
              </a:rPr>
              <a:t>. The data are made available through </a:t>
            </a:r>
            <a:r>
              <a:rPr lang="en-US" sz="2400" b="1" dirty="0" smtClean="0">
                <a:solidFill>
                  <a:srgbClr val="00142E"/>
                </a:solidFill>
              </a:rPr>
              <a:t>FAIR data stations</a:t>
            </a:r>
            <a:r>
              <a:rPr lang="en-US" sz="2400" dirty="0" smtClean="0">
                <a:solidFill>
                  <a:srgbClr val="00142E"/>
                </a:solidFill>
              </a:rPr>
              <a:t> that provide access to </a:t>
            </a:r>
            <a:r>
              <a:rPr lang="en-US" sz="2400" i="1" dirty="0" smtClean="0">
                <a:solidFill>
                  <a:srgbClr val="00142E"/>
                </a:solidFill>
              </a:rPr>
              <a:t>allowable</a:t>
            </a:r>
            <a:r>
              <a:rPr lang="en-US" sz="2400" dirty="0" smtClean="0">
                <a:solidFill>
                  <a:srgbClr val="00142E"/>
                </a:solidFill>
              </a:rPr>
              <a:t> subsets of data to </a:t>
            </a:r>
            <a:r>
              <a:rPr lang="en-US" sz="2400" i="1" dirty="0" smtClean="0">
                <a:solidFill>
                  <a:srgbClr val="00142E"/>
                </a:solidFill>
              </a:rPr>
              <a:t>authorized</a:t>
            </a:r>
            <a:r>
              <a:rPr lang="en-US" sz="2400" dirty="0" smtClean="0">
                <a:solidFill>
                  <a:srgbClr val="00142E"/>
                </a:solidFill>
              </a:rPr>
              <a:t> </a:t>
            </a:r>
            <a:r>
              <a:rPr lang="en-US" sz="2400" dirty="0" smtClean="0">
                <a:solidFill>
                  <a:srgbClr val="00142E"/>
                </a:solidFill>
              </a:rPr>
              <a:t>users of </a:t>
            </a:r>
            <a:r>
              <a:rPr lang="en-US" sz="2400" i="1" dirty="0" smtClean="0">
                <a:solidFill>
                  <a:srgbClr val="00142E"/>
                </a:solidFill>
              </a:rPr>
              <a:t>approved</a:t>
            </a:r>
            <a:r>
              <a:rPr lang="en-US" sz="2400" dirty="0" smtClean="0">
                <a:solidFill>
                  <a:srgbClr val="00142E"/>
                </a:solidFill>
              </a:rPr>
              <a:t> </a:t>
            </a:r>
            <a:r>
              <a:rPr lang="en-US" sz="2400" dirty="0" smtClean="0">
                <a:solidFill>
                  <a:srgbClr val="00142E"/>
                </a:solidFill>
              </a:rPr>
              <a:t>learning algorithms.</a:t>
            </a:r>
            <a:endParaRPr lang="en-US" sz="2400" b="1" dirty="0" smtClean="0">
              <a:solidFill>
                <a:srgbClr val="00142E"/>
              </a:solidFill>
            </a:endParaRPr>
          </a:p>
          <a:p>
            <a:pPr marL="923208" lvl="1"/>
            <a:endParaRPr lang="en-US" sz="2400" dirty="0">
              <a:solidFill>
                <a:srgbClr val="00142E"/>
              </a:solidFill>
            </a:endParaRPr>
          </a:p>
          <a:p>
            <a:pPr marL="923208" lvl="1"/>
            <a:r>
              <a:rPr lang="en-US" sz="2400" dirty="0" smtClean="0">
                <a:solidFill>
                  <a:srgbClr val="00142E"/>
                </a:solidFill>
              </a:rPr>
              <a:t>Establish </a:t>
            </a:r>
            <a:r>
              <a:rPr lang="en-US" sz="2400" b="1" dirty="0" smtClean="0">
                <a:solidFill>
                  <a:srgbClr val="00142E"/>
                </a:solidFill>
              </a:rPr>
              <a:t>a </a:t>
            </a:r>
            <a:r>
              <a:rPr lang="en-US" sz="2400" b="1" dirty="0">
                <a:solidFill>
                  <a:srgbClr val="00142E"/>
                </a:solidFill>
              </a:rPr>
              <a:t>new social, legal, ethical and technological infrastructure </a:t>
            </a:r>
            <a:r>
              <a:rPr lang="en-US" sz="2400" dirty="0">
                <a:solidFill>
                  <a:srgbClr val="00142E"/>
                </a:solidFill>
              </a:rPr>
              <a:t>for discovery science</a:t>
            </a:r>
            <a:r>
              <a:rPr lang="en-US" sz="2400" b="1" dirty="0">
                <a:solidFill>
                  <a:srgbClr val="00142E"/>
                </a:solidFill>
              </a:rPr>
              <a:t> </a:t>
            </a:r>
            <a:r>
              <a:rPr lang="en-US" sz="2400" dirty="0">
                <a:solidFill>
                  <a:srgbClr val="00142E"/>
                </a:solidFill>
              </a:rPr>
              <a:t>in and across health and non-health </a:t>
            </a:r>
            <a:r>
              <a:rPr lang="en-US" sz="2400" dirty="0" smtClean="0">
                <a:solidFill>
                  <a:srgbClr val="00142E"/>
                </a:solidFill>
              </a:rPr>
              <a:t>settings, including scalable </a:t>
            </a:r>
            <a:r>
              <a:rPr lang="en-US" sz="2400" b="1" dirty="0">
                <a:solidFill>
                  <a:srgbClr val="00142E"/>
                </a:solidFill>
              </a:rPr>
              <a:t>governance</a:t>
            </a:r>
            <a:r>
              <a:rPr lang="en-US" sz="2400" dirty="0">
                <a:solidFill>
                  <a:srgbClr val="00142E"/>
                </a:solidFill>
              </a:rPr>
              <a:t> and flexible </a:t>
            </a:r>
            <a:r>
              <a:rPr lang="en-US" sz="2400" b="1" dirty="0">
                <a:solidFill>
                  <a:srgbClr val="00142E"/>
                </a:solidFill>
              </a:rPr>
              <a:t>consent</a:t>
            </a:r>
            <a:r>
              <a:rPr lang="en-US" sz="2400" dirty="0">
                <a:solidFill>
                  <a:srgbClr val="00142E"/>
                </a:solidFill>
              </a:rPr>
              <a:t> to underpin the responsible use of Big </a:t>
            </a:r>
            <a:r>
              <a:rPr lang="en-US" sz="2400" dirty="0" smtClean="0">
                <a:solidFill>
                  <a:srgbClr val="00142E"/>
                </a:solidFill>
              </a:rPr>
              <a:t>Data.</a:t>
            </a:r>
            <a:endParaRPr lang="en-US" sz="2400" dirty="0">
              <a:solidFill>
                <a:srgbClr val="00142E"/>
              </a:solidFill>
            </a:endParaRPr>
          </a:p>
        </p:txBody>
      </p:sp>
      <p:sp>
        <p:nvSpPr>
          <p:cNvPr id="3" name="Footer Placeholder 2"/>
          <p:cNvSpPr>
            <a:spLocks noGrp="1"/>
          </p:cNvSpPr>
          <p:nvPr>
            <p:ph type="ftr" sz="quarter" idx="11"/>
          </p:nvPr>
        </p:nvSpPr>
        <p:spPr/>
        <p:txBody>
          <a:bodyPr/>
          <a:lstStyle/>
          <a:p>
            <a:r>
              <a:rPr lang="en-US" smtClean="0"/>
              <a:t>@micheldumontier::CERN:2019-06-06</a:t>
            </a:r>
            <a:endParaRPr lang="en-US" dirty="0"/>
          </a:p>
        </p:txBody>
      </p:sp>
      <p:sp>
        <p:nvSpPr>
          <p:cNvPr id="7" name="Slide Number Placeholder 6"/>
          <p:cNvSpPr>
            <a:spLocks noGrp="1"/>
          </p:cNvSpPr>
          <p:nvPr>
            <p:ph type="sldNum" sz="quarter" idx="12"/>
          </p:nvPr>
        </p:nvSpPr>
        <p:spPr/>
        <p:txBody>
          <a:bodyPr/>
          <a:lstStyle/>
          <a:p>
            <a:fld id="{2582ACC2-38F0-41F7-837F-EF42E2ECEECF}" type="slidenum">
              <a:rPr lang="en-US" smtClean="0"/>
              <a:pPr/>
              <a:t>36</a:t>
            </a:fld>
            <a:endParaRPr lang="en-US"/>
          </a:p>
        </p:txBody>
      </p:sp>
      <p:pic>
        <p:nvPicPr>
          <p:cNvPr id="17" name="image3.png" descr="A screenshot of a computer &#10; &#10;Description automatically generated"/>
          <p:cNvPicPr/>
          <p:nvPr/>
        </p:nvPicPr>
        <p:blipFill>
          <a:blip r:embed="rId6"/>
          <a:srcRect/>
          <a:stretch>
            <a:fillRect/>
          </a:stretch>
        </p:blipFill>
        <p:spPr>
          <a:xfrm>
            <a:off x="4750331" y="1213649"/>
            <a:ext cx="3331647" cy="2427921"/>
          </a:xfrm>
          <a:prstGeom prst="rect">
            <a:avLst/>
          </a:prstGeom>
          <a:ln/>
        </p:spPr>
      </p:pic>
      <p:sp>
        <p:nvSpPr>
          <p:cNvPr id="10" name="TextBox 9"/>
          <p:cNvSpPr txBox="1"/>
          <p:nvPr/>
        </p:nvSpPr>
        <p:spPr>
          <a:xfrm>
            <a:off x="6563064" y="2091842"/>
            <a:ext cx="197273" cy="208114"/>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s</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2741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715000" y="304800"/>
            <a:ext cx="6285886" cy="1576781"/>
          </a:xfrm>
          <a:prstGeom prst="rect">
            <a:avLst/>
          </a:prstGeom>
        </p:spPr>
      </p:pic>
      <p:sp>
        <p:nvSpPr>
          <p:cNvPr id="2" name="Footer Placeholder 1"/>
          <p:cNvSpPr>
            <a:spLocks noGrp="1"/>
          </p:cNvSpPr>
          <p:nvPr>
            <p:ph type="ftr" sz="quarter" idx="11"/>
          </p:nvPr>
        </p:nvSpPr>
        <p:spPr/>
        <p:txBody>
          <a:bodyPr/>
          <a:lstStyle/>
          <a:p>
            <a:r>
              <a:rPr lang="en-US" smtClean="0"/>
              <a:t>@micheldumontier::CERN:2019-06-06</a:t>
            </a:r>
            <a:endParaRPr lang="en-US" dirty="0"/>
          </a:p>
        </p:txBody>
      </p:sp>
      <p:sp>
        <p:nvSpPr>
          <p:cNvPr id="3" name="Slide Number Placeholder 2"/>
          <p:cNvSpPr>
            <a:spLocks noGrp="1"/>
          </p:cNvSpPr>
          <p:nvPr>
            <p:ph type="sldNum" sz="quarter" idx="12"/>
          </p:nvPr>
        </p:nvSpPr>
        <p:spPr/>
        <p:txBody>
          <a:bodyPr/>
          <a:lstStyle/>
          <a:p>
            <a:fld id="{2582ACC2-38F0-41F7-837F-EF42E2ECEECF}" type="slidenum">
              <a:rPr lang="en-US" smtClean="0"/>
              <a:pPr/>
              <a:t>37</a:t>
            </a:fld>
            <a:endParaRPr lang="en-US"/>
          </a:p>
        </p:txBody>
      </p:sp>
      <p:pic>
        <p:nvPicPr>
          <p:cNvPr id="4" name="Picture 3"/>
          <p:cNvPicPr>
            <a:picLocks noChangeAspect="1"/>
          </p:cNvPicPr>
          <p:nvPr/>
        </p:nvPicPr>
        <p:blipFill>
          <a:blip r:embed="rId3"/>
          <a:stretch>
            <a:fillRect/>
          </a:stretch>
        </p:blipFill>
        <p:spPr>
          <a:xfrm>
            <a:off x="6400800" y="3036093"/>
            <a:ext cx="4139369" cy="2857500"/>
          </a:xfrm>
          <a:prstGeom prst="rect">
            <a:avLst/>
          </a:prstGeom>
        </p:spPr>
      </p:pic>
      <p:pic>
        <p:nvPicPr>
          <p:cNvPr id="8" name="Picture 7"/>
          <p:cNvPicPr>
            <a:picLocks noChangeAspect="1"/>
          </p:cNvPicPr>
          <p:nvPr/>
        </p:nvPicPr>
        <p:blipFill>
          <a:blip r:embed="rId4"/>
          <a:stretch>
            <a:fillRect/>
          </a:stretch>
        </p:blipFill>
        <p:spPr>
          <a:xfrm>
            <a:off x="304800" y="2867025"/>
            <a:ext cx="4518353" cy="3195637"/>
          </a:xfrm>
          <a:prstGeom prst="rect">
            <a:avLst/>
          </a:prstGeom>
        </p:spPr>
      </p:pic>
      <p:pic>
        <p:nvPicPr>
          <p:cNvPr id="9" name="Picture 8"/>
          <p:cNvPicPr>
            <a:picLocks noChangeAspect="1"/>
          </p:cNvPicPr>
          <p:nvPr/>
        </p:nvPicPr>
        <p:blipFill>
          <a:blip r:embed="rId5"/>
          <a:stretch>
            <a:fillRect/>
          </a:stretch>
        </p:blipFill>
        <p:spPr>
          <a:xfrm>
            <a:off x="62601" y="228600"/>
            <a:ext cx="5499999" cy="2118676"/>
          </a:xfrm>
          <a:prstGeom prst="rect">
            <a:avLst/>
          </a:prstGeom>
        </p:spPr>
      </p:pic>
    </p:spTree>
    <p:extLst>
      <p:ext uri="{BB962C8B-B14F-4D97-AF65-F5344CB8AC3E}">
        <p14:creationId xmlns:p14="http://schemas.microsoft.com/office/powerpoint/2010/main" val="10257885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54"/>
          <p:cNvSpPr txBox="1">
            <a:spLocks noGrp="1"/>
          </p:cNvSpPr>
          <p:nvPr>
            <p:ph type="body" idx="1"/>
          </p:nvPr>
        </p:nvSpPr>
        <p:spPr>
          <a:xfrm>
            <a:off x="152400" y="2895600"/>
            <a:ext cx="5181600" cy="1981200"/>
          </a:xfrm>
          <a:prstGeom prst="rect">
            <a:avLst/>
          </a:prstGeom>
        </p:spPr>
        <p:txBody>
          <a:bodyPr spcFirstLastPara="1" vert="horz" wrap="square" lIns="121900" tIns="121900" rIns="121900" bIns="121900" rtlCol="0" anchor="t" anchorCtr="0">
            <a:noAutofit/>
          </a:bodyPr>
          <a:lstStyle/>
          <a:p>
            <a:pPr marL="0" indent="0">
              <a:buNone/>
            </a:pPr>
            <a:r>
              <a:rPr lang="en-US" sz="2400" b="1" dirty="0" smtClean="0"/>
              <a:t>Internet of FAIR data and services</a:t>
            </a:r>
            <a:endParaRPr sz="2400" b="1" dirty="0"/>
          </a:p>
          <a:p>
            <a:pPr marL="0" indent="0">
              <a:spcBef>
                <a:spcPts val="0"/>
              </a:spcBef>
              <a:buNone/>
            </a:pPr>
            <a:r>
              <a:rPr lang="en-US" sz="2133" dirty="0" smtClean="0"/>
              <a:t>Machine interpretable content enables users (people use machines to find and reuse content)</a:t>
            </a:r>
            <a:endParaRPr sz="2133" dirty="0"/>
          </a:p>
        </p:txBody>
      </p:sp>
      <p:sp>
        <p:nvSpPr>
          <p:cNvPr id="292" name="Google Shape;292;p54"/>
          <p:cNvSpPr txBox="1">
            <a:spLocks noGrp="1"/>
          </p:cNvSpPr>
          <p:nvPr>
            <p:ph type="title"/>
          </p:nvPr>
        </p:nvSpPr>
        <p:spPr>
          <a:xfrm>
            <a:off x="1125900" y="563333"/>
            <a:ext cx="6502400" cy="1143200"/>
          </a:xfrm>
          <a:prstGeom prst="rect">
            <a:avLst/>
          </a:prstGeom>
        </p:spPr>
        <p:txBody>
          <a:bodyPr spcFirstLastPara="1" vert="horz" wrap="square" lIns="121900" tIns="121900" rIns="121900" bIns="121900" rtlCol="0" anchor="t" anchorCtr="0">
            <a:noAutofit/>
          </a:bodyPr>
          <a:lstStyle/>
          <a:p>
            <a:pPr algn="l"/>
            <a:r>
              <a:rPr lang="en" dirty="0"/>
              <a:t>The future </a:t>
            </a:r>
            <a:endParaRPr dirty="0"/>
          </a:p>
          <a:p>
            <a:pPr algn="l"/>
            <a:r>
              <a:rPr lang="en" dirty="0"/>
              <a:t>of big data &amp; AI </a:t>
            </a:r>
            <a:r>
              <a:rPr lang="en" dirty="0" smtClean="0"/>
              <a:t>health</a:t>
            </a:r>
            <a:endParaRPr dirty="0"/>
          </a:p>
        </p:txBody>
      </p:sp>
      <p:sp>
        <p:nvSpPr>
          <p:cNvPr id="293" name="Google Shape;293;p54"/>
          <p:cNvSpPr txBox="1">
            <a:spLocks noGrp="1"/>
          </p:cNvSpPr>
          <p:nvPr>
            <p:ph type="body" idx="3"/>
          </p:nvPr>
        </p:nvSpPr>
        <p:spPr>
          <a:xfrm>
            <a:off x="5638800" y="2895600"/>
            <a:ext cx="6324600" cy="1549168"/>
          </a:xfrm>
          <a:prstGeom prst="rect">
            <a:avLst/>
          </a:prstGeom>
        </p:spPr>
        <p:txBody>
          <a:bodyPr spcFirstLastPara="1" vert="horz" wrap="square" lIns="121900" tIns="121900" rIns="121900" bIns="121900" rtlCol="0" anchor="t" anchorCtr="0">
            <a:noAutofit/>
          </a:bodyPr>
          <a:lstStyle/>
          <a:p>
            <a:pPr marL="0" indent="0">
              <a:buNone/>
            </a:pPr>
            <a:r>
              <a:rPr lang="en" sz="2400" b="1" dirty="0" smtClean="0"/>
              <a:t>Distributed and privacy preserving data a</a:t>
            </a:r>
            <a:r>
              <a:rPr lang="en" sz="2400" b="1" dirty="0" smtClean="0"/>
              <a:t>nalysis</a:t>
            </a:r>
            <a:endParaRPr sz="2400" b="1" dirty="0"/>
          </a:p>
          <a:p>
            <a:pPr marL="0" indent="0">
              <a:spcBef>
                <a:spcPts val="0"/>
              </a:spcBef>
              <a:buNone/>
            </a:pPr>
            <a:r>
              <a:rPr lang="en" sz="2133" dirty="0"/>
              <a:t>Bringing the model to the data </a:t>
            </a:r>
            <a:r>
              <a:rPr lang="en-US" sz="2133" dirty="0" smtClean="0"/>
              <a:t>for the analysis of sensitive data</a:t>
            </a:r>
            <a:endParaRPr sz="2133" dirty="0"/>
          </a:p>
          <a:p>
            <a:pPr marL="0" indent="0">
              <a:spcBef>
                <a:spcPts val="0"/>
              </a:spcBef>
              <a:buNone/>
            </a:pPr>
            <a:endParaRPr sz="2133" dirty="0"/>
          </a:p>
        </p:txBody>
      </p:sp>
      <p:sp>
        <p:nvSpPr>
          <p:cNvPr id="294" name="Google Shape;294;p54"/>
          <p:cNvSpPr txBox="1">
            <a:spLocks noGrp="1"/>
          </p:cNvSpPr>
          <p:nvPr>
            <p:ph type="body" idx="1"/>
          </p:nvPr>
        </p:nvSpPr>
        <p:spPr>
          <a:xfrm>
            <a:off x="5638800" y="4343400"/>
            <a:ext cx="5638800" cy="2133027"/>
          </a:xfrm>
          <a:prstGeom prst="rect">
            <a:avLst/>
          </a:prstGeom>
        </p:spPr>
        <p:txBody>
          <a:bodyPr spcFirstLastPara="1" vert="horz" wrap="square" lIns="121900" tIns="121900" rIns="121900" bIns="121900" rtlCol="0" anchor="t" anchorCtr="0">
            <a:noAutofit/>
          </a:bodyPr>
          <a:lstStyle/>
          <a:p>
            <a:pPr marL="0" indent="0">
              <a:buNone/>
            </a:pPr>
            <a:r>
              <a:rPr lang="en" sz="2400" b="1" dirty="0" smtClean="0"/>
              <a:t>Precision </a:t>
            </a:r>
            <a:r>
              <a:rPr lang="en" sz="2400" b="1" dirty="0" smtClean="0"/>
              <a:t>Medicine</a:t>
            </a:r>
            <a:endParaRPr sz="2400" b="1" dirty="0"/>
          </a:p>
          <a:p>
            <a:pPr marL="0" indent="0">
              <a:spcBef>
                <a:spcPts val="0"/>
              </a:spcBef>
              <a:buNone/>
            </a:pPr>
            <a:r>
              <a:rPr lang="en" sz="2133" dirty="0" smtClean="0"/>
              <a:t>Integration </a:t>
            </a:r>
            <a:r>
              <a:rPr lang="en" sz="2133" dirty="0"/>
              <a:t>clinical </a:t>
            </a:r>
            <a:r>
              <a:rPr lang="en" sz="2133" dirty="0" smtClean="0"/>
              <a:t>and non clinical data</a:t>
            </a:r>
            <a:r>
              <a:rPr lang="en" sz="2133" dirty="0"/>
              <a:t> </a:t>
            </a:r>
            <a:r>
              <a:rPr lang="en" sz="2133" dirty="0" smtClean="0"/>
              <a:t>(molecular to physiological, wearables/lifestyle, social media, consumer patterns), to improve diagnosis, care pathways, prognosis, treatments</a:t>
            </a:r>
            <a:endParaRPr sz="2133" dirty="0"/>
          </a:p>
        </p:txBody>
      </p:sp>
      <p:sp>
        <p:nvSpPr>
          <p:cNvPr id="297" name="Google Shape;297;p54"/>
          <p:cNvSpPr txBox="1">
            <a:spLocks noGrp="1"/>
          </p:cNvSpPr>
          <p:nvPr>
            <p:ph type="sldNum" idx="12"/>
          </p:nvPr>
        </p:nvSpPr>
        <p:spPr>
          <a:xfrm>
            <a:off x="11409045" y="6333135"/>
            <a:ext cx="731600" cy="524800"/>
          </a:xfrm>
          <a:prstGeom prst="rect">
            <a:avLst/>
          </a:prstGeom>
        </p:spPr>
        <p:txBody>
          <a:bodyPr spcFirstLastPara="1" vert="horz" wrap="square" lIns="121900" tIns="121900" rIns="121900" bIns="121900" rtlCol="0" anchor="t" anchorCtr="0">
            <a:noAutofit/>
          </a:bodyPr>
          <a:lstStyle/>
          <a:p>
            <a:pPr algn="r"/>
            <a:fld id="{00000000-1234-1234-1234-123412341234}" type="slidenum">
              <a:rPr lang="en"/>
              <a:pPr algn="r"/>
              <a:t>38</a:t>
            </a:fld>
            <a:endParaRPr/>
          </a:p>
        </p:txBody>
      </p:sp>
      <p:sp>
        <p:nvSpPr>
          <p:cNvPr id="9" name="Google Shape;293;p54"/>
          <p:cNvSpPr txBox="1">
            <a:spLocks noGrp="1"/>
          </p:cNvSpPr>
          <p:nvPr>
            <p:ph type="body" idx="3"/>
          </p:nvPr>
        </p:nvSpPr>
        <p:spPr>
          <a:xfrm>
            <a:off x="152400" y="4648200"/>
            <a:ext cx="5257800" cy="1733252"/>
          </a:xfrm>
          <a:prstGeom prst="rect">
            <a:avLst/>
          </a:prstGeom>
        </p:spPr>
        <p:txBody>
          <a:bodyPr spcFirstLastPara="1" vert="horz" wrap="square" lIns="121900" tIns="121900" rIns="121900" bIns="121900" rtlCol="0" anchor="t" anchorCtr="0">
            <a:noAutofit/>
          </a:bodyPr>
          <a:lstStyle/>
          <a:p>
            <a:pPr marL="0" indent="0">
              <a:buNone/>
            </a:pPr>
            <a:r>
              <a:rPr lang="en-US" sz="2400" b="1" dirty="0" smtClean="0"/>
              <a:t>Scalable Data-Driven </a:t>
            </a:r>
            <a:r>
              <a:rPr lang="en-US" sz="2400" b="1" dirty="0" smtClean="0"/>
              <a:t>Discovery Science</a:t>
            </a:r>
            <a:endParaRPr sz="2400" b="1" dirty="0"/>
          </a:p>
          <a:p>
            <a:pPr marL="0" indent="0">
              <a:spcBef>
                <a:spcPts val="0"/>
              </a:spcBef>
              <a:buNone/>
            </a:pPr>
            <a:r>
              <a:rPr lang="en" sz="2133" dirty="0" smtClean="0"/>
              <a:t>Agents leverage the internet of FAIR data and services to find gaps, negotiate experiments, and update knowledge models</a:t>
            </a:r>
            <a:endParaRPr sz="2133" dirty="0"/>
          </a:p>
          <a:p>
            <a:pPr marL="0" indent="0">
              <a:spcBef>
                <a:spcPts val="0"/>
              </a:spcBef>
              <a:buNone/>
            </a:pPr>
            <a:endParaRPr sz="2133" dirty="0"/>
          </a:p>
        </p:txBody>
      </p:sp>
    </p:spTree>
    <p:extLst>
      <p:ext uri="{BB962C8B-B14F-4D97-AF65-F5344CB8AC3E}">
        <p14:creationId xmlns:p14="http://schemas.microsoft.com/office/powerpoint/2010/main" val="1577852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609600" y="1600201"/>
            <a:ext cx="11049000" cy="4525963"/>
          </a:xfrm>
        </p:spPr>
        <p:txBody>
          <a:bodyPr>
            <a:normAutofit fontScale="85000" lnSpcReduction="20000"/>
          </a:bodyPr>
          <a:lstStyle/>
          <a:p>
            <a:r>
              <a:rPr lang="en-US" sz="2800" b="1" dirty="0"/>
              <a:t>FAIR</a:t>
            </a:r>
            <a:r>
              <a:rPr lang="en-US" sz="2800" dirty="0"/>
              <a:t> represents a </a:t>
            </a:r>
            <a:r>
              <a:rPr lang="en-US" sz="2800" u="sng" dirty="0"/>
              <a:t>global initiative</a:t>
            </a:r>
            <a:r>
              <a:rPr lang="en-US" sz="2800" dirty="0"/>
              <a:t> to enhance the discovery and reuse of all kinds of digital </a:t>
            </a:r>
            <a:r>
              <a:rPr lang="en-US" sz="2800" dirty="0" smtClean="0"/>
              <a:t>resources. </a:t>
            </a:r>
          </a:p>
          <a:p>
            <a:endParaRPr lang="en-US" sz="2800" dirty="0" smtClean="0"/>
          </a:p>
          <a:p>
            <a:r>
              <a:rPr lang="en-US" sz="2800" dirty="0" smtClean="0"/>
              <a:t>It </a:t>
            </a:r>
            <a:r>
              <a:rPr lang="en-US" sz="2800" dirty="0"/>
              <a:t>demands a </a:t>
            </a:r>
            <a:r>
              <a:rPr lang="en-US" sz="2800" b="1" dirty="0"/>
              <a:t>new social, </a:t>
            </a:r>
            <a:r>
              <a:rPr lang="en-US" sz="2800" b="1" dirty="0" smtClean="0"/>
              <a:t>legal, ethical, scientific and </a:t>
            </a:r>
            <a:r>
              <a:rPr lang="en-US" sz="2800" b="1" dirty="0"/>
              <a:t>technological infrastructure </a:t>
            </a:r>
            <a:r>
              <a:rPr lang="en-US" sz="2800" dirty="0"/>
              <a:t>that currently doesn’t exist </a:t>
            </a:r>
            <a:r>
              <a:rPr lang="en-US" sz="2800" i="1" dirty="0"/>
              <a:t>in whole</a:t>
            </a:r>
            <a:r>
              <a:rPr lang="en-US" sz="2800" dirty="0"/>
              <a:t>, but has to be built for and tested by various communities! </a:t>
            </a:r>
            <a:endParaRPr lang="en-US" sz="2800" dirty="0" smtClean="0"/>
          </a:p>
          <a:p>
            <a:pPr lvl="1"/>
            <a:r>
              <a:rPr lang="en-US" sz="2400" dirty="0" smtClean="0"/>
              <a:t>Multi-modal health (and non health) data reuse in a privacy preserving manner</a:t>
            </a:r>
          </a:p>
          <a:p>
            <a:pPr lvl="1"/>
            <a:r>
              <a:rPr lang="en-US" sz="2400" dirty="0" smtClean="0"/>
              <a:t>Incentives</a:t>
            </a:r>
            <a:r>
              <a:rPr lang="en-US" sz="2400" dirty="0"/>
              <a:t>, rewards and penalties are needed to maximize participation and </a:t>
            </a:r>
            <a:r>
              <a:rPr lang="en-US" sz="2400" dirty="0" smtClean="0"/>
              <a:t>utility</a:t>
            </a:r>
            <a:endParaRPr lang="en-US" sz="2400" dirty="0"/>
          </a:p>
          <a:p>
            <a:pPr lvl="1"/>
            <a:r>
              <a:rPr lang="en-US" sz="2400" dirty="0" smtClean="0"/>
              <a:t>Incorporating </a:t>
            </a:r>
            <a:r>
              <a:rPr lang="en-US" sz="2400" dirty="0" smtClean="0"/>
              <a:t>FAIR into every day work without sacrificing </a:t>
            </a:r>
            <a:r>
              <a:rPr lang="en-US" sz="2400" dirty="0" smtClean="0"/>
              <a:t>efficiency</a:t>
            </a:r>
            <a:endParaRPr lang="en-US" sz="2400" dirty="0" smtClean="0"/>
          </a:p>
          <a:p>
            <a:pPr marL="457200" lvl="1" indent="0">
              <a:buNone/>
            </a:pPr>
            <a:endParaRPr lang="en-US" sz="2400" dirty="0"/>
          </a:p>
          <a:p>
            <a:r>
              <a:rPr lang="en-US" sz="2800" dirty="0" smtClean="0"/>
              <a:t>Enormous </a:t>
            </a:r>
            <a:r>
              <a:rPr lang="en-US" sz="2800" dirty="0"/>
              <a:t>benefits to be had, </a:t>
            </a:r>
            <a:r>
              <a:rPr lang="en-US" sz="2800" dirty="0" smtClean="0"/>
              <a:t>particularly </a:t>
            </a:r>
            <a:r>
              <a:rPr lang="en-US" sz="2800" dirty="0" smtClean="0"/>
              <a:t>in </a:t>
            </a:r>
            <a:r>
              <a:rPr lang="en-US" sz="2800" b="1" dirty="0" smtClean="0"/>
              <a:t>developing </a:t>
            </a:r>
            <a:r>
              <a:rPr lang="en-US" sz="2800" b="1" dirty="0" smtClean="0"/>
              <a:t>responsible data markets, </a:t>
            </a:r>
            <a:r>
              <a:rPr lang="en-US" sz="2800" b="1" dirty="0" smtClean="0"/>
              <a:t>accelerating </a:t>
            </a:r>
            <a:r>
              <a:rPr lang="en-US" sz="2800" b="1" dirty="0" smtClean="0"/>
              <a:t>data-driven </a:t>
            </a:r>
            <a:r>
              <a:rPr lang="en-US" sz="2800" b="1" dirty="0" smtClean="0"/>
              <a:t>biomedical research</a:t>
            </a:r>
            <a:r>
              <a:rPr lang="en-US" sz="2800" b="1" dirty="0" smtClean="0"/>
              <a:t>, transforming the success of clinical trials, and improving health outcomes of our citizens</a:t>
            </a:r>
            <a:r>
              <a:rPr lang="en-US" sz="2800" dirty="0" smtClean="0"/>
              <a:t>.</a:t>
            </a:r>
            <a:endParaRPr lang="en-US" sz="2800" dirty="0" smtClean="0"/>
          </a:p>
        </p:txBody>
      </p:sp>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39</a:t>
            </a:fld>
            <a:endParaRPr lang="en-US"/>
          </a:p>
        </p:txBody>
      </p:sp>
    </p:spTree>
    <p:extLst>
      <p:ext uri="{BB962C8B-B14F-4D97-AF65-F5344CB8AC3E}">
        <p14:creationId xmlns:p14="http://schemas.microsoft.com/office/powerpoint/2010/main" val="564479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990600"/>
            <a:ext cx="8305800" cy="4648200"/>
          </a:xfrm>
        </p:spPr>
        <p:txBody>
          <a:bodyPr>
            <a:normAutofit/>
          </a:bodyPr>
          <a:lstStyle/>
          <a:p>
            <a:r>
              <a:rPr lang="en-CA" sz="4800" dirty="0"/>
              <a:t>However, </a:t>
            </a:r>
            <a:r>
              <a:rPr lang="en-CA" sz="4800" i="1" dirty="0">
                <a:solidFill>
                  <a:srgbClr val="FF0000"/>
                </a:solidFill>
              </a:rPr>
              <a:t>significant</a:t>
            </a:r>
            <a:r>
              <a:rPr lang="en-CA" sz="4800" dirty="0">
                <a:solidFill>
                  <a:srgbClr val="FF0000"/>
                </a:solidFill>
              </a:rPr>
              <a:t> </a:t>
            </a:r>
            <a:r>
              <a:rPr lang="en-CA" sz="4800" i="1" dirty="0" smtClean="0">
                <a:solidFill>
                  <a:srgbClr val="FF0000"/>
                </a:solidFill>
              </a:rPr>
              <a:t>effort</a:t>
            </a:r>
            <a:r>
              <a:rPr lang="en-CA" sz="4800" dirty="0" smtClean="0"/>
              <a:t> is still needed </a:t>
            </a:r>
            <a:r>
              <a:rPr lang="en-CA" sz="4800" dirty="0"/>
              <a:t>to </a:t>
            </a:r>
            <a:r>
              <a:rPr lang="en-CA" sz="4800" u="sng" dirty="0">
                <a:solidFill>
                  <a:srgbClr val="007635"/>
                </a:solidFill>
              </a:rPr>
              <a:t>find</a:t>
            </a:r>
            <a:r>
              <a:rPr lang="en-CA" sz="4800" dirty="0"/>
              <a:t> the right </a:t>
            </a:r>
            <a:r>
              <a:rPr lang="en-CA" sz="4800" dirty="0" smtClean="0"/>
              <a:t>dataset(s), </a:t>
            </a:r>
            <a:r>
              <a:rPr lang="en-CA" sz="4800" dirty="0"/>
              <a:t>make </a:t>
            </a:r>
            <a:r>
              <a:rPr lang="en-CA" sz="4800" u="sng" dirty="0">
                <a:solidFill>
                  <a:schemeClr val="accent2">
                    <a:lumMod val="75000"/>
                  </a:schemeClr>
                </a:solidFill>
              </a:rPr>
              <a:t>sense</a:t>
            </a:r>
            <a:r>
              <a:rPr lang="en-CA" sz="4800" dirty="0"/>
              <a:t> of them, and </a:t>
            </a:r>
            <a:r>
              <a:rPr lang="en-CA" sz="4800" u="sng" dirty="0" smtClean="0">
                <a:solidFill>
                  <a:schemeClr val="accent6">
                    <a:lumMod val="75000"/>
                  </a:schemeClr>
                </a:solidFill>
              </a:rPr>
              <a:t>use</a:t>
            </a:r>
            <a:r>
              <a:rPr lang="en-CA" sz="4800" dirty="0" smtClean="0"/>
              <a:t> for </a:t>
            </a:r>
            <a:r>
              <a:rPr lang="en-CA" sz="4800" dirty="0"/>
              <a:t>a new purpose</a:t>
            </a:r>
          </a:p>
        </p:txBody>
      </p:sp>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4</a:t>
            </a:fld>
            <a:endParaRPr lang="en-US"/>
          </a:p>
        </p:txBody>
      </p:sp>
    </p:spTree>
    <p:extLst>
      <p:ext uri="{BB962C8B-B14F-4D97-AF65-F5344CB8AC3E}">
        <p14:creationId xmlns:p14="http://schemas.microsoft.com/office/powerpoint/2010/main" val="3351503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ChangeArrowheads="1"/>
          </p:cNvSpPr>
          <p:nvPr/>
        </p:nvSpPr>
        <p:spPr>
          <a:xfrm>
            <a:off x="2333419" y="5503883"/>
            <a:ext cx="7853346" cy="608067"/>
          </a:xfrm>
          <a:prstGeom prst="rect">
            <a:avLst/>
          </a:prstGeom>
        </p:spPr>
        <p:txBody>
          <a:bodyPr/>
          <a:lstStyle/>
          <a:p>
            <a:pPr marL="342900" indent="-342900" algn="r">
              <a:spcBef>
                <a:spcPct val="20000"/>
              </a:spcBef>
              <a:defRPr/>
            </a:pPr>
            <a:r>
              <a:rPr lang="en-US" sz="3200" dirty="0"/>
              <a:t>michel.dumontier@maastrichtuniversity.nl</a:t>
            </a:r>
          </a:p>
        </p:txBody>
      </p:sp>
      <p:sp>
        <p:nvSpPr>
          <p:cNvPr id="2" name="Rectangle 1"/>
          <p:cNvSpPr/>
          <p:nvPr/>
        </p:nvSpPr>
        <p:spPr>
          <a:xfrm>
            <a:off x="6477001" y="6096000"/>
            <a:ext cx="3766865" cy="338554"/>
          </a:xfrm>
          <a:prstGeom prst="rect">
            <a:avLst/>
          </a:prstGeom>
        </p:spPr>
        <p:txBody>
          <a:bodyPr wrap="none">
            <a:spAutoFit/>
          </a:bodyPr>
          <a:lstStyle/>
          <a:p>
            <a:pPr algn="r"/>
            <a:r>
              <a:rPr lang="en-US" sz="1600" i="1" dirty="0"/>
              <a:t>Website: </a:t>
            </a:r>
            <a:r>
              <a:rPr lang="en-US" sz="1600" i="1" dirty="0">
                <a:hlinkClick r:id="rId3"/>
              </a:rPr>
              <a:t>http://maastrichtuniversity.nl/ids</a:t>
            </a:r>
            <a:r>
              <a:rPr lang="en-US" sz="1600" i="1" dirty="0"/>
              <a:t> </a:t>
            </a:r>
          </a:p>
        </p:txBody>
      </p:sp>
      <p:sp>
        <p:nvSpPr>
          <p:cNvPr id="5" name="Slide Number Placeholder 4"/>
          <p:cNvSpPr>
            <a:spLocks noGrp="1"/>
          </p:cNvSpPr>
          <p:nvPr>
            <p:ph type="sldNum" sz="quarter" idx="12"/>
          </p:nvPr>
        </p:nvSpPr>
        <p:spPr/>
        <p:txBody>
          <a:bodyPr/>
          <a:lstStyle/>
          <a:p>
            <a:fld id="{2582ACC2-38F0-41F7-837F-EF42E2ECEECF}" type="slidenum">
              <a:rPr lang="en-US" smtClean="0"/>
              <a:pPr/>
              <a:t>40</a:t>
            </a:fld>
            <a:endParaRPr lang="en-US" dirty="0"/>
          </a:p>
        </p:txBody>
      </p:sp>
      <p:sp>
        <p:nvSpPr>
          <p:cNvPr id="6" name="AutoShape 2" descr="data:image/jpeg;base64,/9j/4AAQSkZJRgABAQAAAQABAAD/2wCEAAkGBwgHBgkIBwgKCgkLDRYPDQwMDRsUFRAWIB0iIiAdHx8kKDQsJCYxJx8fLT0tMTU3Ojo6Iys/RD84QzQ5OjcBCgoKDQwNGg8PGjclHyU3Nzc3Nzc3Nzc3Nzc3Nzc3Nzc3Nzc3Nzc3Nzc3Nzc3Nzc3Nzc3Nzc3Nzc3Nzc3Nzc3N//AABEIAKAAoAMBEQACEQEDEQH/xAAbAAACAwEBAQAAAAAAAAAAAAAABgQFBwEDAv/EAEwQAAEDAwEEAwsJAwgLAAAAAAECAwQABREGEiExQRM2UQcUIjJVYXSBlLGyFRYXc4SRwdHSVnHwIyVCUpOh4eIkJjVERmJykqPC4//EABsBAQACAwEBAAAAAAAAAAAAAAABBQIDBgQH/8QANxEAAgEDAAYHBwQBBQAAAAAAAAECAwQRBRITITFRMjRBYXGBkRQVM1JTsfAGocHRQiIjJGLx/9oADAMBAAIRAxEAPwDcaAKAKAKAKA4TgUAr6h1vbLLcEwFMTZ0rZ2ltQW0uFsf82VDGc1jKWD2ULGrWhrppLv3Ff9JUL9n9Rexp/XWO07jZ7tqfPH1OfSVC/Z/UPsaf102ncPds/nj6h9JULyBqH2NP66bTuHu2fzx9Tv0lQvIGovY0/rptO5k+7Z/PH1D6SoX7P6h9jT+um07mR7tn88fU59JUL9n9Q+xp/XTadw92z+ePqekXuj2p6YxGkwLrAD69hL0xhKGwfOdo+6pU+4iWjaqi5Jp45PI6JUCBzrM8B9UAUAUAUAUAUAUAUAUBygE/Vmp5CJabBpxAkXp8YKhgpiJ/rr7OOd/5Aw3yPfbWsXHbVt0F+/chKut8j6HZdt1jfRLvjytq4XFYCsLzvSM58+7lz31jwLOlbyvXtKqxBcEU30mar8oNezN/lTLPX7pteX7sPpM1X5Qb9mR+VMse6bX5f3Zd6c1nqO4pkzLhfGosCEWi+RDQpS9tRASkAcTsnfy3VK1pPCKzSdOysaalKLy+9kpGrL7cYD67FPZamiU+73o+UlbjONpIRtDeUgK3Dz1nUTXAo9D3FrVnKNx2vcLX0mar8oN+zI/KteWdf7ptfl/dh9Jmq/KDfszf5Uyx7ptfl/dlhaddm8ly1a16ORb5OEh5KAgsK5K3cvPy++meZoraO2OKtrukv3GyxXeVpOezYr+/09uex8nXInwSnkhR4fx2Yom1uZW16MbmDrUViS6S/k0FKs1mVZ9UAUAUAUAUAUAUBw0An6t1PJbmJsGmkiRenxhRG9MVJ4rVyzw3H8gYb7Ee+1tYuO2rboL9+5CPe7vF0ZCes9kkd9XuQM3C5E5UDzCT27/V++sS0oUJ3k1VqrEFwiZ2olRJJJJOSSck1BdpYOVICgHbTJesukZV3iN98OzXu9lhSdpthKRnaI5nJ3E7hWdNJvJx/wCpruccU4x4fyc0c6yuRJth/kJFwb6FichAUuOo5GN/9FWcHG/8Ns45RzGiriFG4TnHInSWVRpDsdzG2ytTatk5GUnBx91eZH1WElKKku086kyCgHPSepIj0A6a1R/KWp3cy+o+FFVy3/1fd+6ncVd3aTjP2i33SXFcx6sF5maWuDendRvF2Mv/AGfcjuS4nkhR5H1/galPG5lVXowuYOvQW9dJfyaAnhWRVHaAKAKAKAKAKArNTSHYdguEqOvYdZjrWhQ5EDcaM20YqVSKfDJlc2edI6Mt7lrSr5UvbXSyJ7isuAYBIB4893rPGsOBfQo+1XUoz6MOCM5JKiSSSTvJPOoLtJJbjlSAoCXZ4RuN2hwQVDvh9DZUlO0UgnBOPMMn1VBrrVNlTlPkNF/nPwHJFihIECCwtSFMsOZL/LacUD4ZI5cuHKvTGKSPlmkdIXFzVe0ZTwHFMzWXESjEUlWRISFEt+fwd/3Vm+BXUnia34LDX8EImRLiyhlTUuOnppMbHQuyMnbx2HGySCBvzXlluZ9O0FcurbaspZa+wqVBdBQBQGh9z+YjU0Z3SV7aMmMGlOxnlHw2CMDCSeW/d6xwouTKXSFN20lc0tz4PvH3uVzZM/RkR2Y8t5xK1thazk7IOAM891TB5jkqtJU407mSisDdWR4AoAoAoAoAoCn1j1Vu3ojnw1D4G63+NHxMi171T0h6IfcmsTo7HrVfxEahahQBQGhaF0xfI5dlLtz3ek+GWkyY7zYdaCiCFJBUOzBHGkW084Of0vWo3FJ0VPDXiSbxpiFZrTOXMgykqS2BHmSZCAXXSRhKW0E7sZPhb63Kbbxg5C5sbahb62tmXmUGl7ZGutwXHkF1SgyVMssuJQt9Yx4IUrcN2Tv7Kzm2luK+yoU61XUqSwhjuekruiyvWuzWSYW5LqHXXJspklBTw2Ak4B5EnlXnlJy7DsNFUbWxque0z+eBnVzt0q1TXYU9vopDRAWnaCsZGRvH76g6ulVjVgpQe4i0NgUA7dx7rj9kd/CoXSKrTHVvNGhdx7qPG+ud+I1NPoop9Ldal5fYdqzK4KAKAKAKAKAp9Y9Vbt6I58NQ+But/jR8TIte9VNIeiH3JrHkdHY9ar+P9iNQtQoD2hxX50pmLFbLjzywhCBzJqCJ1I04uUuCNCvGpGYbcG2wI8eXJt7AjmW5laCoYB2EZwd44n7q3RprG8+a3el57SUaPaxcvc66TpY+WFvdMgAJbdQUbA8ycDArakuwpq9SpOWahXoztp2c7WfB2eOeWKlmhcdwzs6ju8RTCL9BcltsqBR3y2pt1BByML3H781rlCMi1oX9zQ3PeiDrVtu9PytS25zaZUpCZUdYw5HURsgnkUnG4jnWmUXFna6C0nSuIKitzQo1B0IUA7dx7rj9kd/CoXSKrTHVvNGhdx7qPG+ud+I1NPoop9Ldbl5fYdqzK4KAKAKAKAKAp9Y9Vbt6I58NQ+But/jR8TIte9VNIeiH3JrHkdHY9ar+P9iNQtQoC40rdY9nua5MpDxQthxkOMY6RoqGNtOd2RvHrpnDyeHSNrO6oOlB4bNHtzFg0yi13NAZSy+z061TFbcnBHghttO4edX99bMylwOHdC0stZVHma4FFrXWEfUTaGY9tS2hCgUPukFz927gPWa2Rjgqbu7jWWFHzFEEg5BwfNWw8C3DbY9byYNvagTEyXmmnOkQ40/srxnxVbQIUnjxrXKHIs7XSLpR1Zx1kXF7hJ1Pa3bknUzFusr605jLhJ/klJ5LWkgnfv37t4rzzUk+J1Gi72jhSpUsy8d4s/M+wftzbv7D/PWGf+y/PMvPbrn6D/PIPmfYP25t39h/npn/ALL88x7dc/Qf55F7o236e0zeflFer7fJHQqb6MI2OON+do9lSms5bPJeVbm5p6mxa3jR3Huo8b6534jWVNYieLSvWpeQ7VmVoUAUAUAUAUBT6x6q3b0Rz4ah8Ddb/Gj4mRa96qaQ9EPuTWPI6Ox61X8f7EahanCd1ANzUS2aejRHZkRFwuUlhEgJfOGGEqGUgpHjnnv3VnGGd7OM0zp6rSqOhR3YPJbF7v8AKMnveXMeXjw0tHGOQGBgAVuWEcg1Wry1sNke52qda3G0XCMWVOAlGVJUFYODgpJFSnk11aM6TxNYIjaOkcSgHBUoD76k1xWWkNt50JKhLAtkxm5KG5xlspQ6g/8ASVHPq3+asFNdpY1tGVoRUorKPPTdtvtpvUVT9pmCK+4lmShbBLbjajghW7G7OfVSTTRjbRuKFVSSaNPMHSIWUGNZdsHGChrOeFadx0+0uucv3JnzcsXke3ezI/Kpwa/aa3zv1YfNuxeRrf7Mj8qjCJ9prfO/Vk6HEjQWAxDjtR2gSQ20gJTk8dwqTVOcpvWk8s96GIUAUAUAUAUBT6x6q3b0Rz4ah8Ddb/Gj4mRa96qaQ9EPuTWPI6Ox61X8f7EahanKAYI2r7tGisst96KUw2G233IqFupSOA2iM4FMtbitqaItKlV1ZR3s0Cy6kjalhQ49xtFyfQ02BJmF3oo+7xlqwoA++oT1t2Cpubb2PWmpxS5dol6jucadKQxbI6Y9si7SIrQzwJypRzvyTv8Aur0wgorccTfXkrqrryKgHG8cfNWw8SH6yXDTF6SXrta2VXzdlRdLQkEDGQrIAUew4rzTpLOcHUWOmKkoKlKeqfL+qtN2mW7Gd07dokhs4cQJakEHz4XWrPd+ep0ULG5qxUo1E0/zkQmLr3P7q8Ib1lkW/p8p77U5no1HgT4R58zu7aJLPDBulR0hRWup5x2DTY73M0tPZsGpneliubrfcjwcTySs9vD+MGsk8PDPBWoQuY7agt64rl3mghWeFZlWdoAoAoAoAoAoAoCn1h1Wu3ojnwmofA3W/wAWPiZFr3qnpD0Q+5NYnR2PWq/j/IjULUKAYdGN2pVwfduzsRHQslUdEzPRLcyMbWOIG84oms7yu0m7nY6tut7L6UY15fahy9YIkSHlpbYjsxnOgCicAbgEjjjhWxVI8EcbV0Hf1IyqVGLEplUeS6wsgqbWUEjgSDit5zEk4tpnmPV66EIa7vC03Ghx7g3Buyre8lOZEaQ2oNuc0LCk5SoHt48q0SnKPFHT2Wh7e+hmlPD5C5qi7xLr3i3DaklMRnounlKSXXBnIyU7sDgK1t5Z2Wi7GdlSdOUslHQshz0rqeK5bzp3VQL1pc8Fp8+PFPLB7Pd+6o3cGVV3aTU/aLfdJce8eLNeZekJjNnv8jp7W8MW+5k5Ts8kLP4/hwyTxuZV1aELqLq0ViS4x/lGgoOUgmsiqPqgCgCgCgCgCgI1xhtXCE9DkAlp9BbXg4OCMHBoZRk4SUlxRl0+3ptzaNKatJXblH+absBjoVckKPL+OXDDuZdQqub9pt+l/lHmZ9qCyTbBcFQp6MKAyhafFcT/AFkmo4bi6t7mnXhrQ/8ACsqT0DHabFGahM3e+u7MN0KLMVlR6WQQcccYSnPPOfNUxjrFDpXTdOyzCPSLKJfjGLMfTtlixlBZWkbBkuqV5lLBPLlW1U4o4yvpq7uJcShfDgecD6VJd2jthYwQrnkcjW1FPPOs88TzqTEtIT13sYRMZafYZkJxtOsktPJ7CCMKFYvD3HopTrUGqkconQWrLqCc3DVYFRX3lAdPb3lYb7VFCspCRxNaZUlxOjs/1Hd66i1kT5bSY8p9hLiXA24pAcTwVg4yK1HfQk5RUn2nlUmRoXc1nrvPTaVuqEyrY4wpxCV+M0RjxTy4+qi5FLpKkqOLmnulkeu5I+9I0REU+4pwpccQkqOcJCtw9VTB5iVelIqN1LC5DlWRXhQBQBQBQBQBQEG8WqHeYDsK4tB1h0bweIPIg8iKPfuNlKrOlNTg8MzW4we8w3pbVzhcgOHFpu5G9k8krP5+7hhjsZcU6us/aLfdL/KP9GfX3T9wslxXCmMKUU70LQklLieRB8/91Rw4lzQuqdeGtF4/g0GJItt8hfJ8ONMYtMdIdcjuBEZhk9rjp2lE5zw41nCfYkclpCwk253VVYPJ3Ult08ytNg71ckEbKO92CG293jKcWStw9nAVsUZPiU1W6taMNW3jv5iK+85IfceeWpbjiipS1cVE863FJJuTyzz488UIQ4on3e4tMzLBK6WS2whmZaXCFJdCBjbQg7lAjGQN4NeacZJ5R2eibyyuaHs9wt/MpbvdZcWA/Hi6ecsiZRCZDv8ALZcHHYBX4o8wrBzci60foizt6rnCSk/zvFU0L4KAdu491x+yO/hULpFVpjq3mjQu491HjfXO/Eamn0UU+luty8vsO1ZlcFAFAFAFAFAFAcyKAg3m1Qrzb3YNwZS6y4N45pPaDyIpxNlKrOjLXg8MUomntZW5hMODfoLkVrKWTJYKlhHIE47Kww+Z7pXFpUetKm03xw9xJXY9QTYLkO+LtdwbUtK0gKcZAxncQkeEPWKyjlHkuI2lbCw8eJnGtu8Wrm1EgMQ2zGZCX1RB4CnM5O87zjcN/nrfBPG85m/dLaatJbkL1ZnhCgOpUpKgpKiFA5BBwRQJtb0NliXcptku7zr8m4siOphMDaLilLUNy9k8Anjkb60VOB0OgnOVzGUp4S7zPyCk4UCCNxz21pPpXEKkDt3HuuP2R38KhdIqtMdW80aF3Huo8b6534jU0+iin0t1uXl9h2rMrgoAoAoAoAoCBfZq7daJk1tCVrYZU4lKuBwOBobKUNeoo8xOt+o9b3GEzMh6cgLjvoC21GUBkHzFVY5kyxqW1lTm4yqPK7iT8ra//ZmB7Wn9VMy5GGxsfqP0OG76/H/DED2tP6qZlyGxsfqv0F7WWuZ+wq1RFtNPJTszHmM7l/0kIPYOBPPzVujHmcxf3iU3TovdzM+4AcsVs4FPxGsaEufzaN4WpKFBsumKpJC9gb857cb8Vhr7z3ewz2W0/Yo7HaJN8uCYUIo6VSFLG2cDcM1k3g81GjKrLViS3dJahaUULtEraHHZRtD7xkU1kbHZ11/iV7rE+1S0h1uTDko3pOFIWPODxqdzNTjOm9+5krUraLpaI9+QhCZXSmNPCE4C14ylzA5qAOfOPPXmnHDPoH6b0hKvSdKb3oV6xOoHbuPdcfsjv4VC6RU6Y6t5o0LuPdR431zvxGpp9FFPpbrcvL7DtWZXBQBQBQBQBQFPrDqtdfRHPhqHwN1v8aPijJ9Yy5MTSGku9ZL7G1EO10Tqk53J44Na+KR0FnThK5rayzvE75YunlOd7Sv86nBZ7Cl8q9EMekrjOYj3K8yJ0t0Qmg2whb6ikvOZSkkE4OBtGsoRzIoP1BVp21tiEVl9x5N2dluK1KvF0jwEyE7bKFoW664k/wBLZSMgHfvNb5VEtxyFloe5vI68FuGNv5KtGmrXcrKy1Kck3VEdcqbHBUU+FkoSfFGQMZrRKo2sovbLQtOlUlTrLLUcmrSi2qK8gqSQW1bs8sGsjzSX+kxvuVgDVrJzwYc91bZ8Ci0d8c0zXTqRo+8KbcAWIyiClW8Vol0WdRZL/kQzzEPV177wt2m482I3NgyIAU804PDB3eEhfFKhk1Ck1g9sdGUr3axlxT3C3OuFjY09cIlslS31zlslLL7GyWChROSoHBO/G6pnNSMdEaErWNy5ya1RTqDqR27j3XH7I7+FQukVWmOreaNC7j3UeN9c78RqafRRT6W63Ly+w7VmVwUAUAUAUAUBT6v6rXX0Rz4ah8Ddb/Gj4oyHXXVDSHop9yaw5HR2PWa/j/Yj1JaljZ73Psxd7wdSlL2z0iHGkuJVjgcKBGRRM81zaUblJVVnBHuNwlXOW5LnvrfkOY2lqO+oNtOlClHVgsIbrJqHTHzSj2TUUWe/0Mhb473AAycgb9oHgo0wsbytr2t17S6tFpZWN5b6Wf0I5fI6bLb7m1P2XCyt5XgDwFZz4Z5Z5VEYQTWEeS+hfq3k6slq9v5gpdBmObw4mYlao64T4cSjiU7GSB6ga9VTonD6KbV0tXieol9zLyTef+//AOleRQh2I+h7PSfzx/PIg681Ba738mNWdqS2xCYLOzIABxkY4E54Vk+JusLarQ13Vxl8hUqSwCgHbuPdcfsjv4VC6RVaY6t5o0LuPdR431zvxGpp9FFPpbrcvL7DtWZXBQBQBQBQBQFPrDqtdfRXPdUPgbrf40fFGQ6536Q0jv8A90PuTWHI6Kxf/Kr+P8iPUlsFAFAFCRj7nw/1qjrPBDTyv/EqpXErNLyxZzJeit99abG9TkaQhI7SWV7q9E+ifNdGvF1EUBwryrgfXQqQdoQFAO/cf64/ZXf/AFqF0iq0x1deK/k0HuPdR431zvxVNPolPpXrUvL7DtWZXBQBQBQBQBQEefFamw3oshJUy8goWAcZBoTGThJSXYZfPtyLQhOmNVqU7ZXVfzZdDgKir5JV2evd6vF1tY3Mu4VXVftFvumulHn3mfaksM3T1xVDmoBHjNPJ8V1PaPy5ULq2uYXENeP/AIVVSegKAlWyA/c57MKIgLeeVspBOAO0k8gBvNRv7DXWqxowc5vchlaXadPtykW55+4XB1lbBlYDbLYUMKKE71KON2TjtrdGnjezgtK/qH2mDo01hFbapq7bco01pIUthwLCTzxxFbmso5ilUdOamuw9dQWBSC/dLRiVaVrKwto5VH2t+w4nikjOM8K8ri4n1HRmlKF1Titb/ULtQW4UBIgQpNwmNRITKnpDxwhtPE/4eehhUqRpQc58DSbbAcsSzp/TWxK1HJR/ps8b0Qkc0g/x7hTwKKrV2/8Av191NcFzNH0vY2NO2Vi2xlqWlvJUtXFSick+b91ZJYWCouK8q9R1JdpbVJoCgCgCgCgCgCgIV2tcW8QXYU9pLsd0YUk8uwjsI7aGdKrOlNTg8NGa3C3ptiU6Y1atT1qdVi1XUjKmF8kqPL3Y83DBrG5lzTqOo/aLfprpR596M91BYJ9huS4U1pRxvbdQMpcTyUP43VBc291Trw14s87NZ5N2nCM3hlIQpx150EJaQOKjUreLm7pW9J1JsvELtVnjyE2dyVLmSGyyqU82GktoPjbCeOSN2TyJrbGn2s4XSn6gnd03SprCKbZPYfurccxqvkGyew/dTI1WTLVcZVqlCTDUUr4KSoZS4nmlQ5jzVDSZto1alGWtHiT0WyzagcLECO7armsEtMhfSR3VAZ2d+9GeXEVolT1eB2Ojv1LOUo066FqDbpk+W3EixnXJDh2UoCcb/P2fvrWdfOvTpxc5PcjRbbb1WJ35v6b2ZWpZKcTZ4HgQUcwDyP8AhzwKnuRSVau3/wB+vuprgvmNF0vpyHpyD3vFyt5Z2n5C/HeXzJP4Vklgqbm5nXnrS4di5F1UnnCgCgCgCgCgCgCgCgIN3tkO6296FPZS6w6MKSeXnB5Hz0xkzp1Z0pqcHvQpQtPawtrAh2/UMVURolLPfEfbWEcgT5hWGrLme6dzaVJa0qby+OGe/wAl668vWz2OmrLmY7az+m/UPkvXPl22ex1OJcyNpZfTfqHyXrny7bPY6YlzG0svpv1D5L115etnsdMS5jaWX036h8l668vWz2OmJcxtLL6b9QFr115etnsdMS5ja2X036nw7aNcuNLb+cFvTtJI2kRMKGeYPI1GrLmZKtZp52b9S80tpyHp2397x8uPOHbkSF71vL7SaySwee4uJV5ZfDsXIu6k84UAUAUAUB//2Q=="/>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p:cNvPicPr>
            <a:picLocks noChangeAspect="1"/>
          </p:cNvPicPr>
          <p:nvPr/>
        </p:nvPicPr>
        <p:blipFill>
          <a:blip r:embed="rId4"/>
          <a:stretch>
            <a:fillRect/>
          </a:stretch>
        </p:blipFill>
        <p:spPr>
          <a:xfrm>
            <a:off x="1550582" y="6175332"/>
            <a:ext cx="4352925" cy="682668"/>
          </a:xfrm>
          <a:prstGeom prst="rect">
            <a:avLst/>
          </a:prstGeom>
        </p:spPr>
      </p:pic>
      <p:pic>
        <p:nvPicPr>
          <p:cNvPr id="9" name="Picture 2" descr="File:FAIR data principle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324483"/>
            <a:ext cx="5486400" cy="1865376"/>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9"/>
          <p:cNvSpPr>
            <a:spLocks noGrp="1"/>
          </p:cNvSpPr>
          <p:nvPr>
            <p:ph type="ftr" sz="quarter" idx="11"/>
          </p:nvPr>
        </p:nvSpPr>
        <p:spPr/>
        <p:txBody>
          <a:bodyPr/>
          <a:lstStyle/>
          <a:p>
            <a:r>
              <a:rPr lang="en-US" smtClean="0"/>
              <a:t>@micheldumontier::CERN:2019-06-06</a:t>
            </a:r>
            <a:endParaRPr lang="en-US" dirty="0"/>
          </a:p>
        </p:txBody>
      </p:sp>
      <p:sp>
        <p:nvSpPr>
          <p:cNvPr id="11" name="Shape 115"/>
          <p:cNvSpPr txBox="1">
            <a:spLocks/>
          </p:cNvSpPr>
          <p:nvPr/>
        </p:nvSpPr>
        <p:spPr>
          <a:xfrm>
            <a:off x="990600" y="2516007"/>
            <a:ext cx="10363200" cy="2301189"/>
          </a:xfrm>
          <a:prstGeom prst="rect">
            <a:avLst/>
          </a:prstGeom>
          <a:noFill/>
          <a:ln>
            <a:noFill/>
          </a:ln>
        </p:spPr>
        <p:txBody>
          <a:bodyPr lIns="0" tIns="0" rIns="0" bIns="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Clr>
                <a:srgbClr val="000000"/>
              </a:buClr>
              <a:buSzPct val="45833"/>
              <a:buNone/>
            </a:pPr>
            <a:r>
              <a:rPr lang="en-US" sz="2400" dirty="0"/>
              <a:t>The mission of the </a:t>
            </a:r>
            <a:r>
              <a:rPr lang="en-US" sz="2400" b="1" dirty="0"/>
              <a:t>Institute of Data Science at Maastricht University </a:t>
            </a:r>
            <a:r>
              <a:rPr lang="en-US" sz="2400" dirty="0"/>
              <a:t>is to foster a collaborative environment for </a:t>
            </a:r>
            <a:r>
              <a:rPr lang="en-US" sz="2400" u="sng" dirty="0"/>
              <a:t>multi-disciplinary data science research</a:t>
            </a:r>
            <a:r>
              <a:rPr lang="en-US" sz="2400" i="1" dirty="0"/>
              <a:t>, </a:t>
            </a:r>
            <a:r>
              <a:rPr lang="en-US" sz="2400" u="sng" dirty="0"/>
              <a:t>interdisciplinary training</a:t>
            </a:r>
            <a:r>
              <a:rPr lang="en-US" sz="2400" dirty="0"/>
              <a:t>, and </a:t>
            </a:r>
            <a:r>
              <a:rPr lang="en-US" sz="2400" u="sng" dirty="0"/>
              <a:t>data-driven innovation</a:t>
            </a:r>
            <a:r>
              <a:rPr lang="en-US" sz="2400" dirty="0"/>
              <a:t> .</a:t>
            </a:r>
          </a:p>
          <a:p>
            <a:pPr marL="0" indent="0" algn="just">
              <a:buClr>
                <a:srgbClr val="000000"/>
              </a:buClr>
              <a:buSzPct val="45833"/>
            </a:pPr>
            <a:endParaRPr lang="en-US" sz="2400" dirty="0"/>
          </a:p>
          <a:p>
            <a:pPr marL="0" indent="0" algn="just">
              <a:buClr>
                <a:srgbClr val="000000"/>
              </a:buClr>
              <a:buSzPct val="45833"/>
              <a:buNone/>
            </a:pPr>
            <a:r>
              <a:rPr lang="en-US" sz="2400" dirty="0"/>
              <a:t>We tackle key </a:t>
            </a:r>
            <a:r>
              <a:rPr lang="en-US" sz="2400" b="1" dirty="0"/>
              <a:t>scientific, technical, social, legal, ethical issues </a:t>
            </a:r>
            <a:r>
              <a:rPr lang="en-US" sz="2400" dirty="0"/>
              <a:t>that advance our understanding </a:t>
            </a:r>
            <a:r>
              <a:rPr lang="en-US" sz="2400" dirty="0" smtClean="0"/>
              <a:t>across a variety of disciplines and </a:t>
            </a:r>
            <a:r>
              <a:rPr lang="en-US" sz="2400" dirty="0"/>
              <a:t>strengthen our communities in the face of these developments.</a:t>
            </a:r>
          </a:p>
        </p:txBody>
      </p:sp>
    </p:spTree>
    <p:extLst>
      <p:ext uri="{BB962C8B-B14F-4D97-AF65-F5344CB8AC3E}">
        <p14:creationId xmlns:p14="http://schemas.microsoft.com/office/powerpoint/2010/main" val="2614525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@micheldumontier::CERN:2019-06-06</a:t>
            </a:r>
            <a:endParaRPr lang="en-US" dirty="0"/>
          </a:p>
        </p:txBody>
      </p:sp>
      <p:sp>
        <p:nvSpPr>
          <p:cNvPr id="4" name="Slide Number Placeholder 3"/>
          <p:cNvSpPr>
            <a:spLocks noGrp="1"/>
          </p:cNvSpPr>
          <p:nvPr>
            <p:ph type="sldNum" sz="quarter" idx="12"/>
          </p:nvPr>
        </p:nvSpPr>
        <p:spPr/>
        <p:txBody>
          <a:bodyPr/>
          <a:lstStyle/>
          <a:p>
            <a:fld id="{2582ACC2-38F0-41F7-837F-EF42E2ECEECF}" type="slidenum">
              <a:rPr lang="en-US" smtClean="0"/>
              <a:pPr/>
              <a:t>5</a:t>
            </a:fld>
            <a:endParaRPr lang="en-US"/>
          </a:p>
        </p:txBody>
      </p:sp>
      <p:pic>
        <p:nvPicPr>
          <p:cNvPr id="5" name="Picture 4"/>
          <p:cNvPicPr>
            <a:picLocks noChangeAspect="1"/>
          </p:cNvPicPr>
          <p:nvPr/>
        </p:nvPicPr>
        <p:blipFill>
          <a:blip r:embed="rId2"/>
          <a:stretch>
            <a:fillRect/>
          </a:stretch>
        </p:blipFill>
        <p:spPr>
          <a:xfrm>
            <a:off x="1295400" y="990600"/>
            <a:ext cx="2248574" cy="5568529"/>
          </a:xfrm>
          <a:prstGeom prst="rect">
            <a:avLst/>
          </a:prstGeom>
        </p:spPr>
      </p:pic>
      <p:pic>
        <p:nvPicPr>
          <p:cNvPr id="8" name="Picture 2" descr="GEO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507" y="879096"/>
            <a:ext cx="2025963" cy="929723"/>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711200" y="0"/>
            <a:ext cx="109728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chemeClr val="tx2"/>
                </a:solidFill>
                <a:latin typeface="+mj-lt"/>
                <a:ea typeface="+mj-ea"/>
                <a:cs typeface="+mj-cs"/>
              </a:defRPr>
            </a:lvl1pPr>
          </a:lstStyle>
          <a:p>
            <a:r>
              <a:rPr lang="en-US" sz="3600" dirty="0" smtClean="0"/>
              <a:t>Poor quality experimental metadata frustrates reuse</a:t>
            </a:r>
            <a:endParaRPr lang="en-US" sz="3600" dirty="0"/>
          </a:p>
        </p:txBody>
      </p:sp>
      <p:pic>
        <p:nvPicPr>
          <p:cNvPr id="6" name="Picture 5"/>
          <p:cNvPicPr>
            <a:picLocks noChangeAspect="1"/>
          </p:cNvPicPr>
          <p:nvPr/>
        </p:nvPicPr>
        <p:blipFill>
          <a:blip r:embed="rId4"/>
          <a:stretch>
            <a:fillRect/>
          </a:stretch>
        </p:blipFill>
        <p:spPr>
          <a:xfrm>
            <a:off x="4572000" y="2474636"/>
            <a:ext cx="6238875" cy="3752850"/>
          </a:xfrm>
          <a:prstGeom prst="rect">
            <a:avLst/>
          </a:prstGeom>
        </p:spPr>
      </p:pic>
      <p:sp>
        <p:nvSpPr>
          <p:cNvPr id="10" name="TextBox 9"/>
          <p:cNvSpPr txBox="1"/>
          <p:nvPr/>
        </p:nvSpPr>
        <p:spPr>
          <a:xfrm>
            <a:off x="5562600" y="2079319"/>
            <a:ext cx="4850302" cy="369332"/>
          </a:xfrm>
          <a:prstGeom prst="rect">
            <a:avLst/>
          </a:prstGeom>
          <a:noFill/>
        </p:spPr>
        <p:txBody>
          <a:bodyPr wrap="none" rtlCol="0">
            <a:spAutoFit/>
          </a:bodyPr>
          <a:lstStyle/>
          <a:p>
            <a:r>
              <a:rPr lang="en-US" i="1" dirty="0" smtClean="0"/>
              <a:t>Vast number of lexically unique keys (and values)</a:t>
            </a:r>
            <a:endParaRPr lang="en-US" i="1" dirty="0"/>
          </a:p>
        </p:txBody>
      </p:sp>
    </p:spTree>
    <p:extLst>
      <p:ext uri="{BB962C8B-B14F-4D97-AF65-F5344CB8AC3E}">
        <p14:creationId xmlns:p14="http://schemas.microsoft.com/office/powerpoint/2010/main" val="3636304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@micheldumontier::CERN:2019-06-06</a:t>
            </a:r>
            <a:endParaRPr lang="en-US" dirty="0"/>
          </a:p>
        </p:txBody>
      </p:sp>
      <p:sp>
        <p:nvSpPr>
          <p:cNvPr id="4" name="Slide Number Placeholder 3"/>
          <p:cNvSpPr>
            <a:spLocks noGrp="1"/>
          </p:cNvSpPr>
          <p:nvPr>
            <p:ph type="sldNum" sz="quarter" idx="12"/>
          </p:nvPr>
        </p:nvSpPr>
        <p:spPr/>
        <p:txBody>
          <a:bodyPr/>
          <a:lstStyle/>
          <a:p>
            <a:fld id="{2582ACC2-38F0-41F7-837F-EF42E2ECEECF}" type="slidenum">
              <a:rPr lang="en-US" smtClean="0"/>
              <a:pPr/>
              <a:t>6</a:t>
            </a:fld>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1400" y="228600"/>
            <a:ext cx="7569200" cy="2901442"/>
          </a:xfrm>
          <a:prstGeom prst="rect">
            <a:avLst/>
          </a:prstGeom>
        </p:spPr>
      </p:pic>
      <p:grpSp>
        <p:nvGrpSpPr>
          <p:cNvPr id="15" name="Group 14"/>
          <p:cNvGrpSpPr/>
          <p:nvPr/>
        </p:nvGrpSpPr>
        <p:grpSpPr>
          <a:xfrm>
            <a:off x="4047138" y="4191000"/>
            <a:ext cx="6995974" cy="2190108"/>
            <a:chOff x="2170833" y="4063030"/>
            <a:chExt cx="6995974" cy="2190108"/>
          </a:xfrm>
        </p:grpSpPr>
        <p:pic>
          <p:nvPicPr>
            <p:cNvPr id="7" name="Picture 6"/>
            <p:cNvPicPr>
              <a:picLocks noChangeAspect="1"/>
            </p:cNvPicPr>
            <p:nvPr/>
          </p:nvPicPr>
          <p:blipFill>
            <a:blip r:embed="rId4"/>
            <a:stretch>
              <a:fillRect/>
            </a:stretch>
          </p:blipFill>
          <p:spPr>
            <a:xfrm>
              <a:off x="2263775" y="4063030"/>
              <a:ext cx="1162050" cy="1524000"/>
            </a:xfrm>
            <a:prstGeom prst="rect">
              <a:avLst/>
            </a:prstGeom>
          </p:spPr>
        </p:pic>
        <p:sp>
          <p:nvSpPr>
            <p:cNvPr id="10" name="TextBox 9"/>
            <p:cNvSpPr txBox="1"/>
            <p:nvPr/>
          </p:nvSpPr>
          <p:spPr>
            <a:xfrm>
              <a:off x="2170833" y="5606807"/>
              <a:ext cx="1347933" cy="646331"/>
            </a:xfrm>
            <a:prstGeom prst="rect">
              <a:avLst/>
            </a:prstGeom>
            <a:noFill/>
          </p:spPr>
          <p:txBody>
            <a:bodyPr wrap="none" rtlCol="0">
              <a:spAutoFit/>
            </a:bodyPr>
            <a:lstStyle/>
            <a:p>
              <a:pPr algn="ctr"/>
              <a:r>
                <a:rPr lang="en-US" b="1" dirty="0" smtClean="0"/>
                <a:t>Poor quality</a:t>
              </a:r>
            </a:p>
            <a:p>
              <a:pPr algn="ctr"/>
              <a:r>
                <a:rPr lang="en-US" b="1" dirty="0" smtClean="0"/>
                <a:t>metadata</a:t>
              </a:r>
              <a:endParaRPr lang="en-US" b="1" dirty="0"/>
            </a:p>
          </p:txBody>
        </p:sp>
        <p:pic>
          <p:nvPicPr>
            <p:cNvPr id="11" name="Picture 10"/>
            <p:cNvPicPr>
              <a:picLocks noChangeAspect="1"/>
            </p:cNvPicPr>
            <p:nvPr/>
          </p:nvPicPr>
          <p:blipFill>
            <a:blip r:embed="rId5"/>
            <a:stretch>
              <a:fillRect/>
            </a:stretch>
          </p:blipFill>
          <p:spPr>
            <a:xfrm>
              <a:off x="4833767" y="4110655"/>
              <a:ext cx="1257300" cy="1428750"/>
            </a:xfrm>
            <a:prstGeom prst="rect">
              <a:avLst/>
            </a:prstGeom>
          </p:spPr>
        </p:pic>
        <p:sp>
          <p:nvSpPr>
            <p:cNvPr id="14" name="TextBox 13"/>
            <p:cNvSpPr txBox="1"/>
            <p:nvPr/>
          </p:nvSpPr>
          <p:spPr>
            <a:xfrm>
              <a:off x="4603831" y="5564926"/>
              <a:ext cx="1632370" cy="646331"/>
            </a:xfrm>
            <a:prstGeom prst="rect">
              <a:avLst/>
            </a:prstGeom>
            <a:noFill/>
          </p:spPr>
          <p:txBody>
            <a:bodyPr wrap="none" rtlCol="0">
              <a:spAutoFit/>
            </a:bodyPr>
            <a:lstStyle/>
            <a:p>
              <a:pPr algn="ctr"/>
              <a:r>
                <a:rPr lang="en-US" b="1" dirty="0" smtClean="0"/>
                <a:t>Reproducibility</a:t>
              </a:r>
            </a:p>
            <a:p>
              <a:pPr algn="ctr"/>
              <a:r>
                <a:rPr lang="en-US" b="1" dirty="0" smtClean="0"/>
                <a:t> Crisis</a:t>
              </a:r>
              <a:endParaRPr lang="en-US" b="1" dirty="0"/>
            </a:p>
          </p:txBody>
        </p:sp>
        <p:pic>
          <p:nvPicPr>
            <p:cNvPr id="2054" name="Picture 6" descr="Image result for sick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96200" y="4253530"/>
              <a:ext cx="1143000" cy="114300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414207" y="5564925"/>
              <a:ext cx="1752600" cy="646331"/>
            </a:xfrm>
            <a:prstGeom prst="rect">
              <a:avLst/>
            </a:prstGeom>
            <a:noFill/>
          </p:spPr>
          <p:txBody>
            <a:bodyPr wrap="square" rtlCol="0">
              <a:spAutoFit/>
            </a:bodyPr>
            <a:lstStyle/>
            <a:p>
              <a:pPr algn="ctr"/>
              <a:r>
                <a:rPr lang="en-US" b="1" dirty="0" smtClean="0"/>
                <a:t>Translational Failure</a:t>
              </a:r>
              <a:endParaRPr lang="en-US" b="1" dirty="0"/>
            </a:p>
          </p:txBody>
        </p:sp>
        <p:cxnSp>
          <p:nvCxnSpPr>
            <p:cNvPr id="13" name="Straight Arrow Connector 12"/>
            <p:cNvCxnSpPr/>
            <p:nvPr/>
          </p:nvCxnSpPr>
          <p:spPr>
            <a:xfrm>
              <a:off x="3518766" y="4825030"/>
              <a:ext cx="1143000" cy="0"/>
            </a:xfrm>
            <a:prstGeom prst="straightConnector1">
              <a:avLst/>
            </a:prstGeom>
            <a:ln w="762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236201" y="4825030"/>
              <a:ext cx="11430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a:off x="483012" y="381000"/>
            <a:ext cx="2458943" cy="369332"/>
          </a:xfrm>
          <a:prstGeom prst="rect">
            <a:avLst/>
          </a:prstGeom>
          <a:noFill/>
        </p:spPr>
        <p:txBody>
          <a:bodyPr wrap="none" rtlCol="0">
            <a:spAutoFit/>
          </a:bodyPr>
          <a:lstStyle/>
          <a:p>
            <a:r>
              <a:rPr lang="en-US" b="1" dirty="0" smtClean="0"/>
              <a:t>Broken windows theory</a:t>
            </a:r>
            <a:endParaRPr lang="en-US" b="1" dirty="0"/>
          </a:p>
        </p:txBody>
      </p:sp>
      <p:sp>
        <p:nvSpPr>
          <p:cNvPr id="22" name="TextBox 21"/>
          <p:cNvSpPr txBox="1"/>
          <p:nvPr/>
        </p:nvSpPr>
        <p:spPr>
          <a:xfrm>
            <a:off x="483012" y="4064128"/>
            <a:ext cx="3129959" cy="369332"/>
          </a:xfrm>
          <a:prstGeom prst="rect">
            <a:avLst/>
          </a:prstGeom>
          <a:noFill/>
        </p:spPr>
        <p:txBody>
          <a:bodyPr wrap="none" rtlCol="0">
            <a:spAutoFit/>
          </a:bodyPr>
          <a:lstStyle/>
          <a:p>
            <a:r>
              <a:rPr lang="en-US" b="1" dirty="0" smtClean="0"/>
              <a:t>Inadequate reusability theory</a:t>
            </a:r>
            <a:endParaRPr lang="en-US" b="1" dirty="0"/>
          </a:p>
        </p:txBody>
      </p:sp>
      <p:sp>
        <p:nvSpPr>
          <p:cNvPr id="20" name="Rectangle 19"/>
          <p:cNvSpPr/>
          <p:nvPr/>
        </p:nvSpPr>
        <p:spPr>
          <a:xfrm>
            <a:off x="483012" y="727912"/>
            <a:ext cx="2905580" cy="2031325"/>
          </a:xfrm>
          <a:prstGeom prst="rect">
            <a:avLst/>
          </a:prstGeom>
        </p:spPr>
        <p:txBody>
          <a:bodyPr wrap="square">
            <a:spAutoFit/>
          </a:bodyPr>
          <a:lstStyle/>
          <a:p>
            <a:r>
              <a:rPr lang="en-US" dirty="0" smtClean="0"/>
              <a:t>visible </a:t>
            </a:r>
            <a:r>
              <a:rPr lang="en-US" dirty="0"/>
              <a:t>signs of crime, anti-social behavior, and civil disorder create an urban environment that encourages further crime and disorder, including serious crimes</a:t>
            </a:r>
          </a:p>
        </p:txBody>
      </p:sp>
      <p:sp>
        <p:nvSpPr>
          <p:cNvPr id="25" name="Rectangle 24"/>
          <p:cNvSpPr/>
          <p:nvPr/>
        </p:nvSpPr>
        <p:spPr>
          <a:xfrm>
            <a:off x="485339" y="4445675"/>
            <a:ext cx="3076460" cy="2308324"/>
          </a:xfrm>
          <a:prstGeom prst="rect">
            <a:avLst/>
          </a:prstGeom>
        </p:spPr>
        <p:txBody>
          <a:bodyPr wrap="square">
            <a:spAutoFit/>
          </a:bodyPr>
          <a:lstStyle/>
          <a:p>
            <a:r>
              <a:rPr lang="en-US" dirty="0" smtClean="0"/>
              <a:t>Poor quality metadata and the inaccessibility of original research data, make it less likely to reproduce original work, resulting in an ineffective translation of research into useful applications</a:t>
            </a:r>
            <a:endParaRPr lang="en-US" dirty="0"/>
          </a:p>
        </p:txBody>
      </p:sp>
    </p:spTree>
    <p:extLst>
      <p:ext uri="{BB962C8B-B14F-4D97-AF65-F5344CB8AC3E}">
        <p14:creationId xmlns:p14="http://schemas.microsoft.com/office/powerpoint/2010/main" val="2768797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744B4C4E-7360-49FE-99CA-FD0E3CDDDB62}" type="slidenum">
              <a:rPr lang="en-CA" smtClean="0"/>
              <a:pPr/>
              <a:t>7</a:t>
            </a:fld>
            <a:endParaRPr lang="en-CA"/>
          </a:p>
        </p:txBody>
      </p:sp>
      <p:sp>
        <p:nvSpPr>
          <p:cNvPr id="9" name="Footer Placeholder 8"/>
          <p:cNvSpPr>
            <a:spLocks noGrp="1"/>
          </p:cNvSpPr>
          <p:nvPr>
            <p:ph type="ftr" sz="quarter" idx="11"/>
          </p:nvPr>
        </p:nvSpPr>
        <p:spPr/>
        <p:txBody>
          <a:bodyPr/>
          <a:lstStyle/>
          <a:p>
            <a:r>
              <a:rPr lang="en-CA" smtClean="0"/>
              <a:t>@micheldumontier::CERN:2019-06-06</a:t>
            </a:r>
            <a:endParaRPr lang="en-CA"/>
          </a:p>
        </p:txBody>
      </p:sp>
      <p:sp>
        <p:nvSpPr>
          <p:cNvPr id="3" name="Rectangle 2"/>
          <p:cNvSpPr/>
          <p:nvPr/>
        </p:nvSpPr>
        <p:spPr>
          <a:xfrm>
            <a:off x="914400" y="798142"/>
            <a:ext cx="10744200" cy="2882840"/>
          </a:xfrm>
          <a:prstGeom prst="rect">
            <a:avLst/>
          </a:prstGeom>
        </p:spPr>
        <p:txBody>
          <a:bodyPr wrap="square">
            <a:spAutoFit/>
          </a:bodyPr>
          <a:lstStyle/>
          <a:p>
            <a:r>
              <a:rPr lang="en-US" sz="3200" b="1" dirty="0" smtClean="0">
                <a:solidFill>
                  <a:schemeClr val="tx2"/>
                </a:solidFill>
              </a:rPr>
              <a:t>Our ability to reproduce landmark studies is abysmally low:</a:t>
            </a:r>
            <a:endParaRPr lang="en-US" sz="3200" b="1" dirty="0">
              <a:solidFill>
                <a:schemeClr val="tx2"/>
              </a:solidFill>
            </a:endParaRPr>
          </a:p>
          <a:p>
            <a:endParaRPr lang="en-US" sz="3200" dirty="0"/>
          </a:p>
          <a:p>
            <a:r>
              <a:rPr lang="en-US" sz="3200" b="1" dirty="0"/>
              <a:t> 	39% </a:t>
            </a:r>
            <a:r>
              <a:rPr lang="en-US" sz="3200" dirty="0"/>
              <a:t>(39/100) in psychology</a:t>
            </a:r>
            <a:r>
              <a:rPr lang="en-US" sz="3200" baseline="30000" dirty="0"/>
              <a:t>1</a:t>
            </a:r>
          </a:p>
          <a:p>
            <a:r>
              <a:rPr lang="en-US" sz="3200" dirty="0"/>
              <a:t> 	</a:t>
            </a:r>
            <a:r>
              <a:rPr lang="en-US" sz="3200" b="1" dirty="0"/>
              <a:t>21% </a:t>
            </a:r>
            <a:r>
              <a:rPr lang="en-US" sz="3200" dirty="0"/>
              <a:t>(14/67) in pharmacology</a:t>
            </a:r>
            <a:r>
              <a:rPr lang="en-US" sz="3200" baseline="30000" dirty="0"/>
              <a:t>2</a:t>
            </a:r>
          </a:p>
          <a:p>
            <a:r>
              <a:rPr lang="en-US" sz="3200" dirty="0"/>
              <a:t> 	</a:t>
            </a:r>
            <a:r>
              <a:rPr lang="en-US" sz="3200" b="1" dirty="0"/>
              <a:t>11%</a:t>
            </a:r>
            <a:r>
              <a:rPr lang="en-US" sz="3200" dirty="0"/>
              <a:t> (6/53) in </a:t>
            </a:r>
            <a:r>
              <a:rPr lang="en-US" sz="3200" dirty="0" smtClean="0"/>
              <a:t>cancer</a:t>
            </a:r>
            <a:r>
              <a:rPr lang="en-US" sz="3200" baseline="30000" dirty="0" smtClean="0"/>
              <a:t>3</a:t>
            </a:r>
          </a:p>
          <a:p>
            <a:endParaRPr lang="en-US" sz="3200" baseline="30000" dirty="0"/>
          </a:p>
        </p:txBody>
      </p:sp>
      <p:sp>
        <p:nvSpPr>
          <p:cNvPr id="7" name="Rectangle 6"/>
          <p:cNvSpPr/>
          <p:nvPr/>
        </p:nvSpPr>
        <p:spPr>
          <a:xfrm>
            <a:off x="1828800" y="3422625"/>
            <a:ext cx="8229600" cy="292388"/>
          </a:xfrm>
          <a:prstGeom prst="rect">
            <a:avLst/>
          </a:prstGeom>
        </p:spPr>
        <p:txBody>
          <a:bodyPr wrap="square">
            <a:spAutoFit/>
          </a:bodyPr>
          <a:lstStyle/>
          <a:p>
            <a:r>
              <a:rPr lang="en-US" sz="1300" baseline="30000" dirty="0">
                <a:latin typeface="Arial" panose="020B0604020202020204" pitchFamily="34" charset="0"/>
                <a:cs typeface="Arial" panose="020B0604020202020204" pitchFamily="34" charset="0"/>
              </a:rPr>
              <a:t>1</a:t>
            </a:r>
            <a:r>
              <a:rPr lang="en-US" sz="1300" dirty="0">
                <a:latin typeface="Arial" panose="020B0604020202020204" pitchFamily="34" charset="0"/>
                <a:cs typeface="Arial" panose="020B0604020202020204" pitchFamily="34" charset="0"/>
              </a:rPr>
              <a:t>doi:10.1038/nature.2015.17433 </a:t>
            </a:r>
            <a:r>
              <a:rPr lang="en-US" sz="1300" baseline="30000" dirty="0">
                <a:latin typeface="Arial" panose="020B0604020202020204" pitchFamily="34" charset="0"/>
                <a:cs typeface="Arial" panose="020B0604020202020204" pitchFamily="34" charset="0"/>
              </a:rPr>
              <a:t>2</a:t>
            </a:r>
            <a:r>
              <a:rPr lang="en-US" sz="1300" dirty="0">
                <a:latin typeface="Arial" panose="020B0604020202020204" pitchFamily="34" charset="0"/>
                <a:cs typeface="Arial" panose="020B0604020202020204" pitchFamily="34" charset="0"/>
              </a:rPr>
              <a:t>doi:10.1038/nrd3439-c1 </a:t>
            </a:r>
            <a:r>
              <a:rPr lang="en-US" sz="1300" baseline="30000" dirty="0" smtClean="0">
                <a:latin typeface="Arial" panose="020B0604020202020204" pitchFamily="34" charset="0"/>
                <a:cs typeface="Arial" panose="020B0604020202020204" pitchFamily="34" charset="0"/>
              </a:rPr>
              <a:t>3</a:t>
            </a:r>
            <a:r>
              <a:rPr lang="en-US" sz="1300" dirty="0" smtClean="0">
                <a:latin typeface="Arial" panose="020B0604020202020204" pitchFamily="34" charset="0"/>
                <a:cs typeface="Arial" panose="020B0604020202020204" pitchFamily="34" charset="0"/>
              </a:rPr>
              <a:t>doi:10.1038/483531a </a:t>
            </a:r>
          </a:p>
        </p:txBody>
      </p:sp>
      <p:sp>
        <p:nvSpPr>
          <p:cNvPr id="6" name="TextBox 5"/>
          <p:cNvSpPr txBox="1"/>
          <p:nvPr/>
        </p:nvSpPr>
        <p:spPr>
          <a:xfrm>
            <a:off x="1600200" y="4472622"/>
            <a:ext cx="8686800" cy="1077218"/>
          </a:xfrm>
          <a:prstGeom prst="rect">
            <a:avLst/>
          </a:prstGeom>
          <a:noFill/>
        </p:spPr>
        <p:txBody>
          <a:bodyPr wrap="square" rtlCol="0">
            <a:spAutoFit/>
          </a:bodyPr>
          <a:lstStyle/>
          <a:p>
            <a:r>
              <a:rPr lang="en-US" sz="3600" b="1" dirty="0">
                <a:solidFill>
                  <a:schemeClr val="tx2"/>
                </a:solidFill>
              </a:rPr>
              <a:t>Most published research findings are false.</a:t>
            </a:r>
          </a:p>
          <a:p>
            <a:r>
              <a:rPr lang="en-US" sz="2800" dirty="0"/>
              <a:t>- John Ioannidis, Stanford University</a:t>
            </a:r>
          </a:p>
        </p:txBody>
      </p:sp>
      <p:sp>
        <p:nvSpPr>
          <p:cNvPr id="10" name="Rectangle 9"/>
          <p:cNvSpPr/>
          <p:nvPr/>
        </p:nvSpPr>
        <p:spPr>
          <a:xfrm>
            <a:off x="2209800" y="5471682"/>
            <a:ext cx="2438400" cy="253916"/>
          </a:xfrm>
          <a:prstGeom prst="rect">
            <a:avLst/>
          </a:prstGeom>
        </p:spPr>
        <p:txBody>
          <a:bodyPr wrap="square">
            <a:spAutoFit/>
          </a:bodyPr>
          <a:lstStyle/>
          <a:p>
            <a:r>
              <a:rPr lang="en-US" sz="1050" dirty="0" err="1">
                <a:solidFill>
                  <a:srgbClr val="333333"/>
                </a:solidFill>
                <a:latin typeface="arial" panose="020B0604020202020204" pitchFamily="34" charset="0"/>
              </a:rPr>
              <a:t>PLoS</a:t>
            </a:r>
            <a:r>
              <a:rPr lang="en-US" sz="1050" dirty="0">
                <a:solidFill>
                  <a:srgbClr val="333333"/>
                </a:solidFill>
                <a:latin typeface="arial" panose="020B0604020202020204" pitchFamily="34" charset="0"/>
              </a:rPr>
              <a:t> Med 2005;2(8): e124. </a:t>
            </a:r>
            <a:endParaRPr lang="en-US" sz="1050" dirty="0"/>
          </a:p>
        </p:txBody>
      </p:sp>
    </p:spTree>
    <p:extLst>
      <p:ext uri="{BB962C8B-B14F-4D97-AF65-F5344CB8AC3E}">
        <p14:creationId xmlns:p14="http://schemas.microsoft.com/office/powerpoint/2010/main" val="64467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@micheldumontier::CERN:2019-06-06</a:t>
            </a:r>
            <a:endParaRPr lang="en-US" dirty="0"/>
          </a:p>
        </p:txBody>
      </p:sp>
      <p:sp>
        <p:nvSpPr>
          <p:cNvPr id="5" name="Slide Number Placeholder 4"/>
          <p:cNvSpPr>
            <a:spLocks noGrp="1"/>
          </p:cNvSpPr>
          <p:nvPr>
            <p:ph type="sldNum" sz="quarter" idx="12"/>
          </p:nvPr>
        </p:nvSpPr>
        <p:spPr/>
        <p:txBody>
          <a:bodyPr/>
          <a:lstStyle/>
          <a:p>
            <a:fld id="{2582ACC2-38F0-41F7-837F-EF42E2ECEECF}" type="slidenum">
              <a:rPr lang="en-US" smtClean="0"/>
              <a:pPr/>
              <a:t>8</a:t>
            </a:fld>
            <a:endParaRPr lang="en-US"/>
          </a:p>
        </p:txBody>
      </p:sp>
      <p:pic>
        <p:nvPicPr>
          <p:cNvPr id="2" name="Picture 1"/>
          <p:cNvPicPr>
            <a:picLocks noChangeAspect="1"/>
          </p:cNvPicPr>
          <p:nvPr/>
        </p:nvPicPr>
        <p:blipFill>
          <a:blip r:embed="rId2"/>
          <a:stretch>
            <a:fillRect/>
          </a:stretch>
        </p:blipFill>
        <p:spPr>
          <a:xfrm>
            <a:off x="76200" y="1143000"/>
            <a:ext cx="4238625" cy="4238625"/>
          </a:xfrm>
          <a:prstGeom prst="rect">
            <a:avLst/>
          </a:prstGeom>
        </p:spPr>
      </p:pic>
      <p:pic>
        <p:nvPicPr>
          <p:cNvPr id="3" name="Picture 2"/>
          <p:cNvPicPr>
            <a:picLocks noChangeAspect="1"/>
          </p:cNvPicPr>
          <p:nvPr/>
        </p:nvPicPr>
        <p:blipFill>
          <a:blip r:embed="rId3"/>
          <a:stretch>
            <a:fillRect/>
          </a:stretch>
        </p:blipFill>
        <p:spPr>
          <a:xfrm>
            <a:off x="8086725" y="1268506"/>
            <a:ext cx="4105275" cy="4381500"/>
          </a:xfrm>
          <a:prstGeom prst="rect">
            <a:avLst/>
          </a:prstGeom>
        </p:spPr>
      </p:pic>
      <p:pic>
        <p:nvPicPr>
          <p:cNvPr id="7" name="Picture 6"/>
          <p:cNvPicPr>
            <a:picLocks noChangeAspect="1"/>
          </p:cNvPicPr>
          <p:nvPr/>
        </p:nvPicPr>
        <p:blipFill>
          <a:blip r:embed="rId4"/>
          <a:stretch>
            <a:fillRect/>
          </a:stretch>
        </p:blipFill>
        <p:spPr>
          <a:xfrm>
            <a:off x="4319307" y="1837204"/>
            <a:ext cx="3456252" cy="4302499"/>
          </a:xfrm>
          <a:prstGeom prst="rect">
            <a:avLst/>
          </a:prstGeom>
        </p:spPr>
      </p:pic>
      <p:pic>
        <p:nvPicPr>
          <p:cNvPr id="8" name="Picture 7"/>
          <p:cNvPicPr>
            <a:picLocks noChangeAspect="1"/>
          </p:cNvPicPr>
          <p:nvPr/>
        </p:nvPicPr>
        <p:blipFill>
          <a:blip r:embed="rId5"/>
          <a:stretch>
            <a:fillRect/>
          </a:stretch>
        </p:blipFill>
        <p:spPr>
          <a:xfrm>
            <a:off x="228600" y="109538"/>
            <a:ext cx="7410450" cy="666750"/>
          </a:xfrm>
          <a:prstGeom prst="rect">
            <a:avLst/>
          </a:prstGeom>
        </p:spPr>
      </p:pic>
      <p:pic>
        <p:nvPicPr>
          <p:cNvPr id="9" name="Picture 8"/>
          <p:cNvPicPr>
            <a:picLocks noChangeAspect="1"/>
          </p:cNvPicPr>
          <p:nvPr/>
        </p:nvPicPr>
        <p:blipFill>
          <a:blip r:embed="rId6"/>
          <a:stretch>
            <a:fillRect/>
          </a:stretch>
        </p:blipFill>
        <p:spPr>
          <a:xfrm>
            <a:off x="4738407" y="6155671"/>
            <a:ext cx="2867025" cy="276225"/>
          </a:xfrm>
          <a:prstGeom prst="rect">
            <a:avLst/>
          </a:prstGeom>
        </p:spPr>
      </p:pic>
    </p:spTree>
    <p:extLst>
      <p:ext uri="{BB962C8B-B14F-4D97-AF65-F5344CB8AC3E}">
        <p14:creationId xmlns:p14="http://schemas.microsoft.com/office/powerpoint/2010/main" val="3293892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UM40_RGB_B_diap.png"/>
          <p:cNvPicPr>
            <a:picLocks noChangeAspect="1"/>
          </p:cNvPicPr>
          <p:nvPr/>
        </p:nvPicPr>
        <p:blipFill rotWithShape="1">
          <a:blip r:embed="rId2" cstate="print">
            <a:extLst>
              <a:ext uri="{28A0092B-C50C-407E-A947-70E740481C1C}">
                <a14:useLocalDpi xmlns:a14="http://schemas.microsoft.com/office/drawing/2010/main" val="0"/>
              </a:ext>
            </a:extLst>
          </a:blip>
          <a:srcRect r="21214"/>
          <a:stretch/>
        </p:blipFill>
        <p:spPr>
          <a:xfrm>
            <a:off x="485197" y="6168288"/>
            <a:ext cx="2095153" cy="508666"/>
          </a:xfrm>
          <a:prstGeom prst="rect">
            <a:avLst/>
          </a:prstGeom>
        </p:spPr>
      </p:pic>
      <p:pic>
        <p:nvPicPr>
          <p:cNvPr id="4" name="Afbeelding 3"/>
          <p:cNvPicPr>
            <a:picLocks noChangeAspect="1"/>
          </p:cNvPicPr>
          <p:nvPr/>
        </p:nvPicPr>
        <p:blipFill rotWithShape="1">
          <a:blip r:embed="rId3"/>
          <a:srcRect r="19769"/>
          <a:stretch/>
        </p:blipFill>
        <p:spPr>
          <a:xfrm>
            <a:off x="485197" y="6167911"/>
            <a:ext cx="2135079" cy="505838"/>
          </a:xfrm>
          <a:prstGeom prst="rect">
            <a:avLst/>
          </a:prstGeom>
        </p:spPr>
      </p:pic>
      <p:pic>
        <p:nvPicPr>
          <p:cNvPr id="2" name="Picture 1"/>
          <p:cNvPicPr>
            <a:picLocks noChangeAspect="1"/>
          </p:cNvPicPr>
          <p:nvPr/>
        </p:nvPicPr>
        <p:blipFill>
          <a:blip r:embed="rId4"/>
          <a:stretch>
            <a:fillRect/>
          </a:stretch>
        </p:blipFill>
        <p:spPr>
          <a:xfrm>
            <a:off x="0" y="0"/>
            <a:ext cx="12162466" cy="6858000"/>
          </a:xfrm>
          <a:prstGeom prst="rect">
            <a:avLst/>
          </a:prstGeom>
        </p:spPr>
      </p:pic>
      <p:sp>
        <p:nvSpPr>
          <p:cNvPr id="3" name="Slide Number Placeholder 2"/>
          <p:cNvSpPr>
            <a:spLocks noGrp="1"/>
          </p:cNvSpPr>
          <p:nvPr>
            <p:ph type="sldNum" sz="quarter" idx="12"/>
          </p:nvPr>
        </p:nvSpPr>
        <p:spPr/>
        <p:txBody>
          <a:bodyPr/>
          <a:lstStyle/>
          <a:p>
            <a:fld id="{2582ACC2-38F0-41F7-837F-EF42E2ECEECF}" type="slidenum">
              <a:rPr lang="en-US" smtClean="0"/>
              <a:pPr/>
              <a:t>9</a:t>
            </a:fld>
            <a:endParaRPr lang="en-US"/>
          </a:p>
        </p:txBody>
      </p:sp>
      <p:sp>
        <p:nvSpPr>
          <p:cNvPr id="5" name="TextBox 4"/>
          <p:cNvSpPr txBox="1"/>
          <p:nvPr/>
        </p:nvSpPr>
        <p:spPr>
          <a:xfrm>
            <a:off x="76200" y="3429000"/>
            <a:ext cx="5157822" cy="461665"/>
          </a:xfrm>
          <a:prstGeom prst="rect">
            <a:avLst/>
          </a:prstGeom>
          <a:noFill/>
        </p:spPr>
        <p:txBody>
          <a:bodyPr wrap="none" rtlCol="0">
            <a:spAutoFit/>
          </a:bodyPr>
          <a:lstStyle/>
          <a:p>
            <a:r>
              <a:rPr lang="en-US" sz="2400" b="1" dirty="0" smtClean="0">
                <a:solidFill>
                  <a:schemeClr val="tx2"/>
                </a:solidFill>
              </a:rPr>
              <a:t>What hope do we really have to realize</a:t>
            </a:r>
            <a:endParaRPr lang="en-US" sz="2400" b="1" dirty="0">
              <a:solidFill>
                <a:schemeClr val="tx2"/>
              </a:solidFill>
            </a:endParaRPr>
          </a:p>
        </p:txBody>
      </p:sp>
      <p:sp>
        <p:nvSpPr>
          <p:cNvPr id="7" name="TextBox 6"/>
          <p:cNvSpPr txBox="1"/>
          <p:nvPr/>
        </p:nvSpPr>
        <p:spPr>
          <a:xfrm>
            <a:off x="5638800" y="3671466"/>
            <a:ext cx="540533" cy="1015663"/>
          </a:xfrm>
          <a:prstGeom prst="rect">
            <a:avLst/>
          </a:prstGeom>
          <a:noFill/>
        </p:spPr>
        <p:txBody>
          <a:bodyPr wrap="none" rtlCol="0">
            <a:spAutoFit/>
          </a:bodyPr>
          <a:lstStyle/>
          <a:p>
            <a:r>
              <a:rPr lang="en-US" sz="6000" b="1" dirty="0" smtClean="0"/>
              <a:t>?</a:t>
            </a:r>
            <a:endParaRPr lang="en-US" sz="6000" b="1" dirty="0"/>
          </a:p>
        </p:txBody>
      </p:sp>
    </p:spTree>
    <p:extLst>
      <p:ext uri="{BB962C8B-B14F-4D97-AF65-F5344CB8AC3E}">
        <p14:creationId xmlns:p14="http://schemas.microsoft.com/office/powerpoint/2010/main" val="390710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44931</TotalTime>
  <Words>1613</Words>
  <Application>Microsoft Office PowerPoint</Application>
  <PresentationFormat>Widescreen</PresentationFormat>
  <Paragraphs>232</Paragraphs>
  <Slides>40</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Arial</vt:lpstr>
      <vt:lpstr>Calibri</vt:lpstr>
      <vt:lpstr>Helvetica</vt:lpstr>
      <vt:lpstr>Helvetica Neue</vt:lpstr>
      <vt:lpstr>inherit</vt:lpstr>
      <vt:lpstr>Roboto</vt:lpstr>
      <vt:lpstr>Office Theme</vt:lpstr>
      <vt:lpstr>Accelerating Biomedical Research with an Emerging Internet of FAIR Data and Services</vt:lpstr>
      <vt:lpstr>An increasing number of discoveries  are using already available data</vt:lpstr>
      <vt:lpstr>PowerPoint Presentation</vt:lpstr>
      <vt:lpstr>However, significant effort is still needed to find the right dataset(s), make sense of them, and use for a new purpose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Future lies in Human Machine Collaboration</vt:lpstr>
      <vt:lpstr>We need a new social contract, supported by legal and technological infrastructure to make digital resources available to   people and the machines we use</vt:lpstr>
      <vt:lpstr>PowerPoint Presentation</vt:lpstr>
      <vt:lpstr>PowerPoint Presentation</vt:lpstr>
      <vt:lpstr>PowerPoint Presentation</vt:lpstr>
      <vt:lpstr>PowerPoint Presentation</vt:lpstr>
      <vt:lpstr>FAIR in a nutshell</vt:lpstr>
      <vt:lpstr>PowerPoint Presentation</vt:lpstr>
      <vt:lpstr>PowerPoint Presentation</vt:lpstr>
      <vt:lpstr>PowerPoint Presentation</vt:lpstr>
      <vt:lpstr>Let’s build the Internet of FAIR data and services</vt:lpstr>
      <vt:lpstr>PowerPoint Presentation</vt:lpstr>
      <vt:lpstr>PowerPoint Presentation</vt:lpstr>
      <vt:lpstr>PowerPoint Presentation</vt:lpstr>
      <vt:lpstr>PowerPoint Presentation</vt:lpstr>
      <vt:lpstr>The semantic web community has built a massive  open and decentralized knowledge graph</vt:lpstr>
      <vt:lpstr>PowerPoint Presentation</vt:lpstr>
      <vt:lpstr>Query the distributed web of data (as envisioned by TBL?)</vt:lpstr>
      <vt:lpstr>Find and explore data with effective user interfaces</vt:lpstr>
      <vt:lpstr>Examine the provenance behind the facts</vt:lpstr>
      <vt:lpstr>Reproduce computational results</vt:lpstr>
      <vt:lpstr>Build high quality knowledge graphs</vt:lpstr>
      <vt:lpstr>PowerPoint Presentation</vt:lpstr>
      <vt:lpstr>The Internet of FAIR data and services  is a semantic knowledge system that enables agents  to find and obtain relevant content</vt:lpstr>
      <vt:lpstr>Mine distributed, access restricted datasets  in a privacy preserving manner</vt:lpstr>
      <vt:lpstr>PowerPoint Presentation</vt:lpstr>
      <vt:lpstr>The future  of big data &amp; AI health</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 Dumontier</dc:creator>
  <cp:lastModifiedBy>Dumontier, Michel (IDS)</cp:lastModifiedBy>
  <cp:revision>905</cp:revision>
  <dcterms:created xsi:type="dcterms:W3CDTF">2012-11-25T23:18:47Z</dcterms:created>
  <dcterms:modified xsi:type="dcterms:W3CDTF">2019-06-06T12:23:23Z</dcterms:modified>
</cp:coreProperties>
</file>