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306" r:id="rId3"/>
    <p:sldId id="333" r:id="rId4"/>
    <p:sldId id="334" r:id="rId5"/>
    <p:sldId id="332" r:id="rId6"/>
    <p:sldId id="331" r:id="rId7"/>
    <p:sldId id="335" r:id="rId8"/>
    <p:sldId id="336" r:id="rId9"/>
    <p:sldId id="337" r:id="rId10"/>
    <p:sldId id="270" r:id="rId11"/>
    <p:sldId id="305" r:id="rId12"/>
    <p:sldId id="308" r:id="rId13"/>
    <p:sldId id="307" r:id="rId14"/>
    <p:sldId id="329" r:id="rId15"/>
    <p:sldId id="330" r:id="rId16"/>
    <p:sldId id="310" r:id="rId17"/>
    <p:sldId id="311" r:id="rId18"/>
    <p:sldId id="312" r:id="rId19"/>
    <p:sldId id="313" r:id="rId20"/>
    <p:sldId id="314" r:id="rId21"/>
    <p:sldId id="315" r:id="rId22"/>
    <p:sldId id="316" r:id="rId23"/>
    <p:sldId id="317" r:id="rId24"/>
    <p:sldId id="318" r:id="rId25"/>
    <p:sldId id="319" r:id="rId26"/>
    <p:sldId id="320" r:id="rId27"/>
    <p:sldId id="321" r:id="rId28"/>
    <p:sldId id="327" r:id="rId29"/>
    <p:sldId id="322" r:id="rId30"/>
    <p:sldId id="323" r:id="rId31"/>
    <p:sldId id="325" r:id="rId32"/>
    <p:sldId id="326" r:id="rId33"/>
    <p:sldId id="324" r:id="rId34"/>
    <p:sldId id="328" r:id="rId35"/>
    <p:sldId id="302" r:id="rId36"/>
    <p:sldId id="257" r:id="rId37"/>
    <p:sldId id="259" r:id="rId38"/>
    <p:sldId id="294" r:id="rId39"/>
    <p:sldId id="33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94521" autoAdjust="0"/>
  </p:normalViewPr>
  <p:slideViewPr>
    <p:cSldViewPr snapToGrid="0">
      <p:cViewPr varScale="1">
        <p:scale>
          <a:sx n="109" d="100"/>
          <a:sy n="109" d="100"/>
        </p:scale>
        <p:origin x="798" y="108"/>
      </p:cViewPr>
      <p:guideLst/>
    </p:cSldViewPr>
  </p:slideViewPr>
  <p:notesTextViewPr>
    <p:cViewPr>
      <p:scale>
        <a:sx n="1" d="1"/>
        <a:sy n="1" d="1"/>
      </p:scale>
      <p:origin x="0" y="0"/>
    </p:cViewPr>
  </p:notesTextViewPr>
  <p:sorterViewPr>
    <p:cViewPr>
      <p:scale>
        <a:sx n="100" d="100"/>
        <a:sy n="100" d="100"/>
      </p:scale>
      <p:origin x="0" y="-18523"/>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TH\Downloads\multiTimeline.csv"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Cambria" panose="02040503050406030204" pitchFamily="18" charset="0"/>
                <a:ea typeface="Cambria" panose="02040503050406030204" pitchFamily="18" charset="0"/>
                <a:cs typeface="+mn-cs"/>
              </a:defRPr>
            </a:pPr>
            <a:r>
              <a:rPr lang="de-DE" dirty="0">
                <a:latin typeface="Cambria" panose="02040503050406030204" pitchFamily="18" charset="0"/>
                <a:ea typeface="Cambria" panose="02040503050406030204" pitchFamily="18" charset="0"/>
              </a:rPr>
              <a:t>Google Trend </a:t>
            </a:r>
            <a:r>
              <a:rPr lang="de-DE" dirty="0" err="1">
                <a:latin typeface="Cambria" panose="02040503050406030204" pitchFamily="18" charset="0"/>
                <a:ea typeface="Cambria" panose="02040503050406030204" pitchFamily="18" charset="0"/>
              </a:rPr>
              <a:t>for</a:t>
            </a:r>
            <a:r>
              <a:rPr lang="de-DE" dirty="0">
                <a:latin typeface="Cambria" panose="02040503050406030204" pitchFamily="18" charset="0"/>
                <a:ea typeface="Cambria" panose="02040503050406030204" pitchFamily="18" charset="0"/>
              </a:rPr>
              <a:t> "AI </a:t>
            </a:r>
            <a:r>
              <a:rPr lang="de-DE" dirty="0" err="1">
                <a:latin typeface="Cambria" panose="02040503050406030204" pitchFamily="18" charset="0"/>
                <a:ea typeface="Cambria" panose="02040503050406030204" pitchFamily="18" charset="0"/>
              </a:rPr>
              <a:t>ethics</a:t>
            </a:r>
            <a:r>
              <a:rPr lang="de-DE" dirty="0">
                <a:latin typeface="Cambria" panose="02040503050406030204" pitchFamily="18" charset="0"/>
                <a:ea typeface="Cambria" panose="02040503050406030204" pitchFamily="18" charset="0"/>
              </a:rPr>
              <a:t>"</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Cambria" panose="02040503050406030204" pitchFamily="18" charset="0"/>
              <a:ea typeface="Cambria" panose="02040503050406030204" pitchFamily="18" charset="0"/>
              <a:cs typeface="+mn-cs"/>
            </a:defRPr>
          </a:pPr>
          <a:endParaRPr lang="en-US"/>
        </a:p>
      </c:txPr>
    </c:title>
    <c:autoTitleDeleted val="0"/>
    <c:plotArea>
      <c:layout/>
      <c:lineChart>
        <c:grouping val="stacked"/>
        <c:varyColors val="0"/>
        <c:ser>
          <c:idx val="0"/>
          <c:order val="0"/>
          <c:spPr>
            <a:ln w="28575" cap="rnd">
              <a:solidFill>
                <a:schemeClr val="accent1"/>
              </a:solidFill>
              <a:round/>
            </a:ln>
            <a:effectLst/>
          </c:spPr>
          <c:marker>
            <c:symbol val="none"/>
          </c:marker>
          <c:val>
            <c:numRef>
              <c:f>multiTimeline!$B$4:$B$70</c:f>
              <c:numCache>
                <c:formatCode>General</c:formatCode>
                <c:ptCount val="67"/>
                <c:pt idx="0">
                  <c:v>1</c:v>
                </c:pt>
                <c:pt idx="1">
                  <c:v>4</c:v>
                </c:pt>
                <c:pt idx="2">
                  <c:v>1</c:v>
                </c:pt>
                <c:pt idx="3">
                  <c:v>2</c:v>
                </c:pt>
                <c:pt idx="4">
                  <c:v>2</c:v>
                </c:pt>
                <c:pt idx="5">
                  <c:v>1</c:v>
                </c:pt>
                <c:pt idx="6">
                  <c:v>3</c:v>
                </c:pt>
                <c:pt idx="7">
                  <c:v>2</c:v>
                </c:pt>
                <c:pt idx="8">
                  <c:v>1</c:v>
                </c:pt>
                <c:pt idx="9">
                  <c:v>1</c:v>
                </c:pt>
                <c:pt idx="10">
                  <c:v>2</c:v>
                </c:pt>
                <c:pt idx="11">
                  <c:v>2</c:v>
                </c:pt>
                <c:pt idx="12">
                  <c:v>2</c:v>
                </c:pt>
                <c:pt idx="13">
                  <c:v>2</c:v>
                </c:pt>
                <c:pt idx="14">
                  <c:v>2</c:v>
                </c:pt>
                <c:pt idx="15">
                  <c:v>5</c:v>
                </c:pt>
                <c:pt idx="16">
                  <c:v>3</c:v>
                </c:pt>
                <c:pt idx="17">
                  <c:v>2</c:v>
                </c:pt>
                <c:pt idx="18">
                  <c:v>4</c:v>
                </c:pt>
                <c:pt idx="19">
                  <c:v>5</c:v>
                </c:pt>
                <c:pt idx="20">
                  <c:v>5</c:v>
                </c:pt>
                <c:pt idx="21">
                  <c:v>1</c:v>
                </c:pt>
                <c:pt idx="22">
                  <c:v>3</c:v>
                </c:pt>
                <c:pt idx="23">
                  <c:v>4</c:v>
                </c:pt>
                <c:pt idx="24">
                  <c:v>2</c:v>
                </c:pt>
                <c:pt idx="25">
                  <c:v>2</c:v>
                </c:pt>
                <c:pt idx="26">
                  <c:v>6</c:v>
                </c:pt>
                <c:pt idx="27">
                  <c:v>1</c:v>
                </c:pt>
                <c:pt idx="28">
                  <c:v>4</c:v>
                </c:pt>
                <c:pt idx="29">
                  <c:v>5</c:v>
                </c:pt>
                <c:pt idx="30">
                  <c:v>6</c:v>
                </c:pt>
                <c:pt idx="31">
                  <c:v>7</c:v>
                </c:pt>
                <c:pt idx="32">
                  <c:v>6</c:v>
                </c:pt>
                <c:pt idx="33">
                  <c:v>3</c:v>
                </c:pt>
                <c:pt idx="34">
                  <c:v>3</c:v>
                </c:pt>
                <c:pt idx="35">
                  <c:v>3</c:v>
                </c:pt>
                <c:pt idx="36">
                  <c:v>8</c:v>
                </c:pt>
                <c:pt idx="37">
                  <c:v>13</c:v>
                </c:pt>
                <c:pt idx="38">
                  <c:v>11</c:v>
                </c:pt>
                <c:pt idx="39">
                  <c:v>7</c:v>
                </c:pt>
                <c:pt idx="40">
                  <c:v>9</c:v>
                </c:pt>
                <c:pt idx="41">
                  <c:v>10</c:v>
                </c:pt>
                <c:pt idx="42">
                  <c:v>12</c:v>
                </c:pt>
                <c:pt idx="43">
                  <c:v>12</c:v>
                </c:pt>
                <c:pt idx="44">
                  <c:v>13</c:v>
                </c:pt>
                <c:pt idx="45">
                  <c:v>6</c:v>
                </c:pt>
                <c:pt idx="46">
                  <c:v>10</c:v>
                </c:pt>
                <c:pt idx="47">
                  <c:v>7</c:v>
                </c:pt>
                <c:pt idx="48">
                  <c:v>10</c:v>
                </c:pt>
                <c:pt idx="49">
                  <c:v>24</c:v>
                </c:pt>
                <c:pt idx="50">
                  <c:v>19</c:v>
                </c:pt>
                <c:pt idx="51">
                  <c:v>12</c:v>
                </c:pt>
                <c:pt idx="52">
                  <c:v>15</c:v>
                </c:pt>
                <c:pt idx="53">
                  <c:v>19</c:v>
                </c:pt>
                <c:pt idx="54">
                  <c:v>21</c:v>
                </c:pt>
                <c:pt idx="55">
                  <c:v>25</c:v>
                </c:pt>
                <c:pt idx="56">
                  <c:v>20</c:v>
                </c:pt>
                <c:pt idx="57">
                  <c:v>25</c:v>
                </c:pt>
                <c:pt idx="58">
                  <c:v>19</c:v>
                </c:pt>
                <c:pt idx="59">
                  <c:v>21</c:v>
                </c:pt>
                <c:pt idx="60">
                  <c:v>25</c:v>
                </c:pt>
                <c:pt idx="61">
                  <c:v>40</c:v>
                </c:pt>
                <c:pt idx="62">
                  <c:v>33</c:v>
                </c:pt>
                <c:pt idx="63">
                  <c:v>30</c:v>
                </c:pt>
                <c:pt idx="64">
                  <c:v>39</c:v>
                </c:pt>
                <c:pt idx="65">
                  <c:v>40</c:v>
                </c:pt>
                <c:pt idx="66">
                  <c:v>37</c:v>
                </c:pt>
              </c:numCache>
            </c:numRef>
          </c:val>
          <c:smooth val="0"/>
          <c:extLst>
            <c:ext xmlns:c16="http://schemas.microsoft.com/office/drawing/2014/chart" uri="{C3380CC4-5D6E-409C-BE32-E72D297353CC}">
              <c16:uniqueId val="{00000000-2642-4A5E-8885-08B590C41146}"/>
            </c:ext>
          </c:extLst>
        </c:ser>
        <c:dLbls>
          <c:showLegendKey val="0"/>
          <c:showVal val="0"/>
          <c:showCatName val="0"/>
          <c:showSerName val="0"/>
          <c:showPercent val="0"/>
          <c:showBubbleSize val="0"/>
        </c:dLbls>
        <c:smooth val="0"/>
        <c:axId val="967484608"/>
        <c:axId val="967482112"/>
      </c:lineChart>
      <c:catAx>
        <c:axId val="967484608"/>
        <c:scaling>
          <c:orientation val="minMax"/>
        </c:scaling>
        <c:delete val="1"/>
        <c:axPos val="b"/>
        <c:majorTickMark val="none"/>
        <c:minorTickMark val="none"/>
        <c:tickLblPos val="nextTo"/>
        <c:crossAx val="967482112"/>
        <c:crosses val="autoZero"/>
        <c:auto val="1"/>
        <c:lblAlgn val="ctr"/>
        <c:lblOffset val="100"/>
        <c:noMultiLvlLbl val="0"/>
      </c:catAx>
      <c:valAx>
        <c:axId val="96748211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967484608"/>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E940BA-04DF-48D6-9FFF-F7563D12B0BD}" type="doc">
      <dgm:prSet loTypeId="urn:microsoft.com/office/officeart/2009/3/layout/CircleRelationship" loCatId="relationship" qsTypeId="urn:microsoft.com/office/officeart/2005/8/quickstyle/simple1" qsCatId="simple" csTypeId="urn:microsoft.com/office/officeart/2005/8/colors/accent1_2" csCatId="accent1" phldr="1"/>
      <dgm:spPr/>
      <dgm:t>
        <a:bodyPr/>
        <a:lstStyle/>
        <a:p>
          <a:endParaRPr lang="en-US"/>
        </a:p>
      </dgm:t>
    </dgm:pt>
    <dgm:pt modelId="{E858BE4E-3E97-41E8-82B4-3C16BDF7F2B7}">
      <dgm:prSet phldrT="[Text]"/>
      <dgm:spPr/>
      <dgm:t>
        <a:bodyPr/>
        <a:lstStyle/>
        <a:p>
          <a:r>
            <a:rPr lang="en-US" dirty="0"/>
            <a:t>military</a:t>
          </a:r>
        </a:p>
      </dgm:t>
    </dgm:pt>
    <dgm:pt modelId="{2AD06511-37D8-48BF-94A4-8C0B99557252}" type="parTrans" cxnId="{727D245E-9AB4-4E40-BC14-A9766822E926}">
      <dgm:prSet/>
      <dgm:spPr/>
      <dgm:t>
        <a:bodyPr/>
        <a:lstStyle/>
        <a:p>
          <a:endParaRPr lang="en-US"/>
        </a:p>
      </dgm:t>
    </dgm:pt>
    <dgm:pt modelId="{004B150A-C098-4CFF-B6C1-C14FCA7699A8}" type="sibTrans" cxnId="{727D245E-9AB4-4E40-BC14-A9766822E926}">
      <dgm:prSet/>
      <dgm:spPr/>
      <dgm:t>
        <a:bodyPr/>
        <a:lstStyle/>
        <a:p>
          <a:endParaRPr lang="en-US"/>
        </a:p>
      </dgm:t>
    </dgm:pt>
    <dgm:pt modelId="{2CC586EA-1BD1-4A5E-A522-547D5EDB0E04}">
      <dgm:prSet phldrT="[Text]"/>
      <dgm:spPr/>
      <dgm:t>
        <a:bodyPr/>
        <a:lstStyle/>
        <a:p>
          <a:r>
            <a:rPr lang="en-US" dirty="0"/>
            <a:t>medicine</a:t>
          </a:r>
        </a:p>
      </dgm:t>
    </dgm:pt>
    <dgm:pt modelId="{77725748-E70F-4A62-BCB9-400E4CD8E25F}" type="parTrans" cxnId="{73D2B78D-9286-4534-94D1-98135AC42450}">
      <dgm:prSet/>
      <dgm:spPr/>
      <dgm:t>
        <a:bodyPr/>
        <a:lstStyle/>
        <a:p>
          <a:endParaRPr lang="en-US"/>
        </a:p>
      </dgm:t>
    </dgm:pt>
    <dgm:pt modelId="{5888E904-1256-4338-B60A-651C5E2C021F}" type="sibTrans" cxnId="{73D2B78D-9286-4534-94D1-98135AC42450}">
      <dgm:prSet/>
      <dgm:spPr/>
      <dgm:t>
        <a:bodyPr/>
        <a:lstStyle/>
        <a:p>
          <a:endParaRPr lang="en-US"/>
        </a:p>
      </dgm:t>
    </dgm:pt>
    <dgm:pt modelId="{71F944C2-9B71-4D6C-9C46-CFBACA85339C}">
      <dgm:prSet phldrT="[Text]"/>
      <dgm:spPr/>
      <dgm:t>
        <a:bodyPr/>
        <a:lstStyle/>
        <a:p>
          <a:r>
            <a:rPr lang="en-US" dirty="0"/>
            <a:t>business</a:t>
          </a:r>
        </a:p>
      </dgm:t>
    </dgm:pt>
    <dgm:pt modelId="{3C434AC8-4E3E-40CE-9C03-A0666723CD15}" type="parTrans" cxnId="{F888EDC9-82BF-4009-8589-8675DB989091}">
      <dgm:prSet/>
      <dgm:spPr/>
      <dgm:t>
        <a:bodyPr/>
        <a:lstStyle/>
        <a:p>
          <a:endParaRPr lang="en-US"/>
        </a:p>
      </dgm:t>
    </dgm:pt>
    <dgm:pt modelId="{B7B3BC0A-3D71-4EE6-A2C0-EA4BECF6AEC9}" type="sibTrans" cxnId="{F888EDC9-82BF-4009-8589-8675DB989091}">
      <dgm:prSet/>
      <dgm:spPr/>
      <dgm:t>
        <a:bodyPr/>
        <a:lstStyle/>
        <a:p>
          <a:endParaRPr lang="en-US"/>
        </a:p>
      </dgm:t>
    </dgm:pt>
    <dgm:pt modelId="{55A1E802-3FAF-414D-B7E4-085AEE292F8A}">
      <dgm:prSet phldrT="[Text]"/>
      <dgm:spPr/>
      <dgm:t>
        <a:bodyPr/>
        <a:lstStyle/>
        <a:p>
          <a:r>
            <a:rPr lang="en-US" dirty="0"/>
            <a:t>mobility</a:t>
          </a:r>
        </a:p>
      </dgm:t>
    </dgm:pt>
    <dgm:pt modelId="{3FEF7309-8E0E-4372-96B5-161A4AEBEC84}" type="parTrans" cxnId="{E6CE8C2F-5995-4B32-A5EF-954B74C86D88}">
      <dgm:prSet/>
      <dgm:spPr/>
      <dgm:t>
        <a:bodyPr/>
        <a:lstStyle/>
        <a:p>
          <a:endParaRPr lang="en-US"/>
        </a:p>
      </dgm:t>
    </dgm:pt>
    <dgm:pt modelId="{6848FE97-D9AF-4F2E-A0B8-0BFC92B97D60}" type="sibTrans" cxnId="{E6CE8C2F-5995-4B32-A5EF-954B74C86D88}">
      <dgm:prSet/>
      <dgm:spPr/>
      <dgm:t>
        <a:bodyPr/>
        <a:lstStyle/>
        <a:p>
          <a:endParaRPr lang="en-US"/>
        </a:p>
      </dgm:t>
    </dgm:pt>
    <dgm:pt modelId="{9FF20EC0-0B9E-4EB2-8202-86DFB46CD25F}" type="pres">
      <dgm:prSet presAssocID="{C1E940BA-04DF-48D6-9FFF-F7563D12B0BD}" presName="Name0" presStyleCnt="0">
        <dgm:presLayoutVars>
          <dgm:chMax val="1"/>
          <dgm:chPref val="1"/>
        </dgm:presLayoutVars>
      </dgm:prSet>
      <dgm:spPr/>
      <dgm:t>
        <a:bodyPr/>
        <a:lstStyle/>
        <a:p>
          <a:endParaRPr lang="de-DE"/>
        </a:p>
      </dgm:t>
    </dgm:pt>
    <dgm:pt modelId="{28BDCF04-CC88-47B7-B8EA-E21184A28C4C}" type="pres">
      <dgm:prSet presAssocID="{71F944C2-9B71-4D6C-9C46-CFBACA85339C}" presName="Parent" presStyleLbl="node0" presStyleIdx="0" presStyleCnt="1" custScaleX="56979" custScaleY="56979">
        <dgm:presLayoutVars>
          <dgm:chMax val="5"/>
          <dgm:chPref val="5"/>
        </dgm:presLayoutVars>
      </dgm:prSet>
      <dgm:spPr/>
      <dgm:t>
        <a:bodyPr/>
        <a:lstStyle/>
        <a:p>
          <a:endParaRPr lang="de-DE"/>
        </a:p>
      </dgm:t>
    </dgm:pt>
    <dgm:pt modelId="{A903E88F-6786-4A91-BD39-17D697E27A6B}" type="pres">
      <dgm:prSet presAssocID="{71F944C2-9B71-4D6C-9C46-CFBACA85339C}" presName="Accent1" presStyleLbl="node1" presStyleIdx="0" presStyleCnt="15"/>
      <dgm:spPr/>
    </dgm:pt>
    <dgm:pt modelId="{8DD70675-A7A3-4406-B39F-C3FE57AAD971}" type="pres">
      <dgm:prSet presAssocID="{71F944C2-9B71-4D6C-9C46-CFBACA85339C}" presName="Accent2" presStyleLbl="node1" presStyleIdx="1" presStyleCnt="15"/>
      <dgm:spPr/>
    </dgm:pt>
    <dgm:pt modelId="{896A35CC-B6F9-4106-AF46-E123898C32FB}" type="pres">
      <dgm:prSet presAssocID="{71F944C2-9B71-4D6C-9C46-CFBACA85339C}" presName="Accent3" presStyleLbl="node1" presStyleIdx="2" presStyleCnt="15"/>
      <dgm:spPr/>
    </dgm:pt>
    <dgm:pt modelId="{32AA2314-DE7F-4E61-B422-8BD05FE02A28}" type="pres">
      <dgm:prSet presAssocID="{71F944C2-9B71-4D6C-9C46-CFBACA85339C}" presName="Accent4" presStyleLbl="node1" presStyleIdx="3" presStyleCnt="15" custLinFactY="-91129" custLinFactNeighborX="-80510" custLinFactNeighborY="-100000"/>
      <dgm:spPr/>
    </dgm:pt>
    <dgm:pt modelId="{AA6EEC46-A383-4A96-8752-9F94022FB8D6}" type="pres">
      <dgm:prSet presAssocID="{71F944C2-9B71-4D6C-9C46-CFBACA85339C}" presName="Accent5" presStyleLbl="node1" presStyleIdx="4" presStyleCnt="15"/>
      <dgm:spPr/>
    </dgm:pt>
    <dgm:pt modelId="{F49A2ADB-B9DB-473E-86DF-E31199A2A982}" type="pres">
      <dgm:prSet presAssocID="{71F944C2-9B71-4D6C-9C46-CFBACA85339C}" presName="Accent6" presStyleLbl="node1" presStyleIdx="5" presStyleCnt="15"/>
      <dgm:spPr/>
    </dgm:pt>
    <dgm:pt modelId="{424E9BF4-E103-4A8E-AEEF-3191AC5D98FC}" type="pres">
      <dgm:prSet presAssocID="{E858BE4E-3E97-41E8-82B4-3C16BDF7F2B7}" presName="Child1" presStyleLbl="node1" presStyleIdx="6" presStyleCnt="15" custLinFactNeighborX="52289" custLinFactNeighborY="-26155">
        <dgm:presLayoutVars>
          <dgm:chMax val="0"/>
          <dgm:chPref val="0"/>
        </dgm:presLayoutVars>
      </dgm:prSet>
      <dgm:spPr/>
      <dgm:t>
        <a:bodyPr/>
        <a:lstStyle/>
        <a:p>
          <a:endParaRPr lang="de-DE"/>
        </a:p>
      </dgm:t>
    </dgm:pt>
    <dgm:pt modelId="{45331F1F-5C5F-45CE-8D6D-D0463461DA79}" type="pres">
      <dgm:prSet presAssocID="{E858BE4E-3E97-41E8-82B4-3C16BDF7F2B7}" presName="Accent7" presStyleCnt="0"/>
      <dgm:spPr/>
    </dgm:pt>
    <dgm:pt modelId="{57AF25A8-9FBC-4719-BA0B-50C00E43A5D8}" type="pres">
      <dgm:prSet presAssocID="{E858BE4E-3E97-41E8-82B4-3C16BDF7F2B7}" presName="AccentHold1" presStyleLbl="node1" presStyleIdx="7" presStyleCnt="15"/>
      <dgm:spPr/>
    </dgm:pt>
    <dgm:pt modelId="{6452D508-883E-4A0F-96A8-C9B01ABD8483}" type="pres">
      <dgm:prSet presAssocID="{E858BE4E-3E97-41E8-82B4-3C16BDF7F2B7}" presName="Accent8" presStyleCnt="0"/>
      <dgm:spPr/>
    </dgm:pt>
    <dgm:pt modelId="{FE97CF25-E588-4008-8610-2132C6BB9EE7}" type="pres">
      <dgm:prSet presAssocID="{E858BE4E-3E97-41E8-82B4-3C16BDF7F2B7}" presName="AccentHold2" presStyleLbl="node1" presStyleIdx="8" presStyleCnt="15" custLinFactX="90232" custLinFactNeighborX="100000" custLinFactNeighborY="-27823"/>
      <dgm:spPr/>
    </dgm:pt>
    <dgm:pt modelId="{6630B137-7AE7-4390-9FD8-6334CC6A5212}" type="pres">
      <dgm:prSet presAssocID="{2CC586EA-1BD1-4A5E-A522-547D5EDB0E04}" presName="Child2" presStyleLbl="node1" presStyleIdx="9" presStyleCnt="15" custLinFactX="-14210" custLinFactNeighborX="-100000" custLinFactNeighborY="-12387">
        <dgm:presLayoutVars>
          <dgm:chMax val="0"/>
          <dgm:chPref val="0"/>
        </dgm:presLayoutVars>
      </dgm:prSet>
      <dgm:spPr/>
      <dgm:t>
        <a:bodyPr/>
        <a:lstStyle/>
        <a:p>
          <a:endParaRPr lang="de-DE"/>
        </a:p>
      </dgm:t>
    </dgm:pt>
    <dgm:pt modelId="{F6F3A8EE-265B-4D84-8D4B-0E9917668BC8}" type="pres">
      <dgm:prSet presAssocID="{2CC586EA-1BD1-4A5E-A522-547D5EDB0E04}" presName="Accent9" presStyleCnt="0"/>
      <dgm:spPr/>
    </dgm:pt>
    <dgm:pt modelId="{41379BA6-5850-413A-ABC0-7091CDFEFE41}" type="pres">
      <dgm:prSet presAssocID="{2CC586EA-1BD1-4A5E-A522-547D5EDB0E04}" presName="AccentHold1" presStyleLbl="node1" presStyleIdx="10" presStyleCnt="15"/>
      <dgm:spPr/>
    </dgm:pt>
    <dgm:pt modelId="{D33659B0-447B-4BBB-9E64-BE69ECA03471}" type="pres">
      <dgm:prSet presAssocID="{2CC586EA-1BD1-4A5E-A522-547D5EDB0E04}" presName="Accent10" presStyleCnt="0"/>
      <dgm:spPr/>
    </dgm:pt>
    <dgm:pt modelId="{D1A121F7-A968-4BE6-A097-5A36B3A1B3CA}" type="pres">
      <dgm:prSet presAssocID="{2CC586EA-1BD1-4A5E-A522-547D5EDB0E04}" presName="AccentHold2" presStyleLbl="node1" presStyleIdx="11" presStyleCnt="15" custLinFactX="342540" custLinFactY="-100000" custLinFactNeighborX="400000" custLinFactNeighborY="-184521"/>
      <dgm:spPr/>
    </dgm:pt>
    <dgm:pt modelId="{9D486CC0-AD8A-47B8-95B9-32F91C2FEA4F}" type="pres">
      <dgm:prSet presAssocID="{2CC586EA-1BD1-4A5E-A522-547D5EDB0E04}" presName="Accent11" presStyleCnt="0"/>
      <dgm:spPr/>
    </dgm:pt>
    <dgm:pt modelId="{F8EC2425-F3F5-4825-8384-760F6ABD8A30}" type="pres">
      <dgm:prSet presAssocID="{2CC586EA-1BD1-4A5E-A522-547D5EDB0E04}" presName="AccentHold3" presStyleLbl="node1" presStyleIdx="12" presStyleCnt="15"/>
      <dgm:spPr/>
    </dgm:pt>
    <dgm:pt modelId="{A375ACB6-7D09-4353-931A-B76868AFDCC5}" type="pres">
      <dgm:prSet presAssocID="{55A1E802-3FAF-414D-B7E4-085AEE292F8A}" presName="Child3" presStyleLbl="node1" presStyleIdx="13" presStyleCnt="15" custLinFactX="-41730" custLinFactNeighborX="-100000" custLinFactNeighborY="-60197">
        <dgm:presLayoutVars>
          <dgm:chMax val="0"/>
          <dgm:chPref val="0"/>
        </dgm:presLayoutVars>
      </dgm:prSet>
      <dgm:spPr/>
      <dgm:t>
        <a:bodyPr/>
        <a:lstStyle/>
        <a:p>
          <a:endParaRPr lang="de-DE"/>
        </a:p>
      </dgm:t>
    </dgm:pt>
    <dgm:pt modelId="{A7576CC8-8783-4A45-AA1A-B51EF1523BA4}" type="pres">
      <dgm:prSet presAssocID="{55A1E802-3FAF-414D-B7E4-085AEE292F8A}" presName="Accent12" presStyleCnt="0"/>
      <dgm:spPr/>
    </dgm:pt>
    <dgm:pt modelId="{E88FD689-87C3-4D9B-909D-94A24B6C37AE}" type="pres">
      <dgm:prSet presAssocID="{55A1E802-3FAF-414D-B7E4-085AEE292F8A}" presName="AccentHold1" presStyleLbl="node1" presStyleIdx="14" presStyleCnt="15"/>
      <dgm:spPr/>
    </dgm:pt>
  </dgm:ptLst>
  <dgm:cxnLst>
    <dgm:cxn modelId="{F888EDC9-82BF-4009-8589-8675DB989091}" srcId="{C1E940BA-04DF-48D6-9FFF-F7563D12B0BD}" destId="{71F944C2-9B71-4D6C-9C46-CFBACA85339C}" srcOrd="0" destOrd="0" parTransId="{3C434AC8-4E3E-40CE-9C03-A0666723CD15}" sibTransId="{B7B3BC0A-3D71-4EE6-A2C0-EA4BECF6AEC9}"/>
    <dgm:cxn modelId="{AF0C7181-560D-43DF-B15D-27A21B18522D}" type="presOf" srcId="{55A1E802-3FAF-414D-B7E4-085AEE292F8A}" destId="{A375ACB6-7D09-4353-931A-B76868AFDCC5}" srcOrd="0" destOrd="0" presId="urn:microsoft.com/office/officeart/2009/3/layout/CircleRelationship"/>
    <dgm:cxn modelId="{79491BBE-67A9-468F-9CE5-616ED3172910}" type="presOf" srcId="{71F944C2-9B71-4D6C-9C46-CFBACA85339C}" destId="{28BDCF04-CC88-47B7-B8EA-E21184A28C4C}" srcOrd="0" destOrd="0" presId="urn:microsoft.com/office/officeart/2009/3/layout/CircleRelationship"/>
    <dgm:cxn modelId="{AFB27E10-B300-4B54-89C7-EB85D37F1CD9}" type="presOf" srcId="{E858BE4E-3E97-41E8-82B4-3C16BDF7F2B7}" destId="{424E9BF4-E103-4A8E-AEEF-3191AC5D98FC}" srcOrd="0" destOrd="0" presId="urn:microsoft.com/office/officeart/2009/3/layout/CircleRelationship"/>
    <dgm:cxn modelId="{2EA211A5-62C8-4608-8E2E-EF44F6C96CB4}" type="presOf" srcId="{C1E940BA-04DF-48D6-9FFF-F7563D12B0BD}" destId="{9FF20EC0-0B9E-4EB2-8202-86DFB46CD25F}" srcOrd="0" destOrd="0" presId="urn:microsoft.com/office/officeart/2009/3/layout/CircleRelationship"/>
    <dgm:cxn modelId="{7325D8C5-F450-4B03-B03D-618F243F20A0}" type="presOf" srcId="{2CC586EA-1BD1-4A5E-A522-547D5EDB0E04}" destId="{6630B137-7AE7-4390-9FD8-6334CC6A5212}" srcOrd="0" destOrd="0" presId="urn:microsoft.com/office/officeart/2009/3/layout/CircleRelationship"/>
    <dgm:cxn modelId="{73D2B78D-9286-4534-94D1-98135AC42450}" srcId="{71F944C2-9B71-4D6C-9C46-CFBACA85339C}" destId="{2CC586EA-1BD1-4A5E-A522-547D5EDB0E04}" srcOrd="1" destOrd="0" parTransId="{77725748-E70F-4A62-BCB9-400E4CD8E25F}" sibTransId="{5888E904-1256-4338-B60A-651C5E2C021F}"/>
    <dgm:cxn modelId="{727D245E-9AB4-4E40-BC14-A9766822E926}" srcId="{71F944C2-9B71-4D6C-9C46-CFBACA85339C}" destId="{E858BE4E-3E97-41E8-82B4-3C16BDF7F2B7}" srcOrd="0" destOrd="0" parTransId="{2AD06511-37D8-48BF-94A4-8C0B99557252}" sibTransId="{004B150A-C098-4CFF-B6C1-C14FCA7699A8}"/>
    <dgm:cxn modelId="{E6CE8C2F-5995-4B32-A5EF-954B74C86D88}" srcId="{71F944C2-9B71-4D6C-9C46-CFBACA85339C}" destId="{55A1E802-3FAF-414D-B7E4-085AEE292F8A}" srcOrd="2" destOrd="0" parTransId="{3FEF7309-8E0E-4372-96B5-161A4AEBEC84}" sibTransId="{6848FE97-D9AF-4F2E-A0B8-0BFC92B97D60}"/>
    <dgm:cxn modelId="{9C58B6A5-4700-4D88-88EA-2F75CD8374DD}" type="presParOf" srcId="{9FF20EC0-0B9E-4EB2-8202-86DFB46CD25F}" destId="{28BDCF04-CC88-47B7-B8EA-E21184A28C4C}" srcOrd="0" destOrd="0" presId="urn:microsoft.com/office/officeart/2009/3/layout/CircleRelationship"/>
    <dgm:cxn modelId="{41082C2D-9381-4A79-B55B-83272889E968}" type="presParOf" srcId="{9FF20EC0-0B9E-4EB2-8202-86DFB46CD25F}" destId="{A903E88F-6786-4A91-BD39-17D697E27A6B}" srcOrd="1" destOrd="0" presId="urn:microsoft.com/office/officeart/2009/3/layout/CircleRelationship"/>
    <dgm:cxn modelId="{21596712-ADCA-47FE-AC4A-140E88A92332}" type="presParOf" srcId="{9FF20EC0-0B9E-4EB2-8202-86DFB46CD25F}" destId="{8DD70675-A7A3-4406-B39F-C3FE57AAD971}" srcOrd="2" destOrd="0" presId="urn:microsoft.com/office/officeart/2009/3/layout/CircleRelationship"/>
    <dgm:cxn modelId="{06343555-5CC0-4D87-8D69-853E0EDE00A8}" type="presParOf" srcId="{9FF20EC0-0B9E-4EB2-8202-86DFB46CD25F}" destId="{896A35CC-B6F9-4106-AF46-E123898C32FB}" srcOrd="3" destOrd="0" presId="urn:microsoft.com/office/officeart/2009/3/layout/CircleRelationship"/>
    <dgm:cxn modelId="{63B42BCA-AF8F-4B40-BDD9-D77D6FAD3073}" type="presParOf" srcId="{9FF20EC0-0B9E-4EB2-8202-86DFB46CD25F}" destId="{32AA2314-DE7F-4E61-B422-8BD05FE02A28}" srcOrd="4" destOrd="0" presId="urn:microsoft.com/office/officeart/2009/3/layout/CircleRelationship"/>
    <dgm:cxn modelId="{BA527478-C28C-47D0-AA32-4E1A0D64625B}" type="presParOf" srcId="{9FF20EC0-0B9E-4EB2-8202-86DFB46CD25F}" destId="{AA6EEC46-A383-4A96-8752-9F94022FB8D6}" srcOrd="5" destOrd="0" presId="urn:microsoft.com/office/officeart/2009/3/layout/CircleRelationship"/>
    <dgm:cxn modelId="{8BE65EED-F973-433E-9DB3-1067CF6A3734}" type="presParOf" srcId="{9FF20EC0-0B9E-4EB2-8202-86DFB46CD25F}" destId="{F49A2ADB-B9DB-473E-86DF-E31199A2A982}" srcOrd="6" destOrd="0" presId="urn:microsoft.com/office/officeart/2009/3/layout/CircleRelationship"/>
    <dgm:cxn modelId="{C1D66809-7781-4FAA-AF85-B97E0AD809B9}" type="presParOf" srcId="{9FF20EC0-0B9E-4EB2-8202-86DFB46CD25F}" destId="{424E9BF4-E103-4A8E-AEEF-3191AC5D98FC}" srcOrd="7" destOrd="0" presId="urn:microsoft.com/office/officeart/2009/3/layout/CircleRelationship"/>
    <dgm:cxn modelId="{8FC588DB-7EFB-4BE0-A357-CB04FEC91578}" type="presParOf" srcId="{9FF20EC0-0B9E-4EB2-8202-86DFB46CD25F}" destId="{45331F1F-5C5F-45CE-8D6D-D0463461DA79}" srcOrd="8" destOrd="0" presId="urn:microsoft.com/office/officeart/2009/3/layout/CircleRelationship"/>
    <dgm:cxn modelId="{656D9B70-5D04-4C2B-BF0C-C4BBB281668E}" type="presParOf" srcId="{45331F1F-5C5F-45CE-8D6D-D0463461DA79}" destId="{57AF25A8-9FBC-4719-BA0B-50C00E43A5D8}" srcOrd="0" destOrd="0" presId="urn:microsoft.com/office/officeart/2009/3/layout/CircleRelationship"/>
    <dgm:cxn modelId="{408CF7ED-0C76-4772-8DF3-6957CC61FEC2}" type="presParOf" srcId="{9FF20EC0-0B9E-4EB2-8202-86DFB46CD25F}" destId="{6452D508-883E-4A0F-96A8-C9B01ABD8483}" srcOrd="9" destOrd="0" presId="urn:microsoft.com/office/officeart/2009/3/layout/CircleRelationship"/>
    <dgm:cxn modelId="{A9772EEA-B5F6-4A09-B7FD-A17BED5E78CE}" type="presParOf" srcId="{6452D508-883E-4A0F-96A8-C9B01ABD8483}" destId="{FE97CF25-E588-4008-8610-2132C6BB9EE7}" srcOrd="0" destOrd="0" presId="urn:microsoft.com/office/officeart/2009/3/layout/CircleRelationship"/>
    <dgm:cxn modelId="{013A6831-45E2-45C7-880C-EB1909A24EDF}" type="presParOf" srcId="{9FF20EC0-0B9E-4EB2-8202-86DFB46CD25F}" destId="{6630B137-7AE7-4390-9FD8-6334CC6A5212}" srcOrd="10" destOrd="0" presId="urn:microsoft.com/office/officeart/2009/3/layout/CircleRelationship"/>
    <dgm:cxn modelId="{82BC2BA4-4813-4159-B90A-F4FEAE64F526}" type="presParOf" srcId="{9FF20EC0-0B9E-4EB2-8202-86DFB46CD25F}" destId="{F6F3A8EE-265B-4D84-8D4B-0E9917668BC8}" srcOrd="11" destOrd="0" presId="urn:microsoft.com/office/officeart/2009/3/layout/CircleRelationship"/>
    <dgm:cxn modelId="{C1937084-124F-4582-AB8E-170E2EB65303}" type="presParOf" srcId="{F6F3A8EE-265B-4D84-8D4B-0E9917668BC8}" destId="{41379BA6-5850-413A-ABC0-7091CDFEFE41}" srcOrd="0" destOrd="0" presId="urn:microsoft.com/office/officeart/2009/3/layout/CircleRelationship"/>
    <dgm:cxn modelId="{AF84E898-0EF0-4993-AA7C-9F2796BABB2C}" type="presParOf" srcId="{9FF20EC0-0B9E-4EB2-8202-86DFB46CD25F}" destId="{D33659B0-447B-4BBB-9E64-BE69ECA03471}" srcOrd="12" destOrd="0" presId="urn:microsoft.com/office/officeart/2009/3/layout/CircleRelationship"/>
    <dgm:cxn modelId="{5694FBDA-75B0-43E7-8F71-4E90400607D1}" type="presParOf" srcId="{D33659B0-447B-4BBB-9E64-BE69ECA03471}" destId="{D1A121F7-A968-4BE6-A097-5A36B3A1B3CA}" srcOrd="0" destOrd="0" presId="urn:microsoft.com/office/officeart/2009/3/layout/CircleRelationship"/>
    <dgm:cxn modelId="{102D5400-29EF-45C8-B4F8-82B569F7EA51}" type="presParOf" srcId="{9FF20EC0-0B9E-4EB2-8202-86DFB46CD25F}" destId="{9D486CC0-AD8A-47B8-95B9-32F91C2FEA4F}" srcOrd="13" destOrd="0" presId="urn:microsoft.com/office/officeart/2009/3/layout/CircleRelationship"/>
    <dgm:cxn modelId="{E51BC965-7AE1-4BF5-BA19-EBFB368D41B7}" type="presParOf" srcId="{9D486CC0-AD8A-47B8-95B9-32F91C2FEA4F}" destId="{F8EC2425-F3F5-4825-8384-760F6ABD8A30}" srcOrd="0" destOrd="0" presId="urn:microsoft.com/office/officeart/2009/3/layout/CircleRelationship"/>
    <dgm:cxn modelId="{05CE11E7-B9CD-4591-AE3A-4119564FBE21}" type="presParOf" srcId="{9FF20EC0-0B9E-4EB2-8202-86DFB46CD25F}" destId="{A375ACB6-7D09-4353-931A-B76868AFDCC5}" srcOrd="14" destOrd="0" presId="urn:microsoft.com/office/officeart/2009/3/layout/CircleRelationship"/>
    <dgm:cxn modelId="{CF28A2C9-87EA-4B35-967B-2D1AE81EDEFA}" type="presParOf" srcId="{9FF20EC0-0B9E-4EB2-8202-86DFB46CD25F}" destId="{A7576CC8-8783-4A45-AA1A-B51EF1523BA4}" srcOrd="15" destOrd="0" presId="urn:microsoft.com/office/officeart/2009/3/layout/CircleRelationship"/>
    <dgm:cxn modelId="{728FA417-E3C8-47B2-BD4A-53030C8C88F0}" type="presParOf" srcId="{A7576CC8-8783-4A45-AA1A-B51EF1523BA4}" destId="{E88FD689-87C3-4D9B-909D-94A24B6C37AE}"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613D49-5EE9-4675-9EEA-E5F5C4CC5C29}"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de-DE"/>
        </a:p>
      </dgm:t>
    </dgm:pt>
    <dgm:pt modelId="{2F87C57C-899F-4964-B8C0-7D505FBED24D}">
      <dgm:prSet phldrT="[Text]" custT="1"/>
      <dgm:spPr>
        <a:ln w="38100">
          <a:solidFill>
            <a:schemeClr val="bg1"/>
          </a:solidFill>
        </a:ln>
      </dgm:spPr>
      <dgm:t>
        <a:bodyPr anchor="ctr"/>
        <a:lstStyle/>
        <a:p>
          <a:pPr algn="l"/>
          <a:r>
            <a:rPr lang="de-DE" sz="1800" dirty="0">
              <a:latin typeface="+mj-lt"/>
            </a:rPr>
            <a:t>individual </a:t>
          </a:r>
          <a:r>
            <a:rPr lang="de-DE" sz="1800" dirty="0" err="1">
              <a:latin typeface="+mj-lt"/>
            </a:rPr>
            <a:t>characteristics</a:t>
          </a:r>
          <a:endParaRPr lang="de-DE" sz="1800" dirty="0">
            <a:latin typeface="+mj-lt"/>
          </a:endParaRPr>
        </a:p>
      </dgm:t>
    </dgm:pt>
    <dgm:pt modelId="{B5389E61-6EFA-4A64-8C69-7ED88895BD87}" type="parTrans" cxnId="{0F0D2566-67EE-4519-9A50-3272AE0E8E43}">
      <dgm:prSet/>
      <dgm:spPr/>
      <dgm:t>
        <a:bodyPr/>
        <a:lstStyle/>
        <a:p>
          <a:endParaRPr lang="de-DE" sz="1800">
            <a:latin typeface="+mj-lt"/>
          </a:endParaRPr>
        </a:p>
      </dgm:t>
    </dgm:pt>
    <dgm:pt modelId="{2433D641-949F-4AD1-93F3-FAC59C187BEA}" type="sibTrans" cxnId="{0F0D2566-67EE-4519-9A50-3272AE0E8E43}">
      <dgm:prSet/>
      <dgm:spPr/>
      <dgm:t>
        <a:bodyPr/>
        <a:lstStyle/>
        <a:p>
          <a:endParaRPr lang="de-DE" sz="1800">
            <a:latin typeface="+mj-lt"/>
          </a:endParaRPr>
        </a:p>
      </dgm:t>
    </dgm:pt>
    <dgm:pt modelId="{68A533FA-175C-40CB-9BD8-3B7185CC34CA}">
      <dgm:prSet phldrT="[Text]" custT="1"/>
      <dgm:spPr>
        <a:ln w="38100">
          <a:solidFill>
            <a:schemeClr val="accent1"/>
          </a:solidFill>
        </a:ln>
      </dgm:spPr>
      <dgm:t>
        <a:bodyPr anchor="ctr"/>
        <a:lstStyle/>
        <a:p>
          <a:r>
            <a:rPr lang="de-DE" sz="1800" dirty="0" err="1">
              <a:latin typeface="+mj-lt"/>
            </a:rPr>
            <a:t>moral</a:t>
          </a:r>
          <a:r>
            <a:rPr lang="de-DE" sz="1800" dirty="0">
              <a:latin typeface="+mj-lt"/>
            </a:rPr>
            <a:t> </a:t>
          </a:r>
          <a:r>
            <a:rPr lang="de-DE" sz="1800" dirty="0" err="1">
              <a:latin typeface="+mj-lt"/>
            </a:rPr>
            <a:t>development</a:t>
          </a:r>
          <a:endParaRPr lang="de-DE" sz="1800" dirty="0">
            <a:latin typeface="+mj-lt"/>
          </a:endParaRPr>
        </a:p>
      </dgm:t>
    </dgm:pt>
    <dgm:pt modelId="{48EF7A71-044D-4025-B0ED-AEDD11A8A03C}" type="parTrans" cxnId="{D4E0F396-764D-466C-BB9E-19AC70442030}">
      <dgm:prSet/>
      <dgm:spPr/>
      <dgm:t>
        <a:bodyPr/>
        <a:lstStyle/>
        <a:p>
          <a:endParaRPr lang="de-DE" sz="1800">
            <a:latin typeface="+mj-lt"/>
          </a:endParaRPr>
        </a:p>
      </dgm:t>
    </dgm:pt>
    <dgm:pt modelId="{E45C56A2-BEB1-4C8C-AC10-E69C5E371DCB}" type="sibTrans" cxnId="{D4E0F396-764D-466C-BB9E-19AC70442030}">
      <dgm:prSet/>
      <dgm:spPr/>
      <dgm:t>
        <a:bodyPr/>
        <a:lstStyle/>
        <a:p>
          <a:endParaRPr lang="de-DE" sz="1800">
            <a:latin typeface="+mj-lt"/>
          </a:endParaRPr>
        </a:p>
      </dgm:t>
    </dgm:pt>
    <dgm:pt modelId="{70FB4C55-AF1B-4CB4-AEB5-25BCD27C3199}">
      <dgm:prSet phldrT="[Text]" custT="1"/>
      <dgm:spPr>
        <a:ln w="38100">
          <a:solidFill>
            <a:schemeClr val="accent1"/>
          </a:solidFill>
        </a:ln>
      </dgm:spPr>
      <dgm:t>
        <a:bodyPr anchor="ctr"/>
        <a:lstStyle/>
        <a:p>
          <a:r>
            <a:rPr lang="de-DE" sz="1800" dirty="0" err="1">
              <a:latin typeface="+mj-lt"/>
            </a:rPr>
            <a:t>idealism</a:t>
          </a:r>
          <a:endParaRPr lang="de-DE" sz="1800" dirty="0">
            <a:latin typeface="+mj-lt"/>
          </a:endParaRPr>
        </a:p>
      </dgm:t>
    </dgm:pt>
    <dgm:pt modelId="{32C482E1-10B8-46DF-943F-C52348F1443B}" type="parTrans" cxnId="{B13C04FD-BF15-444B-B551-45BE293B52C8}">
      <dgm:prSet/>
      <dgm:spPr/>
      <dgm:t>
        <a:bodyPr/>
        <a:lstStyle/>
        <a:p>
          <a:endParaRPr lang="de-DE" sz="1800">
            <a:latin typeface="+mj-lt"/>
          </a:endParaRPr>
        </a:p>
      </dgm:t>
    </dgm:pt>
    <dgm:pt modelId="{522384FD-333B-4B59-A955-6B8E4E1F211B}" type="sibTrans" cxnId="{B13C04FD-BF15-444B-B551-45BE293B52C8}">
      <dgm:prSet/>
      <dgm:spPr/>
      <dgm:t>
        <a:bodyPr/>
        <a:lstStyle/>
        <a:p>
          <a:endParaRPr lang="de-DE" sz="1800">
            <a:latin typeface="+mj-lt"/>
          </a:endParaRPr>
        </a:p>
      </dgm:t>
    </dgm:pt>
    <dgm:pt modelId="{4AF1CF56-F89B-4095-8B01-6CA08C8BB4BF}">
      <dgm:prSet phldrT="[Text]" custT="1"/>
      <dgm:spPr>
        <a:ln w="38100">
          <a:solidFill>
            <a:schemeClr val="accent1"/>
          </a:solidFill>
        </a:ln>
      </dgm:spPr>
      <dgm:t>
        <a:bodyPr anchor="ctr"/>
        <a:lstStyle/>
        <a:p>
          <a:r>
            <a:rPr lang="de-DE" sz="1800" dirty="0" err="1">
              <a:latin typeface="+mj-lt"/>
            </a:rPr>
            <a:t>machiavellianism</a:t>
          </a:r>
          <a:endParaRPr lang="de-DE" sz="1800" dirty="0">
            <a:latin typeface="+mj-lt"/>
          </a:endParaRPr>
        </a:p>
      </dgm:t>
    </dgm:pt>
    <dgm:pt modelId="{B244A013-7BF8-4B54-8E19-8B565656C5CD}" type="parTrans" cxnId="{64E2BB78-9DD9-4F8C-BD9A-EDACD0D4DA8C}">
      <dgm:prSet/>
      <dgm:spPr/>
      <dgm:t>
        <a:bodyPr/>
        <a:lstStyle/>
        <a:p>
          <a:endParaRPr lang="de-DE" sz="1800">
            <a:latin typeface="+mj-lt"/>
          </a:endParaRPr>
        </a:p>
      </dgm:t>
    </dgm:pt>
    <dgm:pt modelId="{703F4DB4-4C52-4978-A4B7-703D449F6A9C}" type="sibTrans" cxnId="{64E2BB78-9DD9-4F8C-BD9A-EDACD0D4DA8C}">
      <dgm:prSet/>
      <dgm:spPr/>
      <dgm:t>
        <a:bodyPr/>
        <a:lstStyle/>
        <a:p>
          <a:endParaRPr lang="de-DE" sz="1800">
            <a:latin typeface="+mj-lt"/>
          </a:endParaRPr>
        </a:p>
      </dgm:t>
    </dgm:pt>
    <dgm:pt modelId="{BCC8E42C-FB8D-4B02-BA94-3E45963AA196}">
      <dgm:prSet phldrT="[Text]" custT="1"/>
      <dgm:spPr>
        <a:ln w="38100">
          <a:solidFill>
            <a:schemeClr val="accent1"/>
          </a:solidFill>
        </a:ln>
      </dgm:spPr>
      <dgm:t>
        <a:bodyPr anchor="ctr"/>
        <a:lstStyle/>
        <a:p>
          <a:r>
            <a:rPr lang="de-DE" sz="1800" dirty="0" err="1">
              <a:latin typeface="+mj-lt"/>
            </a:rPr>
            <a:t>job</a:t>
          </a:r>
          <a:r>
            <a:rPr lang="de-DE" sz="1800" dirty="0">
              <a:latin typeface="+mj-lt"/>
            </a:rPr>
            <a:t> </a:t>
          </a:r>
          <a:r>
            <a:rPr lang="de-DE" sz="1800" dirty="0" err="1">
              <a:latin typeface="+mj-lt"/>
            </a:rPr>
            <a:t>satisfaction</a:t>
          </a:r>
          <a:endParaRPr lang="de-DE" sz="1800" dirty="0">
            <a:latin typeface="+mj-lt"/>
          </a:endParaRPr>
        </a:p>
      </dgm:t>
    </dgm:pt>
    <dgm:pt modelId="{B878E4B7-D37E-4D70-B7AE-C36ADE688610}" type="parTrans" cxnId="{A9383B19-B30D-444C-9DF1-848A203F6FB1}">
      <dgm:prSet/>
      <dgm:spPr/>
      <dgm:t>
        <a:bodyPr/>
        <a:lstStyle/>
        <a:p>
          <a:endParaRPr lang="de-DE" sz="1800">
            <a:latin typeface="+mj-lt"/>
          </a:endParaRPr>
        </a:p>
      </dgm:t>
    </dgm:pt>
    <dgm:pt modelId="{BD0FF5AA-6B9D-44B2-B610-1CFEBA0B69E4}" type="sibTrans" cxnId="{A9383B19-B30D-444C-9DF1-848A203F6FB1}">
      <dgm:prSet/>
      <dgm:spPr/>
      <dgm:t>
        <a:bodyPr/>
        <a:lstStyle/>
        <a:p>
          <a:endParaRPr lang="de-DE" sz="1800">
            <a:latin typeface="+mj-lt"/>
          </a:endParaRPr>
        </a:p>
      </dgm:t>
    </dgm:pt>
    <dgm:pt modelId="{CD317F1C-C768-41FE-B1FF-83770A7E731C}">
      <dgm:prSet phldrT="[Text]" custT="1"/>
      <dgm:spPr>
        <a:ln w="38100">
          <a:solidFill>
            <a:schemeClr val="accent1"/>
          </a:solidFill>
        </a:ln>
      </dgm:spPr>
      <dgm:t>
        <a:bodyPr anchor="ctr"/>
        <a:lstStyle/>
        <a:p>
          <a:r>
            <a:rPr lang="de-DE" sz="1800" dirty="0" err="1">
              <a:latin typeface="+mj-lt"/>
            </a:rPr>
            <a:t>education</a:t>
          </a:r>
          <a:r>
            <a:rPr lang="de-DE" sz="1800" dirty="0">
              <a:latin typeface="+mj-lt"/>
            </a:rPr>
            <a:t> </a:t>
          </a:r>
          <a:r>
            <a:rPr lang="de-DE" sz="1800" dirty="0" err="1">
              <a:latin typeface="+mj-lt"/>
            </a:rPr>
            <a:t>level</a:t>
          </a:r>
          <a:endParaRPr lang="de-DE" sz="1800" dirty="0">
            <a:latin typeface="+mj-lt"/>
          </a:endParaRPr>
        </a:p>
      </dgm:t>
    </dgm:pt>
    <dgm:pt modelId="{07339C9D-5F92-465B-8750-02437FF3E07E}" type="parTrans" cxnId="{4B61FD1D-F28E-44E7-A66D-0BFC4D59AA75}">
      <dgm:prSet/>
      <dgm:spPr/>
      <dgm:t>
        <a:bodyPr/>
        <a:lstStyle/>
        <a:p>
          <a:endParaRPr lang="de-DE" sz="1800">
            <a:latin typeface="+mj-lt"/>
          </a:endParaRPr>
        </a:p>
      </dgm:t>
    </dgm:pt>
    <dgm:pt modelId="{87166FEA-9090-4E88-A64A-7BBFCB2D3FD6}" type="sibTrans" cxnId="{4B61FD1D-F28E-44E7-A66D-0BFC4D59AA75}">
      <dgm:prSet/>
      <dgm:spPr/>
      <dgm:t>
        <a:bodyPr/>
        <a:lstStyle/>
        <a:p>
          <a:endParaRPr lang="de-DE" sz="1800">
            <a:latin typeface="+mj-lt"/>
          </a:endParaRPr>
        </a:p>
      </dgm:t>
    </dgm:pt>
    <dgm:pt modelId="{E1A9DFFD-A2F1-4EF2-A754-95A4830A8463}">
      <dgm:prSet phldrT="[Text]" custT="1"/>
      <dgm:spPr>
        <a:ln w="38100">
          <a:solidFill>
            <a:schemeClr val="bg1"/>
          </a:solidFill>
        </a:ln>
      </dgm:spPr>
      <dgm:t>
        <a:bodyPr anchor="ctr"/>
        <a:lstStyle/>
        <a:p>
          <a:pPr algn="l"/>
          <a:r>
            <a:rPr lang="de-DE" sz="1800" dirty="0" err="1">
              <a:latin typeface="+mj-lt"/>
            </a:rPr>
            <a:t>characteristics</a:t>
          </a:r>
          <a:r>
            <a:rPr lang="de-DE" sz="1800" dirty="0">
              <a:latin typeface="+mj-lt"/>
            </a:rPr>
            <a:t> </a:t>
          </a:r>
          <a:r>
            <a:rPr lang="de-DE" sz="1800" dirty="0" err="1">
              <a:latin typeface="+mj-lt"/>
            </a:rPr>
            <a:t>of</a:t>
          </a:r>
          <a:r>
            <a:rPr lang="de-DE" sz="1800" dirty="0">
              <a:latin typeface="+mj-lt"/>
            </a:rPr>
            <a:t> </a:t>
          </a:r>
          <a:r>
            <a:rPr lang="de-DE" sz="1800" dirty="0" err="1">
              <a:latin typeface="+mj-lt"/>
            </a:rPr>
            <a:t>the</a:t>
          </a:r>
          <a:r>
            <a:rPr lang="de-DE" sz="1800" dirty="0">
              <a:latin typeface="+mj-lt"/>
            </a:rPr>
            <a:t> </a:t>
          </a:r>
          <a:r>
            <a:rPr lang="de-DE" sz="1800" dirty="0" err="1">
              <a:latin typeface="+mj-lt"/>
            </a:rPr>
            <a:t>moral</a:t>
          </a:r>
          <a:r>
            <a:rPr lang="de-DE" sz="1800" dirty="0">
              <a:latin typeface="+mj-lt"/>
            </a:rPr>
            <a:t> </a:t>
          </a:r>
          <a:r>
            <a:rPr lang="de-DE" sz="1800" dirty="0" err="1">
              <a:latin typeface="+mj-lt"/>
            </a:rPr>
            <a:t>issue</a:t>
          </a:r>
          <a:endParaRPr lang="de-DE" sz="1800" dirty="0">
            <a:latin typeface="+mj-lt"/>
          </a:endParaRPr>
        </a:p>
      </dgm:t>
    </dgm:pt>
    <dgm:pt modelId="{DC6B2824-E004-425D-8957-E2E42255E7A7}" type="parTrans" cxnId="{C6FD5A86-0A9B-4A06-AE4A-E1835FCD53D3}">
      <dgm:prSet/>
      <dgm:spPr/>
      <dgm:t>
        <a:bodyPr/>
        <a:lstStyle/>
        <a:p>
          <a:endParaRPr lang="de-DE" sz="1800">
            <a:latin typeface="+mj-lt"/>
          </a:endParaRPr>
        </a:p>
      </dgm:t>
    </dgm:pt>
    <dgm:pt modelId="{84C6E3A1-0AAA-418A-9845-5CA23073FB0E}" type="sibTrans" cxnId="{C6FD5A86-0A9B-4A06-AE4A-E1835FCD53D3}">
      <dgm:prSet/>
      <dgm:spPr/>
      <dgm:t>
        <a:bodyPr/>
        <a:lstStyle/>
        <a:p>
          <a:endParaRPr lang="de-DE" sz="1800">
            <a:latin typeface="+mj-lt"/>
          </a:endParaRPr>
        </a:p>
      </dgm:t>
    </dgm:pt>
    <dgm:pt modelId="{CBE9C54D-C242-4596-AF05-76F5E1BE42B0}">
      <dgm:prSet phldrT="[Text]" custT="1"/>
      <dgm:spPr>
        <a:ln w="38100">
          <a:solidFill>
            <a:schemeClr val="accent1"/>
          </a:solidFill>
        </a:ln>
      </dgm:spPr>
      <dgm:t>
        <a:bodyPr anchor="ctr"/>
        <a:lstStyle/>
        <a:p>
          <a:r>
            <a:rPr lang="de-DE" sz="1800" dirty="0" err="1">
              <a:latin typeface="+mj-lt"/>
            </a:rPr>
            <a:t>concentration</a:t>
          </a:r>
          <a:r>
            <a:rPr lang="de-DE" sz="1800" dirty="0">
              <a:latin typeface="+mj-lt"/>
            </a:rPr>
            <a:t> </a:t>
          </a:r>
          <a:r>
            <a:rPr lang="de-DE" sz="1800" dirty="0" err="1">
              <a:latin typeface="+mj-lt"/>
            </a:rPr>
            <a:t>of</a:t>
          </a:r>
          <a:r>
            <a:rPr lang="de-DE" sz="1800" dirty="0">
              <a:latin typeface="+mj-lt"/>
            </a:rPr>
            <a:t> </a:t>
          </a:r>
          <a:r>
            <a:rPr lang="de-DE" sz="1800" dirty="0" err="1">
              <a:latin typeface="+mj-lt"/>
            </a:rPr>
            <a:t>consequences</a:t>
          </a:r>
          <a:endParaRPr lang="de-DE" sz="1800" dirty="0">
            <a:latin typeface="+mj-lt"/>
          </a:endParaRPr>
        </a:p>
      </dgm:t>
    </dgm:pt>
    <dgm:pt modelId="{23A16C2F-185A-441F-BE20-13533B0EB65D}" type="parTrans" cxnId="{D084870E-DDF2-462C-AE44-2F75943DC756}">
      <dgm:prSet/>
      <dgm:spPr/>
      <dgm:t>
        <a:bodyPr/>
        <a:lstStyle/>
        <a:p>
          <a:endParaRPr lang="de-DE" sz="1800">
            <a:latin typeface="+mj-lt"/>
          </a:endParaRPr>
        </a:p>
      </dgm:t>
    </dgm:pt>
    <dgm:pt modelId="{D86DC8D8-4E0D-41B4-92A9-359DB2C2D7DB}" type="sibTrans" cxnId="{D084870E-DDF2-462C-AE44-2F75943DC756}">
      <dgm:prSet/>
      <dgm:spPr/>
      <dgm:t>
        <a:bodyPr/>
        <a:lstStyle/>
        <a:p>
          <a:endParaRPr lang="de-DE" sz="1800">
            <a:latin typeface="+mj-lt"/>
          </a:endParaRPr>
        </a:p>
      </dgm:t>
    </dgm:pt>
    <dgm:pt modelId="{7D6D563B-91BA-4A89-8114-4927DC3093CA}">
      <dgm:prSet phldrT="[Text]" custT="1"/>
      <dgm:spPr>
        <a:ln w="38100">
          <a:solidFill>
            <a:schemeClr val="accent1"/>
          </a:solidFill>
        </a:ln>
      </dgm:spPr>
      <dgm:t>
        <a:bodyPr anchor="ctr"/>
        <a:lstStyle/>
        <a:p>
          <a:r>
            <a:rPr lang="de-DE" sz="1800" dirty="0" err="1">
              <a:latin typeface="+mj-lt"/>
            </a:rPr>
            <a:t>magnitude</a:t>
          </a:r>
          <a:r>
            <a:rPr lang="de-DE" sz="1800" dirty="0">
              <a:latin typeface="+mj-lt"/>
            </a:rPr>
            <a:t> </a:t>
          </a:r>
          <a:r>
            <a:rPr lang="de-DE" sz="1800" dirty="0" err="1">
              <a:latin typeface="+mj-lt"/>
            </a:rPr>
            <a:t>of</a:t>
          </a:r>
          <a:r>
            <a:rPr lang="de-DE" sz="1800" dirty="0">
              <a:latin typeface="+mj-lt"/>
            </a:rPr>
            <a:t> </a:t>
          </a:r>
          <a:r>
            <a:rPr lang="de-DE" sz="1800" dirty="0" err="1">
              <a:latin typeface="+mj-lt"/>
            </a:rPr>
            <a:t>consequences</a:t>
          </a:r>
          <a:endParaRPr lang="de-DE" sz="1800" dirty="0">
            <a:latin typeface="+mj-lt"/>
          </a:endParaRPr>
        </a:p>
      </dgm:t>
    </dgm:pt>
    <dgm:pt modelId="{7A05B3D7-9336-4994-8F1D-928707463647}" type="parTrans" cxnId="{C67CD6F3-F4A0-477C-BB13-8C31FF192805}">
      <dgm:prSet/>
      <dgm:spPr/>
      <dgm:t>
        <a:bodyPr/>
        <a:lstStyle/>
        <a:p>
          <a:endParaRPr lang="de-DE" sz="1800">
            <a:latin typeface="+mj-lt"/>
          </a:endParaRPr>
        </a:p>
      </dgm:t>
    </dgm:pt>
    <dgm:pt modelId="{3A8B9E98-2BB1-4586-8CC2-AAC2A89E2053}" type="sibTrans" cxnId="{C67CD6F3-F4A0-477C-BB13-8C31FF192805}">
      <dgm:prSet/>
      <dgm:spPr/>
      <dgm:t>
        <a:bodyPr/>
        <a:lstStyle/>
        <a:p>
          <a:endParaRPr lang="de-DE" sz="1800">
            <a:latin typeface="+mj-lt"/>
          </a:endParaRPr>
        </a:p>
      </dgm:t>
    </dgm:pt>
    <dgm:pt modelId="{169EA3D2-9206-4B67-8D4E-124163812C73}">
      <dgm:prSet phldrT="[Text]" custT="1"/>
      <dgm:spPr>
        <a:ln w="38100">
          <a:solidFill>
            <a:schemeClr val="accent1"/>
          </a:solidFill>
        </a:ln>
      </dgm:spPr>
      <dgm:t>
        <a:bodyPr anchor="ctr"/>
        <a:lstStyle/>
        <a:p>
          <a:r>
            <a:rPr lang="de-DE" sz="1800" dirty="0" err="1">
              <a:latin typeface="+mj-lt"/>
            </a:rPr>
            <a:t>probability</a:t>
          </a:r>
          <a:r>
            <a:rPr lang="de-DE" sz="1800" dirty="0">
              <a:latin typeface="+mj-lt"/>
            </a:rPr>
            <a:t> </a:t>
          </a:r>
          <a:r>
            <a:rPr lang="de-DE" sz="1800" dirty="0" err="1">
              <a:latin typeface="+mj-lt"/>
            </a:rPr>
            <a:t>of</a:t>
          </a:r>
          <a:r>
            <a:rPr lang="de-DE" sz="1800" dirty="0">
              <a:latin typeface="+mj-lt"/>
            </a:rPr>
            <a:t> </a:t>
          </a:r>
          <a:r>
            <a:rPr lang="de-DE" sz="1800" dirty="0" err="1">
              <a:latin typeface="+mj-lt"/>
            </a:rPr>
            <a:t>effect</a:t>
          </a:r>
          <a:endParaRPr lang="de-DE" sz="1800" dirty="0">
            <a:latin typeface="+mj-lt"/>
          </a:endParaRPr>
        </a:p>
      </dgm:t>
    </dgm:pt>
    <dgm:pt modelId="{13097511-E406-42E4-992F-C56C40DBABFA}" type="parTrans" cxnId="{F3A2D32F-313F-4B2B-87C4-B2C15C8FA407}">
      <dgm:prSet/>
      <dgm:spPr/>
      <dgm:t>
        <a:bodyPr/>
        <a:lstStyle/>
        <a:p>
          <a:endParaRPr lang="de-DE" sz="1800">
            <a:latin typeface="+mj-lt"/>
          </a:endParaRPr>
        </a:p>
      </dgm:t>
    </dgm:pt>
    <dgm:pt modelId="{047749A2-A5DD-4B39-960A-7D7241A6E927}" type="sibTrans" cxnId="{F3A2D32F-313F-4B2B-87C4-B2C15C8FA407}">
      <dgm:prSet/>
      <dgm:spPr/>
      <dgm:t>
        <a:bodyPr/>
        <a:lstStyle/>
        <a:p>
          <a:endParaRPr lang="de-DE" sz="1800">
            <a:latin typeface="+mj-lt"/>
          </a:endParaRPr>
        </a:p>
      </dgm:t>
    </dgm:pt>
    <dgm:pt modelId="{72917155-5CE7-4867-A3AD-7AC48B86FCB9}">
      <dgm:prSet phldrT="[Text]" custT="1"/>
      <dgm:spPr>
        <a:ln w="38100">
          <a:solidFill>
            <a:schemeClr val="accent1"/>
          </a:solidFill>
        </a:ln>
      </dgm:spPr>
      <dgm:t>
        <a:bodyPr anchor="ctr"/>
        <a:lstStyle/>
        <a:p>
          <a:r>
            <a:rPr lang="de-DE" sz="1800" dirty="0" err="1">
              <a:latin typeface="+mj-lt"/>
            </a:rPr>
            <a:t>proximity</a:t>
          </a:r>
          <a:endParaRPr lang="de-DE" sz="1800" dirty="0">
            <a:latin typeface="+mj-lt"/>
          </a:endParaRPr>
        </a:p>
      </dgm:t>
    </dgm:pt>
    <dgm:pt modelId="{677817FC-3DA7-48DC-A7FD-CC7BB4DD4485}" type="parTrans" cxnId="{4B4BBDDF-5962-4C85-B020-E23377EE8237}">
      <dgm:prSet/>
      <dgm:spPr/>
      <dgm:t>
        <a:bodyPr/>
        <a:lstStyle/>
        <a:p>
          <a:endParaRPr lang="de-DE" sz="1800">
            <a:latin typeface="+mj-lt"/>
          </a:endParaRPr>
        </a:p>
      </dgm:t>
    </dgm:pt>
    <dgm:pt modelId="{0D57C8DF-9F9C-4654-8326-F31F25DAFC29}" type="sibTrans" cxnId="{4B4BBDDF-5962-4C85-B020-E23377EE8237}">
      <dgm:prSet/>
      <dgm:spPr/>
      <dgm:t>
        <a:bodyPr/>
        <a:lstStyle/>
        <a:p>
          <a:endParaRPr lang="de-DE" sz="1800">
            <a:latin typeface="+mj-lt"/>
          </a:endParaRPr>
        </a:p>
      </dgm:t>
    </dgm:pt>
    <dgm:pt modelId="{8EAFCDB5-08A1-4818-9030-36912CC7374D}">
      <dgm:prSet phldrT="[Text]" custT="1"/>
      <dgm:spPr>
        <a:ln w="38100">
          <a:solidFill>
            <a:schemeClr val="bg1"/>
          </a:solidFill>
        </a:ln>
      </dgm:spPr>
      <dgm:t>
        <a:bodyPr anchor="ctr"/>
        <a:lstStyle/>
        <a:p>
          <a:pPr algn="l"/>
          <a:r>
            <a:rPr lang="de-DE" sz="1800" dirty="0" err="1">
              <a:latin typeface="+mj-lt"/>
            </a:rPr>
            <a:t>environment</a:t>
          </a:r>
          <a:r>
            <a:rPr lang="de-DE" sz="1800" dirty="0">
              <a:latin typeface="+mj-lt"/>
            </a:rPr>
            <a:t> </a:t>
          </a:r>
          <a:r>
            <a:rPr lang="de-DE" sz="1800" dirty="0" err="1">
              <a:latin typeface="+mj-lt"/>
            </a:rPr>
            <a:t>characteristics</a:t>
          </a:r>
          <a:endParaRPr lang="de-DE" sz="1800" dirty="0">
            <a:latin typeface="+mj-lt"/>
          </a:endParaRPr>
        </a:p>
      </dgm:t>
    </dgm:pt>
    <dgm:pt modelId="{8AAC62E6-5C2D-44E7-9B79-98BCC58C9E87}" type="parTrans" cxnId="{F4DC6329-E546-490E-99B3-AED5977DF9CE}">
      <dgm:prSet/>
      <dgm:spPr/>
      <dgm:t>
        <a:bodyPr/>
        <a:lstStyle/>
        <a:p>
          <a:endParaRPr lang="de-DE" sz="1800">
            <a:latin typeface="+mj-lt"/>
          </a:endParaRPr>
        </a:p>
      </dgm:t>
    </dgm:pt>
    <dgm:pt modelId="{3237F7FB-535D-408C-85EC-9064690B97BF}" type="sibTrans" cxnId="{F4DC6329-E546-490E-99B3-AED5977DF9CE}">
      <dgm:prSet/>
      <dgm:spPr/>
      <dgm:t>
        <a:bodyPr/>
        <a:lstStyle/>
        <a:p>
          <a:endParaRPr lang="de-DE" sz="1800">
            <a:latin typeface="+mj-lt"/>
          </a:endParaRPr>
        </a:p>
      </dgm:t>
    </dgm:pt>
    <dgm:pt modelId="{DD24F16A-2FD9-42D3-863E-603A5D3BF346}">
      <dgm:prSet phldrT="[Text]" custT="1"/>
      <dgm:spPr>
        <a:ln w="38100">
          <a:solidFill>
            <a:schemeClr val="accent1"/>
          </a:solidFill>
        </a:ln>
      </dgm:spPr>
      <dgm:t>
        <a:bodyPr anchor="ctr"/>
        <a:lstStyle/>
        <a:p>
          <a:r>
            <a:rPr lang="de-DE" sz="1800" dirty="0" err="1">
              <a:latin typeface="+mj-lt"/>
            </a:rPr>
            <a:t>egoistic</a:t>
          </a:r>
          <a:r>
            <a:rPr lang="de-DE" sz="1800" dirty="0">
              <a:latin typeface="+mj-lt"/>
            </a:rPr>
            <a:t> </a:t>
          </a:r>
          <a:r>
            <a:rPr lang="de-DE" sz="1800" dirty="0" err="1">
              <a:latin typeface="+mj-lt"/>
            </a:rPr>
            <a:t>ethical</a:t>
          </a:r>
          <a:r>
            <a:rPr lang="de-DE" sz="1800" dirty="0">
              <a:latin typeface="+mj-lt"/>
            </a:rPr>
            <a:t> </a:t>
          </a:r>
          <a:r>
            <a:rPr lang="de-DE" sz="1800" dirty="0" err="1">
              <a:latin typeface="+mj-lt"/>
            </a:rPr>
            <a:t>climate</a:t>
          </a:r>
          <a:endParaRPr lang="de-DE" sz="1800" dirty="0">
            <a:latin typeface="+mj-lt"/>
          </a:endParaRPr>
        </a:p>
      </dgm:t>
    </dgm:pt>
    <dgm:pt modelId="{4E5E93DD-0162-4296-B4FF-39697B6E8FDB}" type="parTrans" cxnId="{8E1658ED-0AC1-4E8C-9FFB-2AC63AFA059B}">
      <dgm:prSet/>
      <dgm:spPr/>
      <dgm:t>
        <a:bodyPr/>
        <a:lstStyle/>
        <a:p>
          <a:endParaRPr lang="de-DE" sz="1800">
            <a:latin typeface="+mj-lt"/>
          </a:endParaRPr>
        </a:p>
      </dgm:t>
    </dgm:pt>
    <dgm:pt modelId="{D3BD4E44-3C1E-4B5E-B955-00A680C503D7}" type="sibTrans" cxnId="{8E1658ED-0AC1-4E8C-9FFB-2AC63AFA059B}">
      <dgm:prSet/>
      <dgm:spPr/>
      <dgm:t>
        <a:bodyPr/>
        <a:lstStyle/>
        <a:p>
          <a:endParaRPr lang="de-DE" sz="1800">
            <a:latin typeface="+mj-lt"/>
          </a:endParaRPr>
        </a:p>
      </dgm:t>
    </dgm:pt>
    <dgm:pt modelId="{6F14B882-9414-407E-AAE5-F6D6D261832E}">
      <dgm:prSet phldrT="[Text]" custT="1"/>
      <dgm:spPr>
        <a:ln w="38100">
          <a:solidFill>
            <a:schemeClr val="accent1"/>
          </a:solidFill>
        </a:ln>
      </dgm:spPr>
      <dgm:t>
        <a:bodyPr anchor="ctr"/>
        <a:lstStyle/>
        <a:p>
          <a:r>
            <a:rPr lang="de-DE" sz="1800" dirty="0" err="1">
              <a:latin typeface="+mj-lt"/>
            </a:rPr>
            <a:t>benevolent</a:t>
          </a:r>
          <a:r>
            <a:rPr lang="de-DE" sz="1800" dirty="0">
              <a:latin typeface="+mj-lt"/>
            </a:rPr>
            <a:t> </a:t>
          </a:r>
          <a:r>
            <a:rPr lang="de-DE" sz="1800" dirty="0" err="1">
              <a:latin typeface="+mj-lt"/>
            </a:rPr>
            <a:t>ethical</a:t>
          </a:r>
          <a:r>
            <a:rPr lang="de-DE" sz="1800" dirty="0">
              <a:latin typeface="+mj-lt"/>
            </a:rPr>
            <a:t> </a:t>
          </a:r>
          <a:r>
            <a:rPr lang="de-DE" sz="1800" dirty="0" err="1">
              <a:latin typeface="+mj-lt"/>
            </a:rPr>
            <a:t>climate</a:t>
          </a:r>
          <a:endParaRPr lang="de-DE" sz="1800" dirty="0">
            <a:latin typeface="+mj-lt"/>
          </a:endParaRPr>
        </a:p>
      </dgm:t>
    </dgm:pt>
    <dgm:pt modelId="{7332B870-9F43-414B-A7FC-74E3F0402308}" type="parTrans" cxnId="{F9429272-DA16-40C5-B954-E14FBDCE27C9}">
      <dgm:prSet/>
      <dgm:spPr/>
      <dgm:t>
        <a:bodyPr/>
        <a:lstStyle/>
        <a:p>
          <a:endParaRPr lang="de-DE" sz="1800">
            <a:latin typeface="+mj-lt"/>
          </a:endParaRPr>
        </a:p>
      </dgm:t>
    </dgm:pt>
    <dgm:pt modelId="{601CE764-BE38-411A-A3C6-AFF5B07FD3D3}" type="sibTrans" cxnId="{F9429272-DA16-40C5-B954-E14FBDCE27C9}">
      <dgm:prSet/>
      <dgm:spPr/>
      <dgm:t>
        <a:bodyPr/>
        <a:lstStyle/>
        <a:p>
          <a:endParaRPr lang="de-DE" sz="1800">
            <a:latin typeface="+mj-lt"/>
          </a:endParaRPr>
        </a:p>
      </dgm:t>
    </dgm:pt>
    <dgm:pt modelId="{17BE8334-F4B8-4DF0-B290-0A8586D7251B}">
      <dgm:prSet phldrT="[Text]" custT="1"/>
      <dgm:spPr>
        <a:ln w="38100">
          <a:solidFill>
            <a:schemeClr val="accent1"/>
          </a:solidFill>
        </a:ln>
      </dgm:spPr>
      <dgm:t>
        <a:bodyPr anchor="ctr"/>
        <a:lstStyle/>
        <a:p>
          <a:r>
            <a:rPr lang="de-DE" sz="1800" dirty="0" err="1">
              <a:latin typeface="+mj-lt"/>
            </a:rPr>
            <a:t>code</a:t>
          </a:r>
          <a:r>
            <a:rPr lang="de-DE" sz="1800" dirty="0">
              <a:latin typeface="+mj-lt"/>
            </a:rPr>
            <a:t> </a:t>
          </a:r>
          <a:r>
            <a:rPr lang="de-DE" sz="1800" dirty="0" err="1">
              <a:latin typeface="+mj-lt"/>
            </a:rPr>
            <a:t>existence</a:t>
          </a:r>
          <a:endParaRPr lang="de-DE" sz="1800" dirty="0">
            <a:latin typeface="+mj-lt"/>
          </a:endParaRPr>
        </a:p>
      </dgm:t>
    </dgm:pt>
    <dgm:pt modelId="{32A01142-64BE-4187-9DF4-0E6CA9BCD14A}" type="parTrans" cxnId="{448ABE99-1381-4561-BC79-134997427E06}">
      <dgm:prSet/>
      <dgm:spPr/>
      <dgm:t>
        <a:bodyPr/>
        <a:lstStyle/>
        <a:p>
          <a:endParaRPr lang="de-DE" sz="1800">
            <a:latin typeface="+mj-lt"/>
          </a:endParaRPr>
        </a:p>
      </dgm:t>
    </dgm:pt>
    <dgm:pt modelId="{C3063658-06AE-465D-A8A9-34E76370F54D}" type="sibTrans" cxnId="{448ABE99-1381-4561-BC79-134997427E06}">
      <dgm:prSet/>
      <dgm:spPr/>
      <dgm:t>
        <a:bodyPr/>
        <a:lstStyle/>
        <a:p>
          <a:endParaRPr lang="de-DE" sz="1800">
            <a:latin typeface="+mj-lt"/>
          </a:endParaRPr>
        </a:p>
      </dgm:t>
    </dgm:pt>
    <dgm:pt modelId="{AB919631-1479-4B70-909A-DCE0A3318809}">
      <dgm:prSet phldrT="[Text]" custT="1"/>
      <dgm:spPr>
        <a:ln w="38100">
          <a:solidFill>
            <a:schemeClr val="accent1"/>
          </a:solidFill>
        </a:ln>
      </dgm:spPr>
      <dgm:t>
        <a:bodyPr anchor="ctr"/>
        <a:lstStyle/>
        <a:p>
          <a:r>
            <a:rPr lang="de-DE" sz="1800" dirty="0" err="1">
              <a:latin typeface="+mj-lt"/>
            </a:rPr>
            <a:t>code</a:t>
          </a:r>
          <a:r>
            <a:rPr lang="de-DE" sz="1800" dirty="0">
              <a:latin typeface="+mj-lt"/>
            </a:rPr>
            <a:t> </a:t>
          </a:r>
          <a:r>
            <a:rPr lang="de-DE" sz="1800" dirty="0" err="1">
              <a:latin typeface="+mj-lt"/>
            </a:rPr>
            <a:t>enforcement</a:t>
          </a:r>
          <a:endParaRPr lang="de-DE" sz="1800" dirty="0">
            <a:latin typeface="+mj-lt"/>
          </a:endParaRPr>
        </a:p>
        <a:p>
          <a:r>
            <a:rPr lang="de-DE" sz="1800" dirty="0" err="1">
              <a:latin typeface="+mj-lt"/>
            </a:rPr>
            <a:t>appreciation</a:t>
          </a:r>
          <a:r>
            <a:rPr lang="de-DE" sz="1800" dirty="0">
              <a:latin typeface="+mj-lt"/>
            </a:rPr>
            <a:t> </a:t>
          </a:r>
          <a:r>
            <a:rPr lang="de-DE" sz="1800" dirty="0" err="1">
              <a:latin typeface="+mj-lt"/>
            </a:rPr>
            <a:t>of</a:t>
          </a:r>
          <a:r>
            <a:rPr lang="de-DE" sz="1800" dirty="0">
              <a:latin typeface="+mj-lt"/>
            </a:rPr>
            <a:t> </a:t>
          </a:r>
          <a:r>
            <a:rPr lang="de-DE" sz="1800" dirty="0" err="1">
              <a:latin typeface="+mj-lt"/>
            </a:rPr>
            <a:t>ethical</a:t>
          </a:r>
          <a:r>
            <a:rPr lang="de-DE" sz="1800" dirty="0">
              <a:latin typeface="+mj-lt"/>
            </a:rPr>
            <a:t> </a:t>
          </a:r>
          <a:r>
            <a:rPr lang="de-DE" sz="1800" dirty="0" err="1">
              <a:latin typeface="+mj-lt"/>
            </a:rPr>
            <a:t>behaviour</a:t>
          </a:r>
          <a:endParaRPr lang="de-DE" sz="1800" dirty="0">
            <a:latin typeface="+mj-lt"/>
          </a:endParaRPr>
        </a:p>
      </dgm:t>
    </dgm:pt>
    <dgm:pt modelId="{2ABFE10C-DBBA-4805-A81B-3C9BD1AFE5BF}" type="parTrans" cxnId="{C46281D8-90FD-4DB4-8132-9928E71D88F3}">
      <dgm:prSet/>
      <dgm:spPr/>
      <dgm:t>
        <a:bodyPr/>
        <a:lstStyle/>
        <a:p>
          <a:endParaRPr lang="de-DE" sz="1800">
            <a:latin typeface="+mj-lt"/>
          </a:endParaRPr>
        </a:p>
      </dgm:t>
    </dgm:pt>
    <dgm:pt modelId="{DF308319-312F-4597-A132-E1B4FF749435}" type="sibTrans" cxnId="{C46281D8-90FD-4DB4-8132-9928E71D88F3}">
      <dgm:prSet/>
      <dgm:spPr/>
      <dgm:t>
        <a:bodyPr/>
        <a:lstStyle/>
        <a:p>
          <a:endParaRPr lang="de-DE" sz="1800">
            <a:latin typeface="+mj-lt"/>
          </a:endParaRPr>
        </a:p>
      </dgm:t>
    </dgm:pt>
    <dgm:pt modelId="{4A152A9F-04FC-4F84-9CAB-BC7B7B676B07}" type="pres">
      <dgm:prSet presAssocID="{2F613D49-5EE9-4675-9EEA-E5F5C4CC5C29}" presName="Name0" presStyleCnt="0">
        <dgm:presLayoutVars>
          <dgm:chMax val="5"/>
          <dgm:chPref val="5"/>
          <dgm:dir/>
          <dgm:animLvl val="lvl"/>
        </dgm:presLayoutVars>
      </dgm:prSet>
      <dgm:spPr/>
      <dgm:t>
        <a:bodyPr/>
        <a:lstStyle/>
        <a:p>
          <a:endParaRPr lang="de-DE"/>
        </a:p>
      </dgm:t>
    </dgm:pt>
    <dgm:pt modelId="{B74D857A-79F9-4AFB-BE09-7CCE4D1321A4}" type="pres">
      <dgm:prSet presAssocID="{2F87C57C-899F-4964-B8C0-7D505FBED24D}" presName="parentText1" presStyleLbl="node1" presStyleIdx="0" presStyleCnt="3">
        <dgm:presLayoutVars>
          <dgm:chMax/>
          <dgm:chPref val="3"/>
          <dgm:bulletEnabled val="1"/>
        </dgm:presLayoutVars>
      </dgm:prSet>
      <dgm:spPr/>
      <dgm:t>
        <a:bodyPr/>
        <a:lstStyle/>
        <a:p>
          <a:endParaRPr lang="de-DE"/>
        </a:p>
      </dgm:t>
    </dgm:pt>
    <dgm:pt modelId="{489611FB-E374-484F-A0DE-D8616700997B}" type="pres">
      <dgm:prSet presAssocID="{2F87C57C-899F-4964-B8C0-7D505FBED24D}" presName="childText1" presStyleLbl="solidAlignAcc1" presStyleIdx="0" presStyleCnt="3">
        <dgm:presLayoutVars>
          <dgm:chMax val="0"/>
          <dgm:chPref val="0"/>
          <dgm:bulletEnabled val="1"/>
        </dgm:presLayoutVars>
      </dgm:prSet>
      <dgm:spPr/>
      <dgm:t>
        <a:bodyPr/>
        <a:lstStyle/>
        <a:p>
          <a:endParaRPr lang="de-DE"/>
        </a:p>
      </dgm:t>
    </dgm:pt>
    <dgm:pt modelId="{8CD929C3-5EED-457F-9C1A-0C817B99B40A}" type="pres">
      <dgm:prSet presAssocID="{E1A9DFFD-A2F1-4EF2-A754-95A4830A8463}" presName="parentText2" presStyleLbl="node1" presStyleIdx="1" presStyleCnt="3">
        <dgm:presLayoutVars>
          <dgm:chMax/>
          <dgm:chPref val="3"/>
          <dgm:bulletEnabled val="1"/>
        </dgm:presLayoutVars>
      </dgm:prSet>
      <dgm:spPr/>
      <dgm:t>
        <a:bodyPr/>
        <a:lstStyle/>
        <a:p>
          <a:endParaRPr lang="de-DE"/>
        </a:p>
      </dgm:t>
    </dgm:pt>
    <dgm:pt modelId="{BDA17BC4-F44B-4A39-A970-59C9C42D79A7}" type="pres">
      <dgm:prSet presAssocID="{E1A9DFFD-A2F1-4EF2-A754-95A4830A8463}" presName="childText2" presStyleLbl="solidAlignAcc1" presStyleIdx="1" presStyleCnt="3">
        <dgm:presLayoutVars>
          <dgm:chMax val="0"/>
          <dgm:chPref val="0"/>
          <dgm:bulletEnabled val="1"/>
        </dgm:presLayoutVars>
      </dgm:prSet>
      <dgm:spPr/>
      <dgm:t>
        <a:bodyPr/>
        <a:lstStyle/>
        <a:p>
          <a:endParaRPr lang="de-DE"/>
        </a:p>
      </dgm:t>
    </dgm:pt>
    <dgm:pt modelId="{F6C79279-6DE3-4334-8463-F62EE751BA8C}" type="pres">
      <dgm:prSet presAssocID="{8EAFCDB5-08A1-4818-9030-36912CC7374D}" presName="parentText3" presStyleLbl="node1" presStyleIdx="2" presStyleCnt="3">
        <dgm:presLayoutVars>
          <dgm:chMax/>
          <dgm:chPref val="3"/>
          <dgm:bulletEnabled val="1"/>
        </dgm:presLayoutVars>
      </dgm:prSet>
      <dgm:spPr/>
      <dgm:t>
        <a:bodyPr/>
        <a:lstStyle/>
        <a:p>
          <a:endParaRPr lang="de-DE"/>
        </a:p>
      </dgm:t>
    </dgm:pt>
    <dgm:pt modelId="{E55B42C7-4960-41D2-9A7B-B2AC1A81E679}" type="pres">
      <dgm:prSet presAssocID="{8EAFCDB5-08A1-4818-9030-36912CC7374D}" presName="childText3" presStyleLbl="solidAlignAcc1" presStyleIdx="2" presStyleCnt="3">
        <dgm:presLayoutVars>
          <dgm:chMax val="0"/>
          <dgm:chPref val="0"/>
          <dgm:bulletEnabled val="1"/>
        </dgm:presLayoutVars>
      </dgm:prSet>
      <dgm:spPr/>
      <dgm:t>
        <a:bodyPr/>
        <a:lstStyle/>
        <a:p>
          <a:endParaRPr lang="de-DE"/>
        </a:p>
      </dgm:t>
    </dgm:pt>
  </dgm:ptLst>
  <dgm:cxnLst>
    <dgm:cxn modelId="{8E1658ED-0AC1-4E8C-9FFB-2AC63AFA059B}" srcId="{8EAFCDB5-08A1-4818-9030-36912CC7374D}" destId="{DD24F16A-2FD9-42D3-863E-603A5D3BF346}" srcOrd="0" destOrd="0" parTransId="{4E5E93DD-0162-4296-B4FF-39697B6E8FDB}" sibTransId="{D3BD4E44-3C1E-4B5E-B955-00A680C503D7}"/>
    <dgm:cxn modelId="{0F0D2566-67EE-4519-9A50-3272AE0E8E43}" srcId="{2F613D49-5EE9-4675-9EEA-E5F5C4CC5C29}" destId="{2F87C57C-899F-4964-B8C0-7D505FBED24D}" srcOrd="0" destOrd="0" parTransId="{B5389E61-6EFA-4A64-8C69-7ED88895BD87}" sibTransId="{2433D641-949F-4AD1-93F3-FAC59C187BEA}"/>
    <dgm:cxn modelId="{ADF89C69-7338-4C3B-A348-94B03E682731}" type="presOf" srcId="{169EA3D2-9206-4B67-8D4E-124163812C73}" destId="{BDA17BC4-F44B-4A39-A970-59C9C42D79A7}" srcOrd="0" destOrd="2" presId="urn:microsoft.com/office/officeart/2009/3/layout/IncreasingArrowsProcess"/>
    <dgm:cxn modelId="{AE42AA36-66AD-4961-AE04-8F1AFC163F32}" type="presOf" srcId="{DD24F16A-2FD9-42D3-863E-603A5D3BF346}" destId="{E55B42C7-4960-41D2-9A7B-B2AC1A81E679}" srcOrd="0" destOrd="0" presId="urn:microsoft.com/office/officeart/2009/3/layout/IncreasingArrowsProcess"/>
    <dgm:cxn modelId="{F3A2D32F-313F-4B2B-87C4-B2C15C8FA407}" srcId="{E1A9DFFD-A2F1-4EF2-A754-95A4830A8463}" destId="{169EA3D2-9206-4B67-8D4E-124163812C73}" srcOrd="2" destOrd="0" parTransId="{13097511-E406-42E4-992F-C56C40DBABFA}" sibTransId="{047749A2-A5DD-4B39-960A-7D7241A6E927}"/>
    <dgm:cxn modelId="{044122EA-946F-4EEC-BF7D-F11F0DF54DEC}" type="presOf" srcId="{AB919631-1479-4B70-909A-DCE0A3318809}" destId="{E55B42C7-4960-41D2-9A7B-B2AC1A81E679}" srcOrd="0" destOrd="3" presId="urn:microsoft.com/office/officeart/2009/3/layout/IncreasingArrowsProcess"/>
    <dgm:cxn modelId="{BD06294A-0241-4B37-BAC6-44B998D86345}" type="presOf" srcId="{2F87C57C-899F-4964-B8C0-7D505FBED24D}" destId="{B74D857A-79F9-4AFB-BE09-7CCE4D1321A4}" srcOrd="0" destOrd="0" presId="urn:microsoft.com/office/officeart/2009/3/layout/IncreasingArrowsProcess"/>
    <dgm:cxn modelId="{AA72843E-A8F2-4EC6-A8BB-D8DCB988F93A}" type="presOf" srcId="{72917155-5CE7-4867-A3AD-7AC48B86FCB9}" destId="{BDA17BC4-F44B-4A39-A970-59C9C42D79A7}" srcOrd="0" destOrd="3" presId="urn:microsoft.com/office/officeart/2009/3/layout/IncreasingArrowsProcess"/>
    <dgm:cxn modelId="{A26565CB-D625-4112-AD2B-480484EB86CA}" type="presOf" srcId="{4AF1CF56-F89B-4095-8B01-6CA08C8BB4BF}" destId="{489611FB-E374-484F-A0DE-D8616700997B}" srcOrd="0" destOrd="2" presId="urn:microsoft.com/office/officeart/2009/3/layout/IncreasingArrowsProcess"/>
    <dgm:cxn modelId="{B13C04FD-BF15-444B-B551-45BE293B52C8}" srcId="{2F87C57C-899F-4964-B8C0-7D505FBED24D}" destId="{70FB4C55-AF1B-4CB4-AEB5-25BCD27C3199}" srcOrd="1" destOrd="0" parTransId="{32C482E1-10B8-46DF-943F-C52348F1443B}" sibTransId="{522384FD-333B-4B59-A955-6B8E4E1F211B}"/>
    <dgm:cxn modelId="{24A5D8CE-B46C-4A02-B1A7-F74F6E1FE556}" type="presOf" srcId="{BCC8E42C-FB8D-4B02-BA94-3E45963AA196}" destId="{489611FB-E374-484F-A0DE-D8616700997B}" srcOrd="0" destOrd="3" presId="urn:microsoft.com/office/officeart/2009/3/layout/IncreasingArrowsProcess"/>
    <dgm:cxn modelId="{C67CD6F3-F4A0-477C-BB13-8C31FF192805}" srcId="{E1A9DFFD-A2F1-4EF2-A754-95A4830A8463}" destId="{7D6D563B-91BA-4A89-8114-4927DC3093CA}" srcOrd="1" destOrd="0" parTransId="{7A05B3D7-9336-4994-8F1D-928707463647}" sibTransId="{3A8B9E98-2BB1-4586-8CC2-AAC2A89E2053}"/>
    <dgm:cxn modelId="{F4DC6329-E546-490E-99B3-AED5977DF9CE}" srcId="{2F613D49-5EE9-4675-9EEA-E5F5C4CC5C29}" destId="{8EAFCDB5-08A1-4818-9030-36912CC7374D}" srcOrd="2" destOrd="0" parTransId="{8AAC62E6-5C2D-44E7-9B79-98BCC58C9E87}" sibTransId="{3237F7FB-535D-408C-85EC-9064690B97BF}"/>
    <dgm:cxn modelId="{4B4BBDDF-5962-4C85-B020-E23377EE8237}" srcId="{E1A9DFFD-A2F1-4EF2-A754-95A4830A8463}" destId="{72917155-5CE7-4867-A3AD-7AC48B86FCB9}" srcOrd="3" destOrd="0" parTransId="{677817FC-3DA7-48DC-A7FD-CC7BB4DD4485}" sibTransId="{0D57C8DF-9F9C-4654-8326-F31F25DAFC29}"/>
    <dgm:cxn modelId="{5A0AE3CF-A0BF-4DF9-A39D-866688C3B22F}" type="presOf" srcId="{70FB4C55-AF1B-4CB4-AEB5-25BCD27C3199}" destId="{489611FB-E374-484F-A0DE-D8616700997B}" srcOrd="0" destOrd="1" presId="urn:microsoft.com/office/officeart/2009/3/layout/IncreasingArrowsProcess"/>
    <dgm:cxn modelId="{5D7594CD-9EAE-453E-A74A-96191FAD0D8F}" type="presOf" srcId="{6F14B882-9414-407E-AAE5-F6D6D261832E}" destId="{E55B42C7-4960-41D2-9A7B-B2AC1A81E679}" srcOrd="0" destOrd="1" presId="urn:microsoft.com/office/officeart/2009/3/layout/IncreasingArrowsProcess"/>
    <dgm:cxn modelId="{555A03DA-0675-473F-AD1F-C77EE9B1A4B3}" type="presOf" srcId="{E1A9DFFD-A2F1-4EF2-A754-95A4830A8463}" destId="{8CD929C3-5EED-457F-9C1A-0C817B99B40A}" srcOrd="0" destOrd="0" presId="urn:microsoft.com/office/officeart/2009/3/layout/IncreasingArrowsProcess"/>
    <dgm:cxn modelId="{64E2BB78-9DD9-4F8C-BD9A-EDACD0D4DA8C}" srcId="{2F87C57C-899F-4964-B8C0-7D505FBED24D}" destId="{4AF1CF56-F89B-4095-8B01-6CA08C8BB4BF}" srcOrd="2" destOrd="0" parTransId="{B244A013-7BF8-4B54-8E19-8B565656C5CD}" sibTransId="{703F4DB4-4C52-4978-A4B7-703D449F6A9C}"/>
    <dgm:cxn modelId="{29839654-705D-44A5-820E-9A6D61E0B16F}" type="presOf" srcId="{CD317F1C-C768-41FE-B1FF-83770A7E731C}" destId="{489611FB-E374-484F-A0DE-D8616700997B}" srcOrd="0" destOrd="4" presId="urn:microsoft.com/office/officeart/2009/3/layout/IncreasingArrowsProcess"/>
    <dgm:cxn modelId="{D6B918E2-B944-455C-93EE-8008FC972526}" type="presOf" srcId="{2F613D49-5EE9-4675-9EEA-E5F5C4CC5C29}" destId="{4A152A9F-04FC-4F84-9CAB-BC7B7B676B07}" srcOrd="0" destOrd="0" presId="urn:microsoft.com/office/officeart/2009/3/layout/IncreasingArrowsProcess"/>
    <dgm:cxn modelId="{D4E0F396-764D-466C-BB9E-19AC70442030}" srcId="{2F87C57C-899F-4964-B8C0-7D505FBED24D}" destId="{68A533FA-175C-40CB-9BD8-3B7185CC34CA}" srcOrd="0" destOrd="0" parTransId="{48EF7A71-044D-4025-B0ED-AEDD11A8A03C}" sibTransId="{E45C56A2-BEB1-4C8C-AC10-E69C5E371DCB}"/>
    <dgm:cxn modelId="{A9383B19-B30D-444C-9DF1-848A203F6FB1}" srcId="{2F87C57C-899F-4964-B8C0-7D505FBED24D}" destId="{BCC8E42C-FB8D-4B02-BA94-3E45963AA196}" srcOrd="3" destOrd="0" parTransId="{B878E4B7-D37E-4D70-B7AE-C36ADE688610}" sibTransId="{BD0FF5AA-6B9D-44B2-B610-1CFEBA0B69E4}"/>
    <dgm:cxn modelId="{D084870E-DDF2-462C-AE44-2F75943DC756}" srcId="{E1A9DFFD-A2F1-4EF2-A754-95A4830A8463}" destId="{CBE9C54D-C242-4596-AF05-76F5E1BE42B0}" srcOrd="0" destOrd="0" parTransId="{23A16C2F-185A-441F-BE20-13533B0EB65D}" sibTransId="{D86DC8D8-4E0D-41B4-92A9-359DB2C2D7DB}"/>
    <dgm:cxn modelId="{C6FD5A86-0A9B-4A06-AE4A-E1835FCD53D3}" srcId="{2F613D49-5EE9-4675-9EEA-E5F5C4CC5C29}" destId="{E1A9DFFD-A2F1-4EF2-A754-95A4830A8463}" srcOrd="1" destOrd="0" parTransId="{DC6B2824-E004-425D-8957-E2E42255E7A7}" sibTransId="{84C6E3A1-0AAA-418A-9845-5CA23073FB0E}"/>
    <dgm:cxn modelId="{9EAD2CD7-0BD4-4A48-B196-FAD61CF1A2FD}" type="presOf" srcId="{CBE9C54D-C242-4596-AF05-76F5E1BE42B0}" destId="{BDA17BC4-F44B-4A39-A970-59C9C42D79A7}" srcOrd="0" destOrd="0" presId="urn:microsoft.com/office/officeart/2009/3/layout/IncreasingArrowsProcess"/>
    <dgm:cxn modelId="{F9429272-DA16-40C5-B954-E14FBDCE27C9}" srcId="{8EAFCDB5-08A1-4818-9030-36912CC7374D}" destId="{6F14B882-9414-407E-AAE5-F6D6D261832E}" srcOrd="1" destOrd="0" parTransId="{7332B870-9F43-414B-A7FC-74E3F0402308}" sibTransId="{601CE764-BE38-411A-A3C6-AFF5B07FD3D3}"/>
    <dgm:cxn modelId="{C46281D8-90FD-4DB4-8132-9928E71D88F3}" srcId="{8EAFCDB5-08A1-4818-9030-36912CC7374D}" destId="{AB919631-1479-4B70-909A-DCE0A3318809}" srcOrd="3" destOrd="0" parTransId="{2ABFE10C-DBBA-4805-A81B-3C9BD1AFE5BF}" sibTransId="{DF308319-312F-4597-A132-E1B4FF749435}"/>
    <dgm:cxn modelId="{D20F8571-0EE0-4C08-8B6C-6F92EE8DE6C3}" type="presOf" srcId="{68A533FA-175C-40CB-9BD8-3B7185CC34CA}" destId="{489611FB-E374-484F-A0DE-D8616700997B}" srcOrd="0" destOrd="0" presId="urn:microsoft.com/office/officeart/2009/3/layout/IncreasingArrowsProcess"/>
    <dgm:cxn modelId="{321B1FAE-E191-4F8C-8315-21A0AC4EF81B}" type="presOf" srcId="{7D6D563B-91BA-4A89-8114-4927DC3093CA}" destId="{BDA17BC4-F44B-4A39-A970-59C9C42D79A7}" srcOrd="0" destOrd="1" presId="urn:microsoft.com/office/officeart/2009/3/layout/IncreasingArrowsProcess"/>
    <dgm:cxn modelId="{990D4DC8-4754-42C0-95CE-8455A632C122}" type="presOf" srcId="{8EAFCDB5-08A1-4818-9030-36912CC7374D}" destId="{F6C79279-6DE3-4334-8463-F62EE751BA8C}" srcOrd="0" destOrd="0" presId="urn:microsoft.com/office/officeart/2009/3/layout/IncreasingArrowsProcess"/>
    <dgm:cxn modelId="{448ABE99-1381-4561-BC79-134997427E06}" srcId="{8EAFCDB5-08A1-4818-9030-36912CC7374D}" destId="{17BE8334-F4B8-4DF0-B290-0A8586D7251B}" srcOrd="2" destOrd="0" parTransId="{32A01142-64BE-4187-9DF4-0E6CA9BCD14A}" sibTransId="{C3063658-06AE-465D-A8A9-34E76370F54D}"/>
    <dgm:cxn modelId="{31E7189E-A73A-4D5B-9EB4-5DBDAD3CDDDF}" type="presOf" srcId="{17BE8334-F4B8-4DF0-B290-0A8586D7251B}" destId="{E55B42C7-4960-41D2-9A7B-B2AC1A81E679}" srcOrd="0" destOrd="2" presId="urn:microsoft.com/office/officeart/2009/3/layout/IncreasingArrowsProcess"/>
    <dgm:cxn modelId="{4B61FD1D-F28E-44E7-A66D-0BFC4D59AA75}" srcId="{2F87C57C-899F-4964-B8C0-7D505FBED24D}" destId="{CD317F1C-C768-41FE-B1FF-83770A7E731C}" srcOrd="4" destOrd="0" parTransId="{07339C9D-5F92-465B-8750-02437FF3E07E}" sibTransId="{87166FEA-9090-4E88-A64A-7BBFCB2D3FD6}"/>
    <dgm:cxn modelId="{7A4A4ACA-E8EA-4471-A5FF-9115E0E8DB9C}" type="presParOf" srcId="{4A152A9F-04FC-4F84-9CAB-BC7B7B676B07}" destId="{B74D857A-79F9-4AFB-BE09-7CCE4D1321A4}" srcOrd="0" destOrd="0" presId="urn:microsoft.com/office/officeart/2009/3/layout/IncreasingArrowsProcess"/>
    <dgm:cxn modelId="{79F56D08-EA46-4279-8957-374D54B2C43D}" type="presParOf" srcId="{4A152A9F-04FC-4F84-9CAB-BC7B7B676B07}" destId="{489611FB-E374-484F-A0DE-D8616700997B}" srcOrd="1" destOrd="0" presId="urn:microsoft.com/office/officeart/2009/3/layout/IncreasingArrowsProcess"/>
    <dgm:cxn modelId="{3A0DDAA0-ACB1-46BF-81E2-AD8661A82B74}" type="presParOf" srcId="{4A152A9F-04FC-4F84-9CAB-BC7B7B676B07}" destId="{8CD929C3-5EED-457F-9C1A-0C817B99B40A}" srcOrd="2" destOrd="0" presId="urn:microsoft.com/office/officeart/2009/3/layout/IncreasingArrowsProcess"/>
    <dgm:cxn modelId="{1D13C613-26DD-4BE1-9B95-273648335239}" type="presParOf" srcId="{4A152A9F-04FC-4F84-9CAB-BC7B7B676B07}" destId="{BDA17BC4-F44B-4A39-A970-59C9C42D79A7}" srcOrd="3" destOrd="0" presId="urn:microsoft.com/office/officeart/2009/3/layout/IncreasingArrowsProcess"/>
    <dgm:cxn modelId="{9D42611C-3B01-43B9-9EC6-5DFF8EB85470}" type="presParOf" srcId="{4A152A9F-04FC-4F84-9CAB-BC7B7B676B07}" destId="{F6C79279-6DE3-4334-8463-F62EE751BA8C}" srcOrd="4" destOrd="0" presId="urn:microsoft.com/office/officeart/2009/3/layout/IncreasingArrowsProcess"/>
    <dgm:cxn modelId="{34CB43A0-719D-43B8-94CF-A3104C0599C6}" type="presParOf" srcId="{4A152A9F-04FC-4F84-9CAB-BC7B7B676B07}" destId="{E55B42C7-4960-41D2-9A7B-B2AC1A81E679}"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DCF04-CC88-47B7-B8EA-E21184A28C4C}">
      <dsp:nvSpPr>
        <dsp:cNvPr id="0" name=""/>
        <dsp:cNvSpPr/>
      </dsp:nvSpPr>
      <dsp:spPr>
        <a:xfrm>
          <a:off x="1541526" y="1006850"/>
          <a:ext cx="1552193" cy="155236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business</a:t>
          </a:r>
        </a:p>
      </dsp:txBody>
      <dsp:txXfrm>
        <a:off x="1768839" y="1234189"/>
        <a:ext cx="1097567" cy="1097689"/>
      </dsp:txXfrm>
    </dsp:sp>
    <dsp:sp modelId="{A903E88F-6786-4A91-BD39-17D697E27A6B}">
      <dsp:nvSpPr>
        <dsp:cNvPr id="0" name=""/>
        <dsp:cNvSpPr/>
      </dsp:nvSpPr>
      <dsp:spPr>
        <a:xfrm>
          <a:off x="2510129" y="296678"/>
          <a:ext cx="302869" cy="3030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D70675-A7A3-4406-B39F-C3FE57AAD971}">
      <dsp:nvSpPr>
        <dsp:cNvPr id="0" name=""/>
        <dsp:cNvSpPr/>
      </dsp:nvSpPr>
      <dsp:spPr>
        <a:xfrm>
          <a:off x="1793189" y="2942838"/>
          <a:ext cx="219608" cy="21961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6A35CC-B6F9-4106-AF46-E123898C32FB}">
      <dsp:nvSpPr>
        <dsp:cNvPr id="0" name=""/>
        <dsp:cNvSpPr/>
      </dsp:nvSpPr>
      <dsp:spPr>
        <a:xfrm>
          <a:off x="3855161" y="1526503"/>
          <a:ext cx="219608" cy="21961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AA2314-DE7F-4E61-B422-8BD05FE02A28}">
      <dsp:nvSpPr>
        <dsp:cNvPr id="0" name=""/>
        <dsp:cNvSpPr/>
      </dsp:nvSpPr>
      <dsp:spPr>
        <a:xfrm>
          <a:off x="2561894" y="2597332"/>
          <a:ext cx="302869" cy="3030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6EEC46-A383-4A96-8752-9F94022FB8D6}">
      <dsp:nvSpPr>
        <dsp:cNvPr id="0" name=""/>
        <dsp:cNvSpPr/>
      </dsp:nvSpPr>
      <dsp:spPr>
        <a:xfrm>
          <a:off x="1854657" y="727308"/>
          <a:ext cx="219608" cy="21961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9A2ADB-B9DB-473E-86DF-E31199A2A982}">
      <dsp:nvSpPr>
        <dsp:cNvPr id="0" name=""/>
        <dsp:cNvSpPr/>
      </dsp:nvSpPr>
      <dsp:spPr>
        <a:xfrm>
          <a:off x="1163421" y="1983549"/>
          <a:ext cx="219608" cy="21961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4E9BF4-E103-4A8E-AEEF-3191AC5D98FC}">
      <dsp:nvSpPr>
        <dsp:cNvPr id="0" name=""/>
        <dsp:cNvSpPr/>
      </dsp:nvSpPr>
      <dsp:spPr>
        <a:xfrm>
          <a:off x="683059" y="622934"/>
          <a:ext cx="1107541" cy="11072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military</a:t>
          </a:r>
        </a:p>
      </dsp:txBody>
      <dsp:txXfrm>
        <a:off x="845255" y="785092"/>
        <a:ext cx="783149" cy="782971"/>
      </dsp:txXfrm>
    </dsp:sp>
    <dsp:sp modelId="{57AF25A8-9FBC-4719-BA0B-50C00E43A5D8}">
      <dsp:nvSpPr>
        <dsp:cNvPr id="0" name=""/>
        <dsp:cNvSpPr/>
      </dsp:nvSpPr>
      <dsp:spPr>
        <a:xfrm>
          <a:off x="2203907" y="736856"/>
          <a:ext cx="302869" cy="3030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97CF25-E588-4008-8610-2132C6BB9EE7}">
      <dsp:nvSpPr>
        <dsp:cNvPr id="0" name=""/>
        <dsp:cNvSpPr/>
      </dsp:nvSpPr>
      <dsp:spPr>
        <a:xfrm>
          <a:off x="1250188" y="2192074"/>
          <a:ext cx="547624" cy="54775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30B137-7AE7-4390-9FD8-6334CC6A5212}">
      <dsp:nvSpPr>
        <dsp:cNvPr id="0" name=""/>
        <dsp:cNvSpPr/>
      </dsp:nvSpPr>
      <dsp:spPr>
        <a:xfrm>
          <a:off x="2694733" y="254365"/>
          <a:ext cx="1107541" cy="11072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medicine</a:t>
          </a:r>
        </a:p>
      </dsp:txBody>
      <dsp:txXfrm>
        <a:off x="2856929" y="416523"/>
        <a:ext cx="783149" cy="782971"/>
      </dsp:txXfrm>
    </dsp:sp>
    <dsp:sp modelId="{41379BA6-5850-413A-ABC0-7091CDFEFE41}">
      <dsp:nvSpPr>
        <dsp:cNvPr id="0" name=""/>
        <dsp:cNvSpPr/>
      </dsp:nvSpPr>
      <dsp:spPr>
        <a:xfrm>
          <a:off x="3465118" y="1156027"/>
          <a:ext cx="302869" cy="3030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1A121F7-A968-4BE6-A097-5A36B3A1B3CA}">
      <dsp:nvSpPr>
        <dsp:cNvPr id="0" name=""/>
        <dsp:cNvSpPr/>
      </dsp:nvSpPr>
      <dsp:spPr>
        <a:xfrm>
          <a:off x="1630680" y="2371468"/>
          <a:ext cx="219608" cy="21961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EC2425-F3F5-4825-8384-760F6ABD8A30}">
      <dsp:nvSpPr>
        <dsp:cNvPr id="0" name=""/>
        <dsp:cNvSpPr/>
      </dsp:nvSpPr>
      <dsp:spPr>
        <a:xfrm>
          <a:off x="2188260" y="2683760"/>
          <a:ext cx="219608" cy="21961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75ACB6-7D09-4353-931A-B76868AFDCC5}">
      <dsp:nvSpPr>
        <dsp:cNvPr id="0" name=""/>
        <dsp:cNvSpPr/>
      </dsp:nvSpPr>
      <dsp:spPr>
        <a:xfrm>
          <a:off x="2910739" y="1639092"/>
          <a:ext cx="1107541" cy="11072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mobility</a:t>
          </a:r>
        </a:p>
      </dsp:txBody>
      <dsp:txXfrm>
        <a:off x="3072935" y="1801250"/>
        <a:ext cx="783149" cy="782971"/>
      </dsp:txXfrm>
    </dsp:sp>
    <dsp:sp modelId="{E88FD689-87C3-4D9B-909D-94A24B6C37AE}">
      <dsp:nvSpPr>
        <dsp:cNvPr id="0" name=""/>
        <dsp:cNvSpPr/>
      </dsp:nvSpPr>
      <dsp:spPr>
        <a:xfrm>
          <a:off x="4168089" y="2266816"/>
          <a:ext cx="219608" cy="21961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4D857A-79F9-4AFB-BE09-7CCE4D1321A4}">
      <dsp:nvSpPr>
        <dsp:cNvPr id="0" name=""/>
        <dsp:cNvSpPr/>
      </dsp:nvSpPr>
      <dsp:spPr>
        <a:xfrm>
          <a:off x="23693" y="190917"/>
          <a:ext cx="8170277" cy="1189903"/>
        </a:xfrm>
        <a:prstGeom prst="rightArrow">
          <a:avLst>
            <a:gd name="adj1" fmla="val 50000"/>
            <a:gd name="adj2" fmla="val 50000"/>
          </a:avLst>
        </a:prstGeom>
        <a:solidFill>
          <a:schemeClr val="accent1">
            <a:hueOff val="0"/>
            <a:satOff val="0"/>
            <a:lumOff val="0"/>
            <a:alphaOff val="0"/>
          </a:schemeClr>
        </a:solidFill>
        <a:ln w="381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8897" numCol="1" spcCol="1270" anchor="ctr" anchorCtr="0">
          <a:noAutofit/>
        </a:bodyPr>
        <a:lstStyle/>
        <a:p>
          <a:pPr lvl="0" algn="l" defTabSz="800100">
            <a:lnSpc>
              <a:spcPct val="90000"/>
            </a:lnSpc>
            <a:spcBef>
              <a:spcPct val="0"/>
            </a:spcBef>
            <a:spcAft>
              <a:spcPct val="35000"/>
            </a:spcAft>
          </a:pPr>
          <a:r>
            <a:rPr lang="de-DE" sz="1800" kern="1200" dirty="0">
              <a:latin typeface="+mj-lt"/>
            </a:rPr>
            <a:t>individual </a:t>
          </a:r>
          <a:r>
            <a:rPr lang="de-DE" sz="1800" kern="1200" dirty="0" err="1">
              <a:latin typeface="+mj-lt"/>
            </a:rPr>
            <a:t>characteristics</a:t>
          </a:r>
          <a:endParaRPr lang="de-DE" sz="1800" kern="1200" dirty="0">
            <a:latin typeface="+mj-lt"/>
          </a:endParaRPr>
        </a:p>
      </dsp:txBody>
      <dsp:txXfrm>
        <a:off x="23693" y="488393"/>
        <a:ext cx="7872801" cy="594951"/>
      </dsp:txXfrm>
    </dsp:sp>
    <dsp:sp modelId="{489611FB-E374-484F-A0DE-D8616700997B}">
      <dsp:nvSpPr>
        <dsp:cNvPr id="0" name=""/>
        <dsp:cNvSpPr/>
      </dsp:nvSpPr>
      <dsp:spPr>
        <a:xfrm>
          <a:off x="23693" y="1108504"/>
          <a:ext cx="2516445" cy="2292192"/>
        </a:xfrm>
        <a:prstGeom prst="rect">
          <a:avLst/>
        </a:prstGeom>
        <a:solidFill>
          <a:schemeClr val="lt1">
            <a:hueOff val="0"/>
            <a:satOff val="0"/>
            <a:lumOff val="0"/>
            <a:alphaOff val="0"/>
          </a:schemeClr>
        </a:solidFill>
        <a:ln w="381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de-DE" sz="1800" kern="1200" dirty="0" err="1">
              <a:latin typeface="+mj-lt"/>
            </a:rPr>
            <a:t>moral</a:t>
          </a:r>
          <a:r>
            <a:rPr lang="de-DE" sz="1800" kern="1200" dirty="0">
              <a:latin typeface="+mj-lt"/>
            </a:rPr>
            <a:t> </a:t>
          </a:r>
          <a:r>
            <a:rPr lang="de-DE" sz="1800" kern="1200" dirty="0" err="1">
              <a:latin typeface="+mj-lt"/>
            </a:rPr>
            <a:t>development</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idealism</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machiavellianism</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job</a:t>
          </a:r>
          <a:r>
            <a:rPr lang="de-DE" sz="1800" kern="1200" dirty="0">
              <a:latin typeface="+mj-lt"/>
            </a:rPr>
            <a:t> </a:t>
          </a:r>
          <a:r>
            <a:rPr lang="de-DE" sz="1800" kern="1200" dirty="0" err="1">
              <a:latin typeface="+mj-lt"/>
            </a:rPr>
            <a:t>satisfaction</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education</a:t>
          </a:r>
          <a:r>
            <a:rPr lang="de-DE" sz="1800" kern="1200" dirty="0">
              <a:latin typeface="+mj-lt"/>
            </a:rPr>
            <a:t> </a:t>
          </a:r>
          <a:r>
            <a:rPr lang="de-DE" sz="1800" kern="1200" dirty="0" err="1">
              <a:latin typeface="+mj-lt"/>
            </a:rPr>
            <a:t>level</a:t>
          </a:r>
          <a:endParaRPr lang="de-DE" sz="1800" kern="1200" dirty="0">
            <a:latin typeface="+mj-lt"/>
          </a:endParaRPr>
        </a:p>
      </dsp:txBody>
      <dsp:txXfrm>
        <a:off x="23693" y="1108504"/>
        <a:ext cx="2516445" cy="2292192"/>
      </dsp:txXfrm>
    </dsp:sp>
    <dsp:sp modelId="{8CD929C3-5EED-457F-9C1A-0C817B99B40A}">
      <dsp:nvSpPr>
        <dsp:cNvPr id="0" name=""/>
        <dsp:cNvSpPr/>
      </dsp:nvSpPr>
      <dsp:spPr>
        <a:xfrm>
          <a:off x="2540139" y="587552"/>
          <a:ext cx="5653831" cy="1189903"/>
        </a:xfrm>
        <a:prstGeom prst="rightArrow">
          <a:avLst>
            <a:gd name="adj1" fmla="val 50000"/>
            <a:gd name="adj2" fmla="val 50000"/>
          </a:avLst>
        </a:prstGeom>
        <a:solidFill>
          <a:schemeClr val="accent1">
            <a:hueOff val="0"/>
            <a:satOff val="0"/>
            <a:lumOff val="0"/>
            <a:alphaOff val="0"/>
          </a:schemeClr>
        </a:solidFill>
        <a:ln w="381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8897" numCol="1" spcCol="1270" anchor="ctr" anchorCtr="0">
          <a:noAutofit/>
        </a:bodyPr>
        <a:lstStyle/>
        <a:p>
          <a:pPr lvl="0" algn="l" defTabSz="800100">
            <a:lnSpc>
              <a:spcPct val="90000"/>
            </a:lnSpc>
            <a:spcBef>
              <a:spcPct val="0"/>
            </a:spcBef>
            <a:spcAft>
              <a:spcPct val="35000"/>
            </a:spcAft>
          </a:pPr>
          <a:r>
            <a:rPr lang="de-DE" sz="1800" kern="1200" dirty="0" err="1">
              <a:latin typeface="+mj-lt"/>
            </a:rPr>
            <a:t>characteristics</a:t>
          </a:r>
          <a:r>
            <a:rPr lang="de-DE" sz="1800" kern="1200" dirty="0">
              <a:latin typeface="+mj-lt"/>
            </a:rPr>
            <a:t> </a:t>
          </a:r>
          <a:r>
            <a:rPr lang="de-DE" sz="1800" kern="1200" dirty="0" err="1">
              <a:latin typeface="+mj-lt"/>
            </a:rPr>
            <a:t>of</a:t>
          </a:r>
          <a:r>
            <a:rPr lang="de-DE" sz="1800" kern="1200" dirty="0">
              <a:latin typeface="+mj-lt"/>
            </a:rPr>
            <a:t> </a:t>
          </a:r>
          <a:r>
            <a:rPr lang="de-DE" sz="1800" kern="1200" dirty="0" err="1">
              <a:latin typeface="+mj-lt"/>
            </a:rPr>
            <a:t>the</a:t>
          </a:r>
          <a:r>
            <a:rPr lang="de-DE" sz="1800" kern="1200" dirty="0">
              <a:latin typeface="+mj-lt"/>
            </a:rPr>
            <a:t> </a:t>
          </a:r>
          <a:r>
            <a:rPr lang="de-DE" sz="1800" kern="1200" dirty="0" err="1">
              <a:latin typeface="+mj-lt"/>
            </a:rPr>
            <a:t>moral</a:t>
          </a:r>
          <a:r>
            <a:rPr lang="de-DE" sz="1800" kern="1200" dirty="0">
              <a:latin typeface="+mj-lt"/>
            </a:rPr>
            <a:t> </a:t>
          </a:r>
          <a:r>
            <a:rPr lang="de-DE" sz="1800" kern="1200" dirty="0" err="1">
              <a:latin typeface="+mj-lt"/>
            </a:rPr>
            <a:t>issue</a:t>
          </a:r>
          <a:endParaRPr lang="de-DE" sz="1800" kern="1200" dirty="0">
            <a:latin typeface="+mj-lt"/>
          </a:endParaRPr>
        </a:p>
      </dsp:txBody>
      <dsp:txXfrm>
        <a:off x="2540139" y="885028"/>
        <a:ext cx="5356355" cy="594951"/>
      </dsp:txXfrm>
    </dsp:sp>
    <dsp:sp modelId="{BDA17BC4-F44B-4A39-A970-59C9C42D79A7}">
      <dsp:nvSpPr>
        <dsp:cNvPr id="0" name=""/>
        <dsp:cNvSpPr/>
      </dsp:nvSpPr>
      <dsp:spPr>
        <a:xfrm>
          <a:off x="2540139" y="1505139"/>
          <a:ext cx="2516445" cy="2292192"/>
        </a:xfrm>
        <a:prstGeom prst="rect">
          <a:avLst/>
        </a:prstGeom>
        <a:solidFill>
          <a:schemeClr val="lt1">
            <a:hueOff val="0"/>
            <a:satOff val="0"/>
            <a:lumOff val="0"/>
            <a:alphaOff val="0"/>
          </a:schemeClr>
        </a:solidFill>
        <a:ln w="381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de-DE" sz="1800" kern="1200" dirty="0" err="1">
              <a:latin typeface="+mj-lt"/>
            </a:rPr>
            <a:t>concentration</a:t>
          </a:r>
          <a:r>
            <a:rPr lang="de-DE" sz="1800" kern="1200" dirty="0">
              <a:latin typeface="+mj-lt"/>
            </a:rPr>
            <a:t> </a:t>
          </a:r>
          <a:r>
            <a:rPr lang="de-DE" sz="1800" kern="1200" dirty="0" err="1">
              <a:latin typeface="+mj-lt"/>
            </a:rPr>
            <a:t>of</a:t>
          </a:r>
          <a:r>
            <a:rPr lang="de-DE" sz="1800" kern="1200" dirty="0">
              <a:latin typeface="+mj-lt"/>
            </a:rPr>
            <a:t> </a:t>
          </a:r>
          <a:r>
            <a:rPr lang="de-DE" sz="1800" kern="1200" dirty="0" err="1">
              <a:latin typeface="+mj-lt"/>
            </a:rPr>
            <a:t>consequences</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magnitude</a:t>
          </a:r>
          <a:r>
            <a:rPr lang="de-DE" sz="1800" kern="1200" dirty="0">
              <a:latin typeface="+mj-lt"/>
            </a:rPr>
            <a:t> </a:t>
          </a:r>
          <a:r>
            <a:rPr lang="de-DE" sz="1800" kern="1200" dirty="0" err="1">
              <a:latin typeface="+mj-lt"/>
            </a:rPr>
            <a:t>of</a:t>
          </a:r>
          <a:r>
            <a:rPr lang="de-DE" sz="1800" kern="1200" dirty="0">
              <a:latin typeface="+mj-lt"/>
            </a:rPr>
            <a:t> </a:t>
          </a:r>
          <a:r>
            <a:rPr lang="de-DE" sz="1800" kern="1200" dirty="0" err="1">
              <a:latin typeface="+mj-lt"/>
            </a:rPr>
            <a:t>consequences</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probability</a:t>
          </a:r>
          <a:r>
            <a:rPr lang="de-DE" sz="1800" kern="1200" dirty="0">
              <a:latin typeface="+mj-lt"/>
            </a:rPr>
            <a:t> </a:t>
          </a:r>
          <a:r>
            <a:rPr lang="de-DE" sz="1800" kern="1200" dirty="0" err="1">
              <a:latin typeface="+mj-lt"/>
            </a:rPr>
            <a:t>of</a:t>
          </a:r>
          <a:r>
            <a:rPr lang="de-DE" sz="1800" kern="1200" dirty="0">
              <a:latin typeface="+mj-lt"/>
            </a:rPr>
            <a:t> </a:t>
          </a:r>
          <a:r>
            <a:rPr lang="de-DE" sz="1800" kern="1200" dirty="0" err="1">
              <a:latin typeface="+mj-lt"/>
            </a:rPr>
            <a:t>effect</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proximity</a:t>
          </a:r>
          <a:endParaRPr lang="de-DE" sz="1800" kern="1200" dirty="0">
            <a:latin typeface="+mj-lt"/>
          </a:endParaRPr>
        </a:p>
      </dsp:txBody>
      <dsp:txXfrm>
        <a:off x="2540139" y="1505139"/>
        <a:ext cx="2516445" cy="2292192"/>
      </dsp:txXfrm>
    </dsp:sp>
    <dsp:sp modelId="{F6C79279-6DE3-4334-8463-F62EE751BA8C}">
      <dsp:nvSpPr>
        <dsp:cNvPr id="0" name=""/>
        <dsp:cNvSpPr/>
      </dsp:nvSpPr>
      <dsp:spPr>
        <a:xfrm>
          <a:off x="5056584" y="984186"/>
          <a:ext cx="3137386" cy="1189903"/>
        </a:xfrm>
        <a:prstGeom prst="rightArrow">
          <a:avLst>
            <a:gd name="adj1" fmla="val 50000"/>
            <a:gd name="adj2" fmla="val 50000"/>
          </a:avLst>
        </a:prstGeom>
        <a:solidFill>
          <a:schemeClr val="accent1">
            <a:hueOff val="0"/>
            <a:satOff val="0"/>
            <a:lumOff val="0"/>
            <a:alphaOff val="0"/>
          </a:schemeClr>
        </a:solidFill>
        <a:ln w="381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254000" bIns="188897" numCol="1" spcCol="1270" anchor="ctr" anchorCtr="0">
          <a:noAutofit/>
        </a:bodyPr>
        <a:lstStyle/>
        <a:p>
          <a:pPr lvl="0" algn="l" defTabSz="800100">
            <a:lnSpc>
              <a:spcPct val="90000"/>
            </a:lnSpc>
            <a:spcBef>
              <a:spcPct val="0"/>
            </a:spcBef>
            <a:spcAft>
              <a:spcPct val="35000"/>
            </a:spcAft>
          </a:pPr>
          <a:r>
            <a:rPr lang="de-DE" sz="1800" kern="1200" dirty="0" err="1">
              <a:latin typeface="+mj-lt"/>
            </a:rPr>
            <a:t>environment</a:t>
          </a:r>
          <a:r>
            <a:rPr lang="de-DE" sz="1800" kern="1200" dirty="0">
              <a:latin typeface="+mj-lt"/>
            </a:rPr>
            <a:t> </a:t>
          </a:r>
          <a:r>
            <a:rPr lang="de-DE" sz="1800" kern="1200" dirty="0" err="1">
              <a:latin typeface="+mj-lt"/>
            </a:rPr>
            <a:t>characteristics</a:t>
          </a:r>
          <a:endParaRPr lang="de-DE" sz="1800" kern="1200" dirty="0">
            <a:latin typeface="+mj-lt"/>
          </a:endParaRPr>
        </a:p>
      </dsp:txBody>
      <dsp:txXfrm>
        <a:off x="5056584" y="1281662"/>
        <a:ext cx="2839910" cy="594951"/>
      </dsp:txXfrm>
    </dsp:sp>
    <dsp:sp modelId="{E55B42C7-4960-41D2-9A7B-B2AC1A81E679}">
      <dsp:nvSpPr>
        <dsp:cNvPr id="0" name=""/>
        <dsp:cNvSpPr/>
      </dsp:nvSpPr>
      <dsp:spPr>
        <a:xfrm>
          <a:off x="5056584" y="1901774"/>
          <a:ext cx="2516445" cy="2258646"/>
        </a:xfrm>
        <a:prstGeom prst="rect">
          <a:avLst/>
        </a:prstGeom>
        <a:solidFill>
          <a:schemeClr val="lt1">
            <a:hueOff val="0"/>
            <a:satOff val="0"/>
            <a:lumOff val="0"/>
            <a:alphaOff val="0"/>
          </a:schemeClr>
        </a:solidFill>
        <a:ln w="381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de-DE" sz="1800" kern="1200" dirty="0" err="1">
              <a:latin typeface="+mj-lt"/>
            </a:rPr>
            <a:t>egoistic</a:t>
          </a:r>
          <a:r>
            <a:rPr lang="de-DE" sz="1800" kern="1200" dirty="0">
              <a:latin typeface="+mj-lt"/>
            </a:rPr>
            <a:t> </a:t>
          </a:r>
          <a:r>
            <a:rPr lang="de-DE" sz="1800" kern="1200" dirty="0" err="1">
              <a:latin typeface="+mj-lt"/>
            </a:rPr>
            <a:t>ethical</a:t>
          </a:r>
          <a:r>
            <a:rPr lang="de-DE" sz="1800" kern="1200" dirty="0">
              <a:latin typeface="+mj-lt"/>
            </a:rPr>
            <a:t> </a:t>
          </a:r>
          <a:r>
            <a:rPr lang="de-DE" sz="1800" kern="1200" dirty="0" err="1">
              <a:latin typeface="+mj-lt"/>
            </a:rPr>
            <a:t>climate</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benevolent</a:t>
          </a:r>
          <a:r>
            <a:rPr lang="de-DE" sz="1800" kern="1200" dirty="0">
              <a:latin typeface="+mj-lt"/>
            </a:rPr>
            <a:t> </a:t>
          </a:r>
          <a:r>
            <a:rPr lang="de-DE" sz="1800" kern="1200" dirty="0" err="1">
              <a:latin typeface="+mj-lt"/>
            </a:rPr>
            <a:t>ethical</a:t>
          </a:r>
          <a:r>
            <a:rPr lang="de-DE" sz="1800" kern="1200" dirty="0">
              <a:latin typeface="+mj-lt"/>
            </a:rPr>
            <a:t> </a:t>
          </a:r>
          <a:r>
            <a:rPr lang="de-DE" sz="1800" kern="1200" dirty="0" err="1">
              <a:latin typeface="+mj-lt"/>
            </a:rPr>
            <a:t>climate</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code</a:t>
          </a:r>
          <a:r>
            <a:rPr lang="de-DE" sz="1800" kern="1200" dirty="0">
              <a:latin typeface="+mj-lt"/>
            </a:rPr>
            <a:t> </a:t>
          </a:r>
          <a:r>
            <a:rPr lang="de-DE" sz="1800" kern="1200" dirty="0" err="1">
              <a:latin typeface="+mj-lt"/>
            </a:rPr>
            <a:t>existence</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code</a:t>
          </a:r>
          <a:r>
            <a:rPr lang="de-DE" sz="1800" kern="1200" dirty="0">
              <a:latin typeface="+mj-lt"/>
            </a:rPr>
            <a:t> </a:t>
          </a:r>
          <a:r>
            <a:rPr lang="de-DE" sz="1800" kern="1200" dirty="0" err="1">
              <a:latin typeface="+mj-lt"/>
            </a:rPr>
            <a:t>enforcement</a:t>
          </a:r>
          <a:endParaRPr lang="de-DE" sz="1800" kern="1200" dirty="0">
            <a:latin typeface="+mj-lt"/>
          </a:endParaRPr>
        </a:p>
        <a:p>
          <a:pPr lvl="0" algn="l" defTabSz="800100">
            <a:lnSpc>
              <a:spcPct val="90000"/>
            </a:lnSpc>
            <a:spcBef>
              <a:spcPct val="0"/>
            </a:spcBef>
            <a:spcAft>
              <a:spcPct val="35000"/>
            </a:spcAft>
          </a:pPr>
          <a:r>
            <a:rPr lang="de-DE" sz="1800" kern="1200" dirty="0" err="1">
              <a:latin typeface="+mj-lt"/>
            </a:rPr>
            <a:t>appreciation</a:t>
          </a:r>
          <a:r>
            <a:rPr lang="de-DE" sz="1800" kern="1200" dirty="0">
              <a:latin typeface="+mj-lt"/>
            </a:rPr>
            <a:t> </a:t>
          </a:r>
          <a:r>
            <a:rPr lang="de-DE" sz="1800" kern="1200" dirty="0" err="1">
              <a:latin typeface="+mj-lt"/>
            </a:rPr>
            <a:t>of</a:t>
          </a:r>
          <a:r>
            <a:rPr lang="de-DE" sz="1800" kern="1200" dirty="0">
              <a:latin typeface="+mj-lt"/>
            </a:rPr>
            <a:t> </a:t>
          </a:r>
          <a:r>
            <a:rPr lang="de-DE" sz="1800" kern="1200" dirty="0" err="1">
              <a:latin typeface="+mj-lt"/>
            </a:rPr>
            <a:t>ethical</a:t>
          </a:r>
          <a:r>
            <a:rPr lang="de-DE" sz="1800" kern="1200" dirty="0">
              <a:latin typeface="+mj-lt"/>
            </a:rPr>
            <a:t> </a:t>
          </a:r>
          <a:r>
            <a:rPr lang="de-DE" sz="1800" kern="1200" dirty="0" err="1">
              <a:latin typeface="+mj-lt"/>
            </a:rPr>
            <a:t>behaviour</a:t>
          </a:r>
          <a:endParaRPr lang="de-DE" sz="1800" kern="1200" dirty="0">
            <a:latin typeface="+mj-lt"/>
          </a:endParaRPr>
        </a:p>
      </dsp:txBody>
      <dsp:txXfrm>
        <a:off x="5056584" y="1901774"/>
        <a:ext cx="2516445" cy="2258646"/>
      </dsp:txXfrm>
    </dsp:sp>
  </dsp:spTree>
</dsp:drawing>
</file>

<file path=ppt/diagrams/layout1.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A3D86-C38D-4DC2-B92C-135D715ABB9A}" type="datetimeFigureOut">
              <a:rPr lang="en-US" smtClean="0"/>
              <a:t>6/6/2019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B9554D-B6F7-472A-8A82-3FD9B4F68F47}" type="slidenum">
              <a:rPr lang="en-US" smtClean="0"/>
              <a:t>‹Nr.›</a:t>
            </a:fld>
            <a:endParaRPr lang="en-US"/>
          </a:p>
        </p:txBody>
      </p:sp>
    </p:spTree>
    <p:extLst>
      <p:ext uri="{BB962C8B-B14F-4D97-AF65-F5344CB8AC3E}">
        <p14:creationId xmlns:p14="http://schemas.microsoft.com/office/powerpoint/2010/main" val="1641380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goal would be to provide a balanced overview of the potential benefits of AI, but also of the possible risks and the related ethical constraints we should be aware of. The hope is that during the morning we could have a healthy discussion with the technologists and be prepared to manage future expectations.”</a:t>
            </a:r>
          </a:p>
          <a:p>
            <a:pPr marL="171450" indent="-171450">
              <a:buFont typeface="Arial" panose="020B0604020202020204" pitchFamily="34" charset="0"/>
              <a:buChar char="•"/>
            </a:pPr>
            <a:r>
              <a:rPr lang="en-US" dirty="0"/>
              <a:t>25 minutes talk &amp; 5</a:t>
            </a:r>
            <a:r>
              <a:rPr lang="en-US" baseline="0" dirty="0"/>
              <a:t> minutes </a:t>
            </a:r>
            <a:r>
              <a:rPr lang="en-US" baseline="0"/>
              <a:t>q&amp;a</a:t>
            </a:r>
            <a:endParaRPr lang="en-US" dirty="0"/>
          </a:p>
        </p:txBody>
      </p:sp>
      <p:sp>
        <p:nvSpPr>
          <p:cNvPr id="4" name="Slide Number Placeholder 3"/>
          <p:cNvSpPr>
            <a:spLocks noGrp="1"/>
          </p:cNvSpPr>
          <p:nvPr>
            <p:ph type="sldNum" sz="quarter" idx="5"/>
          </p:nvPr>
        </p:nvSpPr>
        <p:spPr/>
        <p:txBody>
          <a:bodyPr/>
          <a:lstStyle/>
          <a:p>
            <a:fld id="{1CB9554D-B6F7-472A-8A82-3FD9B4F68F47}" type="slidenum">
              <a:rPr lang="en-US" smtClean="0"/>
              <a:t>1</a:t>
            </a:fld>
            <a:endParaRPr lang="en-US"/>
          </a:p>
        </p:txBody>
      </p:sp>
    </p:spTree>
    <p:extLst>
      <p:ext uri="{BB962C8B-B14F-4D97-AF65-F5344CB8AC3E}">
        <p14:creationId xmlns:p14="http://schemas.microsoft.com/office/powerpoint/2010/main" val="2051336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dirty="0"/>
          </a:p>
        </p:txBody>
      </p:sp>
      <p:sp>
        <p:nvSpPr>
          <p:cNvPr id="4" name="Foliennummernplatzhalter 3"/>
          <p:cNvSpPr>
            <a:spLocks noGrp="1"/>
          </p:cNvSpPr>
          <p:nvPr>
            <p:ph type="sldNum" sz="quarter" idx="10"/>
          </p:nvPr>
        </p:nvSpPr>
        <p:spPr/>
        <p:txBody>
          <a:bodyPr/>
          <a:lstStyle/>
          <a:p>
            <a:fld id="{5EC3502F-4631-47C4-A683-CEA9E5DC02E8}" type="slidenum">
              <a:rPr lang="de-DE" smtClean="0"/>
              <a:t>10</a:t>
            </a:fld>
            <a:endParaRPr lang="de-DE"/>
          </a:p>
        </p:txBody>
      </p:sp>
    </p:spTree>
    <p:extLst>
      <p:ext uri="{BB962C8B-B14F-4D97-AF65-F5344CB8AC3E}">
        <p14:creationId xmlns:p14="http://schemas.microsoft.com/office/powerpoint/2010/main" val="1903565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5EC3502F-4631-47C4-A683-CEA9E5DC02E8}" type="slidenum">
              <a:rPr lang="de-DE" smtClean="0"/>
              <a:t>35</a:t>
            </a:fld>
            <a:endParaRPr lang="de-DE"/>
          </a:p>
        </p:txBody>
      </p:sp>
    </p:spTree>
    <p:extLst>
      <p:ext uri="{BB962C8B-B14F-4D97-AF65-F5344CB8AC3E}">
        <p14:creationId xmlns:p14="http://schemas.microsoft.com/office/powerpoint/2010/main" val="1039826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one problem the whole discourse about AI ethics has is that it lacks mechanisms to reinforce its own normative claims</a:t>
            </a:r>
          </a:p>
          <a:p>
            <a:pPr lvl="2"/>
            <a:r>
              <a:rPr lang="en-US" sz="1200" kern="1200" dirty="0">
                <a:solidFill>
                  <a:schemeClr val="tx1"/>
                </a:solidFill>
                <a:effectLst/>
                <a:latin typeface="+mn-lt"/>
                <a:ea typeface="+mn-ea"/>
                <a:cs typeface="+mn-cs"/>
              </a:rPr>
              <a:t>the only thing to fear when violating ethical standards is a loss of reputation</a:t>
            </a:r>
          </a:p>
          <a:p>
            <a:pPr lvl="2"/>
            <a:r>
              <a:rPr lang="en-US" sz="1200" kern="1200" dirty="0">
                <a:solidFill>
                  <a:schemeClr val="tx1"/>
                </a:solidFill>
                <a:effectLst/>
                <a:latin typeface="+mn-lt"/>
                <a:ea typeface="+mn-ea"/>
                <a:cs typeface="+mn-cs"/>
              </a:rPr>
              <a:t>or maybe restrictions on memberships in certain professional bodies etc.</a:t>
            </a:r>
          </a:p>
          <a:p>
            <a:pPr lvl="1"/>
            <a:r>
              <a:rPr lang="en-US" sz="1200" kern="1200" dirty="0">
                <a:solidFill>
                  <a:schemeClr val="tx1"/>
                </a:solidFill>
                <a:effectLst/>
                <a:latin typeface="+mn-lt"/>
                <a:ea typeface="+mn-ea"/>
                <a:cs typeface="+mn-cs"/>
              </a:rPr>
              <a:t>but these mechanisms are rather weak and pose no eminent threat</a:t>
            </a:r>
          </a:p>
          <a:p>
            <a:pPr lvl="0"/>
            <a:r>
              <a:rPr lang="en-US" sz="1200" kern="1200" dirty="0">
                <a:solidFill>
                  <a:schemeClr val="tx1"/>
                </a:solidFill>
                <a:effectLst/>
                <a:latin typeface="+mn-lt"/>
                <a:ea typeface="+mn-ea"/>
                <a:cs typeface="+mn-cs"/>
              </a:rPr>
              <a:t>all in all, ethics is relatively ineffective</a:t>
            </a:r>
          </a:p>
          <a:p>
            <a:pPr lvl="1"/>
            <a:r>
              <a:rPr lang="en-US" sz="1200" kern="1200" dirty="0">
                <a:solidFill>
                  <a:schemeClr val="tx1"/>
                </a:solidFill>
                <a:effectLst/>
                <a:latin typeface="+mn-lt"/>
                <a:ea typeface="+mn-ea"/>
                <a:cs typeface="+mn-cs"/>
              </a:rPr>
              <a:t>and this ineffectiveness is not only evident on a theoretical level</a:t>
            </a:r>
          </a:p>
          <a:p>
            <a:pPr lvl="1"/>
            <a:r>
              <a:rPr lang="en-US" sz="1200" kern="1200" dirty="0">
                <a:solidFill>
                  <a:schemeClr val="tx1"/>
                </a:solidFill>
                <a:effectLst/>
                <a:latin typeface="+mn-lt"/>
                <a:ea typeface="+mn-ea"/>
                <a:cs typeface="+mn-cs"/>
              </a:rPr>
              <a:t>one can also demonstrate that codes of ethics are have only minor effects on practice</a:t>
            </a:r>
          </a:p>
          <a:p>
            <a:pPr lvl="0"/>
            <a:r>
              <a:rPr lang="en-US" sz="1200" kern="1200" dirty="0">
                <a:solidFill>
                  <a:schemeClr val="tx1"/>
                </a:solidFill>
                <a:effectLst/>
                <a:latin typeface="+mn-lt"/>
                <a:ea typeface="+mn-ea"/>
                <a:cs typeface="+mn-cs"/>
              </a:rPr>
              <a:t>what you can see on the slide is one study from McNamara et al. which investigated whether ethical guidelines bring about a change in individual decision-making</a:t>
            </a:r>
          </a:p>
          <a:p>
            <a:pPr lvl="1"/>
            <a:r>
              <a:rPr lang="en-US" sz="1200" kern="1200" dirty="0">
                <a:solidFill>
                  <a:schemeClr val="tx1"/>
                </a:solidFill>
                <a:effectLst/>
                <a:latin typeface="+mn-lt"/>
                <a:ea typeface="+mn-ea"/>
                <a:cs typeface="+mn-cs"/>
              </a:rPr>
              <a:t>in brief, their main finding was that the effectiveness of guidelines is almost zero</a:t>
            </a:r>
          </a:p>
          <a:p>
            <a:pPr lvl="1"/>
            <a:r>
              <a:rPr lang="en-US" sz="1200" kern="1200" dirty="0">
                <a:solidFill>
                  <a:schemeClr val="tx1"/>
                </a:solidFill>
                <a:effectLst/>
                <a:latin typeface="+mn-lt"/>
                <a:ea typeface="+mn-ea"/>
                <a:cs typeface="+mn-cs"/>
              </a:rPr>
              <a:t>in the experiment, 63 software engineering students and 105 professional software developers were scrutinized</a:t>
            </a:r>
          </a:p>
          <a:p>
            <a:pPr lvl="2"/>
            <a:r>
              <a:rPr lang="en-US" sz="1200" kern="1200" dirty="0">
                <a:solidFill>
                  <a:schemeClr val="tx1"/>
                </a:solidFill>
                <a:effectLst/>
                <a:latin typeface="+mn-lt"/>
                <a:ea typeface="+mn-ea"/>
                <a:cs typeface="+mn-cs"/>
              </a:rPr>
              <a:t>first, they read the ethics guidelines of the ACM – the Association for Computing Machinery</a:t>
            </a:r>
          </a:p>
          <a:p>
            <a:pPr lvl="2"/>
            <a:r>
              <a:rPr lang="en-US" sz="1200" kern="1200" dirty="0">
                <a:solidFill>
                  <a:schemeClr val="tx1"/>
                </a:solidFill>
                <a:effectLst/>
                <a:latin typeface="+mn-lt"/>
                <a:ea typeface="+mn-ea"/>
                <a:cs typeface="+mn-cs"/>
              </a:rPr>
              <a:t>then they were presented with eleven software-related ethical decision scenarios</a:t>
            </a:r>
          </a:p>
          <a:p>
            <a:pPr lvl="3"/>
            <a:r>
              <a:rPr lang="en-US" sz="1200" kern="1200" dirty="0">
                <a:solidFill>
                  <a:schemeClr val="tx1"/>
                </a:solidFill>
                <a:effectLst/>
                <a:latin typeface="+mn-lt"/>
                <a:ea typeface="+mn-ea"/>
                <a:cs typeface="+mn-cs"/>
              </a:rPr>
              <a:t>the scenarios or vignettes ranged from user data collection, code quality, to honesty to customer etc.</a:t>
            </a:r>
          </a:p>
          <a:p>
            <a:pPr lvl="2"/>
            <a:r>
              <a:rPr lang="en-US" sz="1200" kern="1200" dirty="0">
                <a:solidFill>
                  <a:schemeClr val="tx1"/>
                </a:solidFill>
                <a:effectLst/>
                <a:latin typeface="+mn-lt"/>
                <a:ea typeface="+mn-ea"/>
                <a:cs typeface="+mn-cs"/>
              </a:rPr>
              <a:t>and the sober conclusion of the study is – I quote: “No statistically significant difference in the responses for any vignette were found across individuals who did and did not see the code of ethics.”</a:t>
            </a:r>
          </a:p>
          <a:p>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a further problem is that many organizations are tempted or actually use ethics for marketing purposes or “whitewashing”</a:t>
            </a:r>
          </a:p>
          <a:p>
            <a:pPr lvl="1"/>
            <a:r>
              <a:rPr lang="en-US" sz="1200" kern="1200" dirty="0">
                <a:solidFill>
                  <a:schemeClr val="tx1"/>
                </a:solidFill>
                <a:effectLst/>
                <a:latin typeface="+mn-lt"/>
                <a:ea typeface="+mn-ea"/>
                <a:cs typeface="+mn-cs"/>
              </a:rPr>
              <a:t>if, for example, companies set up ethics committees or if research consortia establish research groups on ethics, this has a positive outward effect</a:t>
            </a:r>
          </a:p>
          <a:p>
            <a:pPr lvl="2"/>
            <a:r>
              <a:rPr lang="en-US" sz="1200" kern="1200" dirty="0">
                <a:solidFill>
                  <a:schemeClr val="tx1"/>
                </a:solidFill>
                <a:effectLst/>
                <a:latin typeface="+mn-lt"/>
                <a:ea typeface="+mn-ea"/>
                <a:cs typeface="+mn-cs"/>
              </a:rPr>
              <a:t>perhaps, though, the ubiquitous discourses on ethics discourage efforts to create a truly binding legal framework</a:t>
            </a:r>
          </a:p>
          <a:p>
            <a:pPr lvl="2"/>
            <a:r>
              <a:rPr lang="en-US" sz="1200" kern="1200" dirty="0">
                <a:solidFill>
                  <a:schemeClr val="tx1"/>
                </a:solidFill>
                <a:effectLst/>
                <a:latin typeface="+mn-lt"/>
                <a:ea typeface="+mn-ea"/>
                <a:cs typeface="+mn-cs"/>
              </a:rPr>
              <a:t>codes of ethics may serve to suggest to legislators that internal self-governance is sufficient…</a:t>
            </a:r>
          </a:p>
          <a:p>
            <a:pPr lvl="3"/>
            <a:r>
              <a:rPr lang="en-US" sz="1200" kern="1200" dirty="0">
                <a:solidFill>
                  <a:schemeClr val="tx1"/>
                </a:solidFill>
                <a:effectLst/>
                <a:latin typeface="+mn-lt"/>
                <a:ea typeface="+mn-ea"/>
                <a:cs typeface="+mn-cs"/>
              </a:rPr>
              <a:t>and that no specific laws are necessary to mitigate possible technological risks</a:t>
            </a:r>
          </a:p>
          <a:p>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a further aspect is that ethics can have a </a:t>
            </a:r>
            <a:r>
              <a:rPr lang="en-US" sz="1200" kern="1200" dirty="0" err="1">
                <a:solidFill>
                  <a:schemeClr val="tx1"/>
                </a:solidFill>
                <a:effectLst/>
                <a:latin typeface="+mn-lt"/>
                <a:ea typeface="+mn-ea"/>
                <a:cs typeface="+mn-cs"/>
              </a:rPr>
              <a:t>figleaf</a:t>
            </a:r>
            <a:r>
              <a:rPr lang="en-US" sz="1200" kern="1200" dirty="0">
                <a:solidFill>
                  <a:schemeClr val="tx1"/>
                </a:solidFill>
                <a:effectLst/>
                <a:latin typeface="+mn-lt"/>
                <a:ea typeface="+mn-ea"/>
                <a:cs typeface="+mn-cs"/>
              </a:rPr>
              <a:t> function</a:t>
            </a:r>
          </a:p>
          <a:p>
            <a:pPr lvl="1"/>
            <a:r>
              <a:rPr lang="en-US" sz="1200" kern="1200" dirty="0">
                <a:solidFill>
                  <a:schemeClr val="tx1"/>
                </a:solidFill>
                <a:effectLst/>
                <a:latin typeface="+mn-lt"/>
                <a:ea typeface="+mn-ea"/>
                <a:cs typeface="+mn-cs"/>
              </a:rPr>
              <a:t>that means ethics discourses in industry and science simply stifle critical voices from the public…</a:t>
            </a:r>
          </a:p>
          <a:p>
            <a:pPr lvl="2"/>
            <a:r>
              <a:rPr lang="en-US" sz="1200" kern="1200" dirty="0">
                <a:solidFill>
                  <a:schemeClr val="tx1"/>
                </a:solidFill>
                <a:effectLst/>
                <a:latin typeface="+mn-lt"/>
                <a:ea typeface="+mn-ea"/>
                <a:cs typeface="+mn-cs"/>
              </a:rPr>
              <a:t>while simultaneously, the criticized practices are maintained in the organization</a:t>
            </a:r>
          </a:p>
          <a:p>
            <a:endParaRPr lang="en-US" dirty="0"/>
          </a:p>
        </p:txBody>
      </p:sp>
      <p:sp>
        <p:nvSpPr>
          <p:cNvPr id="4" name="Slide Number Placeholder 3"/>
          <p:cNvSpPr>
            <a:spLocks noGrp="1"/>
          </p:cNvSpPr>
          <p:nvPr>
            <p:ph type="sldNum" sz="quarter" idx="5"/>
          </p:nvPr>
        </p:nvSpPr>
        <p:spPr/>
        <p:txBody>
          <a:bodyPr/>
          <a:lstStyle/>
          <a:p>
            <a:fld id="{1CB9554D-B6F7-472A-8A82-3FD9B4F68F47}" type="slidenum">
              <a:rPr lang="en-US" smtClean="0"/>
              <a:t>37</a:t>
            </a:fld>
            <a:endParaRPr lang="en-US"/>
          </a:p>
        </p:txBody>
      </p:sp>
    </p:spTree>
    <p:extLst>
      <p:ext uri="{BB962C8B-B14F-4D97-AF65-F5344CB8AC3E}">
        <p14:creationId xmlns:p14="http://schemas.microsoft.com/office/powerpoint/2010/main" val="4248029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en-US" sz="1200" kern="1200" dirty="0">
                <a:solidFill>
                  <a:schemeClr val="tx1"/>
                </a:solidFill>
                <a:effectLst/>
                <a:latin typeface="+mn-lt"/>
                <a:ea typeface="+mn-ea"/>
                <a:cs typeface="+mn-cs"/>
              </a:rPr>
              <a:t>the term ‘ethics’ stands for a plethora of theories and concepts, and I want to briefly introduce my approach or my theory of ethics since it differs significantly from traditional theories of ethics</a:t>
            </a:r>
            <a:endParaRPr lang="en-US" dirty="0">
              <a:effectLst/>
            </a:endParaRPr>
          </a:p>
          <a:p>
            <a:pPr lvl="1"/>
            <a:r>
              <a:rPr lang="en-US" sz="1200" kern="1200" dirty="0">
                <a:solidFill>
                  <a:schemeClr val="tx1"/>
                </a:solidFill>
                <a:effectLst/>
                <a:latin typeface="+mn-lt"/>
                <a:ea typeface="+mn-ea"/>
                <a:cs typeface="+mn-cs"/>
              </a:rPr>
              <a:t>ethics can either shrink or widen options for action</a:t>
            </a:r>
            <a:endParaRPr lang="en-US" dirty="0">
              <a:effectLst/>
            </a:endParaRPr>
          </a:p>
          <a:p>
            <a:pPr lvl="1"/>
            <a:r>
              <a:rPr lang="en-US" sz="1200" kern="1200" dirty="0">
                <a:solidFill>
                  <a:schemeClr val="tx1"/>
                </a:solidFill>
                <a:effectLst/>
                <a:latin typeface="+mn-lt"/>
                <a:ea typeface="+mn-ea"/>
                <a:cs typeface="+mn-cs"/>
              </a:rPr>
              <a:t>traditional ethical theories – the left side of the figure – assume that humans act in an amoral way as long as they are situated in the “state of nature”</a:t>
            </a:r>
            <a:endParaRPr lang="en-US" dirty="0">
              <a:effectLst/>
            </a:endParaRPr>
          </a:p>
          <a:p>
            <a:pPr lvl="2"/>
            <a:r>
              <a:rPr lang="en-US" sz="1200" kern="1200" dirty="0">
                <a:solidFill>
                  <a:schemeClr val="tx1"/>
                </a:solidFill>
                <a:effectLst/>
                <a:latin typeface="+mn-lt"/>
                <a:ea typeface="+mn-ea"/>
                <a:cs typeface="+mn-cs"/>
              </a:rPr>
              <a:t>then ethics comes along, defines how to measure right and wrong</a:t>
            </a:r>
            <a:endParaRPr lang="en-US" dirty="0">
              <a:effectLst/>
            </a:endParaRPr>
          </a:p>
          <a:p>
            <a:pPr lvl="2"/>
            <a:r>
              <a:rPr lang="en-US" sz="1200" kern="1200" dirty="0">
                <a:solidFill>
                  <a:schemeClr val="tx1"/>
                </a:solidFill>
                <a:effectLst/>
                <a:latin typeface="+mn-lt"/>
                <a:ea typeface="+mn-ea"/>
                <a:cs typeface="+mn-cs"/>
              </a:rPr>
              <a:t>and in the end, people act according to certain abstract ethical principles</a:t>
            </a:r>
            <a:endParaRPr lang="en-US" dirty="0">
              <a:effectLst/>
            </a:endParaRPr>
          </a:p>
          <a:p>
            <a:pPr lvl="3"/>
            <a:r>
              <a:rPr lang="en-US" sz="1200" kern="1200" dirty="0">
                <a:solidFill>
                  <a:schemeClr val="tx1"/>
                </a:solidFill>
                <a:effectLst/>
                <a:latin typeface="+mn-lt"/>
                <a:ea typeface="+mn-ea"/>
                <a:cs typeface="+mn-cs"/>
              </a:rPr>
              <a:t>those principles are in most cases inspired by utilitarianism or deontology </a:t>
            </a:r>
            <a:endParaRPr lang="en-US" dirty="0">
              <a:effectLst/>
            </a:endParaRPr>
          </a:p>
          <a:p>
            <a:pPr lvl="0"/>
            <a:r>
              <a:rPr lang="en-US" sz="1200" kern="1200" dirty="0">
                <a:solidFill>
                  <a:schemeClr val="tx1"/>
                </a:solidFill>
                <a:effectLst/>
                <a:latin typeface="+mn-lt"/>
                <a:ea typeface="+mn-ea"/>
                <a:cs typeface="+mn-cs"/>
              </a:rPr>
              <a:t>now the ethical approach on the left side which treats ethics as means of control is in my view obsolete</a:t>
            </a:r>
            <a:endParaRPr lang="en-US" dirty="0">
              <a:effectLst/>
            </a:endParaRPr>
          </a:p>
          <a:p>
            <a:pPr marL="0" indent="0">
              <a:buFont typeface="Arial" panose="020B0604020202020204" pitchFamily="34" charset="0"/>
              <a:buNone/>
            </a:pPr>
            <a:endParaRPr lang="en-US" dirty="0"/>
          </a:p>
        </p:txBody>
      </p:sp>
      <p:sp>
        <p:nvSpPr>
          <p:cNvPr id="4" name="Foliennummernplatzhalter 3"/>
          <p:cNvSpPr>
            <a:spLocks noGrp="1"/>
          </p:cNvSpPr>
          <p:nvPr>
            <p:ph type="sldNum" sz="quarter" idx="10"/>
          </p:nvPr>
        </p:nvSpPr>
        <p:spPr/>
        <p:txBody>
          <a:bodyPr/>
          <a:lstStyle/>
          <a:p>
            <a:fld id="{5EC3502F-4631-47C4-A683-CEA9E5DC02E8}" type="slidenum">
              <a:rPr lang="de-DE" smtClean="0"/>
              <a:t>38</a:t>
            </a:fld>
            <a:endParaRPr lang="de-DE"/>
          </a:p>
        </p:txBody>
      </p:sp>
    </p:spTree>
    <p:extLst>
      <p:ext uri="{BB962C8B-B14F-4D97-AF65-F5344CB8AC3E}">
        <p14:creationId xmlns:p14="http://schemas.microsoft.com/office/powerpoint/2010/main" val="2868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effectLst/>
            </a:endParaRPr>
          </a:p>
          <a:p>
            <a:pPr lvl="1"/>
            <a:r>
              <a:rPr lang="en-US" sz="1200" kern="1200" dirty="0">
                <a:solidFill>
                  <a:schemeClr val="tx1"/>
                </a:solidFill>
                <a:effectLst/>
                <a:latin typeface="+mn-lt"/>
                <a:ea typeface="+mn-ea"/>
                <a:cs typeface="+mn-cs"/>
              </a:rPr>
              <a:t>this is why I embrace the idea that ethics does not restrict but widen the scope of action</a:t>
            </a:r>
            <a:endParaRPr lang="en-US" dirty="0">
              <a:effectLst/>
            </a:endParaRPr>
          </a:p>
          <a:p>
            <a:pPr lvl="2"/>
            <a:r>
              <a:rPr lang="en-US" sz="1200" kern="1200" dirty="0">
                <a:solidFill>
                  <a:schemeClr val="tx1"/>
                </a:solidFill>
                <a:effectLst/>
                <a:latin typeface="+mn-lt"/>
                <a:ea typeface="+mn-ea"/>
                <a:cs typeface="+mn-cs"/>
              </a:rPr>
              <a:t>without ethical reflections, people are primarily just adapted to their social environment</a:t>
            </a:r>
            <a:endParaRPr lang="en-US" dirty="0">
              <a:effectLst/>
            </a:endParaRPr>
          </a:p>
          <a:p>
            <a:pPr lvl="3"/>
            <a:r>
              <a:rPr lang="en-US" sz="1200" kern="1200" dirty="0">
                <a:solidFill>
                  <a:schemeClr val="tx1"/>
                </a:solidFill>
                <a:effectLst/>
                <a:latin typeface="+mn-lt"/>
                <a:ea typeface="+mn-ea"/>
                <a:cs typeface="+mn-cs"/>
              </a:rPr>
              <a:t>they are more or less determined by group norms, their routines and so on</a:t>
            </a:r>
            <a:endParaRPr lang="en-US" dirty="0">
              <a:effectLst/>
            </a:endParaRPr>
          </a:p>
          <a:p>
            <a:pPr lvl="2"/>
            <a:r>
              <a:rPr lang="en-US" sz="1200" kern="1200" dirty="0">
                <a:solidFill>
                  <a:schemeClr val="tx1"/>
                </a:solidFill>
                <a:effectLst/>
                <a:latin typeface="+mn-lt"/>
                <a:ea typeface="+mn-ea"/>
                <a:cs typeface="+mn-cs"/>
              </a:rPr>
              <a:t>now what ethics does to equip people with knowledge and an apprehension or empathy for other sentient individuals – in my case, individuals who are in on or the other way affected by AI technologies</a:t>
            </a:r>
            <a:endParaRPr lang="en-US" dirty="0">
              <a:effectLst/>
            </a:endParaRPr>
          </a:p>
          <a:p>
            <a:pPr lvl="3"/>
            <a:r>
              <a:rPr lang="en-US" sz="1200" kern="1200" dirty="0">
                <a:solidFill>
                  <a:schemeClr val="tx1"/>
                </a:solidFill>
                <a:effectLst/>
                <a:latin typeface="+mn-lt"/>
                <a:ea typeface="+mn-ea"/>
                <a:cs typeface="+mn-cs"/>
              </a:rPr>
              <a:t>in the end, ethical knowledge can lead to greater autonomy</a:t>
            </a:r>
            <a:endParaRPr lang="en-US" dirty="0">
              <a:effectLst/>
            </a:endParaRPr>
          </a:p>
          <a:p>
            <a:pPr lvl="4"/>
            <a:r>
              <a:rPr lang="en-US" sz="1200" kern="1200" dirty="0">
                <a:solidFill>
                  <a:schemeClr val="tx1"/>
                </a:solidFill>
                <a:effectLst/>
                <a:latin typeface="+mn-lt"/>
                <a:ea typeface="+mn-ea"/>
                <a:cs typeface="+mn-cs"/>
              </a:rPr>
              <a:t>which also means that not the ethicist is the one separating right and wrong but every person for him- or herself</a:t>
            </a:r>
            <a:endParaRPr lang="en-US" dirty="0">
              <a:effectLst/>
            </a:endParaRPr>
          </a:p>
          <a:p>
            <a:pPr lvl="5"/>
            <a:r>
              <a:rPr lang="en-US" sz="1200" kern="1200" dirty="0">
                <a:solidFill>
                  <a:schemeClr val="tx1"/>
                </a:solidFill>
                <a:effectLst/>
                <a:latin typeface="+mn-lt"/>
                <a:ea typeface="+mn-ea"/>
                <a:cs typeface="+mn-cs"/>
              </a:rPr>
              <a:t>what the ethicist does is just to shed light on hitherto underrepresented issues</a:t>
            </a:r>
            <a:endParaRPr lang="en-US" dirty="0">
              <a:effectLst/>
            </a:endParaRPr>
          </a:p>
          <a:p>
            <a:pPr marL="0" indent="0">
              <a:buFont typeface="Arial" panose="020B0604020202020204" pitchFamily="34" charset="0"/>
              <a:buNone/>
            </a:pPr>
            <a:endParaRPr lang="en-US" dirty="0"/>
          </a:p>
        </p:txBody>
      </p:sp>
      <p:sp>
        <p:nvSpPr>
          <p:cNvPr id="4" name="Foliennummernplatzhalter 3"/>
          <p:cNvSpPr>
            <a:spLocks noGrp="1"/>
          </p:cNvSpPr>
          <p:nvPr>
            <p:ph type="sldNum" sz="quarter" idx="10"/>
          </p:nvPr>
        </p:nvSpPr>
        <p:spPr/>
        <p:txBody>
          <a:bodyPr/>
          <a:lstStyle/>
          <a:p>
            <a:fld id="{5EC3502F-4631-47C4-A683-CEA9E5DC02E8}" type="slidenum">
              <a:rPr lang="de-DE" smtClean="0"/>
              <a:t>39</a:t>
            </a:fld>
            <a:endParaRPr lang="de-DE"/>
          </a:p>
        </p:txBody>
      </p:sp>
    </p:spTree>
    <p:extLst>
      <p:ext uri="{BB962C8B-B14F-4D97-AF65-F5344CB8AC3E}">
        <p14:creationId xmlns:p14="http://schemas.microsoft.com/office/powerpoint/2010/main" val="2129605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atin typeface="Cambria" panose="02040503050406030204" pitchFamily="18" charset="0"/>
                <a:ea typeface="Cambria" panose="02040503050406030204" pitchFamily="18" charset="0"/>
              </a:defRPr>
            </a:lvl1pPr>
          </a:lstStyle>
          <a:p>
            <a:r>
              <a:rPr lang="de-DE" dirty="0"/>
              <a:t>Titelmasterformat durch Klicken bearbeiten</a:t>
            </a:r>
            <a:endParaRPr lang="en-US" dirty="0"/>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atin typeface="Cambria" panose="02040503050406030204" pitchFamily="18" charset="0"/>
                <a:ea typeface="Cambria" panose="020405030504060302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en-US"/>
          </a:p>
        </p:txBody>
      </p:sp>
      <p:sp>
        <p:nvSpPr>
          <p:cNvPr id="4" name="Datumsplatzhalter 3"/>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5" name="Fußzeilenplatzhalter 4"/>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6" name="Foliennummernplatzhalter 5"/>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645642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mbria" panose="02040503050406030204" pitchFamily="18" charset="0"/>
                <a:ea typeface="Cambria" panose="02040503050406030204" pitchFamily="18" charset="0"/>
              </a:defRPr>
            </a:lvl1pPr>
          </a:lstStyle>
          <a:p>
            <a:r>
              <a:rPr lang="de-DE"/>
              <a:t>Titelmasterformat durch Klicken bearbeiten</a:t>
            </a:r>
            <a:endParaRPr lang="en-US"/>
          </a:p>
        </p:txBody>
      </p:sp>
      <p:sp>
        <p:nvSpPr>
          <p:cNvPr id="3" name="Vertikaler Textplatzhalter 2"/>
          <p:cNvSpPr>
            <a:spLocks noGrp="1"/>
          </p:cNvSpPr>
          <p:nvPr>
            <p:ph type="body" orient="vert" idx="1"/>
          </p:nvPr>
        </p:nvSpPr>
        <p:spPr/>
        <p:txBody>
          <a:bodyPr vert="eaVert"/>
          <a:lstStyle>
            <a:lvl1pPr>
              <a:defRPr>
                <a:latin typeface="Cambria" panose="02040503050406030204" pitchFamily="18" charset="0"/>
                <a:ea typeface="Cambria" panose="02040503050406030204" pitchFamily="18" charset="0"/>
              </a:defRPr>
            </a:lvl1pPr>
            <a:lvl2pPr>
              <a:defRPr>
                <a:latin typeface="Cambria" panose="02040503050406030204" pitchFamily="18" charset="0"/>
                <a:ea typeface="Cambria" panose="02040503050406030204" pitchFamily="18" charset="0"/>
              </a:defRPr>
            </a:lvl2pPr>
            <a:lvl3pPr>
              <a:defRPr>
                <a:latin typeface="Cambria" panose="02040503050406030204" pitchFamily="18" charset="0"/>
                <a:ea typeface="Cambria" panose="02040503050406030204" pitchFamily="18" charset="0"/>
              </a:defRPr>
            </a:lvl3pPr>
            <a:lvl4pPr>
              <a:defRPr>
                <a:latin typeface="Cambria" panose="02040503050406030204" pitchFamily="18" charset="0"/>
                <a:ea typeface="Cambria" panose="02040503050406030204" pitchFamily="18" charset="0"/>
              </a:defRPr>
            </a:lvl4pPr>
            <a:lvl5pPr>
              <a:defRPr>
                <a:latin typeface="Cambria" panose="02040503050406030204" pitchFamily="18" charset="0"/>
                <a:ea typeface="Cambria" panose="02040503050406030204" pitchFamily="18" charset="0"/>
              </a:defRPr>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5" name="Fußzeilenplatzhalter 4"/>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6" name="Foliennummernplatzhalter 5"/>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2634451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lvl1pPr>
              <a:defRPr>
                <a:latin typeface="Cambria" panose="02040503050406030204" pitchFamily="18" charset="0"/>
                <a:ea typeface="Cambria" panose="02040503050406030204" pitchFamily="18" charset="0"/>
              </a:defRPr>
            </a:lvl1pPr>
          </a:lstStyle>
          <a:p>
            <a:r>
              <a:rPr lang="de-DE"/>
              <a:t>Titelmasterformat durch Klicken bearbeiten</a:t>
            </a:r>
            <a:endParaRPr lang="en-US"/>
          </a:p>
        </p:txBody>
      </p:sp>
      <p:sp>
        <p:nvSpPr>
          <p:cNvPr id="3" name="Vertikaler Textplatzhalter 2"/>
          <p:cNvSpPr>
            <a:spLocks noGrp="1"/>
          </p:cNvSpPr>
          <p:nvPr>
            <p:ph type="body" orient="vert" idx="1"/>
          </p:nvPr>
        </p:nvSpPr>
        <p:spPr>
          <a:xfrm>
            <a:off x="838200" y="365125"/>
            <a:ext cx="7734300" cy="5811838"/>
          </a:xfrm>
        </p:spPr>
        <p:txBody>
          <a:bodyPr vert="eaVert"/>
          <a:lstStyle>
            <a:lvl1pPr>
              <a:defRPr>
                <a:latin typeface="Cambria" panose="02040503050406030204" pitchFamily="18" charset="0"/>
                <a:ea typeface="Cambria" panose="02040503050406030204" pitchFamily="18" charset="0"/>
              </a:defRPr>
            </a:lvl1pPr>
            <a:lvl2pPr>
              <a:defRPr>
                <a:latin typeface="Cambria" panose="02040503050406030204" pitchFamily="18" charset="0"/>
                <a:ea typeface="Cambria" panose="02040503050406030204" pitchFamily="18" charset="0"/>
              </a:defRPr>
            </a:lvl2pPr>
            <a:lvl3pPr>
              <a:defRPr>
                <a:latin typeface="Cambria" panose="02040503050406030204" pitchFamily="18" charset="0"/>
                <a:ea typeface="Cambria" panose="02040503050406030204" pitchFamily="18" charset="0"/>
              </a:defRPr>
            </a:lvl3pPr>
            <a:lvl4pPr>
              <a:defRPr>
                <a:latin typeface="Cambria" panose="02040503050406030204" pitchFamily="18" charset="0"/>
                <a:ea typeface="Cambria" panose="02040503050406030204" pitchFamily="18" charset="0"/>
              </a:defRPr>
            </a:lvl4pPr>
            <a:lvl5pPr>
              <a:defRPr>
                <a:latin typeface="Cambria" panose="02040503050406030204" pitchFamily="18" charset="0"/>
                <a:ea typeface="Cambria" panose="02040503050406030204" pitchFamily="18" charset="0"/>
              </a:defRPr>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5" name="Fußzeilenplatzhalter 4"/>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6" name="Foliennummernplatzhalter 5"/>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3678557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mbria" panose="02040503050406030204" pitchFamily="18" charset="0"/>
                <a:ea typeface="Cambria" panose="02040503050406030204" pitchFamily="18" charset="0"/>
              </a:defRPr>
            </a:lvl1pPr>
          </a:lstStyle>
          <a:p>
            <a:r>
              <a:rPr lang="de-DE"/>
              <a:t>Titelmasterformat durch Klicken bearbeiten</a:t>
            </a:r>
            <a:endParaRPr lang="en-US"/>
          </a:p>
        </p:txBody>
      </p:sp>
      <p:sp>
        <p:nvSpPr>
          <p:cNvPr id="3" name="Inhaltsplatzhalter 2"/>
          <p:cNvSpPr>
            <a:spLocks noGrp="1"/>
          </p:cNvSpPr>
          <p:nvPr>
            <p:ph idx="1"/>
          </p:nvPr>
        </p:nvSpPr>
        <p:spPr/>
        <p:txBody>
          <a:bodyPr/>
          <a:lstStyle>
            <a:lvl1pPr>
              <a:defRPr>
                <a:latin typeface="Cambria" panose="02040503050406030204" pitchFamily="18" charset="0"/>
                <a:ea typeface="Cambria" panose="02040503050406030204" pitchFamily="18" charset="0"/>
              </a:defRPr>
            </a:lvl1pPr>
            <a:lvl2pPr>
              <a:defRPr>
                <a:latin typeface="Cambria" panose="02040503050406030204" pitchFamily="18" charset="0"/>
                <a:ea typeface="Cambria" panose="02040503050406030204" pitchFamily="18" charset="0"/>
              </a:defRPr>
            </a:lvl2pPr>
            <a:lvl3pPr>
              <a:defRPr>
                <a:latin typeface="Cambria" panose="02040503050406030204" pitchFamily="18" charset="0"/>
                <a:ea typeface="Cambria" panose="02040503050406030204" pitchFamily="18" charset="0"/>
              </a:defRPr>
            </a:lvl3pPr>
            <a:lvl4pPr>
              <a:defRPr>
                <a:latin typeface="Cambria" panose="02040503050406030204" pitchFamily="18" charset="0"/>
                <a:ea typeface="Cambria" panose="02040503050406030204" pitchFamily="18" charset="0"/>
              </a:defRPr>
            </a:lvl4pPr>
            <a:lvl5pPr>
              <a:defRPr>
                <a:latin typeface="Cambria" panose="02040503050406030204" pitchFamily="18" charset="0"/>
                <a:ea typeface="Cambria" panose="02040503050406030204" pitchFamily="18" charset="0"/>
              </a:defRPr>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5" name="Fußzeilenplatzhalter 4"/>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6" name="Foliennummernplatzhalter 5"/>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3468596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atin typeface="Cambria" panose="02040503050406030204" pitchFamily="18" charset="0"/>
                <a:ea typeface="Cambria" panose="02040503050406030204" pitchFamily="18" charset="0"/>
              </a:defRPr>
            </a:lvl1pPr>
          </a:lstStyle>
          <a:p>
            <a:r>
              <a:rPr lang="de-DE"/>
              <a:t>Titelmasterformat durch Klicken bearbeiten</a:t>
            </a:r>
            <a:endParaRPr lang="en-US"/>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Cambria" panose="02040503050406030204" pitchFamily="18" charset="0"/>
                <a:ea typeface="Cambria" panose="020405030504060302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5" name="Fußzeilenplatzhalter 4"/>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6" name="Foliennummernplatzhalter 5"/>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3797571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mbria" panose="02040503050406030204" pitchFamily="18" charset="0"/>
                <a:ea typeface="Cambria" panose="02040503050406030204" pitchFamily="18" charset="0"/>
              </a:defRPr>
            </a:lvl1pPr>
          </a:lstStyle>
          <a:p>
            <a:r>
              <a:rPr lang="de-DE"/>
              <a:t>Titelmasterformat durch Klicken bearbeiten</a:t>
            </a:r>
            <a:endParaRPr lang="en-US"/>
          </a:p>
        </p:txBody>
      </p:sp>
      <p:sp>
        <p:nvSpPr>
          <p:cNvPr id="3" name="Inhaltsplatzhalter 2"/>
          <p:cNvSpPr>
            <a:spLocks noGrp="1"/>
          </p:cNvSpPr>
          <p:nvPr>
            <p:ph sz="half" idx="1"/>
          </p:nvPr>
        </p:nvSpPr>
        <p:spPr>
          <a:xfrm>
            <a:off x="838200" y="1825625"/>
            <a:ext cx="5181600" cy="4351338"/>
          </a:xfrm>
        </p:spPr>
        <p:txBody>
          <a:bodyPr/>
          <a:lstStyle>
            <a:lvl1pPr>
              <a:defRPr>
                <a:latin typeface="Cambria" panose="02040503050406030204" pitchFamily="18" charset="0"/>
                <a:ea typeface="Cambria" panose="02040503050406030204" pitchFamily="18" charset="0"/>
              </a:defRPr>
            </a:lvl1pPr>
            <a:lvl2pPr>
              <a:defRPr>
                <a:latin typeface="Cambria" panose="02040503050406030204" pitchFamily="18" charset="0"/>
                <a:ea typeface="Cambria" panose="02040503050406030204" pitchFamily="18" charset="0"/>
              </a:defRPr>
            </a:lvl2pPr>
            <a:lvl3pPr>
              <a:defRPr>
                <a:latin typeface="Cambria" panose="02040503050406030204" pitchFamily="18" charset="0"/>
                <a:ea typeface="Cambria" panose="02040503050406030204" pitchFamily="18" charset="0"/>
              </a:defRPr>
            </a:lvl3pPr>
            <a:lvl4pPr>
              <a:defRPr>
                <a:latin typeface="Cambria" panose="02040503050406030204" pitchFamily="18" charset="0"/>
                <a:ea typeface="Cambria" panose="02040503050406030204" pitchFamily="18" charset="0"/>
              </a:defRPr>
            </a:lvl4pPr>
            <a:lvl5pPr>
              <a:defRPr>
                <a:latin typeface="Cambria" panose="02040503050406030204" pitchFamily="18" charset="0"/>
                <a:ea typeface="Cambria" panose="02040503050406030204" pitchFamily="18" charset="0"/>
              </a:defRPr>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6172200" y="1825625"/>
            <a:ext cx="5181600" cy="4351338"/>
          </a:xfrm>
        </p:spPr>
        <p:txBody>
          <a:bodyPr/>
          <a:lstStyle>
            <a:lvl1pPr>
              <a:defRPr>
                <a:latin typeface="Cambria" panose="02040503050406030204" pitchFamily="18" charset="0"/>
                <a:ea typeface="Cambria" panose="02040503050406030204" pitchFamily="18" charset="0"/>
              </a:defRPr>
            </a:lvl1pPr>
            <a:lvl2pPr>
              <a:defRPr>
                <a:latin typeface="Cambria" panose="02040503050406030204" pitchFamily="18" charset="0"/>
                <a:ea typeface="Cambria" panose="02040503050406030204" pitchFamily="18" charset="0"/>
              </a:defRPr>
            </a:lvl2pPr>
            <a:lvl3pPr>
              <a:defRPr>
                <a:latin typeface="Cambria" panose="02040503050406030204" pitchFamily="18" charset="0"/>
                <a:ea typeface="Cambria" panose="02040503050406030204" pitchFamily="18" charset="0"/>
              </a:defRPr>
            </a:lvl3pPr>
            <a:lvl4pPr>
              <a:defRPr>
                <a:latin typeface="Cambria" panose="02040503050406030204" pitchFamily="18" charset="0"/>
                <a:ea typeface="Cambria" panose="02040503050406030204" pitchFamily="18" charset="0"/>
              </a:defRPr>
            </a:lvl4pPr>
            <a:lvl5pPr>
              <a:defRPr>
                <a:latin typeface="Cambria" panose="02040503050406030204" pitchFamily="18" charset="0"/>
                <a:ea typeface="Cambria" panose="02040503050406030204" pitchFamily="18" charset="0"/>
              </a:defRPr>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6" name="Fußzeilenplatzhalter 5"/>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7" name="Foliennummernplatzhalter 6"/>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1565512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lvl1pPr>
              <a:defRPr>
                <a:latin typeface="Cambria" panose="02040503050406030204" pitchFamily="18" charset="0"/>
                <a:ea typeface="Cambria" panose="02040503050406030204" pitchFamily="18" charset="0"/>
              </a:defRPr>
            </a:lvl1pPr>
          </a:lstStyle>
          <a:p>
            <a:r>
              <a:rPr lang="de-DE"/>
              <a:t>Titelmasterformat durch Klicken bearbeiten</a:t>
            </a:r>
            <a:endParaRPr lang="en-US"/>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atin typeface="Cambria" panose="02040503050406030204" pitchFamily="18" charset="0"/>
                <a:ea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lvl1pPr>
              <a:defRPr>
                <a:latin typeface="Cambria" panose="02040503050406030204" pitchFamily="18" charset="0"/>
                <a:ea typeface="Cambria" panose="02040503050406030204" pitchFamily="18" charset="0"/>
              </a:defRPr>
            </a:lvl1pPr>
            <a:lvl2pPr>
              <a:defRPr>
                <a:latin typeface="Cambria" panose="02040503050406030204" pitchFamily="18" charset="0"/>
                <a:ea typeface="Cambria" panose="02040503050406030204" pitchFamily="18" charset="0"/>
              </a:defRPr>
            </a:lvl2pPr>
            <a:lvl3pPr>
              <a:defRPr>
                <a:latin typeface="Cambria" panose="02040503050406030204" pitchFamily="18" charset="0"/>
                <a:ea typeface="Cambria" panose="02040503050406030204" pitchFamily="18" charset="0"/>
              </a:defRPr>
            </a:lvl3pPr>
            <a:lvl4pPr>
              <a:defRPr>
                <a:latin typeface="Cambria" panose="02040503050406030204" pitchFamily="18" charset="0"/>
                <a:ea typeface="Cambria" panose="02040503050406030204" pitchFamily="18" charset="0"/>
              </a:defRPr>
            </a:lvl4pPr>
            <a:lvl5pPr>
              <a:defRPr>
                <a:latin typeface="Cambria" panose="02040503050406030204" pitchFamily="18" charset="0"/>
                <a:ea typeface="Cambria" panose="02040503050406030204" pitchFamily="18" charset="0"/>
              </a:defRPr>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atin typeface="Cambria" panose="02040503050406030204" pitchFamily="18" charset="0"/>
                <a:ea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lvl1pPr>
              <a:defRPr>
                <a:latin typeface="Cambria" panose="02040503050406030204" pitchFamily="18" charset="0"/>
                <a:ea typeface="Cambria" panose="02040503050406030204" pitchFamily="18" charset="0"/>
              </a:defRPr>
            </a:lvl1pPr>
            <a:lvl2pPr>
              <a:defRPr>
                <a:latin typeface="Cambria" panose="02040503050406030204" pitchFamily="18" charset="0"/>
                <a:ea typeface="Cambria" panose="02040503050406030204" pitchFamily="18" charset="0"/>
              </a:defRPr>
            </a:lvl2pPr>
            <a:lvl3pPr>
              <a:defRPr>
                <a:latin typeface="Cambria" panose="02040503050406030204" pitchFamily="18" charset="0"/>
                <a:ea typeface="Cambria" panose="02040503050406030204" pitchFamily="18" charset="0"/>
              </a:defRPr>
            </a:lvl3pPr>
            <a:lvl4pPr>
              <a:defRPr>
                <a:latin typeface="Cambria" panose="02040503050406030204" pitchFamily="18" charset="0"/>
                <a:ea typeface="Cambria" panose="02040503050406030204" pitchFamily="18" charset="0"/>
              </a:defRPr>
            </a:lvl4pPr>
            <a:lvl5pPr>
              <a:defRPr>
                <a:latin typeface="Cambria" panose="02040503050406030204" pitchFamily="18" charset="0"/>
                <a:ea typeface="Cambria" panose="02040503050406030204" pitchFamily="18" charset="0"/>
              </a:defRPr>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8" name="Fußzeilenplatzhalter 7"/>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9" name="Foliennummernplatzhalter 8"/>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28166233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mbria" panose="02040503050406030204" pitchFamily="18" charset="0"/>
                <a:ea typeface="Cambria" panose="02040503050406030204" pitchFamily="18" charset="0"/>
              </a:defRPr>
            </a:lvl1pPr>
          </a:lstStyle>
          <a:p>
            <a:r>
              <a:rPr lang="de-DE"/>
              <a:t>Titelmasterformat durch Klicken bearbeiten</a:t>
            </a:r>
            <a:endParaRPr lang="en-US"/>
          </a:p>
        </p:txBody>
      </p:sp>
      <p:sp>
        <p:nvSpPr>
          <p:cNvPr id="3" name="Datumsplatzhalter 2"/>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4" name="Fußzeilenplatzhalter 3"/>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5" name="Foliennummernplatzhalter 4"/>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74130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3" name="Fußzeilenplatzhalter 2"/>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4" name="Foliennummernplatzhalter 3"/>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2016052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atin typeface="Cambria" panose="02040503050406030204" pitchFamily="18" charset="0"/>
                <a:ea typeface="Cambria" panose="02040503050406030204" pitchFamily="18" charset="0"/>
              </a:defRPr>
            </a:lvl1pPr>
          </a:lstStyle>
          <a:p>
            <a:r>
              <a:rPr lang="de-DE"/>
              <a:t>Titelmasterformat durch Klicken bearbeiten</a:t>
            </a:r>
            <a:endParaRPr lang="en-US"/>
          </a:p>
        </p:txBody>
      </p:sp>
      <p:sp>
        <p:nvSpPr>
          <p:cNvPr id="3" name="Inhaltsplatzhalter 2"/>
          <p:cNvSpPr>
            <a:spLocks noGrp="1"/>
          </p:cNvSpPr>
          <p:nvPr>
            <p:ph idx="1"/>
          </p:nvPr>
        </p:nvSpPr>
        <p:spPr>
          <a:xfrm>
            <a:off x="5183188" y="987425"/>
            <a:ext cx="6172200" cy="4873625"/>
          </a:xfrm>
        </p:spPr>
        <p:txBody>
          <a:bodyPr/>
          <a:lstStyle>
            <a:lvl1pPr>
              <a:defRPr sz="3200">
                <a:latin typeface="Cambria" panose="02040503050406030204" pitchFamily="18" charset="0"/>
                <a:ea typeface="Cambria" panose="02040503050406030204" pitchFamily="18" charset="0"/>
              </a:defRPr>
            </a:lvl1pPr>
            <a:lvl2pPr>
              <a:defRPr sz="2800">
                <a:latin typeface="Cambria" panose="02040503050406030204" pitchFamily="18" charset="0"/>
                <a:ea typeface="Cambria" panose="02040503050406030204" pitchFamily="18" charset="0"/>
              </a:defRPr>
            </a:lvl2pPr>
            <a:lvl3pPr>
              <a:defRPr sz="2400">
                <a:latin typeface="Cambria" panose="02040503050406030204" pitchFamily="18" charset="0"/>
                <a:ea typeface="Cambria" panose="02040503050406030204" pitchFamily="18" charset="0"/>
              </a:defRPr>
            </a:lvl3pPr>
            <a:lvl4pPr>
              <a:defRPr sz="2000">
                <a:latin typeface="Cambria" panose="02040503050406030204" pitchFamily="18" charset="0"/>
                <a:ea typeface="Cambria" panose="02040503050406030204" pitchFamily="18" charset="0"/>
              </a:defRPr>
            </a:lvl4pPr>
            <a:lvl5pPr>
              <a:defRPr sz="2000">
                <a:latin typeface="Cambria" panose="02040503050406030204" pitchFamily="18" charset="0"/>
                <a:ea typeface="Cambria" panose="02040503050406030204" pitchFamily="18" charset="0"/>
              </a:defRPr>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atin typeface="Cambria" panose="02040503050406030204" pitchFamily="18" charset="0"/>
                <a:ea typeface="Cambria" panose="02040503050406030204" pitchFamily="18"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6" name="Fußzeilenplatzhalter 5"/>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7" name="Foliennummernplatzhalter 6"/>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2581828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atin typeface="Cambria" panose="02040503050406030204" pitchFamily="18" charset="0"/>
                <a:ea typeface="Cambria" panose="02040503050406030204" pitchFamily="18" charset="0"/>
              </a:defRPr>
            </a:lvl1pPr>
          </a:lstStyle>
          <a:p>
            <a:r>
              <a:rPr lang="de-DE"/>
              <a:t>Titelmasterformat durch Klicken bearbeiten</a:t>
            </a:r>
            <a:endParaRPr lang="en-US"/>
          </a:p>
        </p:txBody>
      </p:sp>
      <p:sp>
        <p:nvSpPr>
          <p:cNvPr id="3" name="Bildplatzhalter 2"/>
          <p:cNvSpPr>
            <a:spLocks noGrp="1"/>
          </p:cNvSpPr>
          <p:nvPr>
            <p:ph type="pic" idx="1"/>
          </p:nvPr>
        </p:nvSpPr>
        <p:spPr>
          <a:xfrm>
            <a:off x="5183188" y="987425"/>
            <a:ext cx="6172200" cy="4873625"/>
          </a:xfrm>
        </p:spPr>
        <p:txBody>
          <a:bodyPr/>
          <a:lstStyle>
            <a:lvl1pPr marL="0" indent="0">
              <a:buNone/>
              <a:defRPr sz="3200">
                <a:latin typeface="Cambria" panose="02040503050406030204" pitchFamily="18" charset="0"/>
                <a:ea typeface="Cambria" panose="020405030504060302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atin typeface="Cambria" panose="02040503050406030204" pitchFamily="18" charset="0"/>
                <a:ea typeface="Cambria" panose="02040503050406030204" pitchFamily="18"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lvl1pPr>
              <a:defRPr>
                <a:latin typeface="Cambria" panose="02040503050406030204" pitchFamily="18" charset="0"/>
                <a:ea typeface="Cambria" panose="02040503050406030204" pitchFamily="18" charset="0"/>
              </a:defRPr>
            </a:lvl1pPr>
          </a:lstStyle>
          <a:p>
            <a:fld id="{0D6946FB-82D0-40C4-A49C-1E63089488F5}" type="datetimeFigureOut">
              <a:rPr lang="en-US" smtClean="0"/>
              <a:pPr/>
              <a:t>6/6/2019</a:t>
            </a:fld>
            <a:endParaRPr lang="en-US"/>
          </a:p>
        </p:txBody>
      </p:sp>
      <p:sp>
        <p:nvSpPr>
          <p:cNvPr id="6" name="Fußzeilenplatzhalter 5"/>
          <p:cNvSpPr>
            <a:spLocks noGrp="1"/>
          </p:cNvSpPr>
          <p:nvPr>
            <p:ph type="ftr" sz="quarter" idx="11"/>
          </p:nvPr>
        </p:nvSpPr>
        <p:spPr/>
        <p:txBody>
          <a:bodyPr/>
          <a:lstStyle>
            <a:lvl1pPr>
              <a:defRPr>
                <a:latin typeface="Cambria" panose="02040503050406030204" pitchFamily="18" charset="0"/>
                <a:ea typeface="Cambria" panose="02040503050406030204" pitchFamily="18" charset="0"/>
              </a:defRPr>
            </a:lvl1pPr>
          </a:lstStyle>
          <a:p>
            <a:endParaRPr lang="en-US"/>
          </a:p>
        </p:txBody>
      </p:sp>
      <p:sp>
        <p:nvSpPr>
          <p:cNvPr id="7" name="Foliennummernplatzhalter 6"/>
          <p:cNvSpPr>
            <a:spLocks noGrp="1"/>
          </p:cNvSpPr>
          <p:nvPr>
            <p:ph type="sldNum" sz="quarter" idx="12"/>
          </p:nvPr>
        </p:nvSpPr>
        <p:spPr/>
        <p:txBody>
          <a:bodyPr/>
          <a:lstStyle>
            <a:lvl1pPr>
              <a:defRPr>
                <a:latin typeface="Cambria" panose="02040503050406030204" pitchFamily="18" charset="0"/>
                <a:ea typeface="Cambria" panose="02040503050406030204" pitchFamily="18" charset="0"/>
              </a:defRPr>
            </a:lvl1pPr>
          </a:lstStyle>
          <a:p>
            <a:fld id="{6D9E4614-E35D-44CC-9E37-6817DB2C5396}" type="slidenum">
              <a:rPr lang="en-US" smtClean="0"/>
              <a:pPr/>
              <a:t>‹Nr.›</a:t>
            </a:fld>
            <a:endParaRPr lang="en-US"/>
          </a:p>
        </p:txBody>
      </p:sp>
    </p:spTree>
    <p:extLst>
      <p:ext uri="{BB962C8B-B14F-4D97-AF65-F5344CB8AC3E}">
        <p14:creationId xmlns:p14="http://schemas.microsoft.com/office/powerpoint/2010/main" val="1559802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endParaRPr lang="en-US"/>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6946FB-82D0-40C4-A49C-1E63089488F5}" type="datetimeFigureOut">
              <a:rPr lang="en-US" smtClean="0"/>
              <a:t>6/6/2019</a:t>
            </a:fld>
            <a:endParaRPr lang="en-US"/>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9E4614-E35D-44CC-9E37-6817DB2C5396}" type="slidenum">
              <a:rPr lang="en-US" smtClean="0"/>
              <a:t>‹Nr.›</a:t>
            </a:fld>
            <a:endParaRPr lang="en-US"/>
          </a:p>
        </p:txBody>
      </p:sp>
    </p:spTree>
    <p:extLst>
      <p:ext uri="{BB962C8B-B14F-4D97-AF65-F5344CB8AC3E}">
        <p14:creationId xmlns:p14="http://schemas.microsoft.com/office/powerpoint/2010/main" val="6835914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1122363"/>
            <a:ext cx="12192000" cy="2387600"/>
          </a:xfrm>
        </p:spPr>
        <p:txBody>
          <a:bodyPr anchor="ctr">
            <a:normAutofit/>
          </a:bodyPr>
          <a:lstStyle/>
          <a:p>
            <a:r>
              <a:rPr lang="en-US" sz="4400" dirty="0"/>
              <a:t>Reflecting opportunities and risks – AI ethics and its broad range of issues</a:t>
            </a:r>
          </a:p>
        </p:txBody>
      </p:sp>
      <p:sp>
        <p:nvSpPr>
          <p:cNvPr id="3" name="Untertitel 2"/>
          <p:cNvSpPr>
            <a:spLocks noGrp="1"/>
          </p:cNvSpPr>
          <p:nvPr>
            <p:ph type="subTitle" idx="1"/>
          </p:nvPr>
        </p:nvSpPr>
        <p:spPr/>
        <p:txBody>
          <a:bodyPr/>
          <a:lstStyle/>
          <a:p>
            <a:r>
              <a:rPr lang="en-US" b="1" dirty="0"/>
              <a:t>Dr. </a:t>
            </a:r>
            <a:r>
              <a:rPr lang="en-US" b="1" dirty="0" err="1"/>
              <a:t>Thilo</a:t>
            </a:r>
            <a:r>
              <a:rPr lang="en-US" b="1" dirty="0"/>
              <a:t> </a:t>
            </a:r>
            <a:r>
              <a:rPr lang="en-US" b="1" dirty="0" err="1"/>
              <a:t>Hagendorff</a:t>
            </a:r>
            <a:endParaRPr lang="en-US" b="1" dirty="0"/>
          </a:p>
          <a:p>
            <a:pPr>
              <a:lnSpc>
                <a:spcPct val="100000"/>
              </a:lnSpc>
              <a:spcBef>
                <a:spcPts val="0"/>
              </a:spcBef>
            </a:pPr>
            <a:endParaRPr lang="en-US" sz="1800" dirty="0"/>
          </a:p>
          <a:p>
            <a:pPr>
              <a:lnSpc>
                <a:spcPct val="100000"/>
              </a:lnSpc>
              <a:spcBef>
                <a:spcPts val="0"/>
              </a:spcBef>
            </a:pPr>
            <a:r>
              <a:rPr lang="en-US" sz="1800" i="1" dirty="0"/>
              <a:t>University of </a:t>
            </a:r>
            <a:r>
              <a:rPr lang="en-US" sz="1800" i="1" dirty="0" err="1"/>
              <a:t>Tuebingen</a:t>
            </a:r>
            <a:endParaRPr lang="en-US" sz="1800" i="1" dirty="0"/>
          </a:p>
          <a:p>
            <a:pPr>
              <a:lnSpc>
                <a:spcPct val="100000"/>
              </a:lnSpc>
              <a:spcBef>
                <a:spcPts val="0"/>
              </a:spcBef>
            </a:pPr>
            <a:r>
              <a:rPr lang="en-US" sz="1800" i="1" dirty="0"/>
              <a:t>Cluster of Excellence Machine Learning</a:t>
            </a:r>
          </a:p>
        </p:txBody>
      </p:sp>
    </p:spTree>
    <p:extLst>
      <p:ext uri="{BB962C8B-B14F-4D97-AF65-F5344CB8AC3E}">
        <p14:creationId xmlns:p14="http://schemas.microsoft.com/office/powerpoint/2010/main" val="3094221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fik 20"/>
          <p:cNvPicPr>
            <a:picLocks noChangeAspect="1"/>
          </p:cNvPicPr>
          <p:nvPr/>
        </p:nvPicPr>
        <p:blipFill>
          <a:blip r:embed="rId3"/>
          <a:stretch>
            <a:fillRect/>
          </a:stretch>
        </p:blipFill>
        <p:spPr>
          <a:xfrm>
            <a:off x="614075" y="1975983"/>
            <a:ext cx="3781735" cy="1805037"/>
          </a:xfrm>
          <a:prstGeom prst="rect">
            <a:avLst/>
          </a:prstGeom>
        </p:spPr>
      </p:pic>
      <p:sp>
        <p:nvSpPr>
          <p:cNvPr id="2" name="Titel 1"/>
          <p:cNvSpPr>
            <a:spLocks noGrp="1"/>
          </p:cNvSpPr>
          <p:nvPr>
            <p:ph type="title"/>
          </p:nvPr>
        </p:nvSpPr>
        <p:spPr/>
        <p:txBody>
          <a:bodyPr/>
          <a:lstStyle/>
          <a:p>
            <a:r>
              <a:rPr lang="de-DE" dirty="0"/>
              <a:t>Demands for AI/ML Ethics</a:t>
            </a:r>
          </a:p>
        </p:txBody>
      </p:sp>
      <p:graphicFrame>
        <p:nvGraphicFramePr>
          <p:cNvPr id="5" name="Diagramm 4"/>
          <p:cNvGraphicFramePr>
            <a:graphicFrameLocks/>
          </p:cNvGraphicFramePr>
          <p:nvPr>
            <p:extLst/>
          </p:nvPr>
        </p:nvGraphicFramePr>
        <p:xfrm>
          <a:off x="7204710" y="1454626"/>
          <a:ext cx="4682490" cy="419481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feld 5"/>
          <p:cNvSpPr txBox="1"/>
          <p:nvPr/>
        </p:nvSpPr>
        <p:spPr>
          <a:xfrm>
            <a:off x="7186575" y="5520769"/>
            <a:ext cx="800100" cy="365760"/>
          </a:xfrm>
          <a:prstGeom prst="rect">
            <a:avLst/>
          </a:prstGeom>
          <a:noFill/>
        </p:spPr>
        <p:txBody>
          <a:bodyPr wrap="square" rtlCol="0">
            <a:spAutoFit/>
          </a:bodyPr>
          <a:lstStyle/>
          <a:p>
            <a:pPr algn="ctr"/>
            <a:r>
              <a:rPr lang="de-DE" dirty="0"/>
              <a:t>2013</a:t>
            </a:r>
          </a:p>
        </p:txBody>
      </p:sp>
      <p:sp>
        <p:nvSpPr>
          <p:cNvPr id="7" name="Textfeld 6"/>
          <p:cNvSpPr txBox="1"/>
          <p:nvPr/>
        </p:nvSpPr>
        <p:spPr>
          <a:xfrm>
            <a:off x="8025587" y="5517336"/>
            <a:ext cx="800100" cy="369332"/>
          </a:xfrm>
          <a:prstGeom prst="rect">
            <a:avLst/>
          </a:prstGeom>
          <a:noFill/>
        </p:spPr>
        <p:txBody>
          <a:bodyPr wrap="square" rtlCol="0">
            <a:spAutoFit/>
          </a:bodyPr>
          <a:lstStyle/>
          <a:p>
            <a:pPr algn="ctr"/>
            <a:r>
              <a:rPr lang="de-DE" dirty="0"/>
              <a:t>2014</a:t>
            </a:r>
          </a:p>
        </p:txBody>
      </p:sp>
      <p:sp>
        <p:nvSpPr>
          <p:cNvPr id="8" name="Textfeld 7"/>
          <p:cNvSpPr txBox="1"/>
          <p:nvPr/>
        </p:nvSpPr>
        <p:spPr>
          <a:xfrm>
            <a:off x="8847138" y="5517336"/>
            <a:ext cx="800100" cy="365760"/>
          </a:xfrm>
          <a:prstGeom prst="rect">
            <a:avLst/>
          </a:prstGeom>
          <a:noFill/>
        </p:spPr>
        <p:txBody>
          <a:bodyPr wrap="square" rtlCol="0">
            <a:spAutoFit/>
          </a:bodyPr>
          <a:lstStyle/>
          <a:p>
            <a:pPr algn="ctr"/>
            <a:r>
              <a:rPr lang="de-DE" dirty="0"/>
              <a:t>2015</a:t>
            </a:r>
          </a:p>
        </p:txBody>
      </p:sp>
      <p:sp>
        <p:nvSpPr>
          <p:cNvPr id="9" name="Textfeld 8"/>
          <p:cNvSpPr txBox="1"/>
          <p:nvPr/>
        </p:nvSpPr>
        <p:spPr>
          <a:xfrm>
            <a:off x="9610249" y="5517336"/>
            <a:ext cx="800100" cy="365760"/>
          </a:xfrm>
          <a:prstGeom prst="rect">
            <a:avLst/>
          </a:prstGeom>
          <a:noFill/>
        </p:spPr>
        <p:txBody>
          <a:bodyPr wrap="square" rtlCol="0">
            <a:spAutoFit/>
          </a:bodyPr>
          <a:lstStyle/>
          <a:p>
            <a:pPr algn="ctr"/>
            <a:r>
              <a:rPr lang="de-DE" dirty="0"/>
              <a:t>2016</a:t>
            </a:r>
          </a:p>
        </p:txBody>
      </p:sp>
      <p:sp>
        <p:nvSpPr>
          <p:cNvPr id="11" name="Textfeld 10"/>
          <p:cNvSpPr txBox="1"/>
          <p:nvPr/>
        </p:nvSpPr>
        <p:spPr>
          <a:xfrm>
            <a:off x="11104093" y="5513764"/>
            <a:ext cx="800100" cy="365760"/>
          </a:xfrm>
          <a:prstGeom prst="rect">
            <a:avLst/>
          </a:prstGeom>
          <a:noFill/>
        </p:spPr>
        <p:txBody>
          <a:bodyPr wrap="square" rtlCol="0">
            <a:spAutoFit/>
          </a:bodyPr>
          <a:lstStyle/>
          <a:p>
            <a:pPr algn="ctr"/>
            <a:r>
              <a:rPr lang="de-DE" dirty="0"/>
              <a:t>2018</a:t>
            </a:r>
          </a:p>
        </p:txBody>
      </p:sp>
      <p:sp>
        <p:nvSpPr>
          <p:cNvPr id="12" name="Textfeld 11"/>
          <p:cNvSpPr txBox="1"/>
          <p:nvPr/>
        </p:nvSpPr>
        <p:spPr>
          <a:xfrm>
            <a:off x="10382459" y="5513764"/>
            <a:ext cx="800100" cy="369332"/>
          </a:xfrm>
          <a:prstGeom prst="rect">
            <a:avLst/>
          </a:prstGeom>
          <a:noFill/>
        </p:spPr>
        <p:txBody>
          <a:bodyPr wrap="square" rtlCol="0">
            <a:spAutoFit/>
          </a:bodyPr>
          <a:lstStyle/>
          <a:p>
            <a:pPr algn="ctr"/>
            <a:r>
              <a:rPr lang="de-DE" dirty="0"/>
              <a:t>2017</a:t>
            </a:r>
          </a:p>
        </p:txBody>
      </p:sp>
      <p:pic>
        <p:nvPicPr>
          <p:cNvPr id="18" name="Grafik 17"/>
          <p:cNvPicPr>
            <a:picLocks noChangeAspect="1"/>
          </p:cNvPicPr>
          <p:nvPr/>
        </p:nvPicPr>
        <p:blipFill>
          <a:blip r:embed="rId5"/>
          <a:stretch>
            <a:fillRect/>
          </a:stretch>
        </p:blipFill>
        <p:spPr>
          <a:xfrm>
            <a:off x="4171685" y="1902827"/>
            <a:ext cx="2822635" cy="1385362"/>
          </a:xfrm>
          <a:prstGeom prst="rect">
            <a:avLst/>
          </a:prstGeom>
        </p:spPr>
      </p:pic>
      <p:pic>
        <p:nvPicPr>
          <p:cNvPr id="17" name="Grafik 16"/>
          <p:cNvPicPr>
            <a:picLocks noChangeAspect="1"/>
          </p:cNvPicPr>
          <p:nvPr/>
        </p:nvPicPr>
        <p:blipFill rotWithShape="1">
          <a:blip r:embed="rId6"/>
          <a:srcRect l="5388" t="1" r="18397" b="31104"/>
          <a:stretch/>
        </p:blipFill>
        <p:spPr>
          <a:xfrm>
            <a:off x="3767444" y="3633234"/>
            <a:ext cx="3332071" cy="2249862"/>
          </a:xfrm>
          <a:prstGeom prst="rect">
            <a:avLst/>
          </a:prstGeom>
        </p:spPr>
      </p:pic>
      <p:pic>
        <p:nvPicPr>
          <p:cNvPr id="13" name="Grafik 12"/>
          <p:cNvPicPr>
            <a:picLocks noChangeAspect="1"/>
          </p:cNvPicPr>
          <p:nvPr/>
        </p:nvPicPr>
        <p:blipFill>
          <a:blip r:embed="rId7"/>
          <a:stretch>
            <a:fillRect/>
          </a:stretch>
        </p:blipFill>
        <p:spPr>
          <a:xfrm>
            <a:off x="599204" y="4010746"/>
            <a:ext cx="2912686" cy="1908823"/>
          </a:xfrm>
          <a:prstGeom prst="rect">
            <a:avLst/>
          </a:prstGeom>
        </p:spPr>
      </p:pic>
      <p:sp>
        <p:nvSpPr>
          <p:cNvPr id="14" name="Textfeld 13"/>
          <p:cNvSpPr txBox="1"/>
          <p:nvPr/>
        </p:nvSpPr>
        <p:spPr>
          <a:xfrm>
            <a:off x="7305879" y="1772022"/>
            <a:ext cx="570756" cy="261610"/>
          </a:xfrm>
          <a:prstGeom prst="rect">
            <a:avLst/>
          </a:prstGeom>
          <a:solidFill>
            <a:schemeClr val="bg1"/>
          </a:solidFill>
        </p:spPr>
        <p:txBody>
          <a:bodyPr wrap="square" rtlCol="0">
            <a:spAutoFit/>
          </a:bodyPr>
          <a:lstStyle/>
          <a:p>
            <a:pPr algn="ctr"/>
            <a:r>
              <a:rPr lang="de-DE" sz="1050" dirty="0">
                <a:latin typeface="+mj-lt"/>
              </a:rPr>
              <a:t>100 %</a:t>
            </a:r>
          </a:p>
        </p:txBody>
      </p:sp>
      <p:sp>
        <p:nvSpPr>
          <p:cNvPr id="19" name="Textfeld 18"/>
          <p:cNvSpPr txBox="1"/>
          <p:nvPr/>
        </p:nvSpPr>
        <p:spPr>
          <a:xfrm>
            <a:off x="7305879" y="3781020"/>
            <a:ext cx="570756" cy="261610"/>
          </a:xfrm>
          <a:prstGeom prst="rect">
            <a:avLst/>
          </a:prstGeom>
          <a:solidFill>
            <a:schemeClr val="bg1"/>
          </a:solidFill>
        </p:spPr>
        <p:txBody>
          <a:bodyPr wrap="square" rtlCol="0">
            <a:spAutoFit/>
          </a:bodyPr>
          <a:lstStyle/>
          <a:p>
            <a:pPr algn="ctr"/>
            <a:r>
              <a:rPr lang="de-DE" sz="1050" dirty="0">
                <a:latin typeface="+mj-lt"/>
              </a:rPr>
              <a:t>50 %</a:t>
            </a:r>
          </a:p>
        </p:txBody>
      </p:sp>
      <p:sp>
        <p:nvSpPr>
          <p:cNvPr id="10" name="Slide Number Placeholder 9">
            <a:extLst>
              <a:ext uri="{FF2B5EF4-FFF2-40B4-BE49-F238E27FC236}">
                <a16:creationId xmlns:a16="http://schemas.microsoft.com/office/drawing/2014/main" id="{E6F18A40-16A6-4170-A1FF-4C9145A5C06C}"/>
              </a:ext>
            </a:extLst>
          </p:cNvPr>
          <p:cNvSpPr>
            <a:spLocks noGrp="1"/>
          </p:cNvSpPr>
          <p:nvPr>
            <p:ph type="sldNum" sz="quarter" idx="12"/>
          </p:nvPr>
        </p:nvSpPr>
        <p:spPr/>
        <p:txBody>
          <a:bodyPr/>
          <a:lstStyle/>
          <a:p>
            <a:fld id="{439CB5D2-A1CC-4ECA-BCD8-2CB40971D696}" type="slidenum">
              <a:rPr lang="en-US" smtClean="0"/>
              <a:pPr/>
              <a:t>10</a:t>
            </a:fld>
            <a:endParaRPr lang="en-US"/>
          </a:p>
        </p:txBody>
      </p:sp>
    </p:spTree>
    <p:extLst>
      <p:ext uri="{BB962C8B-B14F-4D97-AF65-F5344CB8AC3E}">
        <p14:creationId xmlns:p14="http://schemas.microsoft.com/office/powerpoint/2010/main" val="3041122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143B1-BF65-4756-88C3-C3502DE6209B}"/>
              </a:ext>
            </a:extLst>
          </p:cNvPr>
          <p:cNvSpPr>
            <a:spLocks noGrp="1"/>
          </p:cNvSpPr>
          <p:nvPr>
            <p:ph type="title"/>
          </p:nvPr>
        </p:nvSpPr>
        <p:spPr/>
        <p:txBody>
          <a:bodyPr/>
          <a:lstStyle/>
          <a:p>
            <a:r>
              <a:rPr lang="en-US" dirty="0"/>
              <a:t>Guidelines</a:t>
            </a:r>
          </a:p>
        </p:txBody>
      </p:sp>
      <p:sp>
        <p:nvSpPr>
          <p:cNvPr id="6" name="Content Placeholder 2">
            <a:extLst>
              <a:ext uri="{FF2B5EF4-FFF2-40B4-BE49-F238E27FC236}">
                <a16:creationId xmlns:a16="http://schemas.microsoft.com/office/drawing/2014/main" id="{BA433F94-C6A1-4AC5-A153-018620BE7415}"/>
              </a:ext>
            </a:extLst>
          </p:cNvPr>
          <p:cNvSpPr>
            <a:spLocks noGrp="1"/>
          </p:cNvSpPr>
          <p:nvPr>
            <p:ph idx="1"/>
          </p:nvPr>
        </p:nvSpPr>
        <p:spPr>
          <a:xfrm>
            <a:off x="838200" y="1825625"/>
            <a:ext cx="4427136" cy="4351338"/>
          </a:xfrm>
        </p:spPr>
        <p:txBody>
          <a:bodyPr>
            <a:normAutofit/>
          </a:bodyPr>
          <a:lstStyle/>
          <a:p>
            <a:r>
              <a:rPr lang="en-US" dirty="0"/>
              <a:t>Hagendorff, </a:t>
            </a:r>
            <a:r>
              <a:rPr lang="en-US" dirty="0" err="1"/>
              <a:t>Thilo</a:t>
            </a:r>
            <a:r>
              <a:rPr lang="en-US" dirty="0"/>
              <a:t> (2019): The Ethics of AI Ethics. An Evaluation of Guidelines. in: arXiv:1903.03425v1, pp. 1–15.</a:t>
            </a:r>
          </a:p>
        </p:txBody>
      </p:sp>
      <p:pic>
        <p:nvPicPr>
          <p:cNvPr id="4" name="Picture 3">
            <a:extLst>
              <a:ext uri="{FF2B5EF4-FFF2-40B4-BE49-F238E27FC236}">
                <a16:creationId xmlns:a16="http://schemas.microsoft.com/office/drawing/2014/main" id="{88CEE0A1-2CD2-42C9-B5D3-BC9E835E009E}"/>
              </a:ext>
            </a:extLst>
          </p:cNvPr>
          <p:cNvPicPr>
            <a:picLocks noChangeAspect="1"/>
          </p:cNvPicPr>
          <p:nvPr/>
        </p:nvPicPr>
        <p:blipFill>
          <a:blip r:embed="rId2"/>
          <a:stretch>
            <a:fillRect/>
          </a:stretch>
        </p:blipFill>
        <p:spPr>
          <a:xfrm>
            <a:off x="6648298" y="289625"/>
            <a:ext cx="4505372" cy="6126208"/>
          </a:xfrm>
          <a:prstGeom prst="rect">
            <a:avLst/>
          </a:prstGeom>
          <a:ln>
            <a:solidFill>
              <a:schemeClr val="tx1"/>
            </a:solidFill>
          </a:ln>
        </p:spPr>
      </p:pic>
    </p:spTree>
    <p:extLst>
      <p:ext uri="{BB962C8B-B14F-4D97-AF65-F5344CB8AC3E}">
        <p14:creationId xmlns:p14="http://schemas.microsoft.com/office/powerpoint/2010/main" val="3847448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143B1-BF65-4756-88C3-C3502DE6209B}"/>
              </a:ext>
            </a:extLst>
          </p:cNvPr>
          <p:cNvSpPr>
            <a:spLocks noGrp="1"/>
          </p:cNvSpPr>
          <p:nvPr>
            <p:ph type="title"/>
          </p:nvPr>
        </p:nvSpPr>
        <p:spPr/>
        <p:txBody>
          <a:bodyPr/>
          <a:lstStyle/>
          <a:p>
            <a:r>
              <a:rPr lang="en-US" dirty="0"/>
              <a:t>Guidelines</a:t>
            </a:r>
          </a:p>
        </p:txBody>
      </p:sp>
      <p:pic>
        <p:nvPicPr>
          <p:cNvPr id="5" name="Picture 4">
            <a:extLst>
              <a:ext uri="{FF2B5EF4-FFF2-40B4-BE49-F238E27FC236}">
                <a16:creationId xmlns:a16="http://schemas.microsoft.com/office/drawing/2014/main" id="{D35E4C5F-4547-455D-8DE4-4D79D55754CC}"/>
              </a:ext>
            </a:extLst>
          </p:cNvPr>
          <p:cNvPicPr>
            <a:picLocks noChangeAspect="1"/>
          </p:cNvPicPr>
          <p:nvPr/>
        </p:nvPicPr>
        <p:blipFill>
          <a:blip r:embed="rId2"/>
          <a:stretch>
            <a:fillRect/>
          </a:stretch>
        </p:blipFill>
        <p:spPr>
          <a:xfrm>
            <a:off x="0" y="1422400"/>
            <a:ext cx="12182287" cy="5435600"/>
          </a:xfrm>
          <a:prstGeom prst="rect">
            <a:avLst/>
          </a:prstGeom>
        </p:spPr>
      </p:pic>
    </p:spTree>
    <p:extLst>
      <p:ext uri="{BB962C8B-B14F-4D97-AF65-F5344CB8AC3E}">
        <p14:creationId xmlns:p14="http://schemas.microsoft.com/office/powerpoint/2010/main" val="1212689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0625D32F-27BC-4195-874D-8BC6DF97555E}"/>
              </a:ext>
            </a:extLst>
          </p:cNvPr>
          <p:cNvPicPr>
            <a:picLocks noChangeAspect="1"/>
          </p:cNvPicPr>
          <p:nvPr/>
        </p:nvPicPr>
        <p:blipFill rotWithShape="1">
          <a:blip r:embed="rId2"/>
          <a:srcRect l="4399" r="7607"/>
          <a:stretch/>
        </p:blipFill>
        <p:spPr>
          <a:xfrm>
            <a:off x="10482945" y="926083"/>
            <a:ext cx="502921" cy="5353069"/>
          </a:xfrm>
          <a:prstGeom prst="rect">
            <a:avLst/>
          </a:prstGeom>
          <a:ln w="57150">
            <a:solidFill>
              <a:schemeClr val="bg1"/>
            </a:solidFill>
          </a:ln>
        </p:spPr>
      </p:pic>
      <p:sp>
        <p:nvSpPr>
          <p:cNvPr id="2" name="Title 1">
            <a:extLst>
              <a:ext uri="{FF2B5EF4-FFF2-40B4-BE49-F238E27FC236}">
                <a16:creationId xmlns:a16="http://schemas.microsoft.com/office/drawing/2014/main" id="{343143B1-BF65-4756-88C3-C3502DE6209B}"/>
              </a:ext>
            </a:extLst>
          </p:cNvPr>
          <p:cNvSpPr>
            <a:spLocks noGrp="1"/>
          </p:cNvSpPr>
          <p:nvPr>
            <p:ph type="title"/>
          </p:nvPr>
        </p:nvSpPr>
        <p:spPr/>
        <p:txBody>
          <a:bodyPr/>
          <a:lstStyle/>
          <a:p>
            <a:r>
              <a:rPr lang="en-US" dirty="0"/>
              <a:t>Guidelines</a:t>
            </a:r>
          </a:p>
        </p:txBody>
      </p:sp>
      <p:pic>
        <p:nvPicPr>
          <p:cNvPr id="5" name="Picture 4">
            <a:extLst>
              <a:ext uri="{FF2B5EF4-FFF2-40B4-BE49-F238E27FC236}">
                <a16:creationId xmlns:a16="http://schemas.microsoft.com/office/drawing/2014/main" id="{D35E4C5F-4547-455D-8DE4-4D79D55754CC}"/>
              </a:ext>
            </a:extLst>
          </p:cNvPr>
          <p:cNvPicPr>
            <a:picLocks noChangeAspect="1"/>
          </p:cNvPicPr>
          <p:nvPr/>
        </p:nvPicPr>
        <p:blipFill>
          <a:blip r:embed="rId3"/>
          <a:stretch>
            <a:fillRect/>
          </a:stretch>
        </p:blipFill>
        <p:spPr>
          <a:xfrm>
            <a:off x="391679" y="3229337"/>
            <a:ext cx="6057028" cy="2702578"/>
          </a:xfrm>
          <a:prstGeom prst="rect">
            <a:avLst/>
          </a:prstGeom>
        </p:spPr>
      </p:pic>
      <p:pic>
        <p:nvPicPr>
          <p:cNvPr id="3" name="Picture 2">
            <a:extLst>
              <a:ext uri="{FF2B5EF4-FFF2-40B4-BE49-F238E27FC236}">
                <a16:creationId xmlns:a16="http://schemas.microsoft.com/office/drawing/2014/main" id="{9F52134C-B8B8-4550-9E17-F1F887102674}"/>
              </a:ext>
            </a:extLst>
          </p:cNvPr>
          <p:cNvPicPr>
            <a:picLocks noChangeAspect="1"/>
          </p:cNvPicPr>
          <p:nvPr/>
        </p:nvPicPr>
        <p:blipFill>
          <a:blip r:embed="rId4"/>
          <a:stretch>
            <a:fillRect/>
          </a:stretch>
        </p:blipFill>
        <p:spPr>
          <a:xfrm>
            <a:off x="4539501" y="926085"/>
            <a:ext cx="5900149" cy="5353069"/>
          </a:xfrm>
          <a:prstGeom prst="rect">
            <a:avLst/>
          </a:prstGeom>
        </p:spPr>
      </p:pic>
      <p:sp>
        <p:nvSpPr>
          <p:cNvPr id="4" name="Rectangle 3">
            <a:extLst>
              <a:ext uri="{FF2B5EF4-FFF2-40B4-BE49-F238E27FC236}">
                <a16:creationId xmlns:a16="http://schemas.microsoft.com/office/drawing/2014/main" id="{842B920E-9861-4C4A-A96F-C7051A854AAB}"/>
              </a:ext>
            </a:extLst>
          </p:cNvPr>
          <p:cNvSpPr/>
          <p:nvPr/>
        </p:nvSpPr>
        <p:spPr>
          <a:xfrm>
            <a:off x="388620" y="4320540"/>
            <a:ext cx="1600200" cy="145923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C81F241-011D-4448-9805-18BE4BAEAC84}"/>
              </a:ext>
            </a:extLst>
          </p:cNvPr>
          <p:cNvSpPr/>
          <p:nvPr/>
        </p:nvSpPr>
        <p:spPr>
          <a:xfrm>
            <a:off x="4539500" y="926085"/>
            <a:ext cx="5900149" cy="535306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2DFDC00C-C161-40F5-BA0A-2CCDF572F5CA}"/>
              </a:ext>
            </a:extLst>
          </p:cNvPr>
          <p:cNvCxnSpPr>
            <a:cxnSpLocks/>
          </p:cNvCxnSpPr>
          <p:nvPr/>
        </p:nvCxnSpPr>
        <p:spPr>
          <a:xfrm flipV="1">
            <a:off x="388619" y="926087"/>
            <a:ext cx="4150880" cy="339445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E5B5D1B-BD6D-480C-9DB0-C0C1BBDD35C5}"/>
              </a:ext>
            </a:extLst>
          </p:cNvPr>
          <p:cNvCxnSpPr>
            <a:cxnSpLocks/>
          </p:cNvCxnSpPr>
          <p:nvPr/>
        </p:nvCxnSpPr>
        <p:spPr>
          <a:xfrm flipV="1">
            <a:off x="1988820" y="3229336"/>
            <a:ext cx="2550679" cy="109120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0C7D652-F20B-4FC5-B79E-D046DFBC3913}"/>
              </a:ext>
            </a:extLst>
          </p:cNvPr>
          <p:cNvCxnSpPr>
            <a:cxnSpLocks/>
          </p:cNvCxnSpPr>
          <p:nvPr/>
        </p:nvCxnSpPr>
        <p:spPr>
          <a:xfrm>
            <a:off x="388619" y="5779770"/>
            <a:ext cx="4150880" cy="4993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679FA9B-FAB3-49AB-8BC3-E2D5CF7D304D}"/>
              </a:ext>
            </a:extLst>
          </p:cNvPr>
          <p:cNvCxnSpPr>
            <a:cxnSpLocks/>
          </p:cNvCxnSpPr>
          <p:nvPr/>
        </p:nvCxnSpPr>
        <p:spPr>
          <a:xfrm>
            <a:off x="1988820" y="5779769"/>
            <a:ext cx="2550679" cy="15214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7659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5E4C5F-4547-455D-8DE4-4D79D55754CC}"/>
              </a:ext>
            </a:extLst>
          </p:cNvPr>
          <p:cNvPicPr>
            <a:picLocks noChangeAspect="1"/>
          </p:cNvPicPr>
          <p:nvPr/>
        </p:nvPicPr>
        <p:blipFill>
          <a:blip r:embed="rId2"/>
          <a:stretch>
            <a:fillRect/>
          </a:stretch>
        </p:blipFill>
        <p:spPr>
          <a:xfrm>
            <a:off x="691377" y="2113061"/>
            <a:ext cx="10175067" cy="4540001"/>
          </a:xfrm>
          <a:prstGeom prst="rect">
            <a:avLst/>
          </a:prstGeom>
        </p:spPr>
      </p:pic>
      <p:sp>
        <p:nvSpPr>
          <p:cNvPr id="14" name="Rectangle 13">
            <a:extLst>
              <a:ext uri="{FF2B5EF4-FFF2-40B4-BE49-F238E27FC236}">
                <a16:creationId xmlns:a16="http://schemas.microsoft.com/office/drawing/2014/main" id="{07E403E5-92FB-4C1B-9FA9-26727642D027}"/>
              </a:ext>
            </a:extLst>
          </p:cNvPr>
          <p:cNvSpPr/>
          <p:nvPr/>
        </p:nvSpPr>
        <p:spPr>
          <a:xfrm>
            <a:off x="67984" y="579121"/>
            <a:ext cx="12020262" cy="35865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9ED5AFB-9247-4D9C-B9B9-1B708B44F0DC}"/>
              </a:ext>
            </a:extLst>
          </p:cNvPr>
          <p:cNvSpPr/>
          <p:nvPr/>
        </p:nvSpPr>
        <p:spPr>
          <a:xfrm>
            <a:off x="3364230" y="6385560"/>
            <a:ext cx="7283449" cy="26750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FF2B5EF4-FFF2-40B4-BE49-F238E27FC236}">
                <a16:creationId xmlns:a16="http://schemas.microsoft.com/office/drawing/2014/main" id="{8CDE294C-4732-405F-A75D-7135550200CB}"/>
              </a:ext>
            </a:extLst>
          </p:cNvPr>
          <p:cNvCxnSpPr>
            <a:cxnSpLocks/>
          </p:cNvCxnSpPr>
          <p:nvPr/>
        </p:nvCxnSpPr>
        <p:spPr>
          <a:xfrm flipH="1" flipV="1">
            <a:off x="94040" y="4160640"/>
            <a:ext cx="3270189" cy="249242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10EB5CA-EEF7-47B8-B482-6ACAAB7ABB33}"/>
              </a:ext>
            </a:extLst>
          </p:cNvPr>
          <p:cNvCxnSpPr>
            <a:cxnSpLocks/>
          </p:cNvCxnSpPr>
          <p:nvPr/>
        </p:nvCxnSpPr>
        <p:spPr>
          <a:xfrm flipV="1">
            <a:off x="10647679" y="4160640"/>
            <a:ext cx="614370" cy="222492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F80502E-D20C-4027-B028-15586C67281D}"/>
              </a:ext>
            </a:extLst>
          </p:cNvPr>
          <p:cNvCxnSpPr>
            <a:cxnSpLocks/>
          </p:cNvCxnSpPr>
          <p:nvPr/>
        </p:nvCxnSpPr>
        <p:spPr>
          <a:xfrm flipV="1">
            <a:off x="10647680" y="4160640"/>
            <a:ext cx="1440565" cy="249242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6574A04-05A6-409F-8444-BF7E1FB85674}"/>
              </a:ext>
            </a:extLst>
          </p:cNvPr>
          <p:cNvCxnSpPr>
            <a:cxnSpLocks/>
          </p:cNvCxnSpPr>
          <p:nvPr/>
        </p:nvCxnSpPr>
        <p:spPr>
          <a:xfrm flipH="1" flipV="1">
            <a:off x="1990846" y="4131924"/>
            <a:ext cx="1373384" cy="22536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074F32E6-1EFC-40BE-9841-E80ECBCE2891}"/>
              </a:ext>
            </a:extLst>
          </p:cNvPr>
          <p:cNvPicPr>
            <a:picLocks noChangeAspect="1"/>
          </p:cNvPicPr>
          <p:nvPr/>
        </p:nvPicPr>
        <p:blipFill>
          <a:blip r:embed="rId3"/>
          <a:stretch>
            <a:fillRect/>
          </a:stretch>
        </p:blipFill>
        <p:spPr>
          <a:xfrm>
            <a:off x="103753" y="1109449"/>
            <a:ext cx="11960733" cy="3022475"/>
          </a:xfrm>
          <a:prstGeom prst="rect">
            <a:avLst/>
          </a:prstGeom>
        </p:spPr>
      </p:pic>
      <p:sp>
        <p:nvSpPr>
          <p:cNvPr id="33" name="Title 1">
            <a:extLst>
              <a:ext uri="{FF2B5EF4-FFF2-40B4-BE49-F238E27FC236}">
                <a16:creationId xmlns:a16="http://schemas.microsoft.com/office/drawing/2014/main" id="{9C518A23-4FA3-4B97-9A16-066435B84DD8}"/>
              </a:ext>
            </a:extLst>
          </p:cNvPr>
          <p:cNvSpPr>
            <a:spLocks noGrp="1"/>
          </p:cNvSpPr>
          <p:nvPr>
            <p:ph type="title"/>
          </p:nvPr>
        </p:nvSpPr>
        <p:spPr>
          <a:xfrm>
            <a:off x="838200" y="6308"/>
            <a:ext cx="10515600" cy="1325563"/>
          </a:xfrm>
        </p:spPr>
        <p:txBody>
          <a:bodyPr/>
          <a:lstStyle/>
          <a:p>
            <a:r>
              <a:rPr lang="en-US" dirty="0"/>
              <a:t>Guidelines</a:t>
            </a:r>
          </a:p>
        </p:txBody>
      </p:sp>
      <p:sp>
        <p:nvSpPr>
          <p:cNvPr id="11" name="Rectangle 10">
            <a:extLst>
              <a:ext uri="{FF2B5EF4-FFF2-40B4-BE49-F238E27FC236}">
                <a16:creationId xmlns:a16="http://schemas.microsoft.com/office/drawing/2014/main" id="{6507C526-D168-4C95-9406-1D99CCE203FC}"/>
              </a:ext>
            </a:extLst>
          </p:cNvPr>
          <p:cNvSpPr/>
          <p:nvPr/>
        </p:nvSpPr>
        <p:spPr>
          <a:xfrm>
            <a:off x="94039" y="1109449"/>
            <a:ext cx="11994207" cy="305119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1845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0625D32F-27BC-4195-874D-8BC6DF97555E}"/>
              </a:ext>
            </a:extLst>
          </p:cNvPr>
          <p:cNvPicPr>
            <a:picLocks noChangeAspect="1"/>
          </p:cNvPicPr>
          <p:nvPr/>
        </p:nvPicPr>
        <p:blipFill rotWithShape="1">
          <a:blip r:embed="rId2"/>
          <a:srcRect l="4399" r="7607"/>
          <a:stretch/>
        </p:blipFill>
        <p:spPr>
          <a:xfrm>
            <a:off x="10482945" y="926083"/>
            <a:ext cx="502921" cy="5353069"/>
          </a:xfrm>
          <a:prstGeom prst="rect">
            <a:avLst/>
          </a:prstGeom>
          <a:ln w="57150">
            <a:solidFill>
              <a:schemeClr val="bg1"/>
            </a:solidFill>
          </a:ln>
        </p:spPr>
      </p:pic>
      <p:sp>
        <p:nvSpPr>
          <p:cNvPr id="2" name="Title 1">
            <a:extLst>
              <a:ext uri="{FF2B5EF4-FFF2-40B4-BE49-F238E27FC236}">
                <a16:creationId xmlns:a16="http://schemas.microsoft.com/office/drawing/2014/main" id="{343143B1-BF65-4756-88C3-C3502DE6209B}"/>
              </a:ext>
            </a:extLst>
          </p:cNvPr>
          <p:cNvSpPr>
            <a:spLocks noGrp="1"/>
          </p:cNvSpPr>
          <p:nvPr>
            <p:ph type="title"/>
          </p:nvPr>
        </p:nvSpPr>
        <p:spPr/>
        <p:txBody>
          <a:bodyPr/>
          <a:lstStyle/>
          <a:p>
            <a:r>
              <a:rPr lang="en-US" dirty="0"/>
              <a:t>Guidelines</a:t>
            </a:r>
          </a:p>
        </p:txBody>
      </p:sp>
      <p:pic>
        <p:nvPicPr>
          <p:cNvPr id="5" name="Picture 4">
            <a:extLst>
              <a:ext uri="{FF2B5EF4-FFF2-40B4-BE49-F238E27FC236}">
                <a16:creationId xmlns:a16="http://schemas.microsoft.com/office/drawing/2014/main" id="{D35E4C5F-4547-455D-8DE4-4D79D55754CC}"/>
              </a:ext>
            </a:extLst>
          </p:cNvPr>
          <p:cNvPicPr>
            <a:picLocks noChangeAspect="1"/>
          </p:cNvPicPr>
          <p:nvPr/>
        </p:nvPicPr>
        <p:blipFill>
          <a:blip r:embed="rId3"/>
          <a:stretch>
            <a:fillRect/>
          </a:stretch>
        </p:blipFill>
        <p:spPr>
          <a:xfrm>
            <a:off x="391679" y="3229337"/>
            <a:ext cx="6057028" cy="2702578"/>
          </a:xfrm>
          <a:prstGeom prst="rect">
            <a:avLst/>
          </a:prstGeom>
        </p:spPr>
      </p:pic>
      <p:pic>
        <p:nvPicPr>
          <p:cNvPr id="3" name="Picture 2">
            <a:extLst>
              <a:ext uri="{FF2B5EF4-FFF2-40B4-BE49-F238E27FC236}">
                <a16:creationId xmlns:a16="http://schemas.microsoft.com/office/drawing/2014/main" id="{9F52134C-B8B8-4550-9E17-F1F887102674}"/>
              </a:ext>
            </a:extLst>
          </p:cNvPr>
          <p:cNvPicPr>
            <a:picLocks noChangeAspect="1"/>
          </p:cNvPicPr>
          <p:nvPr/>
        </p:nvPicPr>
        <p:blipFill>
          <a:blip r:embed="rId4"/>
          <a:stretch>
            <a:fillRect/>
          </a:stretch>
        </p:blipFill>
        <p:spPr>
          <a:xfrm>
            <a:off x="4539501" y="926085"/>
            <a:ext cx="5900149" cy="5353069"/>
          </a:xfrm>
          <a:prstGeom prst="rect">
            <a:avLst/>
          </a:prstGeom>
        </p:spPr>
      </p:pic>
      <p:sp>
        <p:nvSpPr>
          <p:cNvPr id="4" name="Rectangle 3">
            <a:extLst>
              <a:ext uri="{FF2B5EF4-FFF2-40B4-BE49-F238E27FC236}">
                <a16:creationId xmlns:a16="http://schemas.microsoft.com/office/drawing/2014/main" id="{842B920E-9861-4C4A-A96F-C7051A854AAB}"/>
              </a:ext>
            </a:extLst>
          </p:cNvPr>
          <p:cNvSpPr/>
          <p:nvPr/>
        </p:nvSpPr>
        <p:spPr>
          <a:xfrm>
            <a:off x="388620" y="4320540"/>
            <a:ext cx="1600200" cy="145923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6C81F241-011D-4448-9805-18BE4BAEAC84}"/>
              </a:ext>
            </a:extLst>
          </p:cNvPr>
          <p:cNvSpPr/>
          <p:nvPr/>
        </p:nvSpPr>
        <p:spPr>
          <a:xfrm>
            <a:off x="4539500" y="926085"/>
            <a:ext cx="5900149" cy="535306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2DFDC00C-C161-40F5-BA0A-2CCDF572F5CA}"/>
              </a:ext>
            </a:extLst>
          </p:cNvPr>
          <p:cNvCxnSpPr>
            <a:cxnSpLocks/>
          </p:cNvCxnSpPr>
          <p:nvPr/>
        </p:nvCxnSpPr>
        <p:spPr>
          <a:xfrm flipV="1">
            <a:off x="388619" y="926087"/>
            <a:ext cx="4150880" cy="339445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E5B5D1B-BD6D-480C-9DB0-C0C1BBDD35C5}"/>
              </a:ext>
            </a:extLst>
          </p:cNvPr>
          <p:cNvCxnSpPr>
            <a:cxnSpLocks/>
          </p:cNvCxnSpPr>
          <p:nvPr/>
        </p:nvCxnSpPr>
        <p:spPr>
          <a:xfrm flipV="1">
            <a:off x="1988820" y="3229336"/>
            <a:ext cx="2550679" cy="109120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0C7D652-F20B-4FC5-B79E-D046DFBC3913}"/>
              </a:ext>
            </a:extLst>
          </p:cNvPr>
          <p:cNvCxnSpPr>
            <a:cxnSpLocks/>
          </p:cNvCxnSpPr>
          <p:nvPr/>
        </p:nvCxnSpPr>
        <p:spPr>
          <a:xfrm>
            <a:off x="388619" y="5779770"/>
            <a:ext cx="4150880" cy="49938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679FA9B-FAB3-49AB-8BC3-E2D5CF7D304D}"/>
              </a:ext>
            </a:extLst>
          </p:cNvPr>
          <p:cNvCxnSpPr>
            <a:cxnSpLocks/>
          </p:cNvCxnSpPr>
          <p:nvPr/>
        </p:nvCxnSpPr>
        <p:spPr>
          <a:xfrm>
            <a:off x="1988820" y="5779769"/>
            <a:ext cx="2550679" cy="15214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2401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Privacy </a:t>
            </a:r>
            <a:r>
              <a:rPr lang="en-US" sz="2800" dirty="0"/>
              <a:t>(14/15)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199" y="1825625"/>
            <a:ext cx="6008097" cy="4351338"/>
          </a:xfrm>
        </p:spPr>
        <p:txBody>
          <a:bodyPr>
            <a:normAutofit/>
          </a:bodyPr>
          <a:lstStyle/>
          <a:p>
            <a:r>
              <a:rPr lang="en-US" sz="3200" dirty="0"/>
              <a:t>personality analysis, image recognition, disease prediction etc.</a:t>
            </a:r>
          </a:p>
        </p:txBody>
      </p:sp>
      <p:pic>
        <p:nvPicPr>
          <p:cNvPr id="10" name="Grafik 3">
            <a:extLst>
              <a:ext uri="{FF2B5EF4-FFF2-40B4-BE49-F238E27FC236}">
                <a16:creationId xmlns:a16="http://schemas.microsoft.com/office/drawing/2014/main" id="{21651EE4-98C5-4513-B6FE-450AB2FC95CF}"/>
              </a:ext>
            </a:extLst>
          </p:cNvPr>
          <p:cNvPicPr>
            <a:picLocks noChangeAspect="1"/>
          </p:cNvPicPr>
          <p:nvPr/>
        </p:nvPicPr>
        <p:blipFill>
          <a:blip r:embed="rId2"/>
          <a:stretch>
            <a:fillRect/>
          </a:stretch>
        </p:blipFill>
        <p:spPr>
          <a:xfrm>
            <a:off x="7116375" y="222358"/>
            <a:ext cx="3186627" cy="1933146"/>
          </a:xfrm>
          <a:prstGeom prst="rect">
            <a:avLst/>
          </a:prstGeom>
        </p:spPr>
      </p:pic>
      <p:pic>
        <p:nvPicPr>
          <p:cNvPr id="11" name="Grafik 5">
            <a:extLst>
              <a:ext uri="{FF2B5EF4-FFF2-40B4-BE49-F238E27FC236}">
                <a16:creationId xmlns:a16="http://schemas.microsoft.com/office/drawing/2014/main" id="{57FBDF11-F140-464D-80B0-98D211566782}"/>
              </a:ext>
            </a:extLst>
          </p:cNvPr>
          <p:cNvPicPr>
            <a:picLocks noChangeAspect="1"/>
          </p:cNvPicPr>
          <p:nvPr/>
        </p:nvPicPr>
        <p:blipFill>
          <a:blip r:embed="rId3"/>
          <a:stretch>
            <a:fillRect/>
          </a:stretch>
        </p:blipFill>
        <p:spPr>
          <a:xfrm>
            <a:off x="7630162" y="851933"/>
            <a:ext cx="3453560" cy="2163290"/>
          </a:xfrm>
          <a:prstGeom prst="rect">
            <a:avLst/>
          </a:prstGeom>
        </p:spPr>
      </p:pic>
      <p:pic>
        <p:nvPicPr>
          <p:cNvPr id="13" name="Grafik 6">
            <a:extLst>
              <a:ext uri="{FF2B5EF4-FFF2-40B4-BE49-F238E27FC236}">
                <a16:creationId xmlns:a16="http://schemas.microsoft.com/office/drawing/2014/main" id="{48839C2E-33BB-42B5-ADA5-0012187AF7F4}"/>
              </a:ext>
            </a:extLst>
          </p:cNvPr>
          <p:cNvPicPr>
            <a:picLocks noChangeAspect="1"/>
          </p:cNvPicPr>
          <p:nvPr/>
        </p:nvPicPr>
        <p:blipFill rotWithShape="1">
          <a:blip r:embed="rId4"/>
          <a:srcRect b="17613"/>
          <a:stretch/>
        </p:blipFill>
        <p:spPr>
          <a:xfrm>
            <a:off x="2191142" y="3623945"/>
            <a:ext cx="3246493" cy="2379263"/>
          </a:xfrm>
          <a:prstGeom prst="rect">
            <a:avLst/>
          </a:prstGeom>
        </p:spPr>
      </p:pic>
      <p:pic>
        <p:nvPicPr>
          <p:cNvPr id="14" name="Picture 2" descr="Bildergebnis fÃ¼r kosinski wang">
            <a:extLst>
              <a:ext uri="{FF2B5EF4-FFF2-40B4-BE49-F238E27FC236}">
                <a16:creationId xmlns:a16="http://schemas.microsoft.com/office/drawing/2014/main" id="{3FAC7F92-35FA-433F-B8DE-B393C564760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29614" y="4976947"/>
            <a:ext cx="2631742" cy="1731193"/>
          </a:xfrm>
          <a:prstGeom prst="rect">
            <a:avLst/>
          </a:prstGeom>
          <a:noFill/>
          <a:extLst>
            <a:ext uri="{909E8E84-426E-40DD-AFC4-6F175D3DCCD1}">
              <a14:hiddenFill xmlns:a14="http://schemas.microsoft.com/office/drawing/2010/main">
                <a:solidFill>
                  <a:srgbClr val="FFFFFF"/>
                </a:solidFill>
              </a14:hiddenFill>
            </a:ext>
          </a:extLst>
        </p:spPr>
      </p:pic>
      <p:pic>
        <p:nvPicPr>
          <p:cNvPr id="15" name="Grafik 3">
            <a:extLst>
              <a:ext uri="{FF2B5EF4-FFF2-40B4-BE49-F238E27FC236}">
                <a16:creationId xmlns:a16="http://schemas.microsoft.com/office/drawing/2014/main" id="{410F92FA-386C-48F3-B6C1-92C5F2D0B85C}"/>
              </a:ext>
            </a:extLst>
          </p:cNvPr>
          <p:cNvPicPr>
            <a:picLocks noChangeAspect="1"/>
          </p:cNvPicPr>
          <p:nvPr/>
        </p:nvPicPr>
        <p:blipFill>
          <a:blip r:embed="rId6"/>
          <a:stretch>
            <a:fillRect/>
          </a:stretch>
        </p:blipFill>
        <p:spPr>
          <a:xfrm>
            <a:off x="6754366" y="3205639"/>
            <a:ext cx="3286088" cy="2379263"/>
          </a:xfrm>
          <a:prstGeom prst="rect">
            <a:avLst/>
          </a:prstGeom>
        </p:spPr>
      </p:pic>
      <p:pic>
        <p:nvPicPr>
          <p:cNvPr id="16" name="Grafik 9">
            <a:extLst>
              <a:ext uri="{FF2B5EF4-FFF2-40B4-BE49-F238E27FC236}">
                <a16:creationId xmlns:a16="http://schemas.microsoft.com/office/drawing/2014/main" id="{44134CD4-9138-4DC3-B154-A0CEEFAF0B53}"/>
              </a:ext>
            </a:extLst>
          </p:cNvPr>
          <p:cNvPicPr>
            <a:picLocks noChangeAspect="1"/>
          </p:cNvPicPr>
          <p:nvPr/>
        </p:nvPicPr>
        <p:blipFill>
          <a:blip r:embed="rId7"/>
          <a:stretch>
            <a:fillRect/>
          </a:stretch>
        </p:blipFill>
        <p:spPr>
          <a:xfrm>
            <a:off x="7634203" y="3886142"/>
            <a:ext cx="2805257" cy="2749500"/>
          </a:xfrm>
          <a:prstGeom prst="rect">
            <a:avLst/>
          </a:prstGeom>
        </p:spPr>
      </p:pic>
    </p:spTree>
    <p:extLst>
      <p:ext uri="{BB962C8B-B14F-4D97-AF65-F5344CB8AC3E}">
        <p14:creationId xmlns:p14="http://schemas.microsoft.com/office/powerpoint/2010/main" val="3922046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Accountability </a:t>
            </a:r>
            <a:r>
              <a:rPr lang="en-US" sz="2800" dirty="0">
                <a:solidFill>
                  <a:prstClr val="black"/>
                </a:solidFill>
              </a:rPr>
              <a:t>(13/15)</a:t>
            </a:r>
            <a:endParaRPr lang="en-US" dirty="0"/>
          </a:p>
        </p:txBody>
      </p:sp>
      <p:sp>
        <p:nvSpPr>
          <p:cNvPr id="11" name="Content Placeholder 10">
            <a:extLst>
              <a:ext uri="{FF2B5EF4-FFF2-40B4-BE49-F238E27FC236}">
                <a16:creationId xmlns:a16="http://schemas.microsoft.com/office/drawing/2014/main" id="{8FACF275-7585-4198-9D85-31D00EB61DBE}"/>
              </a:ext>
            </a:extLst>
          </p:cNvPr>
          <p:cNvSpPr>
            <a:spLocks noGrp="1"/>
          </p:cNvSpPr>
          <p:nvPr>
            <p:ph idx="1"/>
          </p:nvPr>
        </p:nvSpPr>
        <p:spPr>
          <a:xfrm>
            <a:off x="838200" y="1825625"/>
            <a:ext cx="4165176" cy="4351338"/>
          </a:xfrm>
        </p:spPr>
        <p:txBody>
          <a:bodyPr>
            <a:normAutofit/>
          </a:bodyPr>
          <a:lstStyle/>
          <a:p>
            <a:r>
              <a:rPr lang="en-US" sz="3200" dirty="0"/>
              <a:t>who can be held legally responsible?</a:t>
            </a:r>
          </a:p>
          <a:p>
            <a:r>
              <a:rPr lang="en-US" sz="3200" dirty="0"/>
              <a:t>AI systems as </a:t>
            </a:r>
            <a:br>
              <a:rPr lang="en-US" sz="3200" dirty="0"/>
            </a:br>
            <a:r>
              <a:rPr lang="en-US" sz="3200" dirty="0"/>
              <a:t>“e-persons”</a:t>
            </a:r>
          </a:p>
        </p:txBody>
      </p:sp>
      <p:pic>
        <p:nvPicPr>
          <p:cNvPr id="1030" name="Picture 6" descr="Bildergebnis fÃ¼r autonomous car  accident">
            <a:extLst>
              <a:ext uri="{FF2B5EF4-FFF2-40B4-BE49-F238E27FC236}">
                <a16:creationId xmlns:a16="http://schemas.microsoft.com/office/drawing/2014/main" id="{9352FCC1-61DF-4A40-93D0-302F32945B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2016" y="1690688"/>
            <a:ext cx="5801784"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70576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Fairness </a:t>
            </a:r>
            <a:r>
              <a:rPr lang="en-US" sz="2800" dirty="0">
                <a:solidFill>
                  <a:prstClr val="black"/>
                </a:solidFill>
              </a:rPr>
              <a:t>(13/15)</a:t>
            </a:r>
            <a:endParaRPr lang="en-US" dirty="0"/>
          </a:p>
        </p:txBody>
      </p:sp>
      <p:pic>
        <p:nvPicPr>
          <p:cNvPr id="5" name="Picture 2" descr="https://www.heise.de/imgs/18/1/7/8/2/8/6/4/Tay_tweets-7bc65c92fa87111a.jpeg">
            <a:extLst>
              <a:ext uri="{FF2B5EF4-FFF2-40B4-BE49-F238E27FC236}">
                <a16:creationId xmlns:a16="http://schemas.microsoft.com/office/drawing/2014/main" id="{37F3ECCF-21F5-4D07-9187-373D47712556}"/>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897880" y="1947902"/>
            <a:ext cx="4894698" cy="27479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wi-images.condecdn.net/image/a8O1dY5jkeZ/crop/1020">
            <a:extLst>
              <a:ext uri="{FF2B5EF4-FFF2-40B4-BE49-F238E27FC236}">
                <a16:creationId xmlns:a16="http://schemas.microsoft.com/office/drawing/2014/main" id="{598DDEEC-0482-4CFB-83F8-80C6F57E03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2321" y="4417203"/>
            <a:ext cx="3730868" cy="2030031"/>
          </a:xfrm>
          <a:prstGeom prst="rect">
            <a:avLst/>
          </a:prstGeom>
          <a:noFill/>
          <a:extLst>
            <a:ext uri="{909E8E84-426E-40DD-AFC4-6F175D3DCCD1}">
              <a14:hiddenFill xmlns:a14="http://schemas.microsoft.com/office/drawing/2010/main">
                <a:solidFill>
                  <a:srgbClr val="FFFFFF"/>
                </a:solidFill>
              </a14:hiddenFill>
            </a:ext>
          </a:extLst>
        </p:spPr>
      </p:pic>
      <p:pic>
        <p:nvPicPr>
          <p:cNvPr id="4" name="Grafik 3">
            <a:extLst>
              <a:ext uri="{FF2B5EF4-FFF2-40B4-BE49-F238E27FC236}">
                <a16:creationId xmlns:a16="http://schemas.microsoft.com/office/drawing/2014/main" id="{0A3C7907-DA92-4205-B13E-1F4DBFCCFA10}"/>
              </a:ext>
            </a:extLst>
          </p:cNvPr>
          <p:cNvPicPr>
            <a:picLocks noChangeAspect="1"/>
          </p:cNvPicPr>
          <p:nvPr/>
        </p:nvPicPr>
        <p:blipFill>
          <a:blip r:embed="rId4"/>
          <a:stretch>
            <a:fillRect/>
          </a:stretch>
        </p:blipFill>
        <p:spPr>
          <a:xfrm>
            <a:off x="8865496" y="365125"/>
            <a:ext cx="2488304" cy="2565262"/>
          </a:xfrm>
          <a:prstGeom prst="rect">
            <a:avLst/>
          </a:prstGeom>
        </p:spPr>
      </p:pic>
      <p:sp>
        <p:nvSpPr>
          <p:cNvPr id="7" name="Content Placeholder 10">
            <a:extLst>
              <a:ext uri="{FF2B5EF4-FFF2-40B4-BE49-F238E27FC236}">
                <a16:creationId xmlns:a16="http://schemas.microsoft.com/office/drawing/2014/main" id="{A000B8C4-14E4-443F-9838-08567AA04F75}"/>
              </a:ext>
            </a:extLst>
          </p:cNvPr>
          <p:cNvSpPr txBox="1">
            <a:spLocks/>
          </p:cNvSpPr>
          <p:nvPr/>
        </p:nvSpPr>
        <p:spPr>
          <a:xfrm>
            <a:off x="838200" y="1825625"/>
            <a:ext cx="416517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mbria" panose="02040503050406030204" pitchFamily="18" charset="0"/>
                <a:ea typeface="Cambria" panose="02040503050406030204" pitchFamily="18"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Cambria" panose="02040503050406030204" pitchFamily="18"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Cambria" panose="02040503050406030204" pitchFamily="18"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mbria" panose="02040503050406030204" pitchFamily="18" charset="0"/>
                <a:ea typeface="Cambria" panose="02040503050406030204" pitchFamily="18"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mbria" panose="02040503050406030204" pitchFamily="18" charset="0"/>
                <a:ea typeface="Cambria" panose="02040503050406030204" pitchFamily="18"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algorithmic discrimination</a:t>
            </a:r>
          </a:p>
          <a:p>
            <a:r>
              <a:rPr lang="en-US" sz="3200" dirty="0"/>
              <a:t>bias in training data</a:t>
            </a:r>
          </a:p>
          <a:p>
            <a:r>
              <a:rPr lang="en-US" sz="3200" dirty="0"/>
              <a:t>solutions </a:t>
            </a:r>
            <a:r>
              <a:rPr lang="en-US" sz="3200" dirty="0" smtClean="0"/>
              <a:t>provided </a:t>
            </a:r>
            <a:r>
              <a:rPr lang="en-US" sz="3200" dirty="0"/>
              <a:t>by FAT ML community</a:t>
            </a:r>
          </a:p>
        </p:txBody>
      </p:sp>
    </p:spTree>
    <p:extLst>
      <p:ext uri="{BB962C8B-B14F-4D97-AF65-F5344CB8AC3E}">
        <p14:creationId xmlns:p14="http://schemas.microsoft.com/office/powerpoint/2010/main" val="2548112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Transparency </a:t>
            </a:r>
            <a:r>
              <a:rPr lang="en-US" sz="2800" dirty="0">
                <a:solidFill>
                  <a:prstClr val="black"/>
                </a:solidFill>
              </a:rPr>
              <a:t>(10/15)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4678680" cy="4351338"/>
          </a:xfrm>
        </p:spPr>
        <p:txBody>
          <a:bodyPr>
            <a:normAutofit/>
          </a:bodyPr>
          <a:lstStyle/>
          <a:p>
            <a:r>
              <a:rPr lang="en-US" sz="3200" dirty="0"/>
              <a:t>problem </a:t>
            </a:r>
            <a:r>
              <a:rPr lang="en-US" sz="3200" dirty="0" smtClean="0"/>
              <a:t>of non-transparent </a:t>
            </a:r>
            <a:r>
              <a:rPr lang="en-US" sz="3200" dirty="0"/>
              <a:t>organizations dealing with AI</a:t>
            </a:r>
          </a:p>
          <a:p>
            <a:r>
              <a:rPr lang="en-US" sz="3200" dirty="0"/>
              <a:t>information asymmetries</a:t>
            </a:r>
          </a:p>
        </p:txBody>
      </p:sp>
      <p:pic>
        <p:nvPicPr>
          <p:cNvPr id="3074" name="Picture 2" descr="Bildergebnis fÃ¼r transparency">
            <a:extLst>
              <a:ext uri="{FF2B5EF4-FFF2-40B4-BE49-F238E27FC236}">
                <a16:creationId xmlns:a16="http://schemas.microsoft.com/office/drawing/2014/main" id="{0B26936B-B578-49B0-8A11-3586A93D03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9279" y="2270760"/>
            <a:ext cx="5963785" cy="3681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607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0282-7DC0-4670-982F-5B372FF66B0F}"/>
              </a:ext>
            </a:extLst>
          </p:cNvPr>
          <p:cNvSpPr>
            <a:spLocks noGrp="1"/>
          </p:cNvSpPr>
          <p:nvPr>
            <p:ph type="title"/>
          </p:nvPr>
        </p:nvSpPr>
        <p:spPr>
          <a:xfrm>
            <a:off x="838200" y="365125"/>
            <a:ext cx="10515600" cy="1325563"/>
          </a:xfrm>
        </p:spPr>
        <p:txBody>
          <a:bodyPr/>
          <a:lstStyle/>
          <a:p>
            <a:r>
              <a:rPr lang="en-US" dirty="0"/>
              <a:t>Dimensions of AI ethics</a:t>
            </a:r>
          </a:p>
        </p:txBody>
      </p:sp>
      <p:sp>
        <p:nvSpPr>
          <p:cNvPr id="4" name="Arrow: Quad 3">
            <a:extLst>
              <a:ext uri="{FF2B5EF4-FFF2-40B4-BE49-F238E27FC236}">
                <a16:creationId xmlns:a16="http://schemas.microsoft.com/office/drawing/2014/main" id="{99076F7D-3FD0-4E2E-B643-5D0F1E20B097}"/>
              </a:ext>
            </a:extLst>
          </p:cNvPr>
          <p:cNvSpPr/>
          <p:nvPr/>
        </p:nvSpPr>
        <p:spPr>
          <a:xfrm>
            <a:off x="1569720" y="2316161"/>
            <a:ext cx="3048001" cy="3048001"/>
          </a:xfrm>
          <a:prstGeom prst="quadArrow">
            <a:avLst>
              <a:gd name="adj1" fmla="val 3145"/>
              <a:gd name="adj2" fmla="val 3333"/>
              <a:gd name="adj3" fmla="val 2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B0C33CA-7CA1-4EBB-AD64-6B2C6F39FAC6}"/>
              </a:ext>
            </a:extLst>
          </p:cNvPr>
          <p:cNvSpPr txBox="1"/>
          <p:nvPr/>
        </p:nvSpPr>
        <p:spPr>
          <a:xfrm>
            <a:off x="2164079" y="5309298"/>
            <a:ext cx="1859282" cy="369332"/>
          </a:xfrm>
          <a:prstGeom prst="rect">
            <a:avLst/>
          </a:prstGeom>
          <a:noFill/>
        </p:spPr>
        <p:txBody>
          <a:bodyPr wrap="square" rtlCol="0">
            <a:spAutoFit/>
          </a:bodyPr>
          <a:lstStyle/>
          <a:p>
            <a:pPr algn="ctr"/>
            <a:r>
              <a:rPr lang="en-US" dirty="0"/>
              <a:t>proximity</a:t>
            </a:r>
          </a:p>
        </p:txBody>
      </p:sp>
      <p:sp>
        <p:nvSpPr>
          <p:cNvPr id="7" name="TextBox 6">
            <a:extLst>
              <a:ext uri="{FF2B5EF4-FFF2-40B4-BE49-F238E27FC236}">
                <a16:creationId xmlns:a16="http://schemas.microsoft.com/office/drawing/2014/main" id="{FFA5956D-B0BB-45DF-B863-33872200D8BF}"/>
              </a:ext>
            </a:extLst>
          </p:cNvPr>
          <p:cNvSpPr txBox="1"/>
          <p:nvPr/>
        </p:nvSpPr>
        <p:spPr>
          <a:xfrm>
            <a:off x="2164079" y="1995597"/>
            <a:ext cx="1859282" cy="369332"/>
          </a:xfrm>
          <a:prstGeom prst="rect">
            <a:avLst/>
          </a:prstGeom>
          <a:noFill/>
        </p:spPr>
        <p:txBody>
          <a:bodyPr wrap="square" rtlCol="0">
            <a:spAutoFit/>
          </a:bodyPr>
          <a:lstStyle/>
          <a:p>
            <a:pPr algn="ctr"/>
            <a:r>
              <a:rPr lang="en-US" dirty="0"/>
              <a:t>distance</a:t>
            </a:r>
          </a:p>
        </p:txBody>
      </p:sp>
      <p:sp>
        <p:nvSpPr>
          <p:cNvPr id="8" name="TextBox 7">
            <a:extLst>
              <a:ext uri="{FF2B5EF4-FFF2-40B4-BE49-F238E27FC236}">
                <a16:creationId xmlns:a16="http://schemas.microsoft.com/office/drawing/2014/main" id="{E646F686-02D7-4126-A195-CCFEFE353666}"/>
              </a:ext>
            </a:extLst>
          </p:cNvPr>
          <p:cNvSpPr txBox="1"/>
          <p:nvPr/>
        </p:nvSpPr>
        <p:spPr>
          <a:xfrm>
            <a:off x="143255" y="3643305"/>
            <a:ext cx="1859282" cy="369332"/>
          </a:xfrm>
          <a:prstGeom prst="rect">
            <a:avLst/>
          </a:prstGeom>
          <a:noFill/>
        </p:spPr>
        <p:txBody>
          <a:bodyPr wrap="square" rtlCol="0">
            <a:spAutoFit/>
          </a:bodyPr>
          <a:lstStyle/>
          <a:p>
            <a:pPr algn="ctr"/>
            <a:r>
              <a:rPr lang="en-US" dirty="0"/>
              <a:t>irritation</a:t>
            </a:r>
          </a:p>
        </p:txBody>
      </p:sp>
      <p:sp>
        <p:nvSpPr>
          <p:cNvPr id="9" name="TextBox 8">
            <a:extLst>
              <a:ext uri="{FF2B5EF4-FFF2-40B4-BE49-F238E27FC236}">
                <a16:creationId xmlns:a16="http://schemas.microsoft.com/office/drawing/2014/main" id="{139EBA22-5F4E-4952-A9C7-947257E012FB}"/>
              </a:ext>
            </a:extLst>
          </p:cNvPr>
          <p:cNvSpPr txBox="1"/>
          <p:nvPr/>
        </p:nvSpPr>
        <p:spPr>
          <a:xfrm>
            <a:off x="4288535" y="3637518"/>
            <a:ext cx="1859282" cy="369332"/>
          </a:xfrm>
          <a:prstGeom prst="rect">
            <a:avLst/>
          </a:prstGeom>
          <a:noFill/>
        </p:spPr>
        <p:txBody>
          <a:bodyPr wrap="square" rtlCol="0">
            <a:spAutoFit/>
          </a:bodyPr>
          <a:lstStyle/>
          <a:p>
            <a:pPr algn="ctr"/>
            <a:r>
              <a:rPr lang="en-US" dirty="0"/>
              <a:t>orientation</a:t>
            </a:r>
          </a:p>
        </p:txBody>
      </p:sp>
      <p:sp>
        <p:nvSpPr>
          <p:cNvPr id="10" name="Arrow: Right 9">
            <a:extLst>
              <a:ext uri="{FF2B5EF4-FFF2-40B4-BE49-F238E27FC236}">
                <a16:creationId xmlns:a16="http://schemas.microsoft.com/office/drawing/2014/main" id="{D079AA05-3EEE-42FA-AE8C-65C20F36CFB3}"/>
              </a:ext>
            </a:extLst>
          </p:cNvPr>
          <p:cNvSpPr/>
          <p:nvPr/>
        </p:nvSpPr>
        <p:spPr>
          <a:xfrm>
            <a:off x="6906985" y="3730744"/>
            <a:ext cx="4754880"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24D8734-4EA5-47E1-8112-673F4F913D3C}"/>
              </a:ext>
            </a:extLst>
          </p:cNvPr>
          <p:cNvSpPr txBox="1"/>
          <p:nvPr/>
        </p:nvSpPr>
        <p:spPr>
          <a:xfrm>
            <a:off x="11268126" y="3619071"/>
            <a:ext cx="1021080" cy="369332"/>
          </a:xfrm>
          <a:prstGeom prst="rect">
            <a:avLst/>
          </a:prstGeom>
          <a:noFill/>
        </p:spPr>
        <p:txBody>
          <a:bodyPr wrap="square" rtlCol="0">
            <a:spAutoFit/>
          </a:bodyPr>
          <a:lstStyle/>
          <a:p>
            <a:pPr algn="ctr"/>
            <a:r>
              <a:rPr lang="en-US" dirty="0"/>
              <a:t>t</a:t>
            </a:r>
          </a:p>
        </p:txBody>
      </p:sp>
      <p:cxnSp>
        <p:nvCxnSpPr>
          <p:cNvPr id="13" name="Straight Connector 12">
            <a:extLst>
              <a:ext uri="{FF2B5EF4-FFF2-40B4-BE49-F238E27FC236}">
                <a16:creationId xmlns:a16="http://schemas.microsoft.com/office/drawing/2014/main" id="{3B6F2872-DAB6-445B-8C10-689B91651393}"/>
              </a:ext>
            </a:extLst>
          </p:cNvPr>
          <p:cNvCxnSpPr/>
          <p:nvPr/>
        </p:nvCxnSpPr>
        <p:spPr>
          <a:xfrm>
            <a:off x="8591005" y="3607554"/>
            <a:ext cx="0" cy="41727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5B3F545-1974-42B6-84C0-8322E47B7695}"/>
              </a:ext>
            </a:extLst>
          </p:cNvPr>
          <p:cNvSpPr/>
          <p:nvPr/>
        </p:nvSpPr>
        <p:spPr>
          <a:xfrm>
            <a:off x="7920645" y="3666490"/>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64EDA1E-698C-4276-A6F6-AF9395213BEA}"/>
              </a:ext>
            </a:extLst>
          </p:cNvPr>
          <p:cNvSpPr/>
          <p:nvPr/>
        </p:nvSpPr>
        <p:spPr>
          <a:xfrm>
            <a:off x="8908506"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D90476A-18F2-4C9D-9B46-08AF9BFE01E2}"/>
              </a:ext>
            </a:extLst>
          </p:cNvPr>
          <p:cNvSpPr/>
          <p:nvPr/>
        </p:nvSpPr>
        <p:spPr>
          <a:xfrm>
            <a:off x="11034848"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160D417F-FB0A-41D2-806C-58FCB1331DAA}"/>
              </a:ext>
            </a:extLst>
          </p:cNvPr>
          <p:cNvCxnSpPr>
            <a:cxnSpLocks/>
            <a:stCxn id="22" idx="2"/>
            <a:endCxn id="15" idx="0"/>
          </p:cNvCxnSpPr>
          <p:nvPr/>
        </p:nvCxnSpPr>
        <p:spPr>
          <a:xfrm flipH="1">
            <a:off x="8080665" y="2283261"/>
            <a:ext cx="236022" cy="13832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880B9C-CDD3-4D38-88B5-5EBD2257711E}"/>
              </a:ext>
            </a:extLst>
          </p:cNvPr>
          <p:cNvSpPr txBox="1"/>
          <p:nvPr/>
        </p:nvSpPr>
        <p:spPr>
          <a:xfrm>
            <a:off x="5975172" y="5233669"/>
            <a:ext cx="2823747" cy="369332"/>
          </a:xfrm>
          <a:prstGeom prst="rect">
            <a:avLst/>
          </a:prstGeom>
          <a:noFill/>
        </p:spPr>
        <p:txBody>
          <a:bodyPr wrap="square" rtlCol="0">
            <a:spAutoFit/>
          </a:bodyPr>
          <a:lstStyle/>
          <a:p>
            <a:pPr algn="ctr"/>
            <a:r>
              <a:rPr lang="en-US" dirty="0"/>
              <a:t>point of ethical reflection</a:t>
            </a:r>
          </a:p>
        </p:txBody>
      </p:sp>
      <p:sp>
        <p:nvSpPr>
          <p:cNvPr id="22" name="TextBox 21">
            <a:extLst>
              <a:ext uri="{FF2B5EF4-FFF2-40B4-BE49-F238E27FC236}">
                <a16:creationId xmlns:a16="http://schemas.microsoft.com/office/drawing/2014/main" id="{060A3812-83F0-44A4-B069-94ADA3B7CD80}"/>
              </a:ext>
            </a:extLst>
          </p:cNvPr>
          <p:cNvSpPr txBox="1"/>
          <p:nvPr/>
        </p:nvSpPr>
        <p:spPr>
          <a:xfrm>
            <a:off x="7387046" y="1913929"/>
            <a:ext cx="1859282" cy="369332"/>
          </a:xfrm>
          <a:prstGeom prst="rect">
            <a:avLst/>
          </a:prstGeom>
          <a:noFill/>
        </p:spPr>
        <p:txBody>
          <a:bodyPr wrap="square" rtlCol="0">
            <a:spAutoFit/>
          </a:bodyPr>
          <a:lstStyle/>
          <a:p>
            <a:pPr algn="ctr"/>
            <a:r>
              <a:rPr lang="en-US" dirty="0"/>
              <a:t>events</a:t>
            </a:r>
          </a:p>
        </p:txBody>
      </p:sp>
      <p:cxnSp>
        <p:nvCxnSpPr>
          <p:cNvPr id="23" name="Straight Arrow Connector 22">
            <a:extLst>
              <a:ext uri="{FF2B5EF4-FFF2-40B4-BE49-F238E27FC236}">
                <a16:creationId xmlns:a16="http://schemas.microsoft.com/office/drawing/2014/main" id="{F4B5CEF2-E71E-49F2-990A-B4A1A2ADDEE6}"/>
              </a:ext>
            </a:extLst>
          </p:cNvPr>
          <p:cNvCxnSpPr>
            <a:cxnSpLocks/>
            <a:stCxn id="22" idx="2"/>
            <a:endCxn id="16" idx="0"/>
          </p:cNvCxnSpPr>
          <p:nvPr/>
        </p:nvCxnSpPr>
        <p:spPr>
          <a:xfrm>
            <a:off x="8316687" y="2283261"/>
            <a:ext cx="751839"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EC47652-C990-40C5-910D-8321CE5F4576}"/>
              </a:ext>
            </a:extLst>
          </p:cNvPr>
          <p:cNvCxnSpPr>
            <a:cxnSpLocks/>
            <a:stCxn id="22" idx="2"/>
            <a:endCxn id="17" idx="0"/>
          </p:cNvCxnSpPr>
          <p:nvPr/>
        </p:nvCxnSpPr>
        <p:spPr>
          <a:xfrm>
            <a:off x="8316687" y="2283261"/>
            <a:ext cx="2878181"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B81A025-35B1-4345-B9DE-09893C076238}"/>
              </a:ext>
            </a:extLst>
          </p:cNvPr>
          <p:cNvCxnSpPr>
            <a:cxnSpLocks/>
            <a:stCxn id="21" idx="0"/>
          </p:cNvCxnSpPr>
          <p:nvPr/>
        </p:nvCxnSpPr>
        <p:spPr>
          <a:xfrm flipV="1">
            <a:off x="7387046" y="4138863"/>
            <a:ext cx="1203959" cy="10948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063F89E1-145C-4292-9595-45B632705C10}"/>
              </a:ext>
            </a:extLst>
          </p:cNvPr>
          <p:cNvSpPr/>
          <p:nvPr/>
        </p:nvSpPr>
        <p:spPr>
          <a:xfrm>
            <a:off x="1569720" y="4930662"/>
            <a:ext cx="1045143" cy="369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45857A9F-3AAE-4B56-A001-8A710BAF3A72}"/>
              </a:ext>
            </a:extLst>
          </p:cNvPr>
          <p:cNvSpPr txBox="1"/>
          <p:nvPr/>
        </p:nvSpPr>
        <p:spPr>
          <a:xfrm>
            <a:off x="320925" y="6157635"/>
            <a:ext cx="2044244" cy="369332"/>
          </a:xfrm>
          <a:prstGeom prst="rect">
            <a:avLst/>
          </a:prstGeom>
          <a:noFill/>
        </p:spPr>
        <p:txBody>
          <a:bodyPr wrap="square" rtlCol="0">
            <a:spAutoFit/>
          </a:bodyPr>
          <a:lstStyle/>
          <a:p>
            <a:pPr algn="ctr"/>
            <a:r>
              <a:rPr lang="en-US" dirty="0"/>
              <a:t>most effective</a:t>
            </a:r>
          </a:p>
        </p:txBody>
      </p:sp>
      <p:cxnSp>
        <p:nvCxnSpPr>
          <p:cNvPr id="46" name="Straight Arrow Connector 45">
            <a:extLst>
              <a:ext uri="{FF2B5EF4-FFF2-40B4-BE49-F238E27FC236}">
                <a16:creationId xmlns:a16="http://schemas.microsoft.com/office/drawing/2014/main" id="{2360D7AF-DBF5-4FCB-AE17-AEE36729064F}"/>
              </a:ext>
            </a:extLst>
          </p:cNvPr>
          <p:cNvCxnSpPr>
            <a:cxnSpLocks/>
            <a:stCxn id="45" idx="0"/>
            <a:endCxn id="44" idx="3"/>
          </p:cNvCxnSpPr>
          <p:nvPr/>
        </p:nvCxnSpPr>
        <p:spPr>
          <a:xfrm flipV="1">
            <a:off x="1343047" y="5245907"/>
            <a:ext cx="379731" cy="9117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0" name="Left Brace 49">
            <a:extLst>
              <a:ext uri="{FF2B5EF4-FFF2-40B4-BE49-F238E27FC236}">
                <a16:creationId xmlns:a16="http://schemas.microsoft.com/office/drawing/2014/main" id="{83D5322A-812F-4334-93A1-3DC413A6357A}"/>
              </a:ext>
            </a:extLst>
          </p:cNvPr>
          <p:cNvSpPr/>
          <p:nvPr/>
        </p:nvSpPr>
        <p:spPr>
          <a:xfrm rot="16200000">
            <a:off x="9974397" y="2931973"/>
            <a:ext cx="320041" cy="2451824"/>
          </a:xfrm>
          <a:prstGeom prst="leftBrace">
            <a:avLst>
              <a:gd name="adj1" fmla="val 48149"/>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B300319F-7F49-4365-9AF0-EA6FAF20B7E3}"/>
              </a:ext>
            </a:extLst>
          </p:cNvPr>
          <p:cNvSpPr txBox="1"/>
          <p:nvPr/>
        </p:nvSpPr>
        <p:spPr>
          <a:xfrm>
            <a:off x="8722543" y="4436670"/>
            <a:ext cx="2823747" cy="369332"/>
          </a:xfrm>
          <a:prstGeom prst="rect">
            <a:avLst/>
          </a:prstGeom>
          <a:noFill/>
        </p:spPr>
        <p:txBody>
          <a:bodyPr wrap="square" rtlCol="0">
            <a:spAutoFit/>
          </a:bodyPr>
          <a:lstStyle/>
          <a:p>
            <a:pPr algn="ctr"/>
            <a:r>
              <a:rPr lang="en-US" dirty="0" err="1"/>
              <a:t>Collingridge</a:t>
            </a:r>
            <a:r>
              <a:rPr lang="en-US" dirty="0"/>
              <a:t> dilemma</a:t>
            </a:r>
          </a:p>
        </p:txBody>
      </p:sp>
    </p:spTree>
    <p:extLst>
      <p:ext uri="{BB962C8B-B14F-4D97-AF65-F5344CB8AC3E}">
        <p14:creationId xmlns:p14="http://schemas.microsoft.com/office/powerpoint/2010/main" val="37262556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Safety </a:t>
            </a:r>
            <a:r>
              <a:rPr lang="en-US" sz="2800" dirty="0">
                <a:solidFill>
                  <a:prstClr val="black"/>
                </a:solidFill>
              </a:rPr>
              <a:t>(10/15)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4308158" cy="4351338"/>
          </a:xfrm>
        </p:spPr>
        <p:txBody>
          <a:bodyPr>
            <a:normAutofit/>
          </a:bodyPr>
          <a:lstStyle/>
          <a:p>
            <a:r>
              <a:rPr lang="en-US" sz="3200" dirty="0"/>
              <a:t>dealing with security vulnerabilities</a:t>
            </a:r>
          </a:p>
          <a:p>
            <a:r>
              <a:rPr lang="en-US" sz="3200" dirty="0"/>
              <a:t>data poisoning attacks, adversarial examples etc.</a:t>
            </a:r>
          </a:p>
        </p:txBody>
      </p:sp>
      <p:pic>
        <p:nvPicPr>
          <p:cNvPr id="4" name="Grafik 4">
            <a:extLst>
              <a:ext uri="{FF2B5EF4-FFF2-40B4-BE49-F238E27FC236}">
                <a16:creationId xmlns:a16="http://schemas.microsoft.com/office/drawing/2014/main" id="{906B0BE1-80FC-4E74-BAA4-CA01AF0688F8}"/>
              </a:ext>
            </a:extLst>
          </p:cNvPr>
          <p:cNvPicPr>
            <a:picLocks noChangeAspect="1"/>
          </p:cNvPicPr>
          <p:nvPr/>
        </p:nvPicPr>
        <p:blipFill>
          <a:blip r:embed="rId2"/>
          <a:stretch>
            <a:fillRect/>
          </a:stretch>
        </p:blipFill>
        <p:spPr>
          <a:xfrm>
            <a:off x="4993958" y="3194140"/>
            <a:ext cx="6874823" cy="2982823"/>
          </a:xfrm>
          <a:prstGeom prst="rect">
            <a:avLst/>
          </a:prstGeom>
        </p:spPr>
      </p:pic>
    </p:spTree>
    <p:extLst>
      <p:ext uri="{BB962C8B-B14F-4D97-AF65-F5344CB8AC3E}">
        <p14:creationId xmlns:p14="http://schemas.microsoft.com/office/powerpoint/2010/main" val="27350873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Common good </a:t>
            </a:r>
            <a:r>
              <a:rPr lang="en-US" sz="2800" dirty="0">
                <a:solidFill>
                  <a:prstClr val="black"/>
                </a:solidFill>
              </a:rPr>
              <a:t>(9/15)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5410200" cy="4351338"/>
          </a:xfrm>
        </p:spPr>
        <p:txBody>
          <a:bodyPr>
            <a:normAutofit/>
          </a:bodyPr>
          <a:lstStyle/>
          <a:p>
            <a:r>
              <a:rPr lang="en-US" sz="3200" dirty="0"/>
              <a:t>idea of AI fostering sustainability goals</a:t>
            </a:r>
          </a:p>
          <a:p>
            <a:r>
              <a:rPr lang="en-US" sz="3200" dirty="0"/>
              <a:t>AI4Good, Beneficial AI etc.</a:t>
            </a:r>
          </a:p>
        </p:txBody>
      </p:sp>
      <p:pic>
        <p:nvPicPr>
          <p:cNvPr id="5122" name="Picture 2" descr="Bildergebnis fÃ¼r un sustainability goals">
            <a:extLst>
              <a:ext uri="{FF2B5EF4-FFF2-40B4-BE49-F238E27FC236}">
                <a16:creationId xmlns:a16="http://schemas.microsoft.com/office/drawing/2014/main" id="{DB231CB0-054D-421E-B478-602BD61480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3587" y="3006725"/>
            <a:ext cx="6052185" cy="369912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Bildergebnis fÃ¼r AI4good">
            <a:extLst>
              <a:ext uri="{FF2B5EF4-FFF2-40B4-BE49-F238E27FC236}">
                <a16:creationId xmlns:a16="http://schemas.microsoft.com/office/drawing/2014/main" id="{FF1A45A4-C586-42F2-99E2-8B1918A35F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9659" y="365125"/>
            <a:ext cx="236220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1046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Explainability </a:t>
            </a:r>
            <a:r>
              <a:rPr lang="en-US" sz="2800" dirty="0">
                <a:solidFill>
                  <a:prstClr val="black"/>
                </a:solidFill>
              </a:rPr>
              <a:t>(8/15)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4069080" cy="4351338"/>
          </a:xfrm>
        </p:spPr>
        <p:txBody>
          <a:bodyPr>
            <a:normAutofit/>
          </a:bodyPr>
          <a:lstStyle/>
          <a:p>
            <a:r>
              <a:rPr lang="en-US" sz="3200" dirty="0"/>
              <a:t>black box problems</a:t>
            </a:r>
          </a:p>
          <a:p>
            <a:r>
              <a:rPr lang="en-US" sz="3200" dirty="0"/>
              <a:t>XAI</a:t>
            </a:r>
          </a:p>
          <a:p>
            <a:endParaRPr lang="en-US" sz="3200" dirty="0"/>
          </a:p>
        </p:txBody>
      </p:sp>
      <p:pic>
        <p:nvPicPr>
          <p:cNvPr id="2050" name="Picture 2" descr="https://cdn-images-1.medium.com/max/1500/1*k-rxjnvUDTwk8Jfg6IYBkQ.png">
            <a:extLst>
              <a:ext uri="{FF2B5EF4-FFF2-40B4-BE49-F238E27FC236}">
                <a16:creationId xmlns:a16="http://schemas.microsoft.com/office/drawing/2014/main" id="{13FE6829-8336-47C9-9C35-7BE1E58E5C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6408" y="288609"/>
            <a:ext cx="6482491" cy="337200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ildergebnis fÃ¼r frog LIME machine learning">
            <a:extLst>
              <a:ext uri="{FF2B5EF4-FFF2-40B4-BE49-F238E27FC236}">
                <a16:creationId xmlns:a16="http://schemas.microsoft.com/office/drawing/2014/main" id="{B5AAB039-008B-4EB5-BD44-50F21F5B8A8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0901" y="3721417"/>
            <a:ext cx="5130198" cy="2590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0723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Human oversight </a:t>
            </a:r>
            <a:r>
              <a:rPr lang="en-US" sz="2800" dirty="0">
                <a:solidFill>
                  <a:prstClr val="black"/>
                </a:solidFill>
              </a:rPr>
              <a:t>(8/15)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5806440" cy="4351338"/>
          </a:xfrm>
        </p:spPr>
        <p:txBody>
          <a:bodyPr/>
          <a:lstStyle/>
          <a:p>
            <a:r>
              <a:rPr lang="en-US" dirty="0"/>
              <a:t>developing auditing mechanisms</a:t>
            </a:r>
          </a:p>
          <a:p>
            <a:r>
              <a:rPr lang="en-US" dirty="0"/>
              <a:t>human in the loop</a:t>
            </a:r>
          </a:p>
        </p:txBody>
      </p:sp>
      <p:pic>
        <p:nvPicPr>
          <p:cNvPr id="6146" name="Picture 2" descr="https://sociable.co/wp-content/uploads/2017/01/ai-control.jpg">
            <a:extLst>
              <a:ext uri="{FF2B5EF4-FFF2-40B4-BE49-F238E27FC236}">
                <a16:creationId xmlns:a16="http://schemas.microsoft.com/office/drawing/2014/main" id="{F265580D-6972-4769-84A2-237C5169A8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0282" y="3139440"/>
            <a:ext cx="4919627" cy="2747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0297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Dual-use problem </a:t>
            </a:r>
            <a:r>
              <a:rPr lang="en-US" sz="2800" dirty="0">
                <a:solidFill>
                  <a:prstClr val="black"/>
                </a:solidFill>
              </a:rPr>
              <a:t>(06/15)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7178040" cy="4351338"/>
          </a:xfrm>
        </p:spPr>
        <p:txBody>
          <a:bodyPr/>
          <a:lstStyle/>
          <a:p>
            <a:r>
              <a:rPr lang="en-US" dirty="0"/>
              <a:t>machine learning as “general purpose technology”</a:t>
            </a:r>
          </a:p>
          <a:p>
            <a:r>
              <a:rPr lang="en-US" dirty="0"/>
              <a:t>opposing the military use of AI</a:t>
            </a:r>
          </a:p>
        </p:txBody>
      </p:sp>
      <p:pic>
        <p:nvPicPr>
          <p:cNvPr id="7170" name="Picture 2" descr="Bildergebnis fÃ¼r recaptcha helicopter">
            <a:extLst>
              <a:ext uri="{FF2B5EF4-FFF2-40B4-BE49-F238E27FC236}">
                <a16:creationId xmlns:a16="http://schemas.microsoft.com/office/drawing/2014/main" id="{121AEF0C-7C0E-4C07-A2F6-242A446FF3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2400" y="1060132"/>
            <a:ext cx="3733800" cy="5208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279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Solidarity, social cohesion </a:t>
            </a:r>
            <a:r>
              <a:rPr lang="en-US" sz="2800" dirty="0">
                <a:solidFill>
                  <a:prstClr val="black"/>
                </a:solidFill>
              </a:rPr>
              <a:t>(6/15)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4968240" cy="4351338"/>
          </a:xfrm>
        </p:spPr>
        <p:txBody>
          <a:bodyPr/>
          <a:lstStyle/>
          <a:p>
            <a:r>
              <a:rPr lang="en-US" dirty="0"/>
              <a:t>AI and social media</a:t>
            </a:r>
          </a:p>
          <a:p>
            <a:r>
              <a:rPr lang="en-US" dirty="0"/>
              <a:t>speaking against filter bubbles, micro targeting, radicalization etc.</a:t>
            </a:r>
          </a:p>
        </p:txBody>
      </p:sp>
      <p:pic>
        <p:nvPicPr>
          <p:cNvPr id="4" name="Picture 2" descr="Bildergebnis fÃ¼r filter bubble">
            <a:extLst>
              <a:ext uri="{FF2B5EF4-FFF2-40B4-BE49-F238E27FC236}">
                <a16:creationId xmlns:a16="http://schemas.microsoft.com/office/drawing/2014/main" id="{5768A831-6691-477F-853D-E0BD1979FF3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674" t="13611" r="33327" b="14989"/>
          <a:stretch/>
        </p:blipFill>
        <p:spPr bwMode="auto">
          <a:xfrm>
            <a:off x="6239232" y="2041344"/>
            <a:ext cx="4611648" cy="39198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0585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Science-policy link </a:t>
            </a:r>
            <a:r>
              <a:rPr lang="en-US" sz="2800" dirty="0">
                <a:solidFill>
                  <a:prstClr val="black"/>
                </a:solidFill>
              </a:rPr>
              <a:t>(5/15)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5265420" cy="4351338"/>
          </a:xfrm>
        </p:spPr>
        <p:txBody>
          <a:bodyPr>
            <a:normAutofit/>
          </a:bodyPr>
          <a:lstStyle/>
          <a:p>
            <a:r>
              <a:rPr lang="en-US" sz="3200" dirty="0" err="1"/>
              <a:t>multistakeholder</a:t>
            </a:r>
            <a:r>
              <a:rPr lang="en-US" sz="3200" dirty="0"/>
              <a:t> approach</a:t>
            </a:r>
          </a:p>
          <a:p>
            <a:r>
              <a:rPr lang="en-US" sz="3200" dirty="0"/>
              <a:t>connecting science, industry and politics</a:t>
            </a:r>
          </a:p>
        </p:txBody>
      </p:sp>
      <p:pic>
        <p:nvPicPr>
          <p:cNvPr id="8194" name="Picture 2" descr="Bildergebnis fÃ¼r multi stakeholder approach">
            <a:extLst>
              <a:ext uri="{FF2B5EF4-FFF2-40B4-BE49-F238E27FC236}">
                <a16:creationId xmlns:a16="http://schemas.microsoft.com/office/drawing/2014/main" id="{2191B9A5-AC61-4D7E-B68F-4A77EE85D6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70620" y="652809"/>
            <a:ext cx="3055620" cy="2210695"/>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AI4People_logo_RGB">
            <a:extLst>
              <a:ext uri="{FF2B5EF4-FFF2-40B4-BE49-F238E27FC236}">
                <a16:creationId xmlns:a16="http://schemas.microsoft.com/office/drawing/2014/main" id="{39268417-2C32-4E90-8825-2EC06B14B1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3550" y="2998441"/>
            <a:ext cx="3227070" cy="2979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41347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Field-specific deliberations </a:t>
            </a:r>
            <a:r>
              <a:rPr lang="en-US" sz="2800" dirty="0">
                <a:solidFill>
                  <a:prstClr val="black"/>
                </a:solidFill>
              </a:rPr>
              <a:t>(5/15)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6827520" cy="4351338"/>
          </a:xfrm>
        </p:spPr>
        <p:txBody>
          <a:bodyPr>
            <a:normAutofit/>
          </a:bodyPr>
          <a:lstStyle/>
          <a:p>
            <a:r>
              <a:rPr lang="en-US" sz="3200" dirty="0"/>
              <a:t>AI in specific social systems or fields</a:t>
            </a:r>
          </a:p>
          <a:p>
            <a:r>
              <a:rPr lang="en-US" sz="3200" dirty="0"/>
              <a:t>medicine, military, mobility etc.</a:t>
            </a:r>
          </a:p>
        </p:txBody>
      </p:sp>
      <p:graphicFrame>
        <p:nvGraphicFramePr>
          <p:cNvPr id="4" name="Diagram 3">
            <a:extLst>
              <a:ext uri="{FF2B5EF4-FFF2-40B4-BE49-F238E27FC236}">
                <a16:creationId xmlns:a16="http://schemas.microsoft.com/office/drawing/2014/main" id="{07CF41EC-B82D-47E3-A284-3F806A06897D}"/>
              </a:ext>
            </a:extLst>
          </p:cNvPr>
          <p:cNvGraphicFramePr/>
          <p:nvPr>
            <p:extLst>
              <p:ext uri="{D42A27DB-BD31-4B8C-83A1-F6EECF244321}">
                <p14:modId xmlns:p14="http://schemas.microsoft.com/office/powerpoint/2010/main" val="310522427"/>
              </p:ext>
            </p:extLst>
          </p:nvPr>
        </p:nvGraphicFramePr>
        <p:xfrm>
          <a:off x="6604000" y="2535767"/>
          <a:ext cx="5588000" cy="37761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3596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Diversity in the field of AI </a:t>
            </a:r>
            <a:r>
              <a:rPr lang="en-US" sz="2800" dirty="0">
                <a:solidFill>
                  <a:prstClr val="black"/>
                </a:solidFill>
              </a:rPr>
              <a:t>(5/15)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4312920" cy="4351338"/>
          </a:xfrm>
        </p:spPr>
        <p:txBody>
          <a:bodyPr>
            <a:normAutofit/>
          </a:bodyPr>
          <a:lstStyle/>
          <a:p>
            <a:r>
              <a:rPr lang="en-US" sz="3200" dirty="0"/>
              <a:t>diversity crisis in the AI sector</a:t>
            </a:r>
          </a:p>
          <a:p>
            <a:r>
              <a:rPr lang="en-US" sz="3200" dirty="0"/>
              <a:t>statistics show blatant inequalities</a:t>
            </a:r>
          </a:p>
        </p:txBody>
      </p:sp>
      <p:pic>
        <p:nvPicPr>
          <p:cNvPr id="4098" name="Picture 2" descr="Bildergebnis fÃ¼r artificial intelligence diversity statistics">
            <a:extLst>
              <a:ext uri="{FF2B5EF4-FFF2-40B4-BE49-F238E27FC236}">
                <a16:creationId xmlns:a16="http://schemas.microsoft.com/office/drawing/2014/main" id="{F6EF7258-AE7F-4918-8809-D73C95FA1D0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51120" y="1937541"/>
            <a:ext cx="6699250" cy="4374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56487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Public awareness, education about AI </a:t>
            </a:r>
            <a:r>
              <a:rPr lang="en-US" sz="2800" dirty="0">
                <a:solidFill>
                  <a:prstClr val="black"/>
                </a:solidFill>
              </a:rPr>
              <a:t>(5/15)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6065520" cy="4351338"/>
          </a:xfrm>
        </p:spPr>
        <p:txBody>
          <a:bodyPr>
            <a:normAutofit/>
          </a:bodyPr>
          <a:lstStyle/>
          <a:p>
            <a:r>
              <a:rPr lang="en-US" sz="3200" dirty="0"/>
              <a:t>creation of educational curricula and public awareness activities </a:t>
            </a:r>
          </a:p>
        </p:txBody>
      </p:sp>
      <p:pic>
        <p:nvPicPr>
          <p:cNvPr id="1026" name="Picture 2" descr="Bildergebnis fÃ¼r public awareness artificial intelligence">
            <a:extLst>
              <a:ext uri="{FF2B5EF4-FFF2-40B4-BE49-F238E27FC236}">
                <a16:creationId xmlns:a16="http://schemas.microsoft.com/office/drawing/2014/main" id="{5E7BF11A-D57B-475E-B88F-2E4CFED1A8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9067" y="3611879"/>
            <a:ext cx="5204733"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3037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0282-7DC0-4670-982F-5B372FF66B0F}"/>
              </a:ext>
            </a:extLst>
          </p:cNvPr>
          <p:cNvSpPr>
            <a:spLocks noGrp="1"/>
          </p:cNvSpPr>
          <p:nvPr>
            <p:ph type="title"/>
          </p:nvPr>
        </p:nvSpPr>
        <p:spPr>
          <a:xfrm>
            <a:off x="838200" y="365125"/>
            <a:ext cx="10515600" cy="1325563"/>
          </a:xfrm>
        </p:spPr>
        <p:txBody>
          <a:bodyPr/>
          <a:lstStyle/>
          <a:p>
            <a:r>
              <a:rPr lang="en-US" dirty="0"/>
              <a:t>Dimensions of AI ethics</a:t>
            </a:r>
          </a:p>
        </p:txBody>
      </p:sp>
      <p:sp>
        <p:nvSpPr>
          <p:cNvPr id="4" name="Arrow: Quad 3">
            <a:extLst>
              <a:ext uri="{FF2B5EF4-FFF2-40B4-BE49-F238E27FC236}">
                <a16:creationId xmlns:a16="http://schemas.microsoft.com/office/drawing/2014/main" id="{99076F7D-3FD0-4E2E-B643-5D0F1E20B097}"/>
              </a:ext>
            </a:extLst>
          </p:cNvPr>
          <p:cNvSpPr/>
          <p:nvPr/>
        </p:nvSpPr>
        <p:spPr>
          <a:xfrm>
            <a:off x="1569720" y="2316161"/>
            <a:ext cx="3048001" cy="3048001"/>
          </a:xfrm>
          <a:prstGeom prst="quadArrow">
            <a:avLst>
              <a:gd name="adj1" fmla="val 3145"/>
              <a:gd name="adj2" fmla="val 3333"/>
              <a:gd name="adj3" fmla="val 2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B0C33CA-7CA1-4EBB-AD64-6B2C6F39FAC6}"/>
              </a:ext>
            </a:extLst>
          </p:cNvPr>
          <p:cNvSpPr txBox="1"/>
          <p:nvPr/>
        </p:nvSpPr>
        <p:spPr>
          <a:xfrm>
            <a:off x="2164079" y="5330080"/>
            <a:ext cx="1859282" cy="461665"/>
          </a:xfrm>
          <a:prstGeom prst="rect">
            <a:avLst/>
          </a:prstGeom>
          <a:noFill/>
        </p:spPr>
        <p:txBody>
          <a:bodyPr wrap="square" rtlCol="0">
            <a:spAutoFit/>
          </a:bodyPr>
          <a:lstStyle/>
          <a:p>
            <a:pPr algn="ctr"/>
            <a:r>
              <a:rPr lang="en-US" sz="2400" b="1" dirty="0">
                <a:solidFill>
                  <a:srgbClr val="FF0000"/>
                </a:solidFill>
              </a:rPr>
              <a:t>proximity</a:t>
            </a:r>
            <a:endParaRPr lang="en-US" b="1" dirty="0">
              <a:solidFill>
                <a:srgbClr val="FF0000"/>
              </a:solidFill>
            </a:endParaRPr>
          </a:p>
        </p:txBody>
      </p:sp>
      <p:sp>
        <p:nvSpPr>
          <p:cNvPr id="7" name="TextBox 6">
            <a:extLst>
              <a:ext uri="{FF2B5EF4-FFF2-40B4-BE49-F238E27FC236}">
                <a16:creationId xmlns:a16="http://schemas.microsoft.com/office/drawing/2014/main" id="{FFA5956D-B0BB-45DF-B863-33872200D8BF}"/>
              </a:ext>
            </a:extLst>
          </p:cNvPr>
          <p:cNvSpPr txBox="1"/>
          <p:nvPr/>
        </p:nvSpPr>
        <p:spPr>
          <a:xfrm>
            <a:off x="2164079" y="1995597"/>
            <a:ext cx="1859282" cy="369332"/>
          </a:xfrm>
          <a:prstGeom prst="rect">
            <a:avLst/>
          </a:prstGeom>
          <a:noFill/>
        </p:spPr>
        <p:txBody>
          <a:bodyPr wrap="square" rtlCol="0">
            <a:spAutoFit/>
          </a:bodyPr>
          <a:lstStyle/>
          <a:p>
            <a:pPr algn="ctr"/>
            <a:r>
              <a:rPr lang="en-US" dirty="0"/>
              <a:t>distance</a:t>
            </a:r>
          </a:p>
        </p:txBody>
      </p:sp>
      <p:sp>
        <p:nvSpPr>
          <p:cNvPr id="8" name="TextBox 7">
            <a:extLst>
              <a:ext uri="{FF2B5EF4-FFF2-40B4-BE49-F238E27FC236}">
                <a16:creationId xmlns:a16="http://schemas.microsoft.com/office/drawing/2014/main" id="{E646F686-02D7-4126-A195-CCFEFE353666}"/>
              </a:ext>
            </a:extLst>
          </p:cNvPr>
          <p:cNvSpPr txBox="1"/>
          <p:nvPr/>
        </p:nvSpPr>
        <p:spPr>
          <a:xfrm>
            <a:off x="143255" y="3643305"/>
            <a:ext cx="1859282" cy="369332"/>
          </a:xfrm>
          <a:prstGeom prst="rect">
            <a:avLst/>
          </a:prstGeom>
          <a:noFill/>
        </p:spPr>
        <p:txBody>
          <a:bodyPr wrap="square" rtlCol="0">
            <a:spAutoFit/>
          </a:bodyPr>
          <a:lstStyle/>
          <a:p>
            <a:pPr algn="ctr"/>
            <a:r>
              <a:rPr lang="en-US" dirty="0"/>
              <a:t>irritation</a:t>
            </a:r>
          </a:p>
        </p:txBody>
      </p:sp>
      <p:sp>
        <p:nvSpPr>
          <p:cNvPr id="9" name="TextBox 8">
            <a:extLst>
              <a:ext uri="{FF2B5EF4-FFF2-40B4-BE49-F238E27FC236}">
                <a16:creationId xmlns:a16="http://schemas.microsoft.com/office/drawing/2014/main" id="{139EBA22-5F4E-4952-A9C7-947257E012FB}"/>
              </a:ext>
            </a:extLst>
          </p:cNvPr>
          <p:cNvSpPr txBox="1"/>
          <p:nvPr/>
        </p:nvSpPr>
        <p:spPr>
          <a:xfrm>
            <a:off x="4288535" y="3637518"/>
            <a:ext cx="1859282" cy="369332"/>
          </a:xfrm>
          <a:prstGeom prst="rect">
            <a:avLst/>
          </a:prstGeom>
          <a:noFill/>
        </p:spPr>
        <p:txBody>
          <a:bodyPr wrap="square" rtlCol="0">
            <a:spAutoFit/>
          </a:bodyPr>
          <a:lstStyle/>
          <a:p>
            <a:pPr algn="ctr"/>
            <a:r>
              <a:rPr lang="en-US" dirty="0"/>
              <a:t>orientation</a:t>
            </a:r>
          </a:p>
        </p:txBody>
      </p:sp>
      <p:sp>
        <p:nvSpPr>
          <p:cNvPr id="10" name="Arrow: Right 9">
            <a:extLst>
              <a:ext uri="{FF2B5EF4-FFF2-40B4-BE49-F238E27FC236}">
                <a16:creationId xmlns:a16="http://schemas.microsoft.com/office/drawing/2014/main" id="{D079AA05-3EEE-42FA-AE8C-65C20F36CFB3}"/>
              </a:ext>
            </a:extLst>
          </p:cNvPr>
          <p:cNvSpPr/>
          <p:nvPr/>
        </p:nvSpPr>
        <p:spPr>
          <a:xfrm>
            <a:off x="6906985" y="3730744"/>
            <a:ext cx="4754880"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24D8734-4EA5-47E1-8112-673F4F913D3C}"/>
              </a:ext>
            </a:extLst>
          </p:cNvPr>
          <p:cNvSpPr txBox="1"/>
          <p:nvPr/>
        </p:nvSpPr>
        <p:spPr>
          <a:xfrm>
            <a:off x="11268126" y="3619071"/>
            <a:ext cx="1021080" cy="369332"/>
          </a:xfrm>
          <a:prstGeom prst="rect">
            <a:avLst/>
          </a:prstGeom>
          <a:noFill/>
        </p:spPr>
        <p:txBody>
          <a:bodyPr wrap="square" rtlCol="0">
            <a:spAutoFit/>
          </a:bodyPr>
          <a:lstStyle/>
          <a:p>
            <a:pPr algn="ctr"/>
            <a:r>
              <a:rPr lang="en-US" dirty="0"/>
              <a:t>t</a:t>
            </a:r>
          </a:p>
        </p:txBody>
      </p:sp>
      <p:cxnSp>
        <p:nvCxnSpPr>
          <p:cNvPr id="13" name="Straight Connector 12">
            <a:extLst>
              <a:ext uri="{FF2B5EF4-FFF2-40B4-BE49-F238E27FC236}">
                <a16:creationId xmlns:a16="http://schemas.microsoft.com/office/drawing/2014/main" id="{3B6F2872-DAB6-445B-8C10-689B91651393}"/>
              </a:ext>
            </a:extLst>
          </p:cNvPr>
          <p:cNvCxnSpPr/>
          <p:nvPr/>
        </p:nvCxnSpPr>
        <p:spPr>
          <a:xfrm>
            <a:off x="8591005" y="3607554"/>
            <a:ext cx="0" cy="41727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5B3F545-1974-42B6-84C0-8322E47B7695}"/>
              </a:ext>
            </a:extLst>
          </p:cNvPr>
          <p:cNvSpPr/>
          <p:nvPr/>
        </p:nvSpPr>
        <p:spPr>
          <a:xfrm>
            <a:off x="7920645" y="3666490"/>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64EDA1E-698C-4276-A6F6-AF9395213BEA}"/>
              </a:ext>
            </a:extLst>
          </p:cNvPr>
          <p:cNvSpPr/>
          <p:nvPr/>
        </p:nvSpPr>
        <p:spPr>
          <a:xfrm>
            <a:off x="8908506"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D90476A-18F2-4C9D-9B46-08AF9BFE01E2}"/>
              </a:ext>
            </a:extLst>
          </p:cNvPr>
          <p:cNvSpPr/>
          <p:nvPr/>
        </p:nvSpPr>
        <p:spPr>
          <a:xfrm>
            <a:off x="11034848"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160D417F-FB0A-41D2-806C-58FCB1331DAA}"/>
              </a:ext>
            </a:extLst>
          </p:cNvPr>
          <p:cNvCxnSpPr>
            <a:cxnSpLocks/>
            <a:stCxn id="22" idx="2"/>
            <a:endCxn id="15" idx="0"/>
          </p:cNvCxnSpPr>
          <p:nvPr/>
        </p:nvCxnSpPr>
        <p:spPr>
          <a:xfrm flipH="1">
            <a:off x="8080665" y="2283261"/>
            <a:ext cx="236022" cy="13832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880B9C-CDD3-4D38-88B5-5EBD2257711E}"/>
              </a:ext>
            </a:extLst>
          </p:cNvPr>
          <p:cNvSpPr txBox="1"/>
          <p:nvPr/>
        </p:nvSpPr>
        <p:spPr>
          <a:xfrm>
            <a:off x="5975172" y="5233669"/>
            <a:ext cx="2823747" cy="369332"/>
          </a:xfrm>
          <a:prstGeom prst="rect">
            <a:avLst/>
          </a:prstGeom>
          <a:noFill/>
        </p:spPr>
        <p:txBody>
          <a:bodyPr wrap="square" rtlCol="0">
            <a:spAutoFit/>
          </a:bodyPr>
          <a:lstStyle/>
          <a:p>
            <a:pPr algn="ctr"/>
            <a:r>
              <a:rPr lang="en-US" dirty="0"/>
              <a:t>point of ethical reflection</a:t>
            </a:r>
          </a:p>
        </p:txBody>
      </p:sp>
      <p:sp>
        <p:nvSpPr>
          <p:cNvPr id="22" name="TextBox 21">
            <a:extLst>
              <a:ext uri="{FF2B5EF4-FFF2-40B4-BE49-F238E27FC236}">
                <a16:creationId xmlns:a16="http://schemas.microsoft.com/office/drawing/2014/main" id="{060A3812-83F0-44A4-B069-94ADA3B7CD80}"/>
              </a:ext>
            </a:extLst>
          </p:cNvPr>
          <p:cNvSpPr txBox="1"/>
          <p:nvPr/>
        </p:nvSpPr>
        <p:spPr>
          <a:xfrm>
            <a:off x="7387046" y="1913929"/>
            <a:ext cx="1859282" cy="369332"/>
          </a:xfrm>
          <a:prstGeom prst="rect">
            <a:avLst/>
          </a:prstGeom>
          <a:noFill/>
        </p:spPr>
        <p:txBody>
          <a:bodyPr wrap="square" rtlCol="0">
            <a:spAutoFit/>
          </a:bodyPr>
          <a:lstStyle/>
          <a:p>
            <a:pPr algn="ctr"/>
            <a:r>
              <a:rPr lang="en-US" dirty="0"/>
              <a:t>events</a:t>
            </a:r>
          </a:p>
        </p:txBody>
      </p:sp>
      <p:cxnSp>
        <p:nvCxnSpPr>
          <p:cNvPr id="23" name="Straight Arrow Connector 22">
            <a:extLst>
              <a:ext uri="{FF2B5EF4-FFF2-40B4-BE49-F238E27FC236}">
                <a16:creationId xmlns:a16="http://schemas.microsoft.com/office/drawing/2014/main" id="{F4B5CEF2-E71E-49F2-990A-B4A1A2ADDEE6}"/>
              </a:ext>
            </a:extLst>
          </p:cNvPr>
          <p:cNvCxnSpPr>
            <a:cxnSpLocks/>
            <a:stCxn id="22" idx="2"/>
            <a:endCxn id="16" idx="0"/>
          </p:cNvCxnSpPr>
          <p:nvPr/>
        </p:nvCxnSpPr>
        <p:spPr>
          <a:xfrm>
            <a:off x="8316687" y="2283261"/>
            <a:ext cx="751839"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EC47652-C990-40C5-910D-8321CE5F4576}"/>
              </a:ext>
            </a:extLst>
          </p:cNvPr>
          <p:cNvCxnSpPr>
            <a:cxnSpLocks/>
            <a:stCxn id="22" idx="2"/>
            <a:endCxn id="17" idx="0"/>
          </p:cNvCxnSpPr>
          <p:nvPr/>
        </p:nvCxnSpPr>
        <p:spPr>
          <a:xfrm>
            <a:off x="8316687" y="2283261"/>
            <a:ext cx="2878181"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B81A025-35B1-4345-B9DE-09893C076238}"/>
              </a:ext>
            </a:extLst>
          </p:cNvPr>
          <p:cNvCxnSpPr>
            <a:cxnSpLocks/>
            <a:stCxn id="21" idx="0"/>
          </p:cNvCxnSpPr>
          <p:nvPr/>
        </p:nvCxnSpPr>
        <p:spPr>
          <a:xfrm flipV="1">
            <a:off x="7387046" y="4138863"/>
            <a:ext cx="1203959" cy="10948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063F89E1-145C-4292-9595-45B632705C10}"/>
              </a:ext>
            </a:extLst>
          </p:cNvPr>
          <p:cNvSpPr/>
          <p:nvPr/>
        </p:nvSpPr>
        <p:spPr>
          <a:xfrm>
            <a:off x="1569720" y="4930662"/>
            <a:ext cx="1045143" cy="369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45857A9F-3AAE-4B56-A001-8A710BAF3A72}"/>
              </a:ext>
            </a:extLst>
          </p:cNvPr>
          <p:cNvSpPr txBox="1"/>
          <p:nvPr/>
        </p:nvSpPr>
        <p:spPr>
          <a:xfrm>
            <a:off x="320925" y="6157635"/>
            <a:ext cx="2044244" cy="369332"/>
          </a:xfrm>
          <a:prstGeom prst="rect">
            <a:avLst/>
          </a:prstGeom>
          <a:noFill/>
        </p:spPr>
        <p:txBody>
          <a:bodyPr wrap="square" rtlCol="0">
            <a:spAutoFit/>
          </a:bodyPr>
          <a:lstStyle/>
          <a:p>
            <a:pPr algn="ctr"/>
            <a:r>
              <a:rPr lang="en-US" dirty="0"/>
              <a:t>most effective</a:t>
            </a:r>
          </a:p>
        </p:txBody>
      </p:sp>
      <p:cxnSp>
        <p:nvCxnSpPr>
          <p:cNvPr id="46" name="Straight Arrow Connector 45">
            <a:extLst>
              <a:ext uri="{FF2B5EF4-FFF2-40B4-BE49-F238E27FC236}">
                <a16:creationId xmlns:a16="http://schemas.microsoft.com/office/drawing/2014/main" id="{2360D7AF-DBF5-4FCB-AE17-AEE36729064F}"/>
              </a:ext>
            </a:extLst>
          </p:cNvPr>
          <p:cNvCxnSpPr>
            <a:cxnSpLocks/>
            <a:stCxn id="45" idx="0"/>
            <a:endCxn id="44" idx="3"/>
          </p:cNvCxnSpPr>
          <p:nvPr/>
        </p:nvCxnSpPr>
        <p:spPr>
          <a:xfrm flipV="1">
            <a:off x="1343047" y="5245907"/>
            <a:ext cx="379731" cy="9117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0" name="Left Brace 49">
            <a:extLst>
              <a:ext uri="{FF2B5EF4-FFF2-40B4-BE49-F238E27FC236}">
                <a16:creationId xmlns:a16="http://schemas.microsoft.com/office/drawing/2014/main" id="{83D5322A-812F-4334-93A1-3DC413A6357A}"/>
              </a:ext>
            </a:extLst>
          </p:cNvPr>
          <p:cNvSpPr/>
          <p:nvPr/>
        </p:nvSpPr>
        <p:spPr>
          <a:xfrm rot="16200000">
            <a:off x="9974397" y="2931973"/>
            <a:ext cx="320041" cy="2451824"/>
          </a:xfrm>
          <a:prstGeom prst="leftBrace">
            <a:avLst>
              <a:gd name="adj1" fmla="val 48149"/>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B300319F-7F49-4365-9AF0-EA6FAF20B7E3}"/>
              </a:ext>
            </a:extLst>
          </p:cNvPr>
          <p:cNvSpPr txBox="1"/>
          <p:nvPr/>
        </p:nvSpPr>
        <p:spPr>
          <a:xfrm>
            <a:off x="8722543" y="4436670"/>
            <a:ext cx="2823747" cy="369332"/>
          </a:xfrm>
          <a:prstGeom prst="rect">
            <a:avLst/>
          </a:prstGeom>
          <a:noFill/>
        </p:spPr>
        <p:txBody>
          <a:bodyPr wrap="square" rtlCol="0">
            <a:spAutoFit/>
          </a:bodyPr>
          <a:lstStyle/>
          <a:p>
            <a:pPr algn="ctr"/>
            <a:r>
              <a:rPr lang="en-US" dirty="0" err="1"/>
              <a:t>Collingridge</a:t>
            </a:r>
            <a:r>
              <a:rPr lang="en-US" dirty="0"/>
              <a:t> dilemma</a:t>
            </a:r>
          </a:p>
        </p:txBody>
      </p:sp>
    </p:spTree>
    <p:extLst>
      <p:ext uri="{BB962C8B-B14F-4D97-AF65-F5344CB8AC3E}">
        <p14:creationId xmlns:p14="http://schemas.microsoft.com/office/powerpoint/2010/main" val="29528594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Future of employment </a:t>
            </a:r>
            <a:r>
              <a:rPr lang="en-US" sz="2800" dirty="0">
                <a:solidFill>
                  <a:prstClr val="black"/>
                </a:solidFill>
              </a:rPr>
              <a:t>(4/15)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4221480" cy="4351338"/>
          </a:xfrm>
        </p:spPr>
        <p:txBody>
          <a:bodyPr>
            <a:normAutofit/>
          </a:bodyPr>
          <a:lstStyle/>
          <a:p>
            <a:r>
              <a:rPr lang="en-US" sz="3200" dirty="0"/>
              <a:t>ideas about robot taxes, universal basic income etc.</a:t>
            </a:r>
          </a:p>
        </p:txBody>
      </p:sp>
      <p:pic>
        <p:nvPicPr>
          <p:cNvPr id="2050" name="Picture 2" descr="Bildergebnis fÃ¼r future of employment AI">
            <a:extLst>
              <a:ext uri="{FF2B5EF4-FFF2-40B4-BE49-F238E27FC236}">
                <a16:creationId xmlns:a16="http://schemas.microsoft.com/office/drawing/2014/main" id="{4A08FC29-9A5A-4A86-A845-88FE17A8E0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984626"/>
            <a:ext cx="5257800" cy="2652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43993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Human autonomy </a:t>
            </a:r>
            <a:r>
              <a:rPr lang="en-US" sz="2800" dirty="0">
                <a:solidFill>
                  <a:prstClr val="black"/>
                </a:solidFill>
              </a:rPr>
              <a:t>(4/15)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4648200" cy="4351338"/>
          </a:xfrm>
        </p:spPr>
        <p:txBody>
          <a:bodyPr/>
          <a:lstStyle/>
          <a:p>
            <a:r>
              <a:rPr lang="en-US" dirty="0"/>
              <a:t>not using AI for behavior manipulation</a:t>
            </a:r>
          </a:p>
          <a:p>
            <a:r>
              <a:rPr lang="en-US" dirty="0"/>
              <a:t>nudging, micro targeting, </a:t>
            </a:r>
            <a:r>
              <a:rPr lang="en-US" dirty="0" smtClean="0"/>
              <a:t>personalized </a:t>
            </a:r>
            <a:r>
              <a:rPr lang="en-US" dirty="0"/>
              <a:t>online advertising, </a:t>
            </a:r>
            <a:r>
              <a:rPr lang="en-US" dirty="0" err="1"/>
              <a:t>captology</a:t>
            </a:r>
            <a:r>
              <a:rPr lang="en-US" dirty="0"/>
              <a:t>, etc.</a:t>
            </a:r>
          </a:p>
        </p:txBody>
      </p:sp>
      <p:pic>
        <p:nvPicPr>
          <p:cNvPr id="3074" name="Picture 2" descr="Bildergebnis fÃ¼r nudge">
            <a:extLst>
              <a:ext uri="{FF2B5EF4-FFF2-40B4-BE49-F238E27FC236}">
                <a16:creationId xmlns:a16="http://schemas.microsoft.com/office/drawing/2014/main" id="{B85BA21B-A015-4A57-9216-BBA2E32ED91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259" t="26620" r="25259" b="26620"/>
          <a:stretch/>
        </p:blipFill>
        <p:spPr bwMode="auto">
          <a:xfrm>
            <a:off x="6370320" y="2633345"/>
            <a:ext cx="4785360" cy="3206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2679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Protection of whistleblowers </a:t>
            </a:r>
            <a:r>
              <a:rPr lang="en-US" sz="2800" dirty="0">
                <a:solidFill>
                  <a:prstClr val="black"/>
                </a:solidFill>
              </a:rPr>
              <a:t>(2/15)</a:t>
            </a:r>
            <a:endParaRPr lang="en-US" dirty="0"/>
          </a:p>
        </p:txBody>
      </p:sp>
      <p:pic>
        <p:nvPicPr>
          <p:cNvPr id="4" name="Content Placeholder 3">
            <a:extLst>
              <a:ext uri="{FF2B5EF4-FFF2-40B4-BE49-F238E27FC236}">
                <a16:creationId xmlns:a16="http://schemas.microsoft.com/office/drawing/2014/main" id="{D9FF8444-7616-427A-B597-BD206F3BFEF1}"/>
              </a:ext>
            </a:extLst>
          </p:cNvPr>
          <p:cNvPicPr>
            <a:picLocks noGrp="1" noChangeAspect="1"/>
          </p:cNvPicPr>
          <p:nvPr>
            <p:ph idx="1"/>
          </p:nvPr>
        </p:nvPicPr>
        <p:blipFill>
          <a:blip r:embed="rId2"/>
          <a:stretch>
            <a:fillRect/>
          </a:stretch>
        </p:blipFill>
        <p:spPr>
          <a:xfrm>
            <a:off x="5486400" y="2273046"/>
            <a:ext cx="5029200" cy="3903917"/>
          </a:xfrm>
          <a:prstGeom prst="rect">
            <a:avLst/>
          </a:prstGeom>
        </p:spPr>
      </p:pic>
      <p:sp>
        <p:nvSpPr>
          <p:cNvPr id="5" name="Content Placeholder 2">
            <a:extLst>
              <a:ext uri="{FF2B5EF4-FFF2-40B4-BE49-F238E27FC236}">
                <a16:creationId xmlns:a16="http://schemas.microsoft.com/office/drawing/2014/main" id="{19EA5CED-CBB6-4BFA-A3D8-42401F1A40DD}"/>
              </a:ext>
            </a:extLst>
          </p:cNvPr>
          <p:cNvSpPr txBox="1">
            <a:spLocks/>
          </p:cNvSpPr>
          <p:nvPr/>
        </p:nvSpPr>
        <p:spPr>
          <a:xfrm>
            <a:off x="838200" y="1825625"/>
            <a:ext cx="46482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mbria" panose="02040503050406030204" pitchFamily="18" charset="0"/>
                <a:ea typeface="Cambria" panose="02040503050406030204" pitchFamily="18"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Cambria" panose="02040503050406030204" pitchFamily="18"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Cambria" panose="02040503050406030204" pitchFamily="18"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mbria" panose="02040503050406030204" pitchFamily="18" charset="0"/>
                <a:ea typeface="Cambria" panose="02040503050406030204" pitchFamily="18"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mbria" panose="02040503050406030204" pitchFamily="18" charset="0"/>
                <a:ea typeface="Cambria" panose="02040503050406030204" pitchFamily="18"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need for better protection</a:t>
            </a:r>
          </a:p>
        </p:txBody>
      </p:sp>
    </p:spTree>
    <p:extLst>
      <p:ext uri="{BB962C8B-B14F-4D97-AF65-F5344CB8AC3E}">
        <p14:creationId xmlns:p14="http://schemas.microsoft.com/office/powerpoint/2010/main" val="1967176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9D826-E39F-4ABF-9FE8-8693768ABF86}"/>
              </a:ext>
            </a:extLst>
          </p:cNvPr>
          <p:cNvSpPr>
            <a:spLocks noGrp="1"/>
          </p:cNvSpPr>
          <p:nvPr>
            <p:ph type="title"/>
          </p:nvPr>
        </p:nvSpPr>
        <p:spPr/>
        <p:txBody>
          <a:bodyPr/>
          <a:lstStyle/>
          <a:p>
            <a:r>
              <a:rPr lang="en-US" dirty="0"/>
              <a:t>Hidden costs </a:t>
            </a:r>
            <a:r>
              <a:rPr lang="en-US" sz="2800" dirty="0">
                <a:solidFill>
                  <a:prstClr val="black"/>
                </a:solidFill>
              </a:rPr>
              <a:t>(1/15)</a:t>
            </a:r>
            <a:endParaRPr lang="en-US" dirty="0"/>
          </a:p>
        </p:txBody>
      </p:sp>
      <p:sp>
        <p:nvSpPr>
          <p:cNvPr id="3" name="Content Placeholder 2">
            <a:extLst>
              <a:ext uri="{FF2B5EF4-FFF2-40B4-BE49-F238E27FC236}">
                <a16:creationId xmlns:a16="http://schemas.microsoft.com/office/drawing/2014/main" id="{AC928427-2845-4BBB-A30D-FE7EB7A4188A}"/>
              </a:ext>
            </a:extLst>
          </p:cNvPr>
          <p:cNvSpPr>
            <a:spLocks noGrp="1"/>
          </p:cNvSpPr>
          <p:nvPr>
            <p:ph idx="1"/>
          </p:nvPr>
        </p:nvSpPr>
        <p:spPr>
          <a:xfrm>
            <a:off x="838200" y="1825625"/>
            <a:ext cx="3185160" cy="4351338"/>
          </a:xfrm>
        </p:spPr>
        <p:txBody>
          <a:bodyPr/>
          <a:lstStyle/>
          <a:p>
            <a:r>
              <a:rPr lang="en-US" dirty="0"/>
              <a:t>labeling factories (</a:t>
            </a:r>
            <a:r>
              <a:rPr lang="en-US" dirty="0" err="1"/>
              <a:t>clickwork</a:t>
            </a:r>
            <a:r>
              <a:rPr lang="en-US" dirty="0"/>
              <a:t>), content moderation, energy, material resources etc.</a:t>
            </a:r>
          </a:p>
        </p:txBody>
      </p:sp>
      <p:pic>
        <p:nvPicPr>
          <p:cNvPr id="4" name="Picture 3">
            <a:extLst>
              <a:ext uri="{FF2B5EF4-FFF2-40B4-BE49-F238E27FC236}">
                <a16:creationId xmlns:a16="http://schemas.microsoft.com/office/drawing/2014/main" id="{941D4555-2EBF-40AB-AE68-52C65582B166}"/>
              </a:ext>
            </a:extLst>
          </p:cNvPr>
          <p:cNvPicPr>
            <a:picLocks noChangeAspect="1"/>
          </p:cNvPicPr>
          <p:nvPr/>
        </p:nvPicPr>
        <p:blipFill>
          <a:blip r:embed="rId2"/>
          <a:stretch>
            <a:fillRect/>
          </a:stretch>
        </p:blipFill>
        <p:spPr>
          <a:xfrm>
            <a:off x="5181122" y="1616393"/>
            <a:ext cx="6635482" cy="4560570"/>
          </a:xfrm>
          <a:prstGeom prst="rect">
            <a:avLst/>
          </a:prstGeom>
        </p:spPr>
      </p:pic>
    </p:spTree>
    <p:extLst>
      <p:ext uri="{BB962C8B-B14F-4D97-AF65-F5344CB8AC3E}">
        <p14:creationId xmlns:p14="http://schemas.microsoft.com/office/powerpoint/2010/main" val="35377175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143B1-BF65-4756-88C3-C3502DE6209B}"/>
              </a:ext>
            </a:extLst>
          </p:cNvPr>
          <p:cNvSpPr>
            <a:spLocks noGrp="1"/>
          </p:cNvSpPr>
          <p:nvPr>
            <p:ph type="title"/>
          </p:nvPr>
        </p:nvSpPr>
        <p:spPr/>
        <p:txBody>
          <a:bodyPr/>
          <a:lstStyle/>
          <a:p>
            <a:r>
              <a:rPr lang="en-US" dirty="0"/>
              <a:t>Guidelines</a:t>
            </a:r>
          </a:p>
        </p:txBody>
      </p:sp>
      <p:pic>
        <p:nvPicPr>
          <p:cNvPr id="5" name="Picture 4">
            <a:extLst>
              <a:ext uri="{FF2B5EF4-FFF2-40B4-BE49-F238E27FC236}">
                <a16:creationId xmlns:a16="http://schemas.microsoft.com/office/drawing/2014/main" id="{D35E4C5F-4547-455D-8DE4-4D79D55754CC}"/>
              </a:ext>
            </a:extLst>
          </p:cNvPr>
          <p:cNvPicPr>
            <a:picLocks noChangeAspect="1"/>
          </p:cNvPicPr>
          <p:nvPr/>
        </p:nvPicPr>
        <p:blipFill>
          <a:blip r:embed="rId2"/>
          <a:stretch>
            <a:fillRect/>
          </a:stretch>
        </p:blipFill>
        <p:spPr>
          <a:xfrm>
            <a:off x="0" y="1422400"/>
            <a:ext cx="12182287" cy="5435600"/>
          </a:xfrm>
          <a:prstGeom prst="rect">
            <a:avLst/>
          </a:prstGeom>
        </p:spPr>
      </p:pic>
    </p:spTree>
    <p:extLst>
      <p:ext uri="{BB962C8B-B14F-4D97-AF65-F5344CB8AC3E}">
        <p14:creationId xmlns:p14="http://schemas.microsoft.com/office/powerpoint/2010/main" val="13882755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t>
            </a:r>
            <a:r>
              <a:rPr lang="de-DE" dirty="0" err="1"/>
              <a:t>Unethical</a:t>
            </a:r>
            <a:r>
              <a:rPr lang="de-DE" dirty="0"/>
              <a:t>“ </a:t>
            </a:r>
            <a:r>
              <a:rPr lang="de-DE" dirty="0" err="1"/>
              <a:t>behaviour</a:t>
            </a:r>
            <a:r>
              <a:rPr lang="de-DE" dirty="0"/>
              <a:t> </a:t>
            </a:r>
            <a:r>
              <a:rPr lang="de-DE" sz="2000" dirty="0"/>
              <a:t>(</a:t>
            </a:r>
            <a:r>
              <a:rPr lang="de-DE" sz="2000" dirty="0" err="1"/>
              <a:t>Kish-Gephart</a:t>
            </a:r>
            <a:r>
              <a:rPr lang="de-DE" sz="2000" dirty="0"/>
              <a:t> et al. 2010)</a:t>
            </a:r>
          </a:p>
        </p:txBody>
      </p:sp>
      <p:graphicFrame>
        <p:nvGraphicFramePr>
          <p:cNvPr id="6" name="Inhaltsplatzhalter 5"/>
          <p:cNvGraphicFramePr>
            <a:graphicFrameLocks noGrp="1"/>
          </p:cNvGraphicFramePr>
          <p:nvPr>
            <p:ph idx="1"/>
            <p:extLst/>
          </p:nvPr>
        </p:nvGraphicFramePr>
        <p:xfrm>
          <a:off x="838199" y="1825625"/>
          <a:ext cx="8217665"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p:cNvSpPr txBox="1"/>
          <p:nvPr/>
        </p:nvSpPr>
        <p:spPr>
          <a:xfrm>
            <a:off x="9318127" y="2265342"/>
            <a:ext cx="2035673" cy="1569660"/>
          </a:xfrm>
          <a:prstGeom prst="rect">
            <a:avLst/>
          </a:prstGeom>
          <a:noFill/>
          <a:ln w="38100">
            <a:solidFill>
              <a:schemeClr val="tx1"/>
            </a:solidFill>
          </a:ln>
        </p:spPr>
        <p:txBody>
          <a:bodyPr wrap="square" rtlCol="0">
            <a:spAutoFit/>
          </a:bodyPr>
          <a:lstStyle/>
          <a:p>
            <a:r>
              <a:rPr lang="de-DE" sz="2400" dirty="0">
                <a:latin typeface="+mj-lt"/>
              </a:rPr>
              <a:t>„</a:t>
            </a:r>
            <a:r>
              <a:rPr lang="de-DE" sz="2400" dirty="0" err="1">
                <a:latin typeface="+mj-lt"/>
              </a:rPr>
              <a:t>unethical</a:t>
            </a:r>
            <a:r>
              <a:rPr lang="de-DE" sz="2400" dirty="0">
                <a:latin typeface="+mj-lt"/>
              </a:rPr>
              <a:t>“ </a:t>
            </a:r>
            <a:r>
              <a:rPr lang="de-DE" sz="2400" dirty="0" err="1">
                <a:latin typeface="+mj-lt"/>
              </a:rPr>
              <a:t>behaviour</a:t>
            </a:r>
            <a:r>
              <a:rPr lang="de-DE" sz="2400" dirty="0">
                <a:latin typeface="+mj-lt"/>
              </a:rPr>
              <a:t> / </a:t>
            </a:r>
            <a:r>
              <a:rPr lang="de-DE" sz="2400" dirty="0" err="1">
                <a:latin typeface="+mj-lt"/>
              </a:rPr>
              <a:t>intentions</a:t>
            </a:r>
            <a:r>
              <a:rPr lang="de-DE" sz="2400" dirty="0">
                <a:latin typeface="+mj-lt"/>
              </a:rPr>
              <a:t> in </a:t>
            </a:r>
            <a:r>
              <a:rPr lang="de-DE" sz="2400" dirty="0" err="1">
                <a:latin typeface="+mj-lt"/>
              </a:rPr>
              <a:t>organisations</a:t>
            </a:r>
            <a:endParaRPr lang="de-DE" sz="2400" dirty="0">
              <a:latin typeface="+mj-lt"/>
            </a:endParaRPr>
          </a:p>
        </p:txBody>
      </p:sp>
      <p:sp>
        <p:nvSpPr>
          <p:cNvPr id="8" name="Slide Number Placeholder 7">
            <a:extLst>
              <a:ext uri="{FF2B5EF4-FFF2-40B4-BE49-F238E27FC236}">
                <a16:creationId xmlns:a16="http://schemas.microsoft.com/office/drawing/2014/main" id="{4E927978-ACDE-403D-844D-C689673AB0C4}"/>
              </a:ext>
            </a:extLst>
          </p:cNvPr>
          <p:cNvSpPr>
            <a:spLocks noGrp="1"/>
          </p:cNvSpPr>
          <p:nvPr>
            <p:ph type="sldNum" sz="quarter" idx="12"/>
          </p:nvPr>
        </p:nvSpPr>
        <p:spPr/>
        <p:txBody>
          <a:bodyPr/>
          <a:lstStyle/>
          <a:p>
            <a:fld id="{439CB5D2-A1CC-4ECA-BCD8-2CB40971D696}" type="slidenum">
              <a:rPr lang="en-US" smtClean="0"/>
              <a:pPr/>
              <a:t>35</a:t>
            </a:fld>
            <a:endParaRPr lang="en-US"/>
          </a:p>
        </p:txBody>
      </p:sp>
    </p:spTree>
    <p:extLst>
      <p:ext uri="{BB962C8B-B14F-4D97-AF65-F5344CB8AC3E}">
        <p14:creationId xmlns:p14="http://schemas.microsoft.com/office/powerpoint/2010/main" val="42840168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840773" y="1582341"/>
            <a:ext cx="4510454" cy="2985433"/>
          </a:xfrm>
          <a:prstGeom prst="rect">
            <a:avLst/>
          </a:prstGeom>
          <a:noFill/>
        </p:spPr>
        <p:txBody>
          <a:bodyPr wrap="square" rtlCol="0">
            <a:spAutoFit/>
          </a:bodyPr>
          <a:lstStyle/>
          <a:p>
            <a:endParaRPr lang="de-DE" sz="2000" dirty="0"/>
          </a:p>
          <a:p>
            <a:endParaRPr lang="de-DE" sz="2000" dirty="0"/>
          </a:p>
          <a:p>
            <a:r>
              <a:rPr lang="de-DE" sz="2800" b="1" dirty="0"/>
              <a:t>Dr. Thilo </a:t>
            </a:r>
            <a:r>
              <a:rPr lang="de-DE" sz="2800" b="1" dirty="0" err="1"/>
              <a:t>Hagendorff</a:t>
            </a:r>
            <a:endParaRPr lang="de-DE" sz="2800" b="1" dirty="0"/>
          </a:p>
          <a:p>
            <a:endParaRPr lang="de-DE" sz="2000" dirty="0"/>
          </a:p>
          <a:p>
            <a:r>
              <a:rPr lang="en-US" sz="2000" dirty="0"/>
              <a:t>University of </a:t>
            </a:r>
            <a:r>
              <a:rPr lang="en-US" sz="2000" dirty="0" err="1"/>
              <a:t>Tuebingen</a:t>
            </a:r>
            <a:endParaRPr lang="en-US" sz="2000" dirty="0"/>
          </a:p>
          <a:p>
            <a:r>
              <a:rPr lang="en-US" sz="2000" dirty="0"/>
              <a:t>Cluster of Excellence Machine Learning</a:t>
            </a:r>
            <a:endParaRPr lang="de-DE" sz="2000" dirty="0"/>
          </a:p>
          <a:p>
            <a:endParaRPr lang="de-DE" sz="2000" dirty="0"/>
          </a:p>
          <a:p>
            <a:r>
              <a:rPr lang="de-DE" sz="2000" dirty="0"/>
              <a:t>thilo.hagendorff@uni-tuebingen.de</a:t>
            </a:r>
          </a:p>
          <a:p>
            <a:r>
              <a:rPr lang="de-DE" sz="2000" u="sng" dirty="0"/>
              <a:t>www.thilo-hagendorff.info</a:t>
            </a:r>
          </a:p>
        </p:txBody>
      </p:sp>
    </p:spTree>
    <p:extLst>
      <p:ext uri="{BB962C8B-B14F-4D97-AF65-F5344CB8AC3E}">
        <p14:creationId xmlns:p14="http://schemas.microsoft.com/office/powerpoint/2010/main" val="1548815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229D2-1215-4C36-9FA8-56AF2D7ABF9B}"/>
              </a:ext>
            </a:extLst>
          </p:cNvPr>
          <p:cNvSpPr>
            <a:spLocks noGrp="1"/>
          </p:cNvSpPr>
          <p:nvPr>
            <p:ph type="title"/>
          </p:nvPr>
        </p:nvSpPr>
        <p:spPr/>
        <p:txBody>
          <a:bodyPr/>
          <a:lstStyle/>
          <a:p>
            <a:r>
              <a:rPr lang="en-US" dirty="0"/>
              <a:t>shortcomings of AI ethics</a:t>
            </a:r>
          </a:p>
        </p:txBody>
      </p:sp>
      <p:sp>
        <p:nvSpPr>
          <p:cNvPr id="3" name="Content Placeholder 2">
            <a:extLst>
              <a:ext uri="{FF2B5EF4-FFF2-40B4-BE49-F238E27FC236}">
                <a16:creationId xmlns:a16="http://schemas.microsoft.com/office/drawing/2014/main" id="{DE3E42DC-E91F-4B76-9FDE-562A0A11EE33}"/>
              </a:ext>
            </a:extLst>
          </p:cNvPr>
          <p:cNvSpPr>
            <a:spLocks noGrp="1"/>
          </p:cNvSpPr>
          <p:nvPr>
            <p:ph idx="1"/>
          </p:nvPr>
        </p:nvSpPr>
        <p:spPr>
          <a:xfrm>
            <a:off x="838200" y="1825625"/>
            <a:ext cx="5637551" cy="4351338"/>
          </a:xfrm>
        </p:spPr>
        <p:txBody>
          <a:bodyPr>
            <a:normAutofit/>
          </a:bodyPr>
          <a:lstStyle/>
          <a:p>
            <a:r>
              <a:rPr lang="de-DE" dirty="0"/>
              <a:t>relative </a:t>
            </a:r>
            <a:r>
              <a:rPr lang="de-DE" dirty="0" err="1"/>
              <a:t>ineffectiveness</a:t>
            </a:r>
            <a:r>
              <a:rPr lang="de-DE" dirty="0"/>
              <a:t> </a:t>
            </a:r>
            <a:r>
              <a:rPr lang="de-DE" dirty="0" err="1"/>
              <a:t>of</a:t>
            </a:r>
            <a:r>
              <a:rPr lang="de-DE" dirty="0"/>
              <a:t> AI </a:t>
            </a:r>
            <a:r>
              <a:rPr lang="de-DE" dirty="0" err="1"/>
              <a:t>ethics</a:t>
            </a:r>
            <a:endParaRPr lang="de-DE" dirty="0"/>
          </a:p>
          <a:p>
            <a:r>
              <a:rPr lang="de-DE" dirty="0" err="1"/>
              <a:t>ethics</a:t>
            </a:r>
            <a:r>
              <a:rPr lang="de-DE" dirty="0"/>
              <a:t> </a:t>
            </a:r>
            <a:r>
              <a:rPr lang="de-DE" dirty="0" err="1"/>
              <a:t>as</a:t>
            </a:r>
            <a:r>
              <a:rPr lang="de-DE" dirty="0"/>
              <a:t> </a:t>
            </a:r>
            <a:r>
              <a:rPr lang="de-DE" dirty="0" err="1"/>
              <a:t>marketing</a:t>
            </a:r>
            <a:endParaRPr lang="de-DE" dirty="0"/>
          </a:p>
          <a:p>
            <a:r>
              <a:rPr lang="de-DE" dirty="0" err="1"/>
              <a:t>codes</a:t>
            </a:r>
            <a:r>
              <a:rPr lang="de-DE" dirty="0"/>
              <a:t> </a:t>
            </a:r>
            <a:r>
              <a:rPr lang="de-DE" dirty="0" err="1"/>
              <a:t>of</a:t>
            </a:r>
            <a:r>
              <a:rPr lang="de-DE" dirty="0"/>
              <a:t> </a:t>
            </a:r>
            <a:r>
              <a:rPr lang="de-DE" dirty="0" err="1"/>
              <a:t>ethics</a:t>
            </a:r>
            <a:r>
              <a:rPr lang="de-DE" dirty="0"/>
              <a:t> </a:t>
            </a:r>
            <a:r>
              <a:rPr lang="de-DE" dirty="0" err="1"/>
              <a:t>as</a:t>
            </a:r>
            <a:r>
              <a:rPr lang="de-DE" dirty="0"/>
              <a:t> </a:t>
            </a:r>
            <a:r>
              <a:rPr lang="de-DE" dirty="0" err="1"/>
              <a:t>compliance</a:t>
            </a:r>
            <a:r>
              <a:rPr lang="de-DE" dirty="0"/>
              <a:t> </a:t>
            </a:r>
            <a:r>
              <a:rPr lang="de-DE" dirty="0" err="1"/>
              <a:t>signals</a:t>
            </a:r>
            <a:r>
              <a:rPr lang="de-DE" dirty="0"/>
              <a:t> </a:t>
            </a:r>
            <a:r>
              <a:rPr lang="de-DE" dirty="0" err="1"/>
              <a:t>to</a:t>
            </a:r>
            <a:r>
              <a:rPr lang="de-DE" dirty="0"/>
              <a:t> </a:t>
            </a:r>
            <a:r>
              <a:rPr lang="de-DE" dirty="0" err="1"/>
              <a:t>prevent</a:t>
            </a:r>
            <a:r>
              <a:rPr lang="de-DE" dirty="0"/>
              <a:t> </a:t>
            </a:r>
            <a:r>
              <a:rPr lang="de-DE" dirty="0" err="1"/>
              <a:t>binding</a:t>
            </a:r>
            <a:r>
              <a:rPr lang="de-DE" dirty="0"/>
              <a:t> legal </a:t>
            </a:r>
            <a:r>
              <a:rPr lang="de-DE" dirty="0" err="1"/>
              <a:t>norms</a:t>
            </a:r>
            <a:endParaRPr lang="en-US" dirty="0"/>
          </a:p>
          <a:p>
            <a:r>
              <a:rPr lang="de-DE" dirty="0" err="1"/>
              <a:t>figleaf</a:t>
            </a:r>
            <a:r>
              <a:rPr lang="de-DE" dirty="0"/>
              <a:t> </a:t>
            </a:r>
            <a:r>
              <a:rPr lang="de-DE" dirty="0" err="1"/>
              <a:t>function</a:t>
            </a:r>
            <a:r>
              <a:rPr lang="de-DE" dirty="0"/>
              <a:t> </a:t>
            </a:r>
            <a:r>
              <a:rPr lang="de-DE" dirty="0" err="1"/>
              <a:t>of</a:t>
            </a:r>
            <a:r>
              <a:rPr lang="de-DE" dirty="0"/>
              <a:t> </a:t>
            </a:r>
            <a:r>
              <a:rPr lang="de-DE" dirty="0" err="1"/>
              <a:t>ethics</a:t>
            </a:r>
            <a:r>
              <a:rPr lang="de-DE" dirty="0"/>
              <a:t>, </a:t>
            </a:r>
            <a:r>
              <a:rPr lang="de-DE" dirty="0" err="1"/>
              <a:t>stifling</a:t>
            </a:r>
            <a:r>
              <a:rPr lang="de-DE" dirty="0"/>
              <a:t> </a:t>
            </a:r>
            <a:r>
              <a:rPr lang="de-DE" dirty="0" err="1"/>
              <a:t>critical</a:t>
            </a:r>
            <a:r>
              <a:rPr lang="de-DE" dirty="0"/>
              <a:t> </a:t>
            </a:r>
            <a:r>
              <a:rPr lang="de-DE" dirty="0" err="1"/>
              <a:t>public</a:t>
            </a:r>
            <a:r>
              <a:rPr lang="de-DE" dirty="0"/>
              <a:t> </a:t>
            </a:r>
            <a:r>
              <a:rPr lang="de-DE" dirty="0" err="1"/>
              <a:t>discourses</a:t>
            </a:r>
            <a:endParaRPr lang="de-DE" dirty="0"/>
          </a:p>
        </p:txBody>
      </p:sp>
      <p:pic>
        <p:nvPicPr>
          <p:cNvPr id="4" name="Picture 3">
            <a:extLst>
              <a:ext uri="{FF2B5EF4-FFF2-40B4-BE49-F238E27FC236}">
                <a16:creationId xmlns:a16="http://schemas.microsoft.com/office/drawing/2014/main" id="{43031718-7522-4DAF-B2BD-8C3C7E92C706}"/>
              </a:ext>
            </a:extLst>
          </p:cNvPr>
          <p:cNvPicPr>
            <a:picLocks noChangeAspect="1"/>
          </p:cNvPicPr>
          <p:nvPr/>
        </p:nvPicPr>
        <p:blipFill>
          <a:blip r:embed="rId3"/>
          <a:stretch>
            <a:fillRect/>
          </a:stretch>
        </p:blipFill>
        <p:spPr>
          <a:xfrm>
            <a:off x="6865495" y="1720695"/>
            <a:ext cx="4889361" cy="4222344"/>
          </a:xfrm>
          <a:prstGeom prst="rect">
            <a:avLst/>
          </a:prstGeom>
        </p:spPr>
      </p:pic>
    </p:spTree>
    <p:extLst>
      <p:ext uri="{BB962C8B-B14F-4D97-AF65-F5344CB8AC3E}">
        <p14:creationId xmlns:p14="http://schemas.microsoft.com/office/powerpoint/2010/main" val="9386027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Ethics</a:t>
            </a:r>
            <a:r>
              <a:rPr lang="de-DE" dirty="0"/>
              <a:t> - </a:t>
            </a:r>
            <a:r>
              <a:rPr lang="de-DE" dirty="0" err="1"/>
              <a:t>my</a:t>
            </a:r>
            <a:r>
              <a:rPr lang="de-DE" dirty="0"/>
              <a:t> </a:t>
            </a:r>
            <a:r>
              <a:rPr lang="de-DE" dirty="0" err="1"/>
              <a:t>approach</a:t>
            </a:r>
            <a:r>
              <a:rPr lang="de-DE" dirty="0"/>
              <a:t> </a:t>
            </a:r>
            <a:r>
              <a:rPr lang="de-DE" sz="2000" dirty="0"/>
              <a:t>(Hagendorff 2017)</a:t>
            </a:r>
            <a:endParaRPr lang="de-DE" dirty="0"/>
          </a:p>
        </p:txBody>
      </p:sp>
      <p:grpSp>
        <p:nvGrpSpPr>
          <p:cNvPr id="31" name="Gruppieren 30"/>
          <p:cNvGrpSpPr/>
          <p:nvPr/>
        </p:nvGrpSpPr>
        <p:grpSpPr>
          <a:xfrm>
            <a:off x="453450" y="1795736"/>
            <a:ext cx="11285100" cy="4528988"/>
            <a:chOff x="662346" y="1795736"/>
            <a:chExt cx="11285100" cy="4528988"/>
          </a:xfrm>
        </p:grpSpPr>
        <p:grpSp>
          <p:nvGrpSpPr>
            <p:cNvPr id="22" name="Gruppieren 21"/>
            <p:cNvGrpSpPr/>
            <p:nvPr/>
          </p:nvGrpSpPr>
          <p:grpSpPr>
            <a:xfrm>
              <a:off x="662346" y="3320924"/>
              <a:ext cx="1563777" cy="1655929"/>
              <a:chOff x="338292" y="3435158"/>
              <a:chExt cx="1563777" cy="1655929"/>
            </a:xfrm>
          </p:grpSpPr>
          <p:sp>
            <p:nvSpPr>
              <p:cNvPr id="9" name="Geschweifte Klammer links 8"/>
              <p:cNvSpPr/>
              <p:nvPr/>
            </p:nvSpPr>
            <p:spPr>
              <a:xfrm>
                <a:off x="1524417" y="3435158"/>
                <a:ext cx="377652" cy="1655929"/>
              </a:xfrm>
              <a:prstGeom prst="leftBrace">
                <a:avLst>
                  <a:gd name="adj1" fmla="val 23240"/>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0" name="Textfeld 9"/>
              <p:cNvSpPr txBox="1"/>
              <p:nvPr/>
            </p:nvSpPr>
            <p:spPr>
              <a:xfrm>
                <a:off x="338292" y="3893278"/>
                <a:ext cx="1212084" cy="646331"/>
              </a:xfrm>
              <a:prstGeom prst="rect">
                <a:avLst/>
              </a:prstGeom>
              <a:noFill/>
            </p:spPr>
            <p:txBody>
              <a:bodyPr wrap="square" rtlCol="0">
                <a:spAutoFit/>
              </a:bodyPr>
              <a:lstStyle/>
              <a:p>
                <a:pPr algn="ctr"/>
                <a:r>
                  <a:rPr lang="de-DE" dirty="0" err="1">
                    <a:latin typeface="Cambria" panose="02040503050406030204" pitchFamily="18" charset="0"/>
                    <a:ea typeface="Cambria" panose="02040503050406030204" pitchFamily="18" charset="0"/>
                  </a:rPr>
                  <a:t>scope</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of</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action</a:t>
                </a:r>
                <a:endParaRPr lang="de-DE" dirty="0">
                  <a:latin typeface="Cambria" panose="02040503050406030204" pitchFamily="18" charset="0"/>
                  <a:ea typeface="Cambria" panose="02040503050406030204" pitchFamily="18" charset="0"/>
                </a:endParaRPr>
              </a:p>
            </p:txBody>
          </p:sp>
        </p:grpSp>
        <p:grpSp>
          <p:nvGrpSpPr>
            <p:cNvPr id="24" name="Gruppieren 23"/>
            <p:cNvGrpSpPr/>
            <p:nvPr/>
          </p:nvGrpSpPr>
          <p:grpSpPr>
            <a:xfrm>
              <a:off x="1964860" y="1795736"/>
              <a:ext cx="4275575" cy="3965718"/>
              <a:chOff x="1964860" y="1795736"/>
              <a:chExt cx="4275575" cy="3965718"/>
            </a:xfrm>
          </p:grpSpPr>
          <p:sp>
            <p:nvSpPr>
              <p:cNvPr id="11" name="Textfeld 10"/>
              <p:cNvSpPr txBox="1"/>
              <p:nvPr/>
            </p:nvSpPr>
            <p:spPr>
              <a:xfrm>
                <a:off x="1964860" y="1795736"/>
                <a:ext cx="4275575" cy="369332"/>
              </a:xfrm>
              <a:prstGeom prst="rect">
                <a:avLst/>
              </a:prstGeom>
              <a:noFill/>
            </p:spPr>
            <p:txBody>
              <a:bodyPr wrap="square" rtlCol="0">
                <a:spAutoFit/>
              </a:bodyPr>
              <a:lstStyle/>
              <a:p>
                <a:pPr algn="ctr"/>
                <a:r>
                  <a:rPr lang="en-US" b="1" dirty="0">
                    <a:latin typeface="Cambria" panose="02040503050406030204" pitchFamily="18" charset="0"/>
                    <a:ea typeface="Cambria" panose="02040503050406030204" pitchFamily="18" charset="0"/>
                  </a:rPr>
                  <a:t>ethics as a means of control</a:t>
                </a:r>
                <a:endParaRPr lang="de-DE" b="1" dirty="0">
                  <a:latin typeface="Cambria" panose="02040503050406030204" pitchFamily="18" charset="0"/>
                  <a:ea typeface="Cambria" panose="02040503050406030204" pitchFamily="18" charset="0"/>
                </a:endParaRPr>
              </a:p>
            </p:txBody>
          </p:sp>
          <p:grpSp>
            <p:nvGrpSpPr>
              <p:cNvPr id="23" name="Gruppieren 22"/>
              <p:cNvGrpSpPr/>
              <p:nvPr/>
            </p:nvGrpSpPr>
            <p:grpSpPr>
              <a:xfrm>
                <a:off x="2584514" y="2258923"/>
                <a:ext cx="3044650" cy="3502531"/>
                <a:chOff x="2773345" y="2370617"/>
                <a:chExt cx="3044650" cy="3502531"/>
              </a:xfrm>
            </p:grpSpPr>
            <p:sp>
              <p:nvSpPr>
                <p:cNvPr id="6" name="Textfeld 5"/>
                <p:cNvSpPr txBox="1"/>
                <p:nvPr/>
              </p:nvSpPr>
              <p:spPr>
                <a:xfrm>
                  <a:off x="3071230" y="2370617"/>
                  <a:ext cx="2528319" cy="923330"/>
                </a:xfrm>
                <a:prstGeom prst="rect">
                  <a:avLst/>
                </a:prstGeom>
                <a:noFill/>
              </p:spPr>
              <p:txBody>
                <a:bodyPr wrap="square" rtlCol="0">
                  <a:spAutoFit/>
                </a:bodyPr>
                <a:lstStyle/>
                <a:p>
                  <a:pPr algn="ctr"/>
                  <a:r>
                    <a:rPr lang="de-DE" dirty="0" err="1">
                      <a:latin typeface="Cambria" panose="02040503050406030204" pitchFamily="18" charset="0"/>
                      <a:ea typeface="Cambria" panose="02040503050406030204" pitchFamily="18" charset="0"/>
                    </a:rPr>
                    <a:t>amorality</a:t>
                  </a:r>
                  <a:r>
                    <a:rPr lang="de-DE" dirty="0">
                      <a:latin typeface="Cambria" panose="02040503050406030204" pitchFamily="18" charset="0"/>
                      <a:ea typeface="Cambria" panose="02040503050406030204" pitchFamily="18" charset="0"/>
                    </a:rPr>
                    <a:t>,</a:t>
                  </a:r>
                </a:p>
                <a:p>
                  <a:pPr algn="ctr"/>
                  <a:r>
                    <a:rPr lang="de-DE" dirty="0" err="1">
                      <a:latin typeface="Cambria" panose="02040503050406030204" pitchFamily="18" charset="0"/>
                      <a:ea typeface="Cambria" panose="02040503050406030204" pitchFamily="18" charset="0"/>
                    </a:rPr>
                    <a:t>uncontrolled</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behaviour</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state</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of</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nature</a:t>
                  </a:r>
                  <a:r>
                    <a:rPr lang="de-DE" dirty="0">
                      <a:latin typeface="Cambria" panose="02040503050406030204" pitchFamily="18" charset="0"/>
                      <a:ea typeface="Cambria" panose="02040503050406030204" pitchFamily="18" charset="0"/>
                    </a:rPr>
                    <a:t>“</a:t>
                  </a:r>
                </a:p>
              </p:txBody>
            </p:sp>
            <p:sp>
              <p:nvSpPr>
                <p:cNvPr id="7" name="Textfeld 6"/>
                <p:cNvSpPr txBox="1"/>
                <p:nvPr/>
              </p:nvSpPr>
              <p:spPr>
                <a:xfrm>
                  <a:off x="2877597" y="5226817"/>
                  <a:ext cx="2827774" cy="646331"/>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compliance with ethical principles of conduct</a:t>
                  </a:r>
                  <a:endParaRPr lang="de-DE" dirty="0">
                    <a:latin typeface="Cambria" panose="02040503050406030204" pitchFamily="18" charset="0"/>
                    <a:ea typeface="Cambria" panose="02040503050406030204" pitchFamily="18" charset="0"/>
                  </a:endParaRPr>
                </a:p>
              </p:txBody>
            </p:sp>
            <p:sp>
              <p:nvSpPr>
                <p:cNvPr id="15" name="Trapezoid 14"/>
                <p:cNvSpPr/>
                <p:nvPr/>
              </p:nvSpPr>
              <p:spPr>
                <a:xfrm rot="10800000">
                  <a:off x="2773345" y="3435158"/>
                  <a:ext cx="3044650" cy="1655928"/>
                </a:xfrm>
                <a:prstGeom prst="trapezoid">
                  <a:avLst>
                    <a:gd name="adj" fmla="val 785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6" name="Textfeld 15"/>
                <p:cNvSpPr txBox="1"/>
                <p:nvPr/>
              </p:nvSpPr>
              <p:spPr>
                <a:xfrm>
                  <a:off x="3296062" y="3742701"/>
                  <a:ext cx="1990831" cy="646331"/>
                </a:xfrm>
                <a:prstGeom prst="rect">
                  <a:avLst/>
                </a:prstGeom>
                <a:noFill/>
              </p:spPr>
              <p:txBody>
                <a:bodyPr wrap="square" rtlCol="0">
                  <a:spAutoFit/>
                </a:bodyPr>
                <a:lstStyle/>
                <a:p>
                  <a:pPr algn="ctr"/>
                  <a:r>
                    <a:rPr lang="de-DE" dirty="0" err="1">
                      <a:solidFill>
                        <a:schemeClr val="bg1"/>
                      </a:solidFill>
                      <a:latin typeface="Cambria" panose="02040503050406030204" pitchFamily="18" charset="0"/>
                      <a:ea typeface="Cambria" panose="02040503050406030204" pitchFamily="18" charset="0"/>
                    </a:rPr>
                    <a:t>restriction</a:t>
                  </a:r>
                  <a:r>
                    <a:rPr lang="de-DE" dirty="0">
                      <a:solidFill>
                        <a:schemeClr val="bg1"/>
                      </a:solidFill>
                      <a:latin typeface="Cambria" panose="02040503050406030204" pitchFamily="18" charset="0"/>
                      <a:ea typeface="Cambria" panose="02040503050406030204" pitchFamily="18" charset="0"/>
                    </a:rPr>
                    <a:t>, </a:t>
                  </a:r>
                  <a:r>
                    <a:rPr lang="de-DE" dirty="0" err="1">
                      <a:solidFill>
                        <a:schemeClr val="bg1"/>
                      </a:solidFill>
                      <a:latin typeface="Cambria" panose="02040503050406030204" pitchFamily="18" charset="0"/>
                      <a:ea typeface="Cambria" panose="02040503050406030204" pitchFamily="18" charset="0"/>
                    </a:rPr>
                    <a:t>paternalism</a:t>
                  </a:r>
                  <a:endParaRPr lang="de-DE" dirty="0">
                    <a:solidFill>
                      <a:schemeClr val="bg1"/>
                    </a:solidFill>
                    <a:latin typeface="Cambria" panose="02040503050406030204" pitchFamily="18" charset="0"/>
                    <a:ea typeface="Cambria" panose="02040503050406030204" pitchFamily="18" charset="0"/>
                  </a:endParaRPr>
                </a:p>
              </p:txBody>
            </p:sp>
          </p:grpSp>
        </p:grpSp>
        <p:grpSp>
          <p:nvGrpSpPr>
            <p:cNvPr id="25" name="Gruppieren 24"/>
            <p:cNvGrpSpPr/>
            <p:nvPr/>
          </p:nvGrpSpPr>
          <p:grpSpPr>
            <a:xfrm>
              <a:off x="6481034" y="1811951"/>
              <a:ext cx="3746179" cy="4512773"/>
              <a:chOff x="6752343" y="1801903"/>
              <a:chExt cx="3746179" cy="4512773"/>
            </a:xfrm>
          </p:grpSpPr>
          <p:sp>
            <p:nvSpPr>
              <p:cNvPr id="4" name="Trapezoid 3"/>
              <p:cNvSpPr/>
              <p:nvPr/>
            </p:nvSpPr>
            <p:spPr>
              <a:xfrm>
                <a:off x="7163733" y="3320924"/>
                <a:ext cx="3044650" cy="1655928"/>
              </a:xfrm>
              <a:prstGeom prst="trapezoid">
                <a:avLst>
                  <a:gd name="adj" fmla="val 791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 name="Textfeld 17"/>
              <p:cNvSpPr txBox="1"/>
              <p:nvPr/>
            </p:nvSpPr>
            <p:spPr>
              <a:xfrm>
                <a:off x="7036026" y="1801903"/>
                <a:ext cx="3178815" cy="369332"/>
              </a:xfrm>
              <a:prstGeom prst="rect">
                <a:avLst/>
              </a:prstGeom>
              <a:noFill/>
            </p:spPr>
            <p:txBody>
              <a:bodyPr wrap="square" rtlCol="0">
                <a:spAutoFit/>
              </a:bodyPr>
              <a:lstStyle/>
              <a:p>
                <a:pPr algn="ctr"/>
                <a:r>
                  <a:rPr lang="de-DE" b="1" dirty="0" err="1">
                    <a:latin typeface="Cambria" panose="02040503050406030204" pitchFamily="18" charset="0"/>
                    <a:ea typeface="Cambria" panose="02040503050406030204" pitchFamily="18" charset="0"/>
                  </a:rPr>
                  <a:t>ethics</a:t>
                </a:r>
                <a:r>
                  <a:rPr lang="de-DE" b="1" dirty="0">
                    <a:latin typeface="Cambria" panose="02040503050406030204" pitchFamily="18" charset="0"/>
                    <a:ea typeface="Cambria" panose="02040503050406030204" pitchFamily="18" charset="0"/>
                  </a:rPr>
                  <a:t> </a:t>
                </a:r>
                <a:r>
                  <a:rPr lang="de-DE" b="1" dirty="0" err="1">
                    <a:latin typeface="Cambria" panose="02040503050406030204" pitchFamily="18" charset="0"/>
                    <a:ea typeface="Cambria" panose="02040503050406030204" pitchFamily="18" charset="0"/>
                  </a:rPr>
                  <a:t>as</a:t>
                </a:r>
                <a:r>
                  <a:rPr lang="de-DE" b="1" dirty="0">
                    <a:latin typeface="Cambria" panose="02040503050406030204" pitchFamily="18" charset="0"/>
                    <a:ea typeface="Cambria" panose="02040503050406030204" pitchFamily="18" charset="0"/>
                  </a:rPr>
                  <a:t> </a:t>
                </a:r>
                <a:r>
                  <a:rPr lang="de-DE" b="1" dirty="0" err="1">
                    <a:latin typeface="Cambria" panose="02040503050406030204" pitchFamily="18" charset="0"/>
                    <a:ea typeface="Cambria" panose="02040503050406030204" pitchFamily="18" charset="0"/>
                  </a:rPr>
                  <a:t>liberation</a:t>
                </a:r>
                <a:r>
                  <a:rPr lang="de-DE" b="1" dirty="0">
                    <a:latin typeface="Cambria" panose="02040503050406030204" pitchFamily="18" charset="0"/>
                    <a:ea typeface="Cambria" panose="02040503050406030204" pitchFamily="18" charset="0"/>
                  </a:rPr>
                  <a:t> </a:t>
                </a:r>
              </a:p>
            </p:txBody>
          </p:sp>
          <p:sp>
            <p:nvSpPr>
              <p:cNvPr id="19" name="Textfeld 18"/>
              <p:cNvSpPr txBox="1"/>
              <p:nvPr/>
            </p:nvSpPr>
            <p:spPr>
              <a:xfrm>
                <a:off x="7341460" y="5114347"/>
                <a:ext cx="2689191" cy="1200329"/>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autonomy and freedom,</a:t>
                </a:r>
              </a:p>
              <a:p>
                <a:pPr algn="ctr"/>
                <a:r>
                  <a:rPr lang="en-US" dirty="0">
                    <a:latin typeface="Cambria" panose="02040503050406030204" pitchFamily="18" charset="0"/>
                    <a:ea typeface="Cambria" panose="02040503050406030204" pitchFamily="18" charset="0"/>
                  </a:rPr>
                  <a:t>self-responsibility,</a:t>
                </a:r>
              </a:p>
              <a:p>
                <a:pPr algn="ctr"/>
                <a:r>
                  <a:rPr lang="en-US" dirty="0">
                    <a:latin typeface="Cambria" panose="02040503050406030204" pitchFamily="18" charset="0"/>
                    <a:ea typeface="Cambria" panose="02040503050406030204" pitchFamily="18" charset="0"/>
                  </a:rPr>
                  <a:t>knowledge,</a:t>
                </a:r>
              </a:p>
              <a:p>
                <a:pPr algn="ctr"/>
                <a:r>
                  <a:rPr lang="en-US" dirty="0">
                    <a:latin typeface="Cambria" panose="02040503050406030204" pitchFamily="18" charset="0"/>
                    <a:ea typeface="Cambria" panose="02040503050406030204" pitchFamily="18" charset="0"/>
                  </a:rPr>
                  <a:t>empathy</a:t>
                </a:r>
                <a:endParaRPr lang="de-DE" dirty="0">
                  <a:latin typeface="Cambria" panose="02040503050406030204" pitchFamily="18" charset="0"/>
                  <a:ea typeface="Cambria" panose="02040503050406030204" pitchFamily="18" charset="0"/>
                </a:endParaRPr>
              </a:p>
            </p:txBody>
          </p:sp>
          <p:sp>
            <p:nvSpPr>
              <p:cNvPr id="20" name="Textfeld 19"/>
              <p:cNvSpPr txBox="1"/>
              <p:nvPr/>
            </p:nvSpPr>
            <p:spPr>
              <a:xfrm>
                <a:off x="6752343" y="2558527"/>
                <a:ext cx="3746179" cy="646331"/>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adaptation to social environment,</a:t>
                </a:r>
              </a:p>
              <a:p>
                <a:pPr algn="ctr"/>
                <a:r>
                  <a:rPr lang="en-US" dirty="0">
                    <a:latin typeface="Cambria" panose="02040503050406030204" pitchFamily="18" charset="0"/>
                    <a:ea typeface="Cambria" panose="02040503050406030204" pitchFamily="18" charset="0"/>
                  </a:rPr>
                  <a:t>determined routines</a:t>
                </a:r>
              </a:p>
            </p:txBody>
          </p:sp>
        </p:grpSp>
        <p:cxnSp>
          <p:nvCxnSpPr>
            <p:cNvPr id="26" name="Gerader Verbinder 25"/>
            <p:cNvCxnSpPr/>
            <p:nvPr/>
          </p:nvCxnSpPr>
          <p:spPr>
            <a:xfrm>
              <a:off x="6240435" y="2603500"/>
              <a:ext cx="0" cy="2959100"/>
            </a:xfrm>
            <a:prstGeom prst="line">
              <a:avLst/>
            </a:prstGeom>
            <a:ln w="571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28" name="Gruppieren 27"/>
            <p:cNvGrpSpPr/>
            <p:nvPr/>
          </p:nvGrpSpPr>
          <p:grpSpPr>
            <a:xfrm>
              <a:off x="10336940" y="3330971"/>
              <a:ext cx="1610506" cy="1655929"/>
              <a:chOff x="-60130" y="3435158"/>
              <a:chExt cx="1610506" cy="1655929"/>
            </a:xfrm>
          </p:grpSpPr>
          <p:sp>
            <p:nvSpPr>
              <p:cNvPr id="29" name="Geschweifte Klammer links 28"/>
              <p:cNvSpPr/>
              <p:nvPr/>
            </p:nvSpPr>
            <p:spPr>
              <a:xfrm rot="10800000">
                <a:off x="-60130" y="3435158"/>
                <a:ext cx="377652" cy="1655929"/>
              </a:xfrm>
              <a:prstGeom prst="leftBrace">
                <a:avLst>
                  <a:gd name="adj1" fmla="val 23240"/>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p:cNvSpPr txBox="1"/>
              <p:nvPr/>
            </p:nvSpPr>
            <p:spPr>
              <a:xfrm>
                <a:off x="338292" y="3893278"/>
                <a:ext cx="1212084" cy="646331"/>
              </a:xfrm>
              <a:prstGeom prst="rect">
                <a:avLst/>
              </a:prstGeom>
              <a:noFill/>
            </p:spPr>
            <p:txBody>
              <a:bodyPr wrap="square" rtlCol="0">
                <a:spAutoFit/>
              </a:bodyPr>
              <a:lstStyle/>
              <a:p>
                <a:pPr algn="ctr"/>
                <a:r>
                  <a:rPr lang="de-DE" dirty="0" err="1">
                    <a:latin typeface="Cambria" panose="02040503050406030204" pitchFamily="18" charset="0"/>
                    <a:ea typeface="Cambria" panose="02040503050406030204" pitchFamily="18" charset="0"/>
                  </a:rPr>
                  <a:t>scope</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of</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action</a:t>
                </a:r>
                <a:endParaRPr lang="de-DE" dirty="0">
                  <a:latin typeface="Cambria" panose="02040503050406030204" pitchFamily="18" charset="0"/>
                  <a:ea typeface="Cambria" panose="02040503050406030204" pitchFamily="18" charset="0"/>
                </a:endParaRPr>
              </a:p>
            </p:txBody>
          </p:sp>
        </p:grpSp>
      </p:grpSp>
      <p:sp>
        <p:nvSpPr>
          <p:cNvPr id="27" name="Textfeld 26"/>
          <p:cNvSpPr txBox="1"/>
          <p:nvPr/>
        </p:nvSpPr>
        <p:spPr>
          <a:xfrm>
            <a:off x="7400307" y="3974269"/>
            <a:ext cx="1611085" cy="646331"/>
          </a:xfrm>
          <a:prstGeom prst="rect">
            <a:avLst/>
          </a:prstGeom>
          <a:noFill/>
        </p:spPr>
        <p:txBody>
          <a:bodyPr wrap="square" rtlCol="0">
            <a:spAutoFit/>
          </a:bodyPr>
          <a:lstStyle/>
          <a:p>
            <a:pPr algn="ctr"/>
            <a:r>
              <a:rPr lang="de-DE" dirty="0" err="1">
                <a:solidFill>
                  <a:schemeClr val="bg1"/>
                </a:solidFill>
                <a:latin typeface="Cambria" panose="02040503050406030204" pitchFamily="18" charset="0"/>
                <a:ea typeface="Cambria" panose="02040503050406030204" pitchFamily="18" charset="0"/>
              </a:rPr>
              <a:t>freedom</a:t>
            </a:r>
            <a:r>
              <a:rPr lang="de-DE" dirty="0">
                <a:solidFill>
                  <a:schemeClr val="bg1"/>
                </a:solidFill>
                <a:latin typeface="Cambria" panose="02040503050406030204" pitchFamily="18" charset="0"/>
                <a:ea typeface="Cambria" panose="02040503050406030204" pitchFamily="18" charset="0"/>
              </a:rPr>
              <a:t> </a:t>
            </a:r>
            <a:r>
              <a:rPr lang="de-DE" dirty="0" err="1">
                <a:solidFill>
                  <a:schemeClr val="bg1"/>
                </a:solidFill>
                <a:latin typeface="Cambria" panose="02040503050406030204" pitchFamily="18" charset="0"/>
                <a:ea typeface="Cambria" panose="02040503050406030204" pitchFamily="18" charset="0"/>
              </a:rPr>
              <a:t>of</a:t>
            </a:r>
            <a:r>
              <a:rPr lang="de-DE" dirty="0">
                <a:solidFill>
                  <a:schemeClr val="bg1"/>
                </a:solidFill>
                <a:latin typeface="Cambria" panose="02040503050406030204" pitchFamily="18" charset="0"/>
                <a:ea typeface="Cambria" panose="02040503050406030204" pitchFamily="18" charset="0"/>
              </a:rPr>
              <a:t> </a:t>
            </a:r>
            <a:r>
              <a:rPr lang="de-DE" dirty="0" err="1">
                <a:solidFill>
                  <a:schemeClr val="bg1"/>
                </a:solidFill>
                <a:latin typeface="Cambria" panose="02040503050406030204" pitchFamily="18" charset="0"/>
                <a:ea typeface="Cambria" panose="02040503050406030204" pitchFamily="18" charset="0"/>
              </a:rPr>
              <a:t>decision</a:t>
            </a:r>
            <a:endParaRPr lang="de-DE" dirty="0">
              <a:solidFill>
                <a:schemeClr val="bg1"/>
              </a:solidFill>
              <a:latin typeface="Cambria" panose="02040503050406030204" pitchFamily="18" charset="0"/>
              <a:ea typeface="Cambria" panose="02040503050406030204" pitchFamily="18" charset="0"/>
            </a:endParaRPr>
          </a:p>
        </p:txBody>
      </p:sp>
      <p:sp>
        <p:nvSpPr>
          <p:cNvPr id="8" name="Slide Number Placeholder 7">
            <a:extLst>
              <a:ext uri="{FF2B5EF4-FFF2-40B4-BE49-F238E27FC236}">
                <a16:creationId xmlns:a16="http://schemas.microsoft.com/office/drawing/2014/main" id="{74BCC69C-0C9A-433B-B190-D312D997B8B9}"/>
              </a:ext>
            </a:extLst>
          </p:cNvPr>
          <p:cNvSpPr>
            <a:spLocks noGrp="1"/>
          </p:cNvSpPr>
          <p:nvPr>
            <p:ph type="sldNum" sz="quarter" idx="12"/>
          </p:nvPr>
        </p:nvSpPr>
        <p:spPr/>
        <p:txBody>
          <a:bodyPr/>
          <a:lstStyle/>
          <a:p>
            <a:fld id="{439CB5D2-A1CC-4ECA-BCD8-2CB40971D696}" type="slidenum">
              <a:rPr lang="en-US" smtClean="0"/>
              <a:pPr/>
              <a:t>38</a:t>
            </a:fld>
            <a:endParaRPr lang="en-US"/>
          </a:p>
        </p:txBody>
      </p:sp>
    </p:spTree>
    <p:extLst>
      <p:ext uri="{BB962C8B-B14F-4D97-AF65-F5344CB8AC3E}">
        <p14:creationId xmlns:p14="http://schemas.microsoft.com/office/powerpoint/2010/main" val="188654013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Ethics</a:t>
            </a:r>
            <a:r>
              <a:rPr lang="de-DE" dirty="0"/>
              <a:t> - </a:t>
            </a:r>
            <a:r>
              <a:rPr lang="de-DE" dirty="0" err="1"/>
              <a:t>my</a:t>
            </a:r>
            <a:r>
              <a:rPr lang="de-DE" dirty="0"/>
              <a:t> </a:t>
            </a:r>
            <a:r>
              <a:rPr lang="de-DE" dirty="0" err="1"/>
              <a:t>approach</a:t>
            </a:r>
            <a:r>
              <a:rPr lang="de-DE" dirty="0"/>
              <a:t> </a:t>
            </a:r>
            <a:r>
              <a:rPr lang="de-DE" sz="2000" dirty="0"/>
              <a:t>(Hagendorff 2017)</a:t>
            </a:r>
            <a:endParaRPr lang="de-DE" dirty="0"/>
          </a:p>
        </p:txBody>
      </p:sp>
      <p:grpSp>
        <p:nvGrpSpPr>
          <p:cNvPr id="31" name="Gruppieren 30"/>
          <p:cNvGrpSpPr/>
          <p:nvPr/>
        </p:nvGrpSpPr>
        <p:grpSpPr>
          <a:xfrm>
            <a:off x="453450" y="1795736"/>
            <a:ext cx="11285100" cy="4528988"/>
            <a:chOff x="662346" y="1795736"/>
            <a:chExt cx="11285100" cy="4528988"/>
          </a:xfrm>
        </p:grpSpPr>
        <p:grpSp>
          <p:nvGrpSpPr>
            <p:cNvPr id="22" name="Gruppieren 21"/>
            <p:cNvGrpSpPr/>
            <p:nvPr/>
          </p:nvGrpSpPr>
          <p:grpSpPr>
            <a:xfrm>
              <a:off x="662346" y="3320924"/>
              <a:ext cx="1563777" cy="1655929"/>
              <a:chOff x="338292" y="3435158"/>
              <a:chExt cx="1563777" cy="1655929"/>
            </a:xfrm>
          </p:grpSpPr>
          <p:sp>
            <p:nvSpPr>
              <p:cNvPr id="9" name="Geschweifte Klammer links 8"/>
              <p:cNvSpPr/>
              <p:nvPr/>
            </p:nvSpPr>
            <p:spPr>
              <a:xfrm>
                <a:off x="1524417" y="3435158"/>
                <a:ext cx="377652" cy="1655929"/>
              </a:xfrm>
              <a:prstGeom prst="leftBrace">
                <a:avLst>
                  <a:gd name="adj1" fmla="val 23240"/>
                  <a:gd name="adj2" fmla="val 50000"/>
                </a:avLst>
              </a:prstGeom>
              <a:no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0" name="Textfeld 9"/>
              <p:cNvSpPr txBox="1"/>
              <p:nvPr/>
            </p:nvSpPr>
            <p:spPr>
              <a:xfrm>
                <a:off x="338292" y="3893278"/>
                <a:ext cx="1212084" cy="646331"/>
              </a:xfrm>
              <a:prstGeom prst="rect">
                <a:avLst/>
              </a:prstGeom>
              <a:noFill/>
            </p:spPr>
            <p:txBody>
              <a:bodyPr wrap="square" rtlCol="0">
                <a:spAutoFit/>
              </a:bodyPr>
              <a:lstStyle/>
              <a:p>
                <a:pPr algn="ctr"/>
                <a:r>
                  <a:rPr lang="de-DE" dirty="0" err="1">
                    <a:solidFill>
                      <a:schemeClr val="bg1">
                        <a:lumMod val="85000"/>
                      </a:schemeClr>
                    </a:solidFill>
                    <a:latin typeface="Cambria" panose="02040503050406030204" pitchFamily="18" charset="0"/>
                    <a:ea typeface="Cambria" panose="02040503050406030204" pitchFamily="18" charset="0"/>
                  </a:rPr>
                  <a:t>scope</a:t>
                </a:r>
                <a:r>
                  <a:rPr lang="de-DE" dirty="0">
                    <a:solidFill>
                      <a:schemeClr val="bg1">
                        <a:lumMod val="85000"/>
                      </a:schemeClr>
                    </a:solidFill>
                    <a:latin typeface="Cambria" panose="02040503050406030204" pitchFamily="18" charset="0"/>
                    <a:ea typeface="Cambria" panose="02040503050406030204" pitchFamily="18" charset="0"/>
                  </a:rPr>
                  <a:t> </a:t>
                </a:r>
                <a:r>
                  <a:rPr lang="de-DE" dirty="0" err="1">
                    <a:solidFill>
                      <a:schemeClr val="bg1">
                        <a:lumMod val="85000"/>
                      </a:schemeClr>
                    </a:solidFill>
                    <a:latin typeface="Cambria" panose="02040503050406030204" pitchFamily="18" charset="0"/>
                    <a:ea typeface="Cambria" panose="02040503050406030204" pitchFamily="18" charset="0"/>
                  </a:rPr>
                  <a:t>of</a:t>
                </a:r>
                <a:r>
                  <a:rPr lang="de-DE" dirty="0">
                    <a:solidFill>
                      <a:schemeClr val="bg1">
                        <a:lumMod val="85000"/>
                      </a:schemeClr>
                    </a:solidFill>
                    <a:latin typeface="Cambria" panose="02040503050406030204" pitchFamily="18" charset="0"/>
                    <a:ea typeface="Cambria" panose="02040503050406030204" pitchFamily="18" charset="0"/>
                  </a:rPr>
                  <a:t> </a:t>
                </a:r>
                <a:r>
                  <a:rPr lang="de-DE" dirty="0" err="1">
                    <a:solidFill>
                      <a:schemeClr val="bg1">
                        <a:lumMod val="85000"/>
                      </a:schemeClr>
                    </a:solidFill>
                    <a:latin typeface="Cambria" panose="02040503050406030204" pitchFamily="18" charset="0"/>
                    <a:ea typeface="Cambria" panose="02040503050406030204" pitchFamily="18" charset="0"/>
                  </a:rPr>
                  <a:t>action</a:t>
                </a:r>
                <a:endParaRPr lang="de-DE" dirty="0">
                  <a:solidFill>
                    <a:schemeClr val="bg1">
                      <a:lumMod val="85000"/>
                    </a:schemeClr>
                  </a:solidFill>
                  <a:latin typeface="Cambria" panose="02040503050406030204" pitchFamily="18" charset="0"/>
                  <a:ea typeface="Cambria" panose="02040503050406030204" pitchFamily="18" charset="0"/>
                </a:endParaRPr>
              </a:p>
            </p:txBody>
          </p:sp>
        </p:grpSp>
        <p:grpSp>
          <p:nvGrpSpPr>
            <p:cNvPr id="24" name="Gruppieren 23"/>
            <p:cNvGrpSpPr/>
            <p:nvPr/>
          </p:nvGrpSpPr>
          <p:grpSpPr>
            <a:xfrm>
              <a:off x="1964860" y="1795736"/>
              <a:ext cx="4275575" cy="3965718"/>
              <a:chOff x="1964860" y="1795736"/>
              <a:chExt cx="4275575" cy="3965718"/>
            </a:xfrm>
          </p:grpSpPr>
          <p:sp>
            <p:nvSpPr>
              <p:cNvPr id="11" name="Textfeld 10"/>
              <p:cNvSpPr txBox="1"/>
              <p:nvPr/>
            </p:nvSpPr>
            <p:spPr>
              <a:xfrm>
                <a:off x="1964860" y="1795736"/>
                <a:ext cx="4275575" cy="369332"/>
              </a:xfrm>
              <a:prstGeom prst="rect">
                <a:avLst/>
              </a:prstGeom>
              <a:noFill/>
            </p:spPr>
            <p:txBody>
              <a:bodyPr wrap="square" rtlCol="0">
                <a:spAutoFit/>
              </a:bodyPr>
              <a:lstStyle/>
              <a:p>
                <a:pPr algn="ctr"/>
                <a:r>
                  <a:rPr lang="en-US" b="1" dirty="0">
                    <a:solidFill>
                      <a:schemeClr val="bg1">
                        <a:lumMod val="85000"/>
                      </a:schemeClr>
                    </a:solidFill>
                    <a:latin typeface="Cambria" panose="02040503050406030204" pitchFamily="18" charset="0"/>
                    <a:ea typeface="Cambria" panose="02040503050406030204" pitchFamily="18" charset="0"/>
                  </a:rPr>
                  <a:t>ethics as a means of control</a:t>
                </a:r>
                <a:endParaRPr lang="de-DE" b="1" dirty="0">
                  <a:solidFill>
                    <a:schemeClr val="bg1">
                      <a:lumMod val="85000"/>
                    </a:schemeClr>
                  </a:solidFill>
                  <a:latin typeface="Cambria" panose="02040503050406030204" pitchFamily="18" charset="0"/>
                  <a:ea typeface="Cambria" panose="02040503050406030204" pitchFamily="18" charset="0"/>
                </a:endParaRPr>
              </a:p>
            </p:txBody>
          </p:sp>
          <p:grpSp>
            <p:nvGrpSpPr>
              <p:cNvPr id="23" name="Gruppieren 22"/>
              <p:cNvGrpSpPr/>
              <p:nvPr/>
            </p:nvGrpSpPr>
            <p:grpSpPr>
              <a:xfrm>
                <a:off x="2584514" y="2258923"/>
                <a:ext cx="3044650" cy="3502531"/>
                <a:chOff x="2773345" y="2370617"/>
                <a:chExt cx="3044650" cy="3502531"/>
              </a:xfrm>
            </p:grpSpPr>
            <p:sp>
              <p:nvSpPr>
                <p:cNvPr id="6" name="Textfeld 5"/>
                <p:cNvSpPr txBox="1"/>
                <p:nvPr/>
              </p:nvSpPr>
              <p:spPr>
                <a:xfrm>
                  <a:off x="3071230" y="2370617"/>
                  <a:ext cx="2528319" cy="923330"/>
                </a:xfrm>
                <a:prstGeom prst="rect">
                  <a:avLst/>
                </a:prstGeom>
                <a:noFill/>
              </p:spPr>
              <p:txBody>
                <a:bodyPr wrap="square" rtlCol="0">
                  <a:spAutoFit/>
                </a:bodyPr>
                <a:lstStyle/>
                <a:p>
                  <a:pPr algn="ctr"/>
                  <a:r>
                    <a:rPr lang="de-DE" dirty="0" err="1">
                      <a:solidFill>
                        <a:schemeClr val="bg1">
                          <a:lumMod val="85000"/>
                        </a:schemeClr>
                      </a:solidFill>
                      <a:latin typeface="Cambria" panose="02040503050406030204" pitchFamily="18" charset="0"/>
                      <a:ea typeface="Cambria" panose="02040503050406030204" pitchFamily="18" charset="0"/>
                    </a:rPr>
                    <a:t>amorality</a:t>
                  </a:r>
                  <a:r>
                    <a:rPr lang="de-DE" dirty="0">
                      <a:solidFill>
                        <a:schemeClr val="bg1">
                          <a:lumMod val="85000"/>
                        </a:schemeClr>
                      </a:solidFill>
                      <a:latin typeface="Cambria" panose="02040503050406030204" pitchFamily="18" charset="0"/>
                      <a:ea typeface="Cambria" panose="02040503050406030204" pitchFamily="18" charset="0"/>
                    </a:rPr>
                    <a:t>,</a:t>
                  </a:r>
                </a:p>
                <a:p>
                  <a:pPr algn="ctr"/>
                  <a:r>
                    <a:rPr lang="de-DE" dirty="0" err="1">
                      <a:solidFill>
                        <a:schemeClr val="bg1">
                          <a:lumMod val="85000"/>
                        </a:schemeClr>
                      </a:solidFill>
                      <a:latin typeface="Cambria" panose="02040503050406030204" pitchFamily="18" charset="0"/>
                      <a:ea typeface="Cambria" panose="02040503050406030204" pitchFamily="18" charset="0"/>
                    </a:rPr>
                    <a:t>uncontrolled</a:t>
                  </a:r>
                  <a:r>
                    <a:rPr lang="de-DE" dirty="0">
                      <a:solidFill>
                        <a:schemeClr val="bg1">
                          <a:lumMod val="85000"/>
                        </a:schemeClr>
                      </a:solidFill>
                      <a:latin typeface="Cambria" panose="02040503050406030204" pitchFamily="18" charset="0"/>
                      <a:ea typeface="Cambria" panose="02040503050406030204" pitchFamily="18" charset="0"/>
                    </a:rPr>
                    <a:t> </a:t>
                  </a:r>
                  <a:r>
                    <a:rPr lang="de-DE" dirty="0" err="1">
                      <a:solidFill>
                        <a:schemeClr val="bg1">
                          <a:lumMod val="85000"/>
                        </a:schemeClr>
                      </a:solidFill>
                      <a:latin typeface="Cambria" panose="02040503050406030204" pitchFamily="18" charset="0"/>
                      <a:ea typeface="Cambria" panose="02040503050406030204" pitchFamily="18" charset="0"/>
                    </a:rPr>
                    <a:t>behaviour</a:t>
                  </a:r>
                  <a:r>
                    <a:rPr lang="de-DE" dirty="0">
                      <a:solidFill>
                        <a:schemeClr val="bg1">
                          <a:lumMod val="85000"/>
                        </a:schemeClr>
                      </a:solidFill>
                      <a:latin typeface="Cambria" panose="02040503050406030204" pitchFamily="18" charset="0"/>
                      <a:ea typeface="Cambria" panose="02040503050406030204" pitchFamily="18" charset="0"/>
                    </a:rPr>
                    <a:t>, „</a:t>
                  </a:r>
                  <a:r>
                    <a:rPr lang="de-DE" dirty="0" err="1">
                      <a:solidFill>
                        <a:schemeClr val="bg1">
                          <a:lumMod val="85000"/>
                        </a:schemeClr>
                      </a:solidFill>
                      <a:latin typeface="Cambria" panose="02040503050406030204" pitchFamily="18" charset="0"/>
                      <a:ea typeface="Cambria" panose="02040503050406030204" pitchFamily="18" charset="0"/>
                    </a:rPr>
                    <a:t>state</a:t>
                  </a:r>
                  <a:r>
                    <a:rPr lang="de-DE" dirty="0">
                      <a:solidFill>
                        <a:schemeClr val="bg1">
                          <a:lumMod val="85000"/>
                        </a:schemeClr>
                      </a:solidFill>
                      <a:latin typeface="Cambria" panose="02040503050406030204" pitchFamily="18" charset="0"/>
                      <a:ea typeface="Cambria" panose="02040503050406030204" pitchFamily="18" charset="0"/>
                    </a:rPr>
                    <a:t> </a:t>
                  </a:r>
                  <a:r>
                    <a:rPr lang="de-DE" dirty="0" err="1">
                      <a:solidFill>
                        <a:schemeClr val="bg1">
                          <a:lumMod val="85000"/>
                        </a:schemeClr>
                      </a:solidFill>
                      <a:latin typeface="Cambria" panose="02040503050406030204" pitchFamily="18" charset="0"/>
                      <a:ea typeface="Cambria" panose="02040503050406030204" pitchFamily="18" charset="0"/>
                    </a:rPr>
                    <a:t>of</a:t>
                  </a:r>
                  <a:r>
                    <a:rPr lang="de-DE" dirty="0">
                      <a:solidFill>
                        <a:schemeClr val="bg1">
                          <a:lumMod val="85000"/>
                        </a:schemeClr>
                      </a:solidFill>
                      <a:latin typeface="Cambria" panose="02040503050406030204" pitchFamily="18" charset="0"/>
                      <a:ea typeface="Cambria" panose="02040503050406030204" pitchFamily="18" charset="0"/>
                    </a:rPr>
                    <a:t> </a:t>
                  </a:r>
                  <a:r>
                    <a:rPr lang="de-DE" dirty="0" err="1">
                      <a:solidFill>
                        <a:schemeClr val="bg1">
                          <a:lumMod val="85000"/>
                        </a:schemeClr>
                      </a:solidFill>
                      <a:latin typeface="Cambria" panose="02040503050406030204" pitchFamily="18" charset="0"/>
                      <a:ea typeface="Cambria" panose="02040503050406030204" pitchFamily="18" charset="0"/>
                    </a:rPr>
                    <a:t>nature</a:t>
                  </a:r>
                  <a:r>
                    <a:rPr lang="de-DE" dirty="0">
                      <a:solidFill>
                        <a:schemeClr val="bg1">
                          <a:lumMod val="85000"/>
                        </a:schemeClr>
                      </a:solidFill>
                      <a:latin typeface="Cambria" panose="02040503050406030204" pitchFamily="18" charset="0"/>
                      <a:ea typeface="Cambria" panose="02040503050406030204" pitchFamily="18" charset="0"/>
                    </a:rPr>
                    <a:t>“</a:t>
                  </a:r>
                </a:p>
              </p:txBody>
            </p:sp>
            <p:sp>
              <p:nvSpPr>
                <p:cNvPr id="7" name="Textfeld 6"/>
                <p:cNvSpPr txBox="1"/>
                <p:nvPr/>
              </p:nvSpPr>
              <p:spPr>
                <a:xfrm>
                  <a:off x="2877597" y="5226817"/>
                  <a:ext cx="2827774" cy="646331"/>
                </a:xfrm>
                <a:prstGeom prst="rect">
                  <a:avLst/>
                </a:prstGeom>
                <a:noFill/>
              </p:spPr>
              <p:txBody>
                <a:bodyPr wrap="square" rtlCol="0">
                  <a:spAutoFit/>
                </a:bodyPr>
                <a:lstStyle/>
                <a:p>
                  <a:pPr algn="ctr"/>
                  <a:r>
                    <a:rPr lang="en-US" dirty="0">
                      <a:solidFill>
                        <a:schemeClr val="bg1">
                          <a:lumMod val="85000"/>
                        </a:schemeClr>
                      </a:solidFill>
                      <a:latin typeface="Cambria" panose="02040503050406030204" pitchFamily="18" charset="0"/>
                      <a:ea typeface="Cambria" panose="02040503050406030204" pitchFamily="18" charset="0"/>
                    </a:rPr>
                    <a:t>compliance with ethical principles of conduct</a:t>
                  </a:r>
                  <a:endParaRPr lang="de-DE" dirty="0">
                    <a:solidFill>
                      <a:schemeClr val="bg1">
                        <a:lumMod val="85000"/>
                      </a:schemeClr>
                    </a:solidFill>
                    <a:latin typeface="Cambria" panose="02040503050406030204" pitchFamily="18" charset="0"/>
                    <a:ea typeface="Cambria" panose="02040503050406030204" pitchFamily="18" charset="0"/>
                  </a:endParaRPr>
                </a:p>
              </p:txBody>
            </p:sp>
            <p:sp>
              <p:nvSpPr>
                <p:cNvPr id="15" name="Trapezoid 14"/>
                <p:cNvSpPr/>
                <p:nvPr/>
              </p:nvSpPr>
              <p:spPr>
                <a:xfrm rot="10800000">
                  <a:off x="2773345" y="3435158"/>
                  <a:ext cx="3044650" cy="1655928"/>
                </a:xfrm>
                <a:prstGeom prst="trapezoid">
                  <a:avLst>
                    <a:gd name="adj" fmla="val 78582"/>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6" name="Textfeld 15"/>
                <p:cNvSpPr txBox="1"/>
                <p:nvPr/>
              </p:nvSpPr>
              <p:spPr>
                <a:xfrm>
                  <a:off x="3296062" y="3742701"/>
                  <a:ext cx="1990831" cy="646331"/>
                </a:xfrm>
                <a:prstGeom prst="rect">
                  <a:avLst/>
                </a:prstGeom>
                <a:noFill/>
              </p:spPr>
              <p:txBody>
                <a:bodyPr wrap="square" rtlCol="0">
                  <a:spAutoFit/>
                </a:bodyPr>
                <a:lstStyle/>
                <a:p>
                  <a:pPr algn="ctr"/>
                  <a:r>
                    <a:rPr lang="de-DE" dirty="0" err="1">
                      <a:solidFill>
                        <a:schemeClr val="bg1"/>
                      </a:solidFill>
                      <a:latin typeface="Cambria" panose="02040503050406030204" pitchFamily="18" charset="0"/>
                      <a:ea typeface="Cambria" panose="02040503050406030204" pitchFamily="18" charset="0"/>
                    </a:rPr>
                    <a:t>restriction</a:t>
                  </a:r>
                  <a:r>
                    <a:rPr lang="de-DE" dirty="0">
                      <a:solidFill>
                        <a:schemeClr val="bg1"/>
                      </a:solidFill>
                      <a:latin typeface="Cambria" panose="02040503050406030204" pitchFamily="18" charset="0"/>
                      <a:ea typeface="Cambria" panose="02040503050406030204" pitchFamily="18" charset="0"/>
                    </a:rPr>
                    <a:t>, </a:t>
                  </a:r>
                  <a:r>
                    <a:rPr lang="de-DE" dirty="0" err="1">
                      <a:solidFill>
                        <a:schemeClr val="bg1"/>
                      </a:solidFill>
                      <a:latin typeface="Cambria" panose="02040503050406030204" pitchFamily="18" charset="0"/>
                      <a:ea typeface="Cambria" panose="02040503050406030204" pitchFamily="18" charset="0"/>
                    </a:rPr>
                    <a:t>paternalism</a:t>
                  </a:r>
                  <a:endParaRPr lang="de-DE" dirty="0">
                    <a:solidFill>
                      <a:schemeClr val="bg1"/>
                    </a:solidFill>
                    <a:latin typeface="Cambria" panose="02040503050406030204" pitchFamily="18" charset="0"/>
                    <a:ea typeface="Cambria" panose="02040503050406030204" pitchFamily="18" charset="0"/>
                  </a:endParaRPr>
                </a:p>
              </p:txBody>
            </p:sp>
          </p:grpSp>
        </p:grpSp>
        <p:grpSp>
          <p:nvGrpSpPr>
            <p:cNvPr id="25" name="Gruppieren 24"/>
            <p:cNvGrpSpPr/>
            <p:nvPr/>
          </p:nvGrpSpPr>
          <p:grpSpPr>
            <a:xfrm>
              <a:off x="6481034" y="1811951"/>
              <a:ext cx="3746179" cy="4512773"/>
              <a:chOff x="6752343" y="1801903"/>
              <a:chExt cx="3746179" cy="4512773"/>
            </a:xfrm>
          </p:grpSpPr>
          <p:sp>
            <p:nvSpPr>
              <p:cNvPr id="4" name="Trapezoid 3"/>
              <p:cNvSpPr/>
              <p:nvPr/>
            </p:nvSpPr>
            <p:spPr>
              <a:xfrm>
                <a:off x="7163733" y="3320924"/>
                <a:ext cx="3044650" cy="1655928"/>
              </a:xfrm>
              <a:prstGeom prst="trapezoid">
                <a:avLst>
                  <a:gd name="adj" fmla="val 791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8" name="Textfeld 17"/>
              <p:cNvSpPr txBox="1"/>
              <p:nvPr/>
            </p:nvSpPr>
            <p:spPr>
              <a:xfrm>
                <a:off x="7036026" y="1801903"/>
                <a:ext cx="3178815" cy="369332"/>
              </a:xfrm>
              <a:prstGeom prst="rect">
                <a:avLst/>
              </a:prstGeom>
              <a:noFill/>
            </p:spPr>
            <p:txBody>
              <a:bodyPr wrap="square" rtlCol="0">
                <a:spAutoFit/>
              </a:bodyPr>
              <a:lstStyle/>
              <a:p>
                <a:pPr algn="ctr"/>
                <a:r>
                  <a:rPr lang="de-DE" b="1" dirty="0" err="1">
                    <a:latin typeface="Cambria" panose="02040503050406030204" pitchFamily="18" charset="0"/>
                    <a:ea typeface="Cambria" panose="02040503050406030204" pitchFamily="18" charset="0"/>
                  </a:rPr>
                  <a:t>ethics</a:t>
                </a:r>
                <a:r>
                  <a:rPr lang="de-DE" b="1" dirty="0">
                    <a:latin typeface="Cambria" panose="02040503050406030204" pitchFamily="18" charset="0"/>
                    <a:ea typeface="Cambria" panose="02040503050406030204" pitchFamily="18" charset="0"/>
                  </a:rPr>
                  <a:t> </a:t>
                </a:r>
                <a:r>
                  <a:rPr lang="de-DE" b="1" dirty="0" err="1">
                    <a:latin typeface="Cambria" panose="02040503050406030204" pitchFamily="18" charset="0"/>
                    <a:ea typeface="Cambria" panose="02040503050406030204" pitchFamily="18" charset="0"/>
                  </a:rPr>
                  <a:t>as</a:t>
                </a:r>
                <a:r>
                  <a:rPr lang="de-DE" b="1" dirty="0">
                    <a:latin typeface="Cambria" panose="02040503050406030204" pitchFamily="18" charset="0"/>
                    <a:ea typeface="Cambria" panose="02040503050406030204" pitchFamily="18" charset="0"/>
                  </a:rPr>
                  <a:t> </a:t>
                </a:r>
                <a:r>
                  <a:rPr lang="de-DE" b="1" dirty="0" err="1">
                    <a:latin typeface="Cambria" panose="02040503050406030204" pitchFamily="18" charset="0"/>
                    <a:ea typeface="Cambria" panose="02040503050406030204" pitchFamily="18" charset="0"/>
                  </a:rPr>
                  <a:t>liberation</a:t>
                </a:r>
                <a:r>
                  <a:rPr lang="de-DE" b="1" dirty="0">
                    <a:latin typeface="Cambria" panose="02040503050406030204" pitchFamily="18" charset="0"/>
                    <a:ea typeface="Cambria" panose="02040503050406030204" pitchFamily="18" charset="0"/>
                  </a:rPr>
                  <a:t> </a:t>
                </a:r>
              </a:p>
            </p:txBody>
          </p:sp>
          <p:sp>
            <p:nvSpPr>
              <p:cNvPr id="19" name="Textfeld 18"/>
              <p:cNvSpPr txBox="1"/>
              <p:nvPr/>
            </p:nvSpPr>
            <p:spPr>
              <a:xfrm>
                <a:off x="7341460" y="5114347"/>
                <a:ext cx="2689191" cy="1200329"/>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autonomy and freedom,</a:t>
                </a:r>
              </a:p>
              <a:p>
                <a:pPr algn="ctr"/>
                <a:r>
                  <a:rPr lang="en-US" dirty="0">
                    <a:latin typeface="Cambria" panose="02040503050406030204" pitchFamily="18" charset="0"/>
                    <a:ea typeface="Cambria" panose="02040503050406030204" pitchFamily="18" charset="0"/>
                  </a:rPr>
                  <a:t>self-responsibility,</a:t>
                </a:r>
              </a:p>
              <a:p>
                <a:pPr algn="ctr"/>
                <a:r>
                  <a:rPr lang="en-US" dirty="0">
                    <a:latin typeface="Cambria" panose="02040503050406030204" pitchFamily="18" charset="0"/>
                    <a:ea typeface="Cambria" panose="02040503050406030204" pitchFamily="18" charset="0"/>
                  </a:rPr>
                  <a:t>knowledge,</a:t>
                </a:r>
              </a:p>
              <a:p>
                <a:pPr algn="ctr"/>
                <a:r>
                  <a:rPr lang="en-US" dirty="0">
                    <a:latin typeface="Cambria" panose="02040503050406030204" pitchFamily="18" charset="0"/>
                    <a:ea typeface="Cambria" panose="02040503050406030204" pitchFamily="18" charset="0"/>
                  </a:rPr>
                  <a:t>empathy</a:t>
                </a:r>
                <a:endParaRPr lang="de-DE" dirty="0">
                  <a:latin typeface="Cambria" panose="02040503050406030204" pitchFamily="18" charset="0"/>
                  <a:ea typeface="Cambria" panose="02040503050406030204" pitchFamily="18" charset="0"/>
                </a:endParaRPr>
              </a:p>
            </p:txBody>
          </p:sp>
          <p:sp>
            <p:nvSpPr>
              <p:cNvPr id="20" name="Textfeld 19"/>
              <p:cNvSpPr txBox="1"/>
              <p:nvPr/>
            </p:nvSpPr>
            <p:spPr>
              <a:xfrm>
                <a:off x="6752343" y="2558527"/>
                <a:ext cx="3746179" cy="646331"/>
              </a:xfrm>
              <a:prstGeom prst="rect">
                <a:avLst/>
              </a:prstGeom>
              <a:noFill/>
            </p:spPr>
            <p:txBody>
              <a:bodyPr wrap="square" rtlCol="0">
                <a:spAutoFit/>
              </a:bodyPr>
              <a:lstStyle/>
              <a:p>
                <a:pPr algn="ctr"/>
                <a:r>
                  <a:rPr lang="en-US" dirty="0">
                    <a:latin typeface="Cambria" panose="02040503050406030204" pitchFamily="18" charset="0"/>
                    <a:ea typeface="Cambria" panose="02040503050406030204" pitchFamily="18" charset="0"/>
                  </a:rPr>
                  <a:t>adaptation to social environment,</a:t>
                </a:r>
              </a:p>
              <a:p>
                <a:pPr algn="ctr"/>
                <a:r>
                  <a:rPr lang="en-US" dirty="0">
                    <a:latin typeface="Cambria" panose="02040503050406030204" pitchFamily="18" charset="0"/>
                    <a:ea typeface="Cambria" panose="02040503050406030204" pitchFamily="18" charset="0"/>
                  </a:rPr>
                  <a:t>determined routines</a:t>
                </a:r>
              </a:p>
            </p:txBody>
          </p:sp>
        </p:grpSp>
        <p:cxnSp>
          <p:nvCxnSpPr>
            <p:cNvPr id="26" name="Gerader Verbinder 25"/>
            <p:cNvCxnSpPr/>
            <p:nvPr/>
          </p:nvCxnSpPr>
          <p:spPr>
            <a:xfrm>
              <a:off x="6240435" y="2603500"/>
              <a:ext cx="0" cy="2959100"/>
            </a:xfrm>
            <a:prstGeom prst="line">
              <a:avLst/>
            </a:prstGeom>
            <a:ln w="571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28" name="Gruppieren 27"/>
            <p:cNvGrpSpPr/>
            <p:nvPr/>
          </p:nvGrpSpPr>
          <p:grpSpPr>
            <a:xfrm>
              <a:off x="10336940" y="3330971"/>
              <a:ext cx="1610506" cy="1655929"/>
              <a:chOff x="-60130" y="3435158"/>
              <a:chExt cx="1610506" cy="1655929"/>
            </a:xfrm>
          </p:grpSpPr>
          <p:sp>
            <p:nvSpPr>
              <p:cNvPr id="29" name="Geschweifte Klammer links 28"/>
              <p:cNvSpPr/>
              <p:nvPr/>
            </p:nvSpPr>
            <p:spPr>
              <a:xfrm rot="10800000">
                <a:off x="-60130" y="3435158"/>
                <a:ext cx="377652" cy="1655929"/>
              </a:xfrm>
              <a:prstGeom prst="leftBrace">
                <a:avLst>
                  <a:gd name="adj1" fmla="val 23240"/>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p:cNvSpPr txBox="1"/>
              <p:nvPr/>
            </p:nvSpPr>
            <p:spPr>
              <a:xfrm>
                <a:off x="338292" y="3893278"/>
                <a:ext cx="1212084" cy="646331"/>
              </a:xfrm>
              <a:prstGeom prst="rect">
                <a:avLst/>
              </a:prstGeom>
              <a:noFill/>
            </p:spPr>
            <p:txBody>
              <a:bodyPr wrap="square" rtlCol="0">
                <a:spAutoFit/>
              </a:bodyPr>
              <a:lstStyle/>
              <a:p>
                <a:pPr algn="ctr"/>
                <a:r>
                  <a:rPr lang="de-DE" dirty="0" err="1">
                    <a:latin typeface="Cambria" panose="02040503050406030204" pitchFamily="18" charset="0"/>
                    <a:ea typeface="Cambria" panose="02040503050406030204" pitchFamily="18" charset="0"/>
                  </a:rPr>
                  <a:t>scope</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of</a:t>
                </a:r>
                <a:r>
                  <a:rPr lang="de-DE" dirty="0">
                    <a:latin typeface="Cambria" panose="02040503050406030204" pitchFamily="18" charset="0"/>
                    <a:ea typeface="Cambria" panose="02040503050406030204" pitchFamily="18" charset="0"/>
                  </a:rPr>
                  <a:t> </a:t>
                </a:r>
                <a:r>
                  <a:rPr lang="de-DE" dirty="0" err="1">
                    <a:latin typeface="Cambria" panose="02040503050406030204" pitchFamily="18" charset="0"/>
                    <a:ea typeface="Cambria" panose="02040503050406030204" pitchFamily="18" charset="0"/>
                  </a:rPr>
                  <a:t>action</a:t>
                </a:r>
                <a:endParaRPr lang="de-DE" dirty="0">
                  <a:latin typeface="Cambria" panose="02040503050406030204" pitchFamily="18" charset="0"/>
                  <a:ea typeface="Cambria" panose="02040503050406030204" pitchFamily="18" charset="0"/>
                </a:endParaRPr>
              </a:p>
            </p:txBody>
          </p:sp>
        </p:grpSp>
      </p:grpSp>
      <p:sp>
        <p:nvSpPr>
          <p:cNvPr id="27" name="Textfeld 26"/>
          <p:cNvSpPr txBox="1"/>
          <p:nvPr/>
        </p:nvSpPr>
        <p:spPr>
          <a:xfrm>
            <a:off x="7400307" y="3974269"/>
            <a:ext cx="1611085" cy="646331"/>
          </a:xfrm>
          <a:prstGeom prst="rect">
            <a:avLst/>
          </a:prstGeom>
          <a:noFill/>
        </p:spPr>
        <p:txBody>
          <a:bodyPr wrap="square" rtlCol="0">
            <a:spAutoFit/>
          </a:bodyPr>
          <a:lstStyle/>
          <a:p>
            <a:pPr algn="ctr"/>
            <a:r>
              <a:rPr lang="de-DE" dirty="0" err="1">
                <a:solidFill>
                  <a:schemeClr val="bg1"/>
                </a:solidFill>
                <a:latin typeface="Cambria" panose="02040503050406030204" pitchFamily="18" charset="0"/>
                <a:ea typeface="Cambria" panose="02040503050406030204" pitchFamily="18" charset="0"/>
              </a:rPr>
              <a:t>freedom</a:t>
            </a:r>
            <a:r>
              <a:rPr lang="de-DE" dirty="0">
                <a:solidFill>
                  <a:schemeClr val="bg1"/>
                </a:solidFill>
                <a:latin typeface="Cambria" panose="02040503050406030204" pitchFamily="18" charset="0"/>
                <a:ea typeface="Cambria" panose="02040503050406030204" pitchFamily="18" charset="0"/>
              </a:rPr>
              <a:t> </a:t>
            </a:r>
            <a:r>
              <a:rPr lang="de-DE" dirty="0" err="1">
                <a:solidFill>
                  <a:schemeClr val="bg1"/>
                </a:solidFill>
                <a:latin typeface="Cambria" panose="02040503050406030204" pitchFamily="18" charset="0"/>
                <a:ea typeface="Cambria" panose="02040503050406030204" pitchFamily="18" charset="0"/>
              </a:rPr>
              <a:t>of</a:t>
            </a:r>
            <a:r>
              <a:rPr lang="de-DE" dirty="0">
                <a:solidFill>
                  <a:schemeClr val="bg1"/>
                </a:solidFill>
                <a:latin typeface="Cambria" panose="02040503050406030204" pitchFamily="18" charset="0"/>
                <a:ea typeface="Cambria" panose="02040503050406030204" pitchFamily="18" charset="0"/>
              </a:rPr>
              <a:t> </a:t>
            </a:r>
            <a:r>
              <a:rPr lang="de-DE" dirty="0" err="1">
                <a:solidFill>
                  <a:schemeClr val="bg1"/>
                </a:solidFill>
                <a:latin typeface="Cambria" panose="02040503050406030204" pitchFamily="18" charset="0"/>
                <a:ea typeface="Cambria" panose="02040503050406030204" pitchFamily="18" charset="0"/>
              </a:rPr>
              <a:t>decision</a:t>
            </a:r>
            <a:endParaRPr lang="de-DE" dirty="0">
              <a:solidFill>
                <a:schemeClr val="bg1"/>
              </a:solidFill>
              <a:latin typeface="Cambria" panose="02040503050406030204" pitchFamily="18" charset="0"/>
              <a:ea typeface="Cambria" panose="02040503050406030204" pitchFamily="18" charset="0"/>
            </a:endParaRPr>
          </a:p>
        </p:txBody>
      </p:sp>
      <p:sp>
        <p:nvSpPr>
          <p:cNvPr id="8" name="Slide Number Placeholder 7">
            <a:extLst>
              <a:ext uri="{FF2B5EF4-FFF2-40B4-BE49-F238E27FC236}">
                <a16:creationId xmlns:a16="http://schemas.microsoft.com/office/drawing/2014/main" id="{74BCC69C-0C9A-433B-B190-D312D997B8B9}"/>
              </a:ext>
            </a:extLst>
          </p:cNvPr>
          <p:cNvSpPr>
            <a:spLocks noGrp="1"/>
          </p:cNvSpPr>
          <p:nvPr>
            <p:ph type="sldNum" sz="quarter" idx="12"/>
          </p:nvPr>
        </p:nvSpPr>
        <p:spPr/>
        <p:txBody>
          <a:bodyPr/>
          <a:lstStyle/>
          <a:p>
            <a:fld id="{439CB5D2-A1CC-4ECA-BCD8-2CB40971D696}" type="slidenum">
              <a:rPr lang="en-US" smtClean="0"/>
              <a:pPr/>
              <a:t>39</a:t>
            </a:fld>
            <a:endParaRPr lang="en-US"/>
          </a:p>
        </p:txBody>
      </p:sp>
    </p:spTree>
    <p:extLst>
      <p:ext uri="{BB962C8B-B14F-4D97-AF65-F5344CB8AC3E}">
        <p14:creationId xmlns:p14="http://schemas.microsoft.com/office/powerpoint/2010/main" val="2321466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0282-7DC0-4670-982F-5B372FF66B0F}"/>
              </a:ext>
            </a:extLst>
          </p:cNvPr>
          <p:cNvSpPr>
            <a:spLocks noGrp="1"/>
          </p:cNvSpPr>
          <p:nvPr>
            <p:ph type="title"/>
          </p:nvPr>
        </p:nvSpPr>
        <p:spPr>
          <a:xfrm>
            <a:off x="838200" y="365125"/>
            <a:ext cx="10515600" cy="1325563"/>
          </a:xfrm>
        </p:spPr>
        <p:txBody>
          <a:bodyPr/>
          <a:lstStyle/>
          <a:p>
            <a:r>
              <a:rPr lang="en-US" dirty="0"/>
              <a:t>Dimensions of AI ethics</a:t>
            </a:r>
          </a:p>
        </p:txBody>
      </p:sp>
      <p:sp>
        <p:nvSpPr>
          <p:cNvPr id="4" name="Arrow: Quad 3">
            <a:extLst>
              <a:ext uri="{FF2B5EF4-FFF2-40B4-BE49-F238E27FC236}">
                <a16:creationId xmlns:a16="http://schemas.microsoft.com/office/drawing/2014/main" id="{99076F7D-3FD0-4E2E-B643-5D0F1E20B097}"/>
              </a:ext>
            </a:extLst>
          </p:cNvPr>
          <p:cNvSpPr/>
          <p:nvPr/>
        </p:nvSpPr>
        <p:spPr>
          <a:xfrm>
            <a:off x="1569720" y="2316161"/>
            <a:ext cx="3048001" cy="3048001"/>
          </a:xfrm>
          <a:prstGeom prst="quadArrow">
            <a:avLst>
              <a:gd name="adj1" fmla="val 3145"/>
              <a:gd name="adj2" fmla="val 3333"/>
              <a:gd name="adj3" fmla="val 2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B0C33CA-7CA1-4EBB-AD64-6B2C6F39FAC6}"/>
              </a:ext>
            </a:extLst>
          </p:cNvPr>
          <p:cNvSpPr txBox="1"/>
          <p:nvPr/>
        </p:nvSpPr>
        <p:spPr>
          <a:xfrm>
            <a:off x="2164079" y="5309298"/>
            <a:ext cx="1859282" cy="369332"/>
          </a:xfrm>
          <a:prstGeom prst="rect">
            <a:avLst/>
          </a:prstGeom>
          <a:noFill/>
        </p:spPr>
        <p:txBody>
          <a:bodyPr wrap="square" rtlCol="0">
            <a:spAutoFit/>
          </a:bodyPr>
          <a:lstStyle/>
          <a:p>
            <a:pPr algn="ctr"/>
            <a:r>
              <a:rPr lang="en-US" dirty="0"/>
              <a:t>proximity</a:t>
            </a:r>
          </a:p>
        </p:txBody>
      </p:sp>
      <p:sp>
        <p:nvSpPr>
          <p:cNvPr id="7" name="TextBox 6">
            <a:extLst>
              <a:ext uri="{FF2B5EF4-FFF2-40B4-BE49-F238E27FC236}">
                <a16:creationId xmlns:a16="http://schemas.microsoft.com/office/drawing/2014/main" id="{FFA5956D-B0BB-45DF-B863-33872200D8BF}"/>
              </a:ext>
            </a:extLst>
          </p:cNvPr>
          <p:cNvSpPr txBox="1"/>
          <p:nvPr/>
        </p:nvSpPr>
        <p:spPr>
          <a:xfrm>
            <a:off x="2164079" y="1912469"/>
            <a:ext cx="1859282" cy="461665"/>
          </a:xfrm>
          <a:prstGeom prst="rect">
            <a:avLst/>
          </a:prstGeom>
          <a:noFill/>
        </p:spPr>
        <p:txBody>
          <a:bodyPr wrap="square" rtlCol="0">
            <a:spAutoFit/>
          </a:bodyPr>
          <a:lstStyle/>
          <a:p>
            <a:pPr algn="ctr"/>
            <a:r>
              <a:rPr lang="en-US" sz="2400" b="1" dirty="0">
                <a:solidFill>
                  <a:srgbClr val="FF0000"/>
                </a:solidFill>
              </a:rPr>
              <a:t>distance</a:t>
            </a:r>
            <a:endParaRPr lang="en-US" b="1" dirty="0">
              <a:solidFill>
                <a:srgbClr val="FF0000"/>
              </a:solidFill>
            </a:endParaRPr>
          </a:p>
        </p:txBody>
      </p:sp>
      <p:sp>
        <p:nvSpPr>
          <p:cNvPr id="8" name="TextBox 7">
            <a:extLst>
              <a:ext uri="{FF2B5EF4-FFF2-40B4-BE49-F238E27FC236}">
                <a16:creationId xmlns:a16="http://schemas.microsoft.com/office/drawing/2014/main" id="{E646F686-02D7-4126-A195-CCFEFE353666}"/>
              </a:ext>
            </a:extLst>
          </p:cNvPr>
          <p:cNvSpPr txBox="1"/>
          <p:nvPr/>
        </p:nvSpPr>
        <p:spPr>
          <a:xfrm>
            <a:off x="143255" y="3643305"/>
            <a:ext cx="1859282" cy="369332"/>
          </a:xfrm>
          <a:prstGeom prst="rect">
            <a:avLst/>
          </a:prstGeom>
          <a:noFill/>
        </p:spPr>
        <p:txBody>
          <a:bodyPr wrap="square" rtlCol="0">
            <a:spAutoFit/>
          </a:bodyPr>
          <a:lstStyle/>
          <a:p>
            <a:pPr algn="ctr"/>
            <a:r>
              <a:rPr lang="en-US" dirty="0"/>
              <a:t>irritation</a:t>
            </a:r>
          </a:p>
        </p:txBody>
      </p:sp>
      <p:sp>
        <p:nvSpPr>
          <p:cNvPr id="9" name="TextBox 8">
            <a:extLst>
              <a:ext uri="{FF2B5EF4-FFF2-40B4-BE49-F238E27FC236}">
                <a16:creationId xmlns:a16="http://schemas.microsoft.com/office/drawing/2014/main" id="{139EBA22-5F4E-4952-A9C7-947257E012FB}"/>
              </a:ext>
            </a:extLst>
          </p:cNvPr>
          <p:cNvSpPr txBox="1"/>
          <p:nvPr/>
        </p:nvSpPr>
        <p:spPr>
          <a:xfrm>
            <a:off x="4288535" y="3637518"/>
            <a:ext cx="1859282" cy="369332"/>
          </a:xfrm>
          <a:prstGeom prst="rect">
            <a:avLst/>
          </a:prstGeom>
          <a:noFill/>
        </p:spPr>
        <p:txBody>
          <a:bodyPr wrap="square" rtlCol="0">
            <a:spAutoFit/>
          </a:bodyPr>
          <a:lstStyle/>
          <a:p>
            <a:pPr algn="ctr"/>
            <a:r>
              <a:rPr lang="en-US" dirty="0"/>
              <a:t>orientation</a:t>
            </a:r>
          </a:p>
        </p:txBody>
      </p:sp>
      <p:sp>
        <p:nvSpPr>
          <p:cNvPr id="10" name="Arrow: Right 9">
            <a:extLst>
              <a:ext uri="{FF2B5EF4-FFF2-40B4-BE49-F238E27FC236}">
                <a16:creationId xmlns:a16="http://schemas.microsoft.com/office/drawing/2014/main" id="{D079AA05-3EEE-42FA-AE8C-65C20F36CFB3}"/>
              </a:ext>
            </a:extLst>
          </p:cNvPr>
          <p:cNvSpPr/>
          <p:nvPr/>
        </p:nvSpPr>
        <p:spPr>
          <a:xfrm>
            <a:off x="6906985" y="3730744"/>
            <a:ext cx="4754880"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24D8734-4EA5-47E1-8112-673F4F913D3C}"/>
              </a:ext>
            </a:extLst>
          </p:cNvPr>
          <p:cNvSpPr txBox="1"/>
          <p:nvPr/>
        </p:nvSpPr>
        <p:spPr>
          <a:xfrm>
            <a:off x="11268126" y="3619071"/>
            <a:ext cx="1021080" cy="369332"/>
          </a:xfrm>
          <a:prstGeom prst="rect">
            <a:avLst/>
          </a:prstGeom>
          <a:noFill/>
        </p:spPr>
        <p:txBody>
          <a:bodyPr wrap="square" rtlCol="0">
            <a:spAutoFit/>
          </a:bodyPr>
          <a:lstStyle/>
          <a:p>
            <a:pPr algn="ctr"/>
            <a:r>
              <a:rPr lang="en-US" dirty="0"/>
              <a:t>t</a:t>
            </a:r>
          </a:p>
        </p:txBody>
      </p:sp>
      <p:cxnSp>
        <p:nvCxnSpPr>
          <p:cNvPr id="13" name="Straight Connector 12">
            <a:extLst>
              <a:ext uri="{FF2B5EF4-FFF2-40B4-BE49-F238E27FC236}">
                <a16:creationId xmlns:a16="http://schemas.microsoft.com/office/drawing/2014/main" id="{3B6F2872-DAB6-445B-8C10-689B91651393}"/>
              </a:ext>
            </a:extLst>
          </p:cNvPr>
          <p:cNvCxnSpPr/>
          <p:nvPr/>
        </p:nvCxnSpPr>
        <p:spPr>
          <a:xfrm>
            <a:off x="8591005" y="3607554"/>
            <a:ext cx="0" cy="41727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5B3F545-1974-42B6-84C0-8322E47B7695}"/>
              </a:ext>
            </a:extLst>
          </p:cNvPr>
          <p:cNvSpPr/>
          <p:nvPr/>
        </p:nvSpPr>
        <p:spPr>
          <a:xfrm>
            <a:off x="7920645" y="3666490"/>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64EDA1E-698C-4276-A6F6-AF9395213BEA}"/>
              </a:ext>
            </a:extLst>
          </p:cNvPr>
          <p:cNvSpPr/>
          <p:nvPr/>
        </p:nvSpPr>
        <p:spPr>
          <a:xfrm>
            <a:off x="8908506"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D90476A-18F2-4C9D-9B46-08AF9BFE01E2}"/>
              </a:ext>
            </a:extLst>
          </p:cNvPr>
          <p:cNvSpPr/>
          <p:nvPr/>
        </p:nvSpPr>
        <p:spPr>
          <a:xfrm>
            <a:off x="11034848"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160D417F-FB0A-41D2-806C-58FCB1331DAA}"/>
              </a:ext>
            </a:extLst>
          </p:cNvPr>
          <p:cNvCxnSpPr>
            <a:cxnSpLocks/>
            <a:stCxn id="22" idx="2"/>
            <a:endCxn id="15" idx="0"/>
          </p:cNvCxnSpPr>
          <p:nvPr/>
        </p:nvCxnSpPr>
        <p:spPr>
          <a:xfrm flipH="1">
            <a:off x="8080665" y="2283261"/>
            <a:ext cx="236022" cy="13832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880B9C-CDD3-4D38-88B5-5EBD2257711E}"/>
              </a:ext>
            </a:extLst>
          </p:cNvPr>
          <p:cNvSpPr txBox="1"/>
          <p:nvPr/>
        </p:nvSpPr>
        <p:spPr>
          <a:xfrm>
            <a:off x="5975172" y="5233669"/>
            <a:ext cx="2823747" cy="369332"/>
          </a:xfrm>
          <a:prstGeom prst="rect">
            <a:avLst/>
          </a:prstGeom>
          <a:noFill/>
        </p:spPr>
        <p:txBody>
          <a:bodyPr wrap="square" rtlCol="0">
            <a:spAutoFit/>
          </a:bodyPr>
          <a:lstStyle/>
          <a:p>
            <a:pPr algn="ctr"/>
            <a:r>
              <a:rPr lang="en-US" dirty="0"/>
              <a:t>point of ethical reflection</a:t>
            </a:r>
          </a:p>
        </p:txBody>
      </p:sp>
      <p:sp>
        <p:nvSpPr>
          <p:cNvPr id="22" name="TextBox 21">
            <a:extLst>
              <a:ext uri="{FF2B5EF4-FFF2-40B4-BE49-F238E27FC236}">
                <a16:creationId xmlns:a16="http://schemas.microsoft.com/office/drawing/2014/main" id="{060A3812-83F0-44A4-B069-94ADA3B7CD80}"/>
              </a:ext>
            </a:extLst>
          </p:cNvPr>
          <p:cNvSpPr txBox="1"/>
          <p:nvPr/>
        </p:nvSpPr>
        <p:spPr>
          <a:xfrm>
            <a:off x="7387046" y="1913929"/>
            <a:ext cx="1859282" cy="369332"/>
          </a:xfrm>
          <a:prstGeom prst="rect">
            <a:avLst/>
          </a:prstGeom>
          <a:noFill/>
        </p:spPr>
        <p:txBody>
          <a:bodyPr wrap="square" rtlCol="0">
            <a:spAutoFit/>
          </a:bodyPr>
          <a:lstStyle/>
          <a:p>
            <a:pPr algn="ctr"/>
            <a:r>
              <a:rPr lang="en-US" dirty="0"/>
              <a:t>events</a:t>
            </a:r>
          </a:p>
        </p:txBody>
      </p:sp>
      <p:cxnSp>
        <p:nvCxnSpPr>
          <p:cNvPr id="23" name="Straight Arrow Connector 22">
            <a:extLst>
              <a:ext uri="{FF2B5EF4-FFF2-40B4-BE49-F238E27FC236}">
                <a16:creationId xmlns:a16="http://schemas.microsoft.com/office/drawing/2014/main" id="{F4B5CEF2-E71E-49F2-990A-B4A1A2ADDEE6}"/>
              </a:ext>
            </a:extLst>
          </p:cNvPr>
          <p:cNvCxnSpPr>
            <a:cxnSpLocks/>
            <a:stCxn id="22" idx="2"/>
            <a:endCxn id="16" idx="0"/>
          </p:cNvCxnSpPr>
          <p:nvPr/>
        </p:nvCxnSpPr>
        <p:spPr>
          <a:xfrm>
            <a:off x="8316687" y="2283261"/>
            <a:ext cx="751839"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EC47652-C990-40C5-910D-8321CE5F4576}"/>
              </a:ext>
            </a:extLst>
          </p:cNvPr>
          <p:cNvCxnSpPr>
            <a:cxnSpLocks/>
            <a:stCxn id="22" idx="2"/>
            <a:endCxn id="17" idx="0"/>
          </p:cNvCxnSpPr>
          <p:nvPr/>
        </p:nvCxnSpPr>
        <p:spPr>
          <a:xfrm>
            <a:off x="8316687" y="2283261"/>
            <a:ext cx="2878181"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B81A025-35B1-4345-B9DE-09893C076238}"/>
              </a:ext>
            </a:extLst>
          </p:cNvPr>
          <p:cNvCxnSpPr>
            <a:cxnSpLocks/>
            <a:stCxn id="21" idx="0"/>
          </p:cNvCxnSpPr>
          <p:nvPr/>
        </p:nvCxnSpPr>
        <p:spPr>
          <a:xfrm flipV="1">
            <a:off x="7387046" y="4138863"/>
            <a:ext cx="1203959" cy="10948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063F89E1-145C-4292-9595-45B632705C10}"/>
              </a:ext>
            </a:extLst>
          </p:cNvPr>
          <p:cNvSpPr/>
          <p:nvPr/>
        </p:nvSpPr>
        <p:spPr>
          <a:xfrm>
            <a:off x="1569720" y="4930662"/>
            <a:ext cx="1045143" cy="369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45857A9F-3AAE-4B56-A001-8A710BAF3A72}"/>
              </a:ext>
            </a:extLst>
          </p:cNvPr>
          <p:cNvSpPr txBox="1"/>
          <p:nvPr/>
        </p:nvSpPr>
        <p:spPr>
          <a:xfrm>
            <a:off x="320925" y="6157635"/>
            <a:ext cx="2044244" cy="369332"/>
          </a:xfrm>
          <a:prstGeom prst="rect">
            <a:avLst/>
          </a:prstGeom>
          <a:noFill/>
        </p:spPr>
        <p:txBody>
          <a:bodyPr wrap="square" rtlCol="0">
            <a:spAutoFit/>
          </a:bodyPr>
          <a:lstStyle/>
          <a:p>
            <a:pPr algn="ctr"/>
            <a:r>
              <a:rPr lang="en-US" dirty="0"/>
              <a:t>most effective</a:t>
            </a:r>
          </a:p>
        </p:txBody>
      </p:sp>
      <p:cxnSp>
        <p:nvCxnSpPr>
          <p:cNvPr id="46" name="Straight Arrow Connector 45">
            <a:extLst>
              <a:ext uri="{FF2B5EF4-FFF2-40B4-BE49-F238E27FC236}">
                <a16:creationId xmlns:a16="http://schemas.microsoft.com/office/drawing/2014/main" id="{2360D7AF-DBF5-4FCB-AE17-AEE36729064F}"/>
              </a:ext>
            </a:extLst>
          </p:cNvPr>
          <p:cNvCxnSpPr>
            <a:cxnSpLocks/>
            <a:stCxn id="45" idx="0"/>
            <a:endCxn id="44" idx="3"/>
          </p:cNvCxnSpPr>
          <p:nvPr/>
        </p:nvCxnSpPr>
        <p:spPr>
          <a:xfrm flipV="1">
            <a:off x="1343047" y="5245907"/>
            <a:ext cx="379731" cy="9117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0" name="Left Brace 49">
            <a:extLst>
              <a:ext uri="{FF2B5EF4-FFF2-40B4-BE49-F238E27FC236}">
                <a16:creationId xmlns:a16="http://schemas.microsoft.com/office/drawing/2014/main" id="{83D5322A-812F-4334-93A1-3DC413A6357A}"/>
              </a:ext>
            </a:extLst>
          </p:cNvPr>
          <p:cNvSpPr/>
          <p:nvPr/>
        </p:nvSpPr>
        <p:spPr>
          <a:xfrm rot="16200000">
            <a:off x="9974397" y="2931973"/>
            <a:ext cx="320041" cy="2451824"/>
          </a:xfrm>
          <a:prstGeom prst="leftBrace">
            <a:avLst>
              <a:gd name="adj1" fmla="val 48149"/>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B300319F-7F49-4365-9AF0-EA6FAF20B7E3}"/>
              </a:ext>
            </a:extLst>
          </p:cNvPr>
          <p:cNvSpPr txBox="1"/>
          <p:nvPr/>
        </p:nvSpPr>
        <p:spPr>
          <a:xfrm>
            <a:off x="8722543" y="4436670"/>
            <a:ext cx="2823747" cy="369332"/>
          </a:xfrm>
          <a:prstGeom prst="rect">
            <a:avLst/>
          </a:prstGeom>
          <a:noFill/>
        </p:spPr>
        <p:txBody>
          <a:bodyPr wrap="square" rtlCol="0">
            <a:spAutoFit/>
          </a:bodyPr>
          <a:lstStyle/>
          <a:p>
            <a:pPr algn="ctr"/>
            <a:r>
              <a:rPr lang="en-US" dirty="0" err="1"/>
              <a:t>Collingridge</a:t>
            </a:r>
            <a:r>
              <a:rPr lang="en-US" dirty="0"/>
              <a:t> dilemma</a:t>
            </a:r>
          </a:p>
        </p:txBody>
      </p:sp>
    </p:spTree>
    <p:extLst>
      <p:ext uri="{BB962C8B-B14F-4D97-AF65-F5344CB8AC3E}">
        <p14:creationId xmlns:p14="http://schemas.microsoft.com/office/powerpoint/2010/main" val="721199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0282-7DC0-4670-982F-5B372FF66B0F}"/>
              </a:ext>
            </a:extLst>
          </p:cNvPr>
          <p:cNvSpPr>
            <a:spLocks noGrp="1"/>
          </p:cNvSpPr>
          <p:nvPr>
            <p:ph type="title"/>
          </p:nvPr>
        </p:nvSpPr>
        <p:spPr>
          <a:xfrm>
            <a:off x="838200" y="365125"/>
            <a:ext cx="10515600" cy="1325563"/>
          </a:xfrm>
        </p:spPr>
        <p:txBody>
          <a:bodyPr/>
          <a:lstStyle/>
          <a:p>
            <a:r>
              <a:rPr lang="en-US" dirty="0"/>
              <a:t>Dimensions of AI ethics</a:t>
            </a:r>
          </a:p>
        </p:txBody>
      </p:sp>
      <p:sp>
        <p:nvSpPr>
          <p:cNvPr id="4" name="Arrow: Quad 3">
            <a:extLst>
              <a:ext uri="{FF2B5EF4-FFF2-40B4-BE49-F238E27FC236}">
                <a16:creationId xmlns:a16="http://schemas.microsoft.com/office/drawing/2014/main" id="{99076F7D-3FD0-4E2E-B643-5D0F1E20B097}"/>
              </a:ext>
            </a:extLst>
          </p:cNvPr>
          <p:cNvSpPr/>
          <p:nvPr/>
        </p:nvSpPr>
        <p:spPr>
          <a:xfrm>
            <a:off x="1569720" y="2316161"/>
            <a:ext cx="3048001" cy="3048001"/>
          </a:xfrm>
          <a:prstGeom prst="quadArrow">
            <a:avLst>
              <a:gd name="adj1" fmla="val 3145"/>
              <a:gd name="adj2" fmla="val 3333"/>
              <a:gd name="adj3" fmla="val 2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B0C33CA-7CA1-4EBB-AD64-6B2C6F39FAC6}"/>
              </a:ext>
            </a:extLst>
          </p:cNvPr>
          <p:cNvSpPr txBox="1"/>
          <p:nvPr/>
        </p:nvSpPr>
        <p:spPr>
          <a:xfrm>
            <a:off x="2164079" y="5309298"/>
            <a:ext cx="1859282" cy="369332"/>
          </a:xfrm>
          <a:prstGeom prst="rect">
            <a:avLst/>
          </a:prstGeom>
          <a:noFill/>
        </p:spPr>
        <p:txBody>
          <a:bodyPr wrap="square" rtlCol="0">
            <a:spAutoFit/>
          </a:bodyPr>
          <a:lstStyle/>
          <a:p>
            <a:pPr algn="ctr"/>
            <a:r>
              <a:rPr lang="en-US" dirty="0"/>
              <a:t>proximity</a:t>
            </a:r>
          </a:p>
        </p:txBody>
      </p:sp>
      <p:sp>
        <p:nvSpPr>
          <p:cNvPr id="7" name="TextBox 6">
            <a:extLst>
              <a:ext uri="{FF2B5EF4-FFF2-40B4-BE49-F238E27FC236}">
                <a16:creationId xmlns:a16="http://schemas.microsoft.com/office/drawing/2014/main" id="{FFA5956D-B0BB-45DF-B863-33872200D8BF}"/>
              </a:ext>
            </a:extLst>
          </p:cNvPr>
          <p:cNvSpPr txBox="1"/>
          <p:nvPr/>
        </p:nvSpPr>
        <p:spPr>
          <a:xfrm>
            <a:off x="2164079" y="1995597"/>
            <a:ext cx="1859282" cy="369332"/>
          </a:xfrm>
          <a:prstGeom prst="rect">
            <a:avLst/>
          </a:prstGeom>
          <a:noFill/>
        </p:spPr>
        <p:txBody>
          <a:bodyPr wrap="square" rtlCol="0">
            <a:spAutoFit/>
          </a:bodyPr>
          <a:lstStyle/>
          <a:p>
            <a:pPr algn="ctr"/>
            <a:r>
              <a:rPr lang="en-US" dirty="0"/>
              <a:t>distance</a:t>
            </a:r>
          </a:p>
        </p:txBody>
      </p:sp>
      <p:sp>
        <p:nvSpPr>
          <p:cNvPr id="8" name="TextBox 7">
            <a:extLst>
              <a:ext uri="{FF2B5EF4-FFF2-40B4-BE49-F238E27FC236}">
                <a16:creationId xmlns:a16="http://schemas.microsoft.com/office/drawing/2014/main" id="{E646F686-02D7-4126-A195-CCFEFE353666}"/>
              </a:ext>
            </a:extLst>
          </p:cNvPr>
          <p:cNvSpPr txBox="1"/>
          <p:nvPr/>
        </p:nvSpPr>
        <p:spPr>
          <a:xfrm>
            <a:off x="-43783" y="3580959"/>
            <a:ext cx="1859282" cy="461665"/>
          </a:xfrm>
          <a:prstGeom prst="rect">
            <a:avLst/>
          </a:prstGeom>
          <a:noFill/>
        </p:spPr>
        <p:txBody>
          <a:bodyPr wrap="square" rtlCol="0">
            <a:spAutoFit/>
          </a:bodyPr>
          <a:lstStyle/>
          <a:p>
            <a:pPr algn="ctr"/>
            <a:r>
              <a:rPr lang="en-US" sz="2400" b="1" dirty="0">
                <a:solidFill>
                  <a:srgbClr val="FF0000"/>
                </a:solidFill>
              </a:rPr>
              <a:t>irritation</a:t>
            </a:r>
            <a:endParaRPr lang="en-US" b="1" dirty="0">
              <a:solidFill>
                <a:srgbClr val="FF0000"/>
              </a:solidFill>
            </a:endParaRPr>
          </a:p>
        </p:txBody>
      </p:sp>
      <p:sp>
        <p:nvSpPr>
          <p:cNvPr id="9" name="TextBox 8">
            <a:extLst>
              <a:ext uri="{FF2B5EF4-FFF2-40B4-BE49-F238E27FC236}">
                <a16:creationId xmlns:a16="http://schemas.microsoft.com/office/drawing/2014/main" id="{139EBA22-5F4E-4952-A9C7-947257E012FB}"/>
              </a:ext>
            </a:extLst>
          </p:cNvPr>
          <p:cNvSpPr txBox="1"/>
          <p:nvPr/>
        </p:nvSpPr>
        <p:spPr>
          <a:xfrm>
            <a:off x="4288535" y="3637518"/>
            <a:ext cx="1859282" cy="369332"/>
          </a:xfrm>
          <a:prstGeom prst="rect">
            <a:avLst/>
          </a:prstGeom>
          <a:noFill/>
        </p:spPr>
        <p:txBody>
          <a:bodyPr wrap="square" rtlCol="0">
            <a:spAutoFit/>
          </a:bodyPr>
          <a:lstStyle/>
          <a:p>
            <a:pPr algn="ctr"/>
            <a:r>
              <a:rPr lang="en-US" dirty="0"/>
              <a:t>orientation</a:t>
            </a:r>
          </a:p>
        </p:txBody>
      </p:sp>
      <p:sp>
        <p:nvSpPr>
          <p:cNvPr id="10" name="Arrow: Right 9">
            <a:extLst>
              <a:ext uri="{FF2B5EF4-FFF2-40B4-BE49-F238E27FC236}">
                <a16:creationId xmlns:a16="http://schemas.microsoft.com/office/drawing/2014/main" id="{D079AA05-3EEE-42FA-AE8C-65C20F36CFB3}"/>
              </a:ext>
            </a:extLst>
          </p:cNvPr>
          <p:cNvSpPr/>
          <p:nvPr/>
        </p:nvSpPr>
        <p:spPr>
          <a:xfrm>
            <a:off x="6906985" y="3730744"/>
            <a:ext cx="4754880"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24D8734-4EA5-47E1-8112-673F4F913D3C}"/>
              </a:ext>
            </a:extLst>
          </p:cNvPr>
          <p:cNvSpPr txBox="1"/>
          <p:nvPr/>
        </p:nvSpPr>
        <p:spPr>
          <a:xfrm>
            <a:off x="11268126" y="3619071"/>
            <a:ext cx="1021080" cy="369332"/>
          </a:xfrm>
          <a:prstGeom prst="rect">
            <a:avLst/>
          </a:prstGeom>
          <a:noFill/>
        </p:spPr>
        <p:txBody>
          <a:bodyPr wrap="square" rtlCol="0">
            <a:spAutoFit/>
          </a:bodyPr>
          <a:lstStyle/>
          <a:p>
            <a:pPr algn="ctr"/>
            <a:r>
              <a:rPr lang="en-US" dirty="0"/>
              <a:t>t</a:t>
            </a:r>
          </a:p>
        </p:txBody>
      </p:sp>
      <p:cxnSp>
        <p:nvCxnSpPr>
          <p:cNvPr id="13" name="Straight Connector 12">
            <a:extLst>
              <a:ext uri="{FF2B5EF4-FFF2-40B4-BE49-F238E27FC236}">
                <a16:creationId xmlns:a16="http://schemas.microsoft.com/office/drawing/2014/main" id="{3B6F2872-DAB6-445B-8C10-689B91651393}"/>
              </a:ext>
            </a:extLst>
          </p:cNvPr>
          <p:cNvCxnSpPr/>
          <p:nvPr/>
        </p:nvCxnSpPr>
        <p:spPr>
          <a:xfrm>
            <a:off x="8591005" y="3607554"/>
            <a:ext cx="0" cy="41727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5B3F545-1974-42B6-84C0-8322E47B7695}"/>
              </a:ext>
            </a:extLst>
          </p:cNvPr>
          <p:cNvSpPr/>
          <p:nvPr/>
        </p:nvSpPr>
        <p:spPr>
          <a:xfrm>
            <a:off x="7920645" y="3666490"/>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64EDA1E-698C-4276-A6F6-AF9395213BEA}"/>
              </a:ext>
            </a:extLst>
          </p:cNvPr>
          <p:cNvSpPr/>
          <p:nvPr/>
        </p:nvSpPr>
        <p:spPr>
          <a:xfrm>
            <a:off x="8908506"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D90476A-18F2-4C9D-9B46-08AF9BFE01E2}"/>
              </a:ext>
            </a:extLst>
          </p:cNvPr>
          <p:cNvSpPr/>
          <p:nvPr/>
        </p:nvSpPr>
        <p:spPr>
          <a:xfrm>
            <a:off x="11034848"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160D417F-FB0A-41D2-806C-58FCB1331DAA}"/>
              </a:ext>
            </a:extLst>
          </p:cNvPr>
          <p:cNvCxnSpPr>
            <a:cxnSpLocks/>
            <a:stCxn id="22" idx="2"/>
            <a:endCxn id="15" idx="0"/>
          </p:cNvCxnSpPr>
          <p:nvPr/>
        </p:nvCxnSpPr>
        <p:spPr>
          <a:xfrm flipH="1">
            <a:off x="8080665" y="2283261"/>
            <a:ext cx="236022" cy="13832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880B9C-CDD3-4D38-88B5-5EBD2257711E}"/>
              </a:ext>
            </a:extLst>
          </p:cNvPr>
          <p:cNvSpPr txBox="1"/>
          <p:nvPr/>
        </p:nvSpPr>
        <p:spPr>
          <a:xfrm>
            <a:off x="5975172" y="5233669"/>
            <a:ext cx="2823747" cy="369332"/>
          </a:xfrm>
          <a:prstGeom prst="rect">
            <a:avLst/>
          </a:prstGeom>
          <a:noFill/>
        </p:spPr>
        <p:txBody>
          <a:bodyPr wrap="square" rtlCol="0">
            <a:spAutoFit/>
          </a:bodyPr>
          <a:lstStyle/>
          <a:p>
            <a:pPr algn="ctr"/>
            <a:r>
              <a:rPr lang="en-US" dirty="0"/>
              <a:t>point of ethical reflection</a:t>
            </a:r>
          </a:p>
        </p:txBody>
      </p:sp>
      <p:sp>
        <p:nvSpPr>
          <p:cNvPr id="22" name="TextBox 21">
            <a:extLst>
              <a:ext uri="{FF2B5EF4-FFF2-40B4-BE49-F238E27FC236}">
                <a16:creationId xmlns:a16="http://schemas.microsoft.com/office/drawing/2014/main" id="{060A3812-83F0-44A4-B069-94ADA3B7CD80}"/>
              </a:ext>
            </a:extLst>
          </p:cNvPr>
          <p:cNvSpPr txBox="1"/>
          <p:nvPr/>
        </p:nvSpPr>
        <p:spPr>
          <a:xfrm>
            <a:off x="7387046" y="1913929"/>
            <a:ext cx="1859282" cy="369332"/>
          </a:xfrm>
          <a:prstGeom prst="rect">
            <a:avLst/>
          </a:prstGeom>
          <a:noFill/>
        </p:spPr>
        <p:txBody>
          <a:bodyPr wrap="square" rtlCol="0">
            <a:spAutoFit/>
          </a:bodyPr>
          <a:lstStyle/>
          <a:p>
            <a:pPr algn="ctr"/>
            <a:r>
              <a:rPr lang="en-US" dirty="0"/>
              <a:t>events</a:t>
            </a:r>
          </a:p>
        </p:txBody>
      </p:sp>
      <p:cxnSp>
        <p:nvCxnSpPr>
          <p:cNvPr id="23" name="Straight Arrow Connector 22">
            <a:extLst>
              <a:ext uri="{FF2B5EF4-FFF2-40B4-BE49-F238E27FC236}">
                <a16:creationId xmlns:a16="http://schemas.microsoft.com/office/drawing/2014/main" id="{F4B5CEF2-E71E-49F2-990A-B4A1A2ADDEE6}"/>
              </a:ext>
            </a:extLst>
          </p:cNvPr>
          <p:cNvCxnSpPr>
            <a:cxnSpLocks/>
            <a:stCxn id="22" idx="2"/>
            <a:endCxn id="16" idx="0"/>
          </p:cNvCxnSpPr>
          <p:nvPr/>
        </p:nvCxnSpPr>
        <p:spPr>
          <a:xfrm>
            <a:off x="8316687" y="2283261"/>
            <a:ext cx="751839"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EC47652-C990-40C5-910D-8321CE5F4576}"/>
              </a:ext>
            </a:extLst>
          </p:cNvPr>
          <p:cNvCxnSpPr>
            <a:cxnSpLocks/>
            <a:stCxn id="22" idx="2"/>
            <a:endCxn id="17" idx="0"/>
          </p:cNvCxnSpPr>
          <p:nvPr/>
        </p:nvCxnSpPr>
        <p:spPr>
          <a:xfrm>
            <a:off x="8316687" y="2283261"/>
            <a:ext cx="2878181"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B81A025-35B1-4345-B9DE-09893C076238}"/>
              </a:ext>
            </a:extLst>
          </p:cNvPr>
          <p:cNvCxnSpPr>
            <a:cxnSpLocks/>
            <a:stCxn id="21" idx="0"/>
          </p:cNvCxnSpPr>
          <p:nvPr/>
        </p:nvCxnSpPr>
        <p:spPr>
          <a:xfrm flipV="1">
            <a:off x="7387046" y="4138863"/>
            <a:ext cx="1203959" cy="10948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063F89E1-145C-4292-9595-45B632705C10}"/>
              </a:ext>
            </a:extLst>
          </p:cNvPr>
          <p:cNvSpPr/>
          <p:nvPr/>
        </p:nvSpPr>
        <p:spPr>
          <a:xfrm>
            <a:off x="1569720" y="4930662"/>
            <a:ext cx="1045143" cy="369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45857A9F-3AAE-4B56-A001-8A710BAF3A72}"/>
              </a:ext>
            </a:extLst>
          </p:cNvPr>
          <p:cNvSpPr txBox="1"/>
          <p:nvPr/>
        </p:nvSpPr>
        <p:spPr>
          <a:xfrm>
            <a:off x="320925" y="6157635"/>
            <a:ext cx="2044244" cy="369332"/>
          </a:xfrm>
          <a:prstGeom prst="rect">
            <a:avLst/>
          </a:prstGeom>
          <a:noFill/>
        </p:spPr>
        <p:txBody>
          <a:bodyPr wrap="square" rtlCol="0">
            <a:spAutoFit/>
          </a:bodyPr>
          <a:lstStyle/>
          <a:p>
            <a:pPr algn="ctr"/>
            <a:r>
              <a:rPr lang="en-US" dirty="0"/>
              <a:t>most effective</a:t>
            </a:r>
          </a:p>
        </p:txBody>
      </p:sp>
      <p:cxnSp>
        <p:nvCxnSpPr>
          <p:cNvPr id="46" name="Straight Arrow Connector 45">
            <a:extLst>
              <a:ext uri="{FF2B5EF4-FFF2-40B4-BE49-F238E27FC236}">
                <a16:creationId xmlns:a16="http://schemas.microsoft.com/office/drawing/2014/main" id="{2360D7AF-DBF5-4FCB-AE17-AEE36729064F}"/>
              </a:ext>
            </a:extLst>
          </p:cNvPr>
          <p:cNvCxnSpPr>
            <a:cxnSpLocks/>
            <a:stCxn id="45" idx="0"/>
            <a:endCxn id="44" idx="3"/>
          </p:cNvCxnSpPr>
          <p:nvPr/>
        </p:nvCxnSpPr>
        <p:spPr>
          <a:xfrm flipV="1">
            <a:off x="1343047" y="5245907"/>
            <a:ext cx="379731" cy="9117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0" name="Left Brace 49">
            <a:extLst>
              <a:ext uri="{FF2B5EF4-FFF2-40B4-BE49-F238E27FC236}">
                <a16:creationId xmlns:a16="http://schemas.microsoft.com/office/drawing/2014/main" id="{83D5322A-812F-4334-93A1-3DC413A6357A}"/>
              </a:ext>
            </a:extLst>
          </p:cNvPr>
          <p:cNvSpPr/>
          <p:nvPr/>
        </p:nvSpPr>
        <p:spPr>
          <a:xfrm rot="16200000">
            <a:off x="9974397" y="2931973"/>
            <a:ext cx="320041" cy="2451824"/>
          </a:xfrm>
          <a:prstGeom prst="leftBrace">
            <a:avLst>
              <a:gd name="adj1" fmla="val 48149"/>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B300319F-7F49-4365-9AF0-EA6FAF20B7E3}"/>
              </a:ext>
            </a:extLst>
          </p:cNvPr>
          <p:cNvSpPr txBox="1"/>
          <p:nvPr/>
        </p:nvSpPr>
        <p:spPr>
          <a:xfrm>
            <a:off x="8722543" y="4436670"/>
            <a:ext cx="2823747" cy="369332"/>
          </a:xfrm>
          <a:prstGeom prst="rect">
            <a:avLst/>
          </a:prstGeom>
          <a:noFill/>
        </p:spPr>
        <p:txBody>
          <a:bodyPr wrap="square" rtlCol="0">
            <a:spAutoFit/>
          </a:bodyPr>
          <a:lstStyle/>
          <a:p>
            <a:pPr algn="ctr"/>
            <a:r>
              <a:rPr lang="en-US" dirty="0" err="1"/>
              <a:t>Collingridge</a:t>
            </a:r>
            <a:r>
              <a:rPr lang="en-US" dirty="0"/>
              <a:t> dilemma</a:t>
            </a:r>
          </a:p>
        </p:txBody>
      </p:sp>
    </p:spTree>
    <p:extLst>
      <p:ext uri="{BB962C8B-B14F-4D97-AF65-F5344CB8AC3E}">
        <p14:creationId xmlns:p14="http://schemas.microsoft.com/office/powerpoint/2010/main" val="2434174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0282-7DC0-4670-982F-5B372FF66B0F}"/>
              </a:ext>
            </a:extLst>
          </p:cNvPr>
          <p:cNvSpPr>
            <a:spLocks noGrp="1"/>
          </p:cNvSpPr>
          <p:nvPr>
            <p:ph type="title"/>
          </p:nvPr>
        </p:nvSpPr>
        <p:spPr>
          <a:xfrm>
            <a:off x="838200" y="365125"/>
            <a:ext cx="10515600" cy="1325563"/>
          </a:xfrm>
        </p:spPr>
        <p:txBody>
          <a:bodyPr/>
          <a:lstStyle/>
          <a:p>
            <a:r>
              <a:rPr lang="en-US" dirty="0"/>
              <a:t>Dimensions of AI ethics</a:t>
            </a:r>
          </a:p>
        </p:txBody>
      </p:sp>
      <p:sp>
        <p:nvSpPr>
          <p:cNvPr id="4" name="Arrow: Quad 3">
            <a:extLst>
              <a:ext uri="{FF2B5EF4-FFF2-40B4-BE49-F238E27FC236}">
                <a16:creationId xmlns:a16="http://schemas.microsoft.com/office/drawing/2014/main" id="{99076F7D-3FD0-4E2E-B643-5D0F1E20B097}"/>
              </a:ext>
            </a:extLst>
          </p:cNvPr>
          <p:cNvSpPr/>
          <p:nvPr/>
        </p:nvSpPr>
        <p:spPr>
          <a:xfrm>
            <a:off x="1569720" y="2316161"/>
            <a:ext cx="3048001" cy="3048001"/>
          </a:xfrm>
          <a:prstGeom prst="quadArrow">
            <a:avLst>
              <a:gd name="adj1" fmla="val 3145"/>
              <a:gd name="adj2" fmla="val 3333"/>
              <a:gd name="adj3" fmla="val 2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B0C33CA-7CA1-4EBB-AD64-6B2C6F39FAC6}"/>
              </a:ext>
            </a:extLst>
          </p:cNvPr>
          <p:cNvSpPr txBox="1"/>
          <p:nvPr/>
        </p:nvSpPr>
        <p:spPr>
          <a:xfrm>
            <a:off x="2164079" y="5309298"/>
            <a:ext cx="1859282" cy="369332"/>
          </a:xfrm>
          <a:prstGeom prst="rect">
            <a:avLst/>
          </a:prstGeom>
          <a:noFill/>
        </p:spPr>
        <p:txBody>
          <a:bodyPr wrap="square" rtlCol="0">
            <a:spAutoFit/>
          </a:bodyPr>
          <a:lstStyle/>
          <a:p>
            <a:pPr algn="ctr"/>
            <a:r>
              <a:rPr lang="en-US" dirty="0"/>
              <a:t>proximity</a:t>
            </a:r>
          </a:p>
        </p:txBody>
      </p:sp>
      <p:sp>
        <p:nvSpPr>
          <p:cNvPr id="7" name="TextBox 6">
            <a:extLst>
              <a:ext uri="{FF2B5EF4-FFF2-40B4-BE49-F238E27FC236}">
                <a16:creationId xmlns:a16="http://schemas.microsoft.com/office/drawing/2014/main" id="{FFA5956D-B0BB-45DF-B863-33872200D8BF}"/>
              </a:ext>
            </a:extLst>
          </p:cNvPr>
          <p:cNvSpPr txBox="1"/>
          <p:nvPr/>
        </p:nvSpPr>
        <p:spPr>
          <a:xfrm>
            <a:off x="2164079" y="1995597"/>
            <a:ext cx="1859282" cy="369332"/>
          </a:xfrm>
          <a:prstGeom prst="rect">
            <a:avLst/>
          </a:prstGeom>
          <a:noFill/>
        </p:spPr>
        <p:txBody>
          <a:bodyPr wrap="square" rtlCol="0">
            <a:spAutoFit/>
          </a:bodyPr>
          <a:lstStyle/>
          <a:p>
            <a:pPr algn="ctr"/>
            <a:r>
              <a:rPr lang="en-US" dirty="0"/>
              <a:t>distance</a:t>
            </a:r>
          </a:p>
        </p:txBody>
      </p:sp>
      <p:sp>
        <p:nvSpPr>
          <p:cNvPr id="8" name="TextBox 7">
            <a:extLst>
              <a:ext uri="{FF2B5EF4-FFF2-40B4-BE49-F238E27FC236}">
                <a16:creationId xmlns:a16="http://schemas.microsoft.com/office/drawing/2014/main" id="{E646F686-02D7-4126-A195-CCFEFE353666}"/>
              </a:ext>
            </a:extLst>
          </p:cNvPr>
          <p:cNvSpPr txBox="1"/>
          <p:nvPr/>
        </p:nvSpPr>
        <p:spPr>
          <a:xfrm>
            <a:off x="143255" y="3643305"/>
            <a:ext cx="1859282" cy="369332"/>
          </a:xfrm>
          <a:prstGeom prst="rect">
            <a:avLst/>
          </a:prstGeom>
          <a:noFill/>
        </p:spPr>
        <p:txBody>
          <a:bodyPr wrap="square" rtlCol="0">
            <a:spAutoFit/>
          </a:bodyPr>
          <a:lstStyle/>
          <a:p>
            <a:pPr algn="ctr"/>
            <a:r>
              <a:rPr lang="en-US" dirty="0"/>
              <a:t>irritation</a:t>
            </a:r>
          </a:p>
        </p:txBody>
      </p:sp>
      <p:sp>
        <p:nvSpPr>
          <p:cNvPr id="9" name="TextBox 8">
            <a:extLst>
              <a:ext uri="{FF2B5EF4-FFF2-40B4-BE49-F238E27FC236}">
                <a16:creationId xmlns:a16="http://schemas.microsoft.com/office/drawing/2014/main" id="{139EBA22-5F4E-4952-A9C7-947257E012FB}"/>
              </a:ext>
            </a:extLst>
          </p:cNvPr>
          <p:cNvSpPr txBox="1"/>
          <p:nvPr/>
        </p:nvSpPr>
        <p:spPr>
          <a:xfrm>
            <a:off x="4537919" y="3595954"/>
            <a:ext cx="1859282" cy="461665"/>
          </a:xfrm>
          <a:prstGeom prst="rect">
            <a:avLst/>
          </a:prstGeom>
          <a:noFill/>
        </p:spPr>
        <p:txBody>
          <a:bodyPr wrap="square" rtlCol="0">
            <a:spAutoFit/>
          </a:bodyPr>
          <a:lstStyle/>
          <a:p>
            <a:pPr algn="ctr"/>
            <a:r>
              <a:rPr lang="en-US" sz="2400" b="1" dirty="0">
                <a:solidFill>
                  <a:srgbClr val="FF0000"/>
                </a:solidFill>
              </a:rPr>
              <a:t>orientation</a:t>
            </a:r>
            <a:endParaRPr lang="en-US" b="1" dirty="0">
              <a:solidFill>
                <a:srgbClr val="FF0000"/>
              </a:solidFill>
            </a:endParaRPr>
          </a:p>
        </p:txBody>
      </p:sp>
      <p:sp>
        <p:nvSpPr>
          <p:cNvPr id="10" name="Arrow: Right 9">
            <a:extLst>
              <a:ext uri="{FF2B5EF4-FFF2-40B4-BE49-F238E27FC236}">
                <a16:creationId xmlns:a16="http://schemas.microsoft.com/office/drawing/2014/main" id="{D079AA05-3EEE-42FA-AE8C-65C20F36CFB3}"/>
              </a:ext>
            </a:extLst>
          </p:cNvPr>
          <p:cNvSpPr/>
          <p:nvPr/>
        </p:nvSpPr>
        <p:spPr>
          <a:xfrm>
            <a:off x="6906985" y="3730744"/>
            <a:ext cx="4754880"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24D8734-4EA5-47E1-8112-673F4F913D3C}"/>
              </a:ext>
            </a:extLst>
          </p:cNvPr>
          <p:cNvSpPr txBox="1"/>
          <p:nvPr/>
        </p:nvSpPr>
        <p:spPr>
          <a:xfrm>
            <a:off x="11268126" y="3619071"/>
            <a:ext cx="1021080" cy="369332"/>
          </a:xfrm>
          <a:prstGeom prst="rect">
            <a:avLst/>
          </a:prstGeom>
          <a:noFill/>
        </p:spPr>
        <p:txBody>
          <a:bodyPr wrap="square" rtlCol="0">
            <a:spAutoFit/>
          </a:bodyPr>
          <a:lstStyle/>
          <a:p>
            <a:pPr algn="ctr"/>
            <a:r>
              <a:rPr lang="en-US" dirty="0"/>
              <a:t>t</a:t>
            </a:r>
          </a:p>
        </p:txBody>
      </p:sp>
      <p:cxnSp>
        <p:nvCxnSpPr>
          <p:cNvPr id="13" name="Straight Connector 12">
            <a:extLst>
              <a:ext uri="{FF2B5EF4-FFF2-40B4-BE49-F238E27FC236}">
                <a16:creationId xmlns:a16="http://schemas.microsoft.com/office/drawing/2014/main" id="{3B6F2872-DAB6-445B-8C10-689B91651393}"/>
              </a:ext>
            </a:extLst>
          </p:cNvPr>
          <p:cNvCxnSpPr/>
          <p:nvPr/>
        </p:nvCxnSpPr>
        <p:spPr>
          <a:xfrm>
            <a:off x="8591005" y="3607554"/>
            <a:ext cx="0" cy="41727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5B3F545-1974-42B6-84C0-8322E47B7695}"/>
              </a:ext>
            </a:extLst>
          </p:cNvPr>
          <p:cNvSpPr/>
          <p:nvPr/>
        </p:nvSpPr>
        <p:spPr>
          <a:xfrm>
            <a:off x="7920645" y="3666490"/>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64EDA1E-698C-4276-A6F6-AF9395213BEA}"/>
              </a:ext>
            </a:extLst>
          </p:cNvPr>
          <p:cNvSpPr/>
          <p:nvPr/>
        </p:nvSpPr>
        <p:spPr>
          <a:xfrm>
            <a:off x="8908506"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D90476A-18F2-4C9D-9B46-08AF9BFE01E2}"/>
              </a:ext>
            </a:extLst>
          </p:cNvPr>
          <p:cNvSpPr/>
          <p:nvPr/>
        </p:nvSpPr>
        <p:spPr>
          <a:xfrm>
            <a:off x="11034848"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160D417F-FB0A-41D2-806C-58FCB1331DAA}"/>
              </a:ext>
            </a:extLst>
          </p:cNvPr>
          <p:cNvCxnSpPr>
            <a:cxnSpLocks/>
            <a:stCxn id="22" idx="2"/>
            <a:endCxn id="15" idx="0"/>
          </p:cNvCxnSpPr>
          <p:nvPr/>
        </p:nvCxnSpPr>
        <p:spPr>
          <a:xfrm flipH="1">
            <a:off x="8080665" y="2283261"/>
            <a:ext cx="236022" cy="13832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880B9C-CDD3-4D38-88B5-5EBD2257711E}"/>
              </a:ext>
            </a:extLst>
          </p:cNvPr>
          <p:cNvSpPr txBox="1"/>
          <p:nvPr/>
        </p:nvSpPr>
        <p:spPr>
          <a:xfrm>
            <a:off x="5975172" y="5233669"/>
            <a:ext cx="2823747" cy="369332"/>
          </a:xfrm>
          <a:prstGeom prst="rect">
            <a:avLst/>
          </a:prstGeom>
          <a:noFill/>
        </p:spPr>
        <p:txBody>
          <a:bodyPr wrap="square" rtlCol="0">
            <a:spAutoFit/>
          </a:bodyPr>
          <a:lstStyle/>
          <a:p>
            <a:pPr algn="ctr"/>
            <a:r>
              <a:rPr lang="en-US" dirty="0"/>
              <a:t>point of ethical reflection</a:t>
            </a:r>
          </a:p>
        </p:txBody>
      </p:sp>
      <p:sp>
        <p:nvSpPr>
          <p:cNvPr id="22" name="TextBox 21">
            <a:extLst>
              <a:ext uri="{FF2B5EF4-FFF2-40B4-BE49-F238E27FC236}">
                <a16:creationId xmlns:a16="http://schemas.microsoft.com/office/drawing/2014/main" id="{060A3812-83F0-44A4-B069-94ADA3B7CD80}"/>
              </a:ext>
            </a:extLst>
          </p:cNvPr>
          <p:cNvSpPr txBox="1"/>
          <p:nvPr/>
        </p:nvSpPr>
        <p:spPr>
          <a:xfrm>
            <a:off x="7387046" y="1913929"/>
            <a:ext cx="1859282" cy="369332"/>
          </a:xfrm>
          <a:prstGeom prst="rect">
            <a:avLst/>
          </a:prstGeom>
          <a:noFill/>
        </p:spPr>
        <p:txBody>
          <a:bodyPr wrap="square" rtlCol="0">
            <a:spAutoFit/>
          </a:bodyPr>
          <a:lstStyle/>
          <a:p>
            <a:pPr algn="ctr"/>
            <a:r>
              <a:rPr lang="en-US" dirty="0"/>
              <a:t>events</a:t>
            </a:r>
          </a:p>
        </p:txBody>
      </p:sp>
      <p:cxnSp>
        <p:nvCxnSpPr>
          <p:cNvPr id="23" name="Straight Arrow Connector 22">
            <a:extLst>
              <a:ext uri="{FF2B5EF4-FFF2-40B4-BE49-F238E27FC236}">
                <a16:creationId xmlns:a16="http://schemas.microsoft.com/office/drawing/2014/main" id="{F4B5CEF2-E71E-49F2-990A-B4A1A2ADDEE6}"/>
              </a:ext>
            </a:extLst>
          </p:cNvPr>
          <p:cNvCxnSpPr>
            <a:cxnSpLocks/>
            <a:stCxn id="22" idx="2"/>
            <a:endCxn id="16" idx="0"/>
          </p:cNvCxnSpPr>
          <p:nvPr/>
        </p:nvCxnSpPr>
        <p:spPr>
          <a:xfrm>
            <a:off x="8316687" y="2283261"/>
            <a:ext cx="751839"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EC47652-C990-40C5-910D-8321CE5F4576}"/>
              </a:ext>
            </a:extLst>
          </p:cNvPr>
          <p:cNvCxnSpPr>
            <a:cxnSpLocks/>
            <a:stCxn id="22" idx="2"/>
            <a:endCxn id="17" idx="0"/>
          </p:cNvCxnSpPr>
          <p:nvPr/>
        </p:nvCxnSpPr>
        <p:spPr>
          <a:xfrm>
            <a:off x="8316687" y="2283261"/>
            <a:ext cx="2878181"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B81A025-35B1-4345-B9DE-09893C076238}"/>
              </a:ext>
            </a:extLst>
          </p:cNvPr>
          <p:cNvCxnSpPr>
            <a:cxnSpLocks/>
            <a:stCxn id="21" idx="0"/>
          </p:cNvCxnSpPr>
          <p:nvPr/>
        </p:nvCxnSpPr>
        <p:spPr>
          <a:xfrm flipV="1">
            <a:off x="7387046" y="4138863"/>
            <a:ext cx="1203959" cy="10948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063F89E1-145C-4292-9595-45B632705C10}"/>
              </a:ext>
            </a:extLst>
          </p:cNvPr>
          <p:cNvSpPr/>
          <p:nvPr/>
        </p:nvSpPr>
        <p:spPr>
          <a:xfrm>
            <a:off x="1569720" y="4930662"/>
            <a:ext cx="1045143" cy="369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45857A9F-3AAE-4B56-A001-8A710BAF3A72}"/>
              </a:ext>
            </a:extLst>
          </p:cNvPr>
          <p:cNvSpPr txBox="1"/>
          <p:nvPr/>
        </p:nvSpPr>
        <p:spPr>
          <a:xfrm>
            <a:off x="320925" y="6157635"/>
            <a:ext cx="2044244" cy="369332"/>
          </a:xfrm>
          <a:prstGeom prst="rect">
            <a:avLst/>
          </a:prstGeom>
          <a:noFill/>
        </p:spPr>
        <p:txBody>
          <a:bodyPr wrap="square" rtlCol="0">
            <a:spAutoFit/>
          </a:bodyPr>
          <a:lstStyle/>
          <a:p>
            <a:pPr algn="ctr"/>
            <a:r>
              <a:rPr lang="en-US" dirty="0"/>
              <a:t>most effective</a:t>
            </a:r>
          </a:p>
        </p:txBody>
      </p:sp>
      <p:cxnSp>
        <p:nvCxnSpPr>
          <p:cNvPr id="46" name="Straight Arrow Connector 45">
            <a:extLst>
              <a:ext uri="{FF2B5EF4-FFF2-40B4-BE49-F238E27FC236}">
                <a16:creationId xmlns:a16="http://schemas.microsoft.com/office/drawing/2014/main" id="{2360D7AF-DBF5-4FCB-AE17-AEE36729064F}"/>
              </a:ext>
            </a:extLst>
          </p:cNvPr>
          <p:cNvCxnSpPr>
            <a:cxnSpLocks/>
            <a:stCxn id="45" idx="0"/>
            <a:endCxn id="44" idx="3"/>
          </p:cNvCxnSpPr>
          <p:nvPr/>
        </p:nvCxnSpPr>
        <p:spPr>
          <a:xfrm flipV="1">
            <a:off x="1343047" y="5245907"/>
            <a:ext cx="379731" cy="9117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0" name="Left Brace 49">
            <a:extLst>
              <a:ext uri="{FF2B5EF4-FFF2-40B4-BE49-F238E27FC236}">
                <a16:creationId xmlns:a16="http://schemas.microsoft.com/office/drawing/2014/main" id="{83D5322A-812F-4334-93A1-3DC413A6357A}"/>
              </a:ext>
            </a:extLst>
          </p:cNvPr>
          <p:cNvSpPr/>
          <p:nvPr/>
        </p:nvSpPr>
        <p:spPr>
          <a:xfrm rot="16200000">
            <a:off x="9974397" y="2931973"/>
            <a:ext cx="320041" cy="2451824"/>
          </a:xfrm>
          <a:prstGeom prst="leftBrace">
            <a:avLst>
              <a:gd name="adj1" fmla="val 48149"/>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B300319F-7F49-4365-9AF0-EA6FAF20B7E3}"/>
              </a:ext>
            </a:extLst>
          </p:cNvPr>
          <p:cNvSpPr txBox="1"/>
          <p:nvPr/>
        </p:nvSpPr>
        <p:spPr>
          <a:xfrm>
            <a:off x="8722543" y="4436670"/>
            <a:ext cx="2823747" cy="369332"/>
          </a:xfrm>
          <a:prstGeom prst="rect">
            <a:avLst/>
          </a:prstGeom>
          <a:noFill/>
        </p:spPr>
        <p:txBody>
          <a:bodyPr wrap="square" rtlCol="0">
            <a:spAutoFit/>
          </a:bodyPr>
          <a:lstStyle/>
          <a:p>
            <a:pPr algn="ctr"/>
            <a:r>
              <a:rPr lang="en-US" dirty="0" err="1"/>
              <a:t>Collingridge</a:t>
            </a:r>
            <a:r>
              <a:rPr lang="en-US" dirty="0"/>
              <a:t> dilemma</a:t>
            </a:r>
          </a:p>
        </p:txBody>
      </p:sp>
    </p:spTree>
    <p:extLst>
      <p:ext uri="{BB962C8B-B14F-4D97-AF65-F5344CB8AC3E}">
        <p14:creationId xmlns:p14="http://schemas.microsoft.com/office/powerpoint/2010/main" val="3075208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0282-7DC0-4670-982F-5B372FF66B0F}"/>
              </a:ext>
            </a:extLst>
          </p:cNvPr>
          <p:cNvSpPr>
            <a:spLocks noGrp="1"/>
          </p:cNvSpPr>
          <p:nvPr>
            <p:ph type="title"/>
          </p:nvPr>
        </p:nvSpPr>
        <p:spPr>
          <a:xfrm>
            <a:off x="838200" y="365125"/>
            <a:ext cx="10515600" cy="1325563"/>
          </a:xfrm>
        </p:spPr>
        <p:txBody>
          <a:bodyPr/>
          <a:lstStyle/>
          <a:p>
            <a:r>
              <a:rPr lang="en-US" dirty="0"/>
              <a:t>Dimensions of AI ethics</a:t>
            </a:r>
          </a:p>
        </p:txBody>
      </p:sp>
      <p:sp>
        <p:nvSpPr>
          <p:cNvPr id="4" name="Arrow: Quad 3">
            <a:extLst>
              <a:ext uri="{FF2B5EF4-FFF2-40B4-BE49-F238E27FC236}">
                <a16:creationId xmlns:a16="http://schemas.microsoft.com/office/drawing/2014/main" id="{99076F7D-3FD0-4E2E-B643-5D0F1E20B097}"/>
              </a:ext>
            </a:extLst>
          </p:cNvPr>
          <p:cNvSpPr/>
          <p:nvPr/>
        </p:nvSpPr>
        <p:spPr>
          <a:xfrm>
            <a:off x="1569720" y="2316161"/>
            <a:ext cx="3048001" cy="3048001"/>
          </a:xfrm>
          <a:prstGeom prst="quadArrow">
            <a:avLst>
              <a:gd name="adj1" fmla="val 3145"/>
              <a:gd name="adj2" fmla="val 3333"/>
              <a:gd name="adj3" fmla="val 2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B0C33CA-7CA1-4EBB-AD64-6B2C6F39FAC6}"/>
              </a:ext>
            </a:extLst>
          </p:cNvPr>
          <p:cNvSpPr txBox="1"/>
          <p:nvPr/>
        </p:nvSpPr>
        <p:spPr>
          <a:xfrm>
            <a:off x="2164079" y="5309298"/>
            <a:ext cx="1859282" cy="369332"/>
          </a:xfrm>
          <a:prstGeom prst="rect">
            <a:avLst/>
          </a:prstGeom>
          <a:noFill/>
        </p:spPr>
        <p:txBody>
          <a:bodyPr wrap="square" rtlCol="0">
            <a:spAutoFit/>
          </a:bodyPr>
          <a:lstStyle/>
          <a:p>
            <a:pPr algn="ctr"/>
            <a:r>
              <a:rPr lang="en-US" dirty="0"/>
              <a:t>proximity</a:t>
            </a:r>
          </a:p>
        </p:txBody>
      </p:sp>
      <p:sp>
        <p:nvSpPr>
          <p:cNvPr id="7" name="TextBox 6">
            <a:extLst>
              <a:ext uri="{FF2B5EF4-FFF2-40B4-BE49-F238E27FC236}">
                <a16:creationId xmlns:a16="http://schemas.microsoft.com/office/drawing/2014/main" id="{FFA5956D-B0BB-45DF-B863-33872200D8BF}"/>
              </a:ext>
            </a:extLst>
          </p:cNvPr>
          <p:cNvSpPr txBox="1"/>
          <p:nvPr/>
        </p:nvSpPr>
        <p:spPr>
          <a:xfrm>
            <a:off x="2164079" y="1995597"/>
            <a:ext cx="1859282" cy="369332"/>
          </a:xfrm>
          <a:prstGeom prst="rect">
            <a:avLst/>
          </a:prstGeom>
          <a:noFill/>
        </p:spPr>
        <p:txBody>
          <a:bodyPr wrap="square" rtlCol="0">
            <a:spAutoFit/>
          </a:bodyPr>
          <a:lstStyle/>
          <a:p>
            <a:pPr algn="ctr"/>
            <a:r>
              <a:rPr lang="en-US" dirty="0"/>
              <a:t>distance</a:t>
            </a:r>
          </a:p>
        </p:txBody>
      </p:sp>
      <p:sp>
        <p:nvSpPr>
          <p:cNvPr id="8" name="TextBox 7">
            <a:extLst>
              <a:ext uri="{FF2B5EF4-FFF2-40B4-BE49-F238E27FC236}">
                <a16:creationId xmlns:a16="http://schemas.microsoft.com/office/drawing/2014/main" id="{E646F686-02D7-4126-A195-CCFEFE353666}"/>
              </a:ext>
            </a:extLst>
          </p:cNvPr>
          <p:cNvSpPr txBox="1"/>
          <p:nvPr/>
        </p:nvSpPr>
        <p:spPr>
          <a:xfrm>
            <a:off x="143255" y="3643305"/>
            <a:ext cx="1859282" cy="369332"/>
          </a:xfrm>
          <a:prstGeom prst="rect">
            <a:avLst/>
          </a:prstGeom>
          <a:noFill/>
        </p:spPr>
        <p:txBody>
          <a:bodyPr wrap="square" rtlCol="0">
            <a:spAutoFit/>
          </a:bodyPr>
          <a:lstStyle/>
          <a:p>
            <a:pPr algn="ctr"/>
            <a:r>
              <a:rPr lang="en-US" dirty="0"/>
              <a:t>irritation</a:t>
            </a:r>
          </a:p>
        </p:txBody>
      </p:sp>
      <p:sp>
        <p:nvSpPr>
          <p:cNvPr id="9" name="TextBox 8">
            <a:extLst>
              <a:ext uri="{FF2B5EF4-FFF2-40B4-BE49-F238E27FC236}">
                <a16:creationId xmlns:a16="http://schemas.microsoft.com/office/drawing/2014/main" id="{139EBA22-5F4E-4952-A9C7-947257E012FB}"/>
              </a:ext>
            </a:extLst>
          </p:cNvPr>
          <p:cNvSpPr txBox="1"/>
          <p:nvPr/>
        </p:nvSpPr>
        <p:spPr>
          <a:xfrm>
            <a:off x="4288535" y="3637518"/>
            <a:ext cx="1859282" cy="369332"/>
          </a:xfrm>
          <a:prstGeom prst="rect">
            <a:avLst/>
          </a:prstGeom>
          <a:noFill/>
        </p:spPr>
        <p:txBody>
          <a:bodyPr wrap="square" rtlCol="0">
            <a:spAutoFit/>
          </a:bodyPr>
          <a:lstStyle/>
          <a:p>
            <a:pPr algn="ctr"/>
            <a:r>
              <a:rPr lang="en-US" dirty="0"/>
              <a:t>orientation</a:t>
            </a:r>
          </a:p>
        </p:txBody>
      </p:sp>
      <p:sp>
        <p:nvSpPr>
          <p:cNvPr id="10" name="Arrow: Right 9">
            <a:extLst>
              <a:ext uri="{FF2B5EF4-FFF2-40B4-BE49-F238E27FC236}">
                <a16:creationId xmlns:a16="http://schemas.microsoft.com/office/drawing/2014/main" id="{D079AA05-3EEE-42FA-AE8C-65C20F36CFB3}"/>
              </a:ext>
            </a:extLst>
          </p:cNvPr>
          <p:cNvSpPr/>
          <p:nvPr/>
        </p:nvSpPr>
        <p:spPr>
          <a:xfrm>
            <a:off x="6906985" y="3730744"/>
            <a:ext cx="4754880"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24D8734-4EA5-47E1-8112-673F4F913D3C}"/>
              </a:ext>
            </a:extLst>
          </p:cNvPr>
          <p:cNvSpPr txBox="1"/>
          <p:nvPr/>
        </p:nvSpPr>
        <p:spPr>
          <a:xfrm>
            <a:off x="11268126" y="3619071"/>
            <a:ext cx="1021080" cy="369332"/>
          </a:xfrm>
          <a:prstGeom prst="rect">
            <a:avLst/>
          </a:prstGeom>
          <a:noFill/>
        </p:spPr>
        <p:txBody>
          <a:bodyPr wrap="square" rtlCol="0">
            <a:spAutoFit/>
          </a:bodyPr>
          <a:lstStyle/>
          <a:p>
            <a:pPr algn="ctr"/>
            <a:r>
              <a:rPr lang="en-US" dirty="0"/>
              <a:t>t</a:t>
            </a:r>
          </a:p>
        </p:txBody>
      </p:sp>
      <p:cxnSp>
        <p:nvCxnSpPr>
          <p:cNvPr id="13" name="Straight Connector 12">
            <a:extLst>
              <a:ext uri="{FF2B5EF4-FFF2-40B4-BE49-F238E27FC236}">
                <a16:creationId xmlns:a16="http://schemas.microsoft.com/office/drawing/2014/main" id="{3B6F2872-DAB6-445B-8C10-689B91651393}"/>
              </a:ext>
            </a:extLst>
          </p:cNvPr>
          <p:cNvCxnSpPr/>
          <p:nvPr/>
        </p:nvCxnSpPr>
        <p:spPr>
          <a:xfrm>
            <a:off x="8591005" y="3607554"/>
            <a:ext cx="0" cy="41727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5B3F545-1974-42B6-84C0-8322E47B7695}"/>
              </a:ext>
            </a:extLst>
          </p:cNvPr>
          <p:cNvSpPr/>
          <p:nvPr/>
        </p:nvSpPr>
        <p:spPr>
          <a:xfrm>
            <a:off x="7920645" y="3666490"/>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64EDA1E-698C-4276-A6F6-AF9395213BEA}"/>
              </a:ext>
            </a:extLst>
          </p:cNvPr>
          <p:cNvSpPr/>
          <p:nvPr/>
        </p:nvSpPr>
        <p:spPr>
          <a:xfrm>
            <a:off x="8908506"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D90476A-18F2-4C9D-9B46-08AF9BFE01E2}"/>
              </a:ext>
            </a:extLst>
          </p:cNvPr>
          <p:cNvSpPr/>
          <p:nvPr/>
        </p:nvSpPr>
        <p:spPr>
          <a:xfrm>
            <a:off x="11034848"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160D417F-FB0A-41D2-806C-58FCB1331DAA}"/>
              </a:ext>
            </a:extLst>
          </p:cNvPr>
          <p:cNvCxnSpPr>
            <a:cxnSpLocks/>
            <a:stCxn id="22" idx="2"/>
            <a:endCxn id="15" idx="0"/>
          </p:cNvCxnSpPr>
          <p:nvPr/>
        </p:nvCxnSpPr>
        <p:spPr>
          <a:xfrm flipH="1">
            <a:off x="8080665" y="2283261"/>
            <a:ext cx="236022" cy="13832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880B9C-CDD3-4D38-88B5-5EBD2257711E}"/>
              </a:ext>
            </a:extLst>
          </p:cNvPr>
          <p:cNvSpPr txBox="1"/>
          <p:nvPr/>
        </p:nvSpPr>
        <p:spPr>
          <a:xfrm>
            <a:off x="5975172" y="5233669"/>
            <a:ext cx="2823747" cy="369332"/>
          </a:xfrm>
          <a:prstGeom prst="rect">
            <a:avLst/>
          </a:prstGeom>
          <a:noFill/>
        </p:spPr>
        <p:txBody>
          <a:bodyPr wrap="square" rtlCol="0">
            <a:spAutoFit/>
          </a:bodyPr>
          <a:lstStyle/>
          <a:p>
            <a:pPr algn="ctr"/>
            <a:r>
              <a:rPr lang="en-US" dirty="0"/>
              <a:t>point of ethical reflection</a:t>
            </a:r>
          </a:p>
        </p:txBody>
      </p:sp>
      <p:sp>
        <p:nvSpPr>
          <p:cNvPr id="22" name="TextBox 21">
            <a:extLst>
              <a:ext uri="{FF2B5EF4-FFF2-40B4-BE49-F238E27FC236}">
                <a16:creationId xmlns:a16="http://schemas.microsoft.com/office/drawing/2014/main" id="{060A3812-83F0-44A4-B069-94ADA3B7CD80}"/>
              </a:ext>
            </a:extLst>
          </p:cNvPr>
          <p:cNvSpPr txBox="1"/>
          <p:nvPr/>
        </p:nvSpPr>
        <p:spPr>
          <a:xfrm>
            <a:off x="7387046" y="1913929"/>
            <a:ext cx="1859282" cy="369332"/>
          </a:xfrm>
          <a:prstGeom prst="rect">
            <a:avLst/>
          </a:prstGeom>
          <a:noFill/>
        </p:spPr>
        <p:txBody>
          <a:bodyPr wrap="square" rtlCol="0">
            <a:spAutoFit/>
          </a:bodyPr>
          <a:lstStyle/>
          <a:p>
            <a:pPr algn="ctr"/>
            <a:r>
              <a:rPr lang="en-US" dirty="0"/>
              <a:t>events</a:t>
            </a:r>
          </a:p>
        </p:txBody>
      </p:sp>
      <p:cxnSp>
        <p:nvCxnSpPr>
          <p:cNvPr id="23" name="Straight Arrow Connector 22">
            <a:extLst>
              <a:ext uri="{FF2B5EF4-FFF2-40B4-BE49-F238E27FC236}">
                <a16:creationId xmlns:a16="http://schemas.microsoft.com/office/drawing/2014/main" id="{F4B5CEF2-E71E-49F2-990A-B4A1A2ADDEE6}"/>
              </a:ext>
            </a:extLst>
          </p:cNvPr>
          <p:cNvCxnSpPr>
            <a:cxnSpLocks/>
            <a:stCxn id="22" idx="2"/>
            <a:endCxn id="16" idx="0"/>
          </p:cNvCxnSpPr>
          <p:nvPr/>
        </p:nvCxnSpPr>
        <p:spPr>
          <a:xfrm>
            <a:off x="8316687" y="2283261"/>
            <a:ext cx="751839"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EC47652-C990-40C5-910D-8321CE5F4576}"/>
              </a:ext>
            </a:extLst>
          </p:cNvPr>
          <p:cNvCxnSpPr>
            <a:cxnSpLocks/>
            <a:stCxn id="22" idx="2"/>
            <a:endCxn id="17" idx="0"/>
          </p:cNvCxnSpPr>
          <p:nvPr/>
        </p:nvCxnSpPr>
        <p:spPr>
          <a:xfrm>
            <a:off x="8316687" y="2283261"/>
            <a:ext cx="2878181"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B81A025-35B1-4345-B9DE-09893C076238}"/>
              </a:ext>
            </a:extLst>
          </p:cNvPr>
          <p:cNvCxnSpPr>
            <a:cxnSpLocks/>
            <a:stCxn id="21" idx="0"/>
          </p:cNvCxnSpPr>
          <p:nvPr/>
        </p:nvCxnSpPr>
        <p:spPr>
          <a:xfrm flipV="1">
            <a:off x="7387046" y="4138863"/>
            <a:ext cx="1203959" cy="10948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063F89E1-145C-4292-9595-45B632705C10}"/>
              </a:ext>
            </a:extLst>
          </p:cNvPr>
          <p:cNvSpPr/>
          <p:nvPr/>
        </p:nvSpPr>
        <p:spPr>
          <a:xfrm>
            <a:off x="1569720" y="4930662"/>
            <a:ext cx="1045143" cy="369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45857A9F-3AAE-4B56-A001-8A710BAF3A72}"/>
              </a:ext>
            </a:extLst>
          </p:cNvPr>
          <p:cNvSpPr txBox="1"/>
          <p:nvPr/>
        </p:nvSpPr>
        <p:spPr>
          <a:xfrm>
            <a:off x="143255" y="6072774"/>
            <a:ext cx="2630093" cy="461665"/>
          </a:xfrm>
          <a:prstGeom prst="rect">
            <a:avLst/>
          </a:prstGeom>
          <a:noFill/>
        </p:spPr>
        <p:txBody>
          <a:bodyPr wrap="square" rtlCol="0">
            <a:spAutoFit/>
          </a:bodyPr>
          <a:lstStyle/>
          <a:p>
            <a:pPr algn="ctr"/>
            <a:r>
              <a:rPr lang="en-US" sz="2400" b="1" dirty="0">
                <a:solidFill>
                  <a:srgbClr val="FF0000"/>
                </a:solidFill>
              </a:rPr>
              <a:t>most effective</a:t>
            </a:r>
          </a:p>
        </p:txBody>
      </p:sp>
      <p:cxnSp>
        <p:nvCxnSpPr>
          <p:cNvPr id="46" name="Straight Arrow Connector 45">
            <a:extLst>
              <a:ext uri="{FF2B5EF4-FFF2-40B4-BE49-F238E27FC236}">
                <a16:creationId xmlns:a16="http://schemas.microsoft.com/office/drawing/2014/main" id="{2360D7AF-DBF5-4FCB-AE17-AEE36729064F}"/>
              </a:ext>
            </a:extLst>
          </p:cNvPr>
          <p:cNvCxnSpPr>
            <a:cxnSpLocks/>
            <a:stCxn id="45" idx="0"/>
            <a:endCxn id="44" idx="3"/>
          </p:cNvCxnSpPr>
          <p:nvPr/>
        </p:nvCxnSpPr>
        <p:spPr>
          <a:xfrm flipV="1">
            <a:off x="1458302" y="5245907"/>
            <a:ext cx="264476" cy="8268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0" name="Left Brace 49">
            <a:extLst>
              <a:ext uri="{FF2B5EF4-FFF2-40B4-BE49-F238E27FC236}">
                <a16:creationId xmlns:a16="http://schemas.microsoft.com/office/drawing/2014/main" id="{83D5322A-812F-4334-93A1-3DC413A6357A}"/>
              </a:ext>
            </a:extLst>
          </p:cNvPr>
          <p:cNvSpPr/>
          <p:nvPr/>
        </p:nvSpPr>
        <p:spPr>
          <a:xfrm rot="16200000">
            <a:off x="9974397" y="2931973"/>
            <a:ext cx="320041" cy="2451824"/>
          </a:xfrm>
          <a:prstGeom prst="leftBrace">
            <a:avLst>
              <a:gd name="adj1" fmla="val 48149"/>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B300319F-7F49-4365-9AF0-EA6FAF20B7E3}"/>
              </a:ext>
            </a:extLst>
          </p:cNvPr>
          <p:cNvSpPr txBox="1"/>
          <p:nvPr/>
        </p:nvSpPr>
        <p:spPr>
          <a:xfrm>
            <a:off x="8722543" y="4436670"/>
            <a:ext cx="2823747" cy="369332"/>
          </a:xfrm>
          <a:prstGeom prst="rect">
            <a:avLst/>
          </a:prstGeom>
          <a:noFill/>
        </p:spPr>
        <p:txBody>
          <a:bodyPr wrap="square" rtlCol="0">
            <a:spAutoFit/>
          </a:bodyPr>
          <a:lstStyle/>
          <a:p>
            <a:pPr algn="ctr"/>
            <a:r>
              <a:rPr lang="en-US" dirty="0" err="1"/>
              <a:t>Collingridge</a:t>
            </a:r>
            <a:r>
              <a:rPr lang="en-US" dirty="0"/>
              <a:t> dilemma</a:t>
            </a:r>
          </a:p>
        </p:txBody>
      </p:sp>
    </p:spTree>
    <p:extLst>
      <p:ext uri="{BB962C8B-B14F-4D97-AF65-F5344CB8AC3E}">
        <p14:creationId xmlns:p14="http://schemas.microsoft.com/office/powerpoint/2010/main" val="3980782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0282-7DC0-4670-982F-5B372FF66B0F}"/>
              </a:ext>
            </a:extLst>
          </p:cNvPr>
          <p:cNvSpPr>
            <a:spLocks noGrp="1"/>
          </p:cNvSpPr>
          <p:nvPr>
            <p:ph type="title"/>
          </p:nvPr>
        </p:nvSpPr>
        <p:spPr>
          <a:xfrm>
            <a:off x="838200" y="365125"/>
            <a:ext cx="10515600" cy="1325563"/>
          </a:xfrm>
        </p:spPr>
        <p:txBody>
          <a:bodyPr/>
          <a:lstStyle/>
          <a:p>
            <a:r>
              <a:rPr lang="en-US" dirty="0"/>
              <a:t>Dimensions of AI ethics</a:t>
            </a:r>
          </a:p>
        </p:txBody>
      </p:sp>
      <p:sp>
        <p:nvSpPr>
          <p:cNvPr id="4" name="Arrow: Quad 3">
            <a:extLst>
              <a:ext uri="{FF2B5EF4-FFF2-40B4-BE49-F238E27FC236}">
                <a16:creationId xmlns:a16="http://schemas.microsoft.com/office/drawing/2014/main" id="{99076F7D-3FD0-4E2E-B643-5D0F1E20B097}"/>
              </a:ext>
            </a:extLst>
          </p:cNvPr>
          <p:cNvSpPr/>
          <p:nvPr/>
        </p:nvSpPr>
        <p:spPr>
          <a:xfrm>
            <a:off x="1569720" y="2316161"/>
            <a:ext cx="3048001" cy="3048001"/>
          </a:xfrm>
          <a:prstGeom prst="quadArrow">
            <a:avLst>
              <a:gd name="adj1" fmla="val 3145"/>
              <a:gd name="adj2" fmla="val 3333"/>
              <a:gd name="adj3" fmla="val 2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B0C33CA-7CA1-4EBB-AD64-6B2C6F39FAC6}"/>
              </a:ext>
            </a:extLst>
          </p:cNvPr>
          <p:cNvSpPr txBox="1"/>
          <p:nvPr/>
        </p:nvSpPr>
        <p:spPr>
          <a:xfrm>
            <a:off x="2164079" y="5309298"/>
            <a:ext cx="1859282" cy="369332"/>
          </a:xfrm>
          <a:prstGeom prst="rect">
            <a:avLst/>
          </a:prstGeom>
          <a:noFill/>
        </p:spPr>
        <p:txBody>
          <a:bodyPr wrap="square" rtlCol="0">
            <a:spAutoFit/>
          </a:bodyPr>
          <a:lstStyle/>
          <a:p>
            <a:pPr algn="ctr"/>
            <a:r>
              <a:rPr lang="en-US" dirty="0"/>
              <a:t>proximity</a:t>
            </a:r>
          </a:p>
        </p:txBody>
      </p:sp>
      <p:sp>
        <p:nvSpPr>
          <p:cNvPr id="7" name="TextBox 6">
            <a:extLst>
              <a:ext uri="{FF2B5EF4-FFF2-40B4-BE49-F238E27FC236}">
                <a16:creationId xmlns:a16="http://schemas.microsoft.com/office/drawing/2014/main" id="{FFA5956D-B0BB-45DF-B863-33872200D8BF}"/>
              </a:ext>
            </a:extLst>
          </p:cNvPr>
          <p:cNvSpPr txBox="1"/>
          <p:nvPr/>
        </p:nvSpPr>
        <p:spPr>
          <a:xfrm>
            <a:off x="2164079" y="1995597"/>
            <a:ext cx="1859282" cy="369332"/>
          </a:xfrm>
          <a:prstGeom prst="rect">
            <a:avLst/>
          </a:prstGeom>
          <a:noFill/>
        </p:spPr>
        <p:txBody>
          <a:bodyPr wrap="square" rtlCol="0">
            <a:spAutoFit/>
          </a:bodyPr>
          <a:lstStyle/>
          <a:p>
            <a:pPr algn="ctr"/>
            <a:r>
              <a:rPr lang="en-US" dirty="0"/>
              <a:t>distance</a:t>
            </a:r>
          </a:p>
        </p:txBody>
      </p:sp>
      <p:sp>
        <p:nvSpPr>
          <p:cNvPr id="8" name="TextBox 7">
            <a:extLst>
              <a:ext uri="{FF2B5EF4-FFF2-40B4-BE49-F238E27FC236}">
                <a16:creationId xmlns:a16="http://schemas.microsoft.com/office/drawing/2014/main" id="{E646F686-02D7-4126-A195-CCFEFE353666}"/>
              </a:ext>
            </a:extLst>
          </p:cNvPr>
          <p:cNvSpPr txBox="1"/>
          <p:nvPr/>
        </p:nvSpPr>
        <p:spPr>
          <a:xfrm>
            <a:off x="143255" y="3643305"/>
            <a:ext cx="1859282" cy="369332"/>
          </a:xfrm>
          <a:prstGeom prst="rect">
            <a:avLst/>
          </a:prstGeom>
          <a:noFill/>
        </p:spPr>
        <p:txBody>
          <a:bodyPr wrap="square" rtlCol="0">
            <a:spAutoFit/>
          </a:bodyPr>
          <a:lstStyle/>
          <a:p>
            <a:pPr algn="ctr"/>
            <a:r>
              <a:rPr lang="en-US" dirty="0"/>
              <a:t>irritation</a:t>
            </a:r>
          </a:p>
        </p:txBody>
      </p:sp>
      <p:sp>
        <p:nvSpPr>
          <p:cNvPr id="9" name="TextBox 8">
            <a:extLst>
              <a:ext uri="{FF2B5EF4-FFF2-40B4-BE49-F238E27FC236}">
                <a16:creationId xmlns:a16="http://schemas.microsoft.com/office/drawing/2014/main" id="{139EBA22-5F4E-4952-A9C7-947257E012FB}"/>
              </a:ext>
            </a:extLst>
          </p:cNvPr>
          <p:cNvSpPr txBox="1"/>
          <p:nvPr/>
        </p:nvSpPr>
        <p:spPr>
          <a:xfrm>
            <a:off x="4288535" y="3637518"/>
            <a:ext cx="1859282" cy="369332"/>
          </a:xfrm>
          <a:prstGeom prst="rect">
            <a:avLst/>
          </a:prstGeom>
          <a:noFill/>
        </p:spPr>
        <p:txBody>
          <a:bodyPr wrap="square" rtlCol="0">
            <a:spAutoFit/>
          </a:bodyPr>
          <a:lstStyle/>
          <a:p>
            <a:pPr algn="ctr"/>
            <a:r>
              <a:rPr lang="en-US" dirty="0"/>
              <a:t>orientation</a:t>
            </a:r>
          </a:p>
        </p:txBody>
      </p:sp>
      <p:sp>
        <p:nvSpPr>
          <p:cNvPr id="10" name="Arrow: Right 9">
            <a:extLst>
              <a:ext uri="{FF2B5EF4-FFF2-40B4-BE49-F238E27FC236}">
                <a16:creationId xmlns:a16="http://schemas.microsoft.com/office/drawing/2014/main" id="{D079AA05-3EEE-42FA-AE8C-65C20F36CFB3}"/>
              </a:ext>
            </a:extLst>
          </p:cNvPr>
          <p:cNvSpPr/>
          <p:nvPr/>
        </p:nvSpPr>
        <p:spPr>
          <a:xfrm>
            <a:off x="6906985" y="3730744"/>
            <a:ext cx="4754880"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24D8734-4EA5-47E1-8112-673F4F913D3C}"/>
              </a:ext>
            </a:extLst>
          </p:cNvPr>
          <p:cNvSpPr txBox="1"/>
          <p:nvPr/>
        </p:nvSpPr>
        <p:spPr>
          <a:xfrm>
            <a:off x="11268126" y="3619071"/>
            <a:ext cx="1021080" cy="369332"/>
          </a:xfrm>
          <a:prstGeom prst="rect">
            <a:avLst/>
          </a:prstGeom>
          <a:noFill/>
        </p:spPr>
        <p:txBody>
          <a:bodyPr wrap="square" rtlCol="0">
            <a:spAutoFit/>
          </a:bodyPr>
          <a:lstStyle/>
          <a:p>
            <a:pPr algn="ctr"/>
            <a:r>
              <a:rPr lang="en-US" dirty="0"/>
              <a:t>t</a:t>
            </a:r>
          </a:p>
        </p:txBody>
      </p:sp>
      <p:cxnSp>
        <p:nvCxnSpPr>
          <p:cNvPr id="13" name="Straight Connector 12">
            <a:extLst>
              <a:ext uri="{FF2B5EF4-FFF2-40B4-BE49-F238E27FC236}">
                <a16:creationId xmlns:a16="http://schemas.microsoft.com/office/drawing/2014/main" id="{3B6F2872-DAB6-445B-8C10-689B91651393}"/>
              </a:ext>
            </a:extLst>
          </p:cNvPr>
          <p:cNvCxnSpPr/>
          <p:nvPr/>
        </p:nvCxnSpPr>
        <p:spPr>
          <a:xfrm>
            <a:off x="8591005" y="3607554"/>
            <a:ext cx="0" cy="41727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5B3F545-1974-42B6-84C0-8322E47B7695}"/>
              </a:ext>
            </a:extLst>
          </p:cNvPr>
          <p:cNvSpPr/>
          <p:nvPr/>
        </p:nvSpPr>
        <p:spPr>
          <a:xfrm>
            <a:off x="7920645" y="3666490"/>
            <a:ext cx="320040" cy="3200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solidFill>
                <a:srgbClr val="FF0000"/>
              </a:solidFill>
            </a:endParaRPr>
          </a:p>
        </p:txBody>
      </p:sp>
      <p:sp>
        <p:nvSpPr>
          <p:cNvPr id="16" name="Oval 15">
            <a:extLst>
              <a:ext uri="{FF2B5EF4-FFF2-40B4-BE49-F238E27FC236}">
                <a16:creationId xmlns:a16="http://schemas.microsoft.com/office/drawing/2014/main" id="{B64EDA1E-698C-4276-A6F6-AF9395213BEA}"/>
              </a:ext>
            </a:extLst>
          </p:cNvPr>
          <p:cNvSpPr/>
          <p:nvPr/>
        </p:nvSpPr>
        <p:spPr>
          <a:xfrm>
            <a:off x="8908506"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D90476A-18F2-4C9D-9B46-08AF9BFE01E2}"/>
              </a:ext>
            </a:extLst>
          </p:cNvPr>
          <p:cNvSpPr/>
          <p:nvPr/>
        </p:nvSpPr>
        <p:spPr>
          <a:xfrm>
            <a:off x="11034848" y="3656171"/>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160D417F-FB0A-41D2-806C-58FCB1331DAA}"/>
              </a:ext>
            </a:extLst>
          </p:cNvPr>
          <p:cNvCxnSpPr>
            <a:cxnSpLocks/>
            <a:stCxn id="22" idx="2"/>
            <a:endCxn id="15" idx="0"/>
          </p:cNvCxnSpPr>
          <p:nvPr/>
        </p:nvCxnSpPr>
        <p:spPr>
          <a:xfrm flipH="1">
            <a:off x="8080665" y="2283261"/>
            <a:ext cx="236022" cy="13832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880B9C-CDD3-4D38-88B5-5EBD2257711E}"/>
              </a:ext>
            </a:extLst>
          </p:cNvPr>
          <p:cNvSpPr txBox="1"/>
          <p:nvPr/>
        </p:nvSpPr>
        <p:spPr>
          <a:xfrm>
            <a:off x="5975172" y="5233669"/>
            <a:ext cx="2823747" cy="369332"/>
          </a:xfrm>
          <a:prstGeom prst="rect">
            <a:avLst/>
          </a:prstGeom>
          <a:noFill/>
        </p:spPr>
        <p:txBody>
          <a:bodyPr wrap="square" rtlCol="0">
            <a:spAutoFit/>
          </a:bodyPr>
          <a:lstStyle/>
          <a:p>
            <a:pPr algn="ctr"/>
            <a:r>
              <a:rPr lang="en-US" dirty="0"/>
              <a:t>point of ethical reflection</a:t>
            </a:r>
          </a:p>
        </p:txBody>
      </p:sp>
      <p:sp>
        <p:nvSpPr>
          <p:cNvPr id="22" name="TextBox 21">
            <a:extLst>
              <a:ext uri="{FF2B5EF4-FFF2-40B4-BE49-F238E27FC236}">
                <a16:creationId xmlns:a16="http://schemas.microsoft.com/office/drawing/2014/main" id="{060A3812-83F0-44A4-B069-94ADA3B7CD80}"/>
              </a:ext>
            </a:extLst>
          </p:cNvPr>
          <p:cNvSpPr txBox="1"/>
          <p:nvPr/>
        </p:nvSpPr>
        <p:spPr>
          <a:xfrm>
            <a:off x="7387046" y="1913929"/>
            <a:ext cx="1859282" cy="369332"/>
          </a:xfrm>
          <a:prstGeom prst="rect">
            <a:avLst/>
          </a:prstGeom>
          <a:noFill/>
        </p:spPr>
        <p:txBody>
          <a:bodyPr wrap="square" rtlCol="0">
            <a:spAutoFit/>
          </a:bodyPr>
          <a:lstStyle/>
          <a:p>
            <a:pPr algn="ctr"/>
            <a:r>
              <a:rPr lang="en-US" dirty="0"/>
              <a:t>events</a:t>
            </a:r>
          </a:p>
        </p:txBody>
      </p:sp>
      <p:cxnSp>
        <p:nvCxnSpPr>
          <p:cNvPr id="23" name="Straight Arrow Connector 22">
            <a:extLst>
              <a:ext uri="{FF2B5EF4-FFF2-40B4-BE49-F238E27FC236}">
                <a16:creationId xmlns:a16="http://schemas.microsoft.com/office/drawing/2014/main" id="{F4B5CEF2-E71E-49F2-990A-B4A1A2ADDEE6}"/>
              </a:ext>
            </a:extLst>
          </p:cNvPr>
          <p:cNvCxnSpPr>
            <a:cxnSpLocks/>
            <a:stCxn id="22" idx="2"/>
            <a:endCxn id="16" idx="0"/>
          </p:cNvCxnSpPr>
          <p:nvPr/>
        </p:nvCxnSpPr>
        <p:spPr>
          <a:xfrm>
            <a:off x="8316687" y="2283261"/>
            <a:ext cx="751839"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EC47652-C990-40C5-910D-8321CE5F4576}"/>
              </a:ext>
            </a:extLst>
          </p:cNvPr>
          <p:cNvCxnSpPr>
            <a:cxnSpLocks/>
            <a:stCxn id="22" idx="2"/>
            <a:endCxn id="17" idx="0"/>
          </p:cNvCxnSpPr>
          <p:nvPr/>
        </p:nvCxnSpPr>
        <p:spPr>
          <a:xfrm>
            <a:off x="8316687" y="2283261"/>
            <a:ext cx="2878181"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B81A025-35B1-4345-B9DE-09893C076238}"/>
              </a:ext>
            </a:extLst>
          </p:cNvPr>
          <p:cNvCxnSpPr>
            <a:cxnSpLocks/>
            <a:stCxn id="21" idx="0"/>
          </p:cNvCxnSpPr>
          <p:nvPr/>
        </p:nvCxnSpPr>
        <p:spPr>
          <a:xfrm flipV="1">
            <a:off x="7387046" y="4138863"/>
            <a:ext cx="1203959" cy="10948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063F89E1-145C-4292-9595-45B632705C10}"/>
              </a:ext>
            </a:extLst>
          </p:cNvPr>
          <p:cNvSpPr/>
          <p:nvPr/>
        </p:nvSpPr>
        <p:spPr>
          <a:xfrm>
            <a:off x="1569720" y="4930662"/>
            <a:ext cx="1045143" cy="369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45857A9F-3AAE-4B56-A001-8A710BAF3A72}"/>
              </a:ext>
            </a:extLst>
          </p:cNvPr>
          <p:cNvSpPr txBox="1"/>
          <p:nvPr/>
        </p:nvSpPr>
        <p:spPr>
          <a:xfrm>
            <a:off x="320925" y="6157635"/>
            <a:ext cx="2044244" cy="369332"/>
          </a:xfrm>
          <a:prstGeom prst="rect">
            <a:avLst/>
          </a:prstGeom>
          <a:noFill/>
        </p:spPr>
        <p:txBody>
          <a:bodyPr wrap="square" rtlCol="0">
            <a:spAutoFit/>
          </a:bodyPr>
          <a:lstStyle/>
          <a:p>
            <a:pPr algn="ctr"/>
            <a:r>
              <a:rPr lang="en-US" dirty="0"/>
              <a:t>most effective</a:t>
            </a:r>
          </a:p>
        </p:txBody>
      </p:sp>
      <p:cxnSp>
        <p:nvCxnSpPr>
          <p:cNvPr id="46" name="Straight Arrow Connector 45">
            <a:extLst>
              <a:ext uri="{FF2B5EF4-FFF2-40B4-BE49-F238E27FC236}">
                <a16:creationId xmlns:a16="http://schemas.microsoft.com/office/drawing/2014/main" id="{2360D7AF-DBF5-4FCB-AE17-AEE36729064F}"/>
              </a:ext>
            </a:extLst>
          </p:cNvPr>
          <p:cNvCxnSpPr>
            <a:cxnSpLocks/>
            <a:stCxn id="45" idx="0"/>
            <a:endCxn id="44" idx="3"/>
          </p:cNvCxnSpPr>
          <p:nvPr/>
        </p:nvCxnSpPr>
        <p:spPr>
          <a:xfrm flipV="1">
            <a:off x="1343047" y="5245907"/>
            <a:ext cx="379731" cy="9117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0" name="Left Brace 49">
            <a:extLst>
              <a:ext uri="{FF2B5EF4-FFF2-40B4-BE49-F238E27FC236}">
                <a16:creationId xmlns:a16="http://schemas.microsoft.com/office/drawing/2014/main" id="{83D5322A-812F-4334-93A1-3DC413A6357A}"/>
              </a:ext>
            </a:extLst>
          </p:cNvPr>
          <p:cNvSpPr/>
          <p:nvPr/>
        </p:nvSpPr>
        <p:spPr>
          <a:xfrm rot="16200000">
            <a:off x="9974397" y="2931973"/>
            <a:ext cx="320041" cy="2451824"/>
          </a:xfrm>
          <a:prstGeom prst="leftBrace">
            <a:avLst>
              <a:gd name="adj1" fmla="val 48149"/>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B300319F-7F49-4365-9AF0-EA6FAF20B7E3}"/>
              </a:ext>
            </a:extLst>
          </p:cNvPr>
          <p:cNvSpPr txBox="1"/>
          <p:nvPr/>
        </p:nvSpPr>
        <p:spPr>
          <a:xfrm>
            <a:off x="8722543" y="4436670"/>
            <a:ext cx="2823747" cy="369332"/>
          </a:xfrm>
          <a:prstGeom prst="rect">
            <a:avLst/>
          </a:prstGeom>
          <a:noFill/>
        </p:spPr>
        <p:txBody>
          <a:bodyPr wrap="square" rtlCol="0">
            <a:spAutoFit/>
          </a:bodyPr>
          <a:lstStyle/>
          <a:p>
            <a:pPr algn="ctr"/>
            <a:r>
              <a:rPr lang="en-US" dirty="0" err="1"/>
              <a:t>Collingridge</a:t>
            </a:r>
            <a:r>
              <a:rPr lang="en-US" dirty="0"/>
              <a:t> dilemma</a:t>
            </a:r>
          </a:p>
        </p:txBody>
      </p:sp>
    </p:spTree>
    <p:extLst>
      <p:ext uri="{BB962C8B-B14F-4D97-AF65-F5344CB8AC3E}">
        <p14:creationId xmlns:p14="http://schemas.microsoft.com/office/powerpoint/2010/main" val="3053760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0282-7DC0-4670-982F-5B372FF66B0F}"/>
              </a:ext>
            </a:extLst>
          </p:cNvPr>
          <p:cNvSpPr>
            <a:spLocks noGrp="1"/>
          </p:cNvSpPr>
          <p:nvPr>
            <p:ph type="title"/>
          </p:nvPr>
        </p:nvSpPr>
        <p:spPr>
          <a:xfrm>
            <a:off x="838200" y="365125"/>
            <a:ext cx="10515600" cy="1325563"/>
          </a:xfrm>
        </p:spPr>
        <p:txBody>
          <a:bodyPr/>
          <a:lstStyle/>
          <a:p>
            <a:r>
              <a:rPr lang="en-US" dirty="0"/>
              <a:t>Dimensions of AI ethics</a:t>
            </a:r>
          </a:p>
        </p:txBody>
      </p:sp>
      <p:sp>
        <p:nvSpPr>
          <p:cNvPr id="4" name="Arrow: Quad 3">
            <a:extLst>
              <a:ext uri="{FF2B5EF4-FFF2-40B4-BE49-F238E27FC236}">
                <a16:creationId xmlns:a16="http://schemas.microsoft.com/office/drawing/2014/main" id="{99076F7D-3FD0-4E2E-B643-5D0F1E20B097}"/>
              </a:ext>
            </a:extLst>
          </p:cNvPr>
          <p:cNvSpPr/>
          <p:nvPr/>
        </p:nvSpPr>
        <p:spPr>
          <a:xfrm>
            <a:off x="1569720" y="2316161"/>
            <a:ext cx="3048001" cy="3048001"/>
          </a:xfrm>
          <a:prstGeom prst="quadArrow">
            <a:avLst>
              <a:gd name="adj1" fmla="val 3145"/>
              <a:gd name="adj2" fmla="val 3333"/>
              <a:gd name="adj3" fmla="val 2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B0C33CA-7CA1-4EBB-AD64-6B2C6F39FAC6}"/>
              </a:ext>
            </a:extLst>
          </p:cNvPr>
          <p:cNvSpPr txBox="1"/>
          <p:nvPr/>
        </p:nvSpPr>
        <p:spPr>
          <a:xfrm>
            <a:off x="2164079" y="5309298"/>
            <a:ext cx="1859282" cy="369332"/>
          </a:xfrm>
          <a:prstGeom prst="rect">
            <a:avLst/>
          </a:prstGeom>
          <a:noFill/>
        </p:spPr>
        <p:txBody>
          <a:bodyPr wrap="square" rtlCol="0">
            <a:spAutoFit/>
          </a:bodyPr>
          <a:lstStyle/>
          <a:p>
            <a:pPr algn="ctr"/>
            <a:r>
              <a:rPr lang="en-US" dirty="0"/>
              <a:t>proximity</a:t>
            </a:r>
          </a:p>
        </p:txBody>
      </p:sp>
      <p:sp>
        <p:nvSpPr>
          <p:cNvPr id="7" name="TextBox 6">
            <a:extLst>
              <a:ext uri="{FF2B5EF4-FFF2-40B4-BE49-F238E27FC236}">
                <a16:creationId xmlns:a16="http://schemas.microsoft.com/office/drawing/2014/main" id="{FFA5956D-B0BB-45DF-B863-33872200D8BF}"/>
              </a:ext>
            </a:extLst>
          </p:cNvPr>
          <p:cNvSpPr txBox="1"/>
          <p:nvPr/>
        </p:nvSpPr>
        <p:spPr>
          <a:xfrm>
            <a:off x="2164079" y="1995597"/>
            <a:ext cx="1859282" cy="369332"/>
          </a:xfrm>
          <a:prstGeom prst="rect">
            <a:avLst/>
          </a:prstGeom>
          <a:noFill/>
        </p:spPr>
        <p:txBody>
          <a:bodyPr wrap="square" rtlCol="0">
            <a:spAutoFit/>
          </a:bodyPr>
          <a:lstStyle/>
          <a:p>
            <a:pPr algn="ctr"/>
            <a:r>
              <a:rPr lang="en-US" dirty="0"/>
              <a:t>distance</a:t>
            </a:r>
          </a:p>
        </p:txBody>
      </p:sp>
      <p:sp>
        <p:nvSpPr>
          <p:cNvPr id="8" name="TextBox 7">
            <a:extLst>
              <a:ext uri="{FF2B5EF4-FFF2-40B4-BE49-F238E27FC236}">
                <a16:creationId xmlns:a16="http://schemas.microsoft.com/office/drawing/2014/main" id="{E646F686-02D7-4126-A195-CCFEFE353666}"/>
              </a:ext>
            </a:extLst>
          </p:cNvPr>
          <p:cNvSpPr txBox="1"/>
          <p:nvPr/>
        </p:nvSpPr>
        <p:spPr>
          <a:xfrm>
            <a:off x="143255" y="3643305"/>
            <a:ext cx="1859282" cy="369332"/>
          </a:xfrm>
          <a:prstGeom prst="rect">
            <a:avLst/>
          </a:prstGeom>
          <a:noFill/>
        </p:spPr>
        <p:txBody>
          <a:bodyPr wrap="square" rtlCol="0">
            <a:spAutoFit/>
          </a:bodyPr>
          <a:lstStyle/>
          <a:p>
            <a:pPr algn="ctr"/>
            <a:r>
              <a:rPr lang="en-US" dirty="0"/>
              <a:t>irritation</a:t>
            </a:r>
          </a:p>
        </p:txBody>
      </p:sp>
      <p:sp>
        <p:nvSpPr>
          <p:cNvPr id="9" name="TextBox 8">
            <a:extLst>
              <a:ext uri="{FF2B5EF4-FFF2-40B4-BE49-F238E27FC236}">
                <a16:creationId xmlns:a16="http://schemas.microsoft.com/office/drawing/2014/main" id="{139EBA22-5F4E-4952-A9C7-947257E012FB}"/>
              </a:ext>
            </a:extLst>
          </p:cNvPr>
          <p:cNvSpPr txBox="1"/>
          <p:nvPr/>
        </p:nvSpPr>
        <p:spPr>
          <a:xfrm>
            <a:off x="4288535" y="3637518"/>
            <a:ext cx="1859282" cy="369332"/>
          </a:xfrm>
          <a:prstGeom prst="rect">
            <a:avLst/>
          </a:prstGeom>
          <a:noFill/>
        </p:spPr>
        <p:txBody>
          <a:bodyPr wrap="square" rtlCol="0">
            <a:spAutoFit/>
          </a:bodyPr>
          <a:lstStyle/>
          <a:p>
            <a:pPr algn="ctr"/>
            <a:r>
              <a:rPr lang="en-US" dirty="0"/>
              <a:t>orientation</a:t>
            </a:r>
          </a:p>
        </p:txBody>
      </p:sp>
      <p:sp>
        <p:nvSpPr>
          <p:cNvPr id="10" name="Arrow: Right 9">
            <a:extLst>
              <a:ext uri="{FF2B5EF4-FFF2-40B4-BE49-F238E27FC236}">
                <a16:creationId xmlns:a16="http://schemas.microsoft.com/office/drawing/2014/main" id="{D079AA05-3EEE-42FA-AE8C-65C20F36CFB3}"/>
              </a:ext>
            </a:extLst>
          </p:cNvPr>
          <p:cNvSpPr/>
          <p:nvPr/>
        </p:nvSpPr>
        <p:spPr>
          <a:xfrm>
            <a:off x="6906985" y="3730744"/>
            <a:ext cx="4754880"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24D8734-4EA5-47E1-8112-673F4F913D3C}"/>
              </a:ext>
            </a:extLst>
          </p:cNvPr>
          <p:cNvSpPr txBox="1"/>
          <p:nvPr/>
        </p:nvSpPr>
        <p:spPr>
          <a:xfrm>
            <a:off x="11268126" y="3619071"/>
            <a:ext cx="1021080" cy="369332"/>
          </a:xfrm>
          <a:prstGeom prst="rect">
            <a:avLst/>
          </a:prstGeom>
          <a:noFill/>
        </p:spPr>
        <p:txBody>
          <a:bodyPr wrap="square" rtlCol="0">
            <a:spAutoFit/>
          </a:bodyPr>
          <a:lstStyle/>
          <a:p>
            <a:pPr algn="ctr"/>
            <a:r>
              <a:rPr lang="en-US" dirty="0"/>
              <a:t>t</a:t>
            </a:r>
          </a:p>
        </p:txBody>
      </p:sp>
      <p:cxnSp>
        <p:nvCxnSpPr>
          <p:cNvPr id="13" name="Straight Connector 12">
            <a:extLst>
              <a:ext uri="{FF2B5EF4-FFF2-40B4-BE49-F238E27FC236}">
                <a16:creationId xmlns:a16="http://schemas.microsoft.com/office/drawing/2014/main" id="{3B6F2872-DAB6-445B-8C10-689B91651393}"/>
              </a:ext>
            </a:extLst>
          </p:cNvPr>
          <p:cNvCxnSpPr/>
          <p:nvPr/>
        </p:nvCxnSpPr>
        <p:spPr>
          <a:xfrm>
            <a:off x="8591005" y="3607554"/>
            <a:ext cx="0" cy="41727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55B3F545-1974-42B6-84C0-8322E47B7695}"/>
              </a:ext>
            </a:extLst>
          </p:cNvPr>
          <p:cNvSpPr/>
          <p:nvPr/>
        </p:nvSpPr>
        <p:spPr>
          <a:xfrm>
            <a:off x="7920645" y="3666490"/>
            <a:ext cx="320040" cy="32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B64EDA1E-698C-4276-A6F6-AF9395213BEA}"/>
              </a:ext>
            </a:extLst>
          </p:cNvPr>
          <p:cNvSpPr/>
          <p:nvPr/>
        </p:nvSpPr>
        <p:spPr>
          <a:xfrm>
            <a:off x="8908506" y="3656171"/>
            <a:ext cx="320040" cy="3200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D90476A-18F2-4C9D-9B46-08AF9BFE01E2}"/>
              </a:ext>
            </a:extLst>
          </p:cNvPr>
          <p:cNvSpPr/>
          <p:nvPr/>
        </p:nvSpPr>
        <p:spPr>
          <a:xfrm>
            <a:off x="11034848" y="3656171"/>
            <a:ext cx="320040" cy="3200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160D417F-FB0A-41D2-806C-58FCB1331DAA}"/>
              </a:ext>
            </a:extLst>
          </p:cNvPr>
          <p:cNvCxnSpPr>
            <a:cxnSpLocks/>
            <a:stCxn id="22" idx="2"/>
            <a:endCxn id="15" idx="0"/>
          </p:cNvCxnSpPr>
          <p:nvPr/>
        </p:nvCxnSpPr>
        <p:spPr>
          <a:xfrm flipH="1">
            <a:off x="8080665" y="2283261"/>
            <a:ext cx="236022" cy="138322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880B9C-CDD3-4D38-88B5-5EBD2257711E}"/>
              </a:ext>
            </a:extLst>
          </p:cNvPr>
          <p:cNvSpPr txBox="1"/>
          <p:nvPr/>
        </p:nvSpPr>
        <p:spPr>
          <a:xfrm>
            <a:off x="5975172" y="5233669"/>
            <a:ext cx="2823747" cy="369332"/>
          </a:xfrm>
          <a:prstGeom prst="rect">
            <a:avLst/>
          </a:prstGeom>
          <a:noFill/>
        </p:spPr>
        <p:txBody>
          <a:bodyPr wrap="square" rtlCol="0">
            <a:spAutoFit/>
          </a:bodyPr>
          <a:lstStyle/>
          <a:p>
            <a:pPr algn="ctr"/>
            <a:r>
              <a:rPr lang="en-US" dirty="0"/>
              <a:t>point of ethical reflection</a:t>
            </a:r>
          </a:p>
        </p:txBody>
      </p:sp>
      <p:sp>
        <p:nvSpPr>
          <p:cNvPr id="22" name="TextBox 21">
            <a:extLst>
              <a:ext uri="{FF2B5EF4-FFF2-40B4-BE49-F238E27FC236}">
                <a16:creationId xmlns:a16="http://schemas.microsoft.com/office/drawing/2014/main" id="{060A3812-83F0-44A4-B069-94ADA3B7CD80}"/>
              </a:ext>
            </a:extLst>
          </p:cNvPr>
          <p:cNvSpPr txBox="1"/>
          <p:nvPr/>
        </p:nvSpPr>
        <p:spPr>
          <a:xfrm>
            <a:off x="7387046" y="1913929"/>
            <a:ext cx="1859282" cy="369332"/>
          </a:xfrm>
          <a:prstGeom prst="rect">
            <a:avLst/>
          </a:prstGeom>
          <a:noFill/>
        </p:spPr>
        <p:txBody>
          <a:bodyPr wrap="square" rtlCol="0">
            <a:spAutoFit/>
          </a:bodyPr>
          <a:lstStyle/>
          <a:p>
            <a:pPr algn="ctr"/>
            <a:r>
              <a:rPr lang="en-US" dirty="0"/>
              <a:t>events</a:t>
            </a:r>
          </a:p>
        </p:txBody>
      </p:sp>
      <p:cxnSp>
        <p:nvCxnSpPr>
          <p:cNvPr id="23" name="Straight Arrow Connector 22">
            <a:extLst>
              <a:ext uri="{FF2B5EF4-FFF2-40B4-BE49-F238E27FC236}">
                <a16:creationId xmlns:a16="http://schemas.microsoft.com/office/drawing/2014/main" id="{F4B5CEF2-E71E-49F2-990A-B4A1A2ADDEE6}"/>
              </a:ext>
            </a:extLst>
          </p:cNvPr>
          <p:cNvCxnSpPr>
            <a:cxnSpLocks/>
            <a:stCxn id="22" idx="2"/>
            <a:endCxn id="16" idx="0"/>
          </p:cNvCxnSpPr>
          <p:nvPr/>
        </p:nvCxnSpPr>
        <p:spPr>
          <a:xfrm>
            <a:off x="8316687" y="2283261"/>
            <a:ext cx="751839"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1EC47652-C990-40C5-910D-8321CE5F4576}"/>
              </a:ext>
            </a:extLst>
          </p:cNvPr>
          <p:cNvCxnSpPr>
            <a:cxnSpLocks/>
            <a:stCxn id="22" idx="2"/>
            <a:endCxn id="17" idx="0"/>
          </p:cNvCxnSpPr>
          <p:nvPr/>
        </p:nvCxnSpPr>
        <p:spPr>
          <a:xfrm>
            <a:off x="8316687" y="2283261"/>
            <a:ext cx="2878181" cy="137291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B81A025-35B1-4345-B9DE-09893C076238}"/>
              </a:ext>
            </a:extLst>
          </p:cNvPr>
          <p:cNvCxnSpPr>
            <a:cxnSpLocks/>
            <a:stCxn id="21" idx="0"/>
          </p:cNvCxnSpPr>
          <p:nvPr/>
        </p:nvCxnSpPr>
        <p:spPr>
          <a:xfrm flipV="1">
            <a:off x="7387046" y="4138863"/>
            <a:ext cx="1203959" cy="109480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063F89E1-145C-4292-9595-45B632705C10}"/>
              </a:ext>
            </a:extLst>
          </p:cNvPr>
          <p:cNvSpPr/>
          <p:nvPr/>
        </p:nvSpPr>
        <p:spPr>
          <a:xfrm>
            <a:off x="1569720" y="4930662"/>
            <a:ext cx="1045143" cy="3693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45857A9F-3AAE-4B56-A001-8A710BAF3A72}"/>
              </a:ext>
            </a:extLst>
          </p:cNvPr>
          <p:cNvSpPr txBox="1"/>
          <p:nvPr/>
        </p:nvSpPr>
        <p:spPr>
          <a:xfrm>
            <a:off x="320925" y="6157635"/>
            <a:ext cx="2044244" cy="369332"/>
          </a:xfrm>
          <a:prstGeom prst="rect">
            <a:avLst/>
          </a:prstGeom>
          <a:noFill/>
        </p:spPr>
        <p:txBody>
          <a:bodyPr wrap="square" rtlCol="0">
            <a:spAutoFit/>
          </a:bodyPr>
          <a:lstStyle/>
          <a:p>
            <a:pPr algn="ctr"/>
            <a:r>
              <a:rPr lang="en-US" dirty="0"/>
              <a:t>most effective</a:t>
            </a:r>
          </a:p>
        </p:txBody>
      </p:sp>
      <p:cxnSp>
        <p:nvCxnSpPr>
          <p:cNvPr id="46" name="Straight Arrow Connector 45">
            <a:extLst>
              <a:ext uri="{FF2B5EF4-FFF2-40B4-BE49-F238E27FC236}">
                <a16:creationId xmlns:a16="http://schemas.microsoft.com/office/drawing/2014/main" id="{2360D7AF-DBF5-4FCB-AE17-AEE36729064F}"/>
              </a:ext>
            </a:extLst>
          </p:cNvPr>
          <p:cNvCxnSpPr>
            <a:cxnSpLocks/>
            <a:stCxn id="45" idx="0"/>
            <a:endCxn id="44" idx="3"/>
          </p:cNvCxnSpPr>
          <p:nvPr/>
        </p:nvCxnSpPr>
        <p:spPr>
          <a:xfrm flipV="1">
            <a:off x="1343047" y="5245907"/>
            <a:ext cx="379731" cy="9117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0" name="Left Brace 49">
            <a:extLst>
              <a:ext uri="{FF2B5EF4-FFF2-40B4-BE49-F238E27FC236}">
                <a16:creationId xmlns:a16="http://schemas.microsoft.com/office/drawing/2014/main" id="{83D5322A-812F-4334-93A1-3DC413A6357A}"/>
              </a:ext>
            </a:extLst>
          </p:cNvPr>
          <p:cNvSpPr/>
          <p:nvPr/>
        </p:nvSpPr>
        <p:spPr>
          <a:xfrm rot="16200000">
            <a:off x="9974397" y="2931973"/>
            <a:ext cx="320041" cy="2451824"/>
          </a:xfrm>
          <a:prstGeom prst="leftBrace">
            <a:avLst>
              <a:gd name="adj1" fmla="val 48149"/>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a:extLst>
              <a:ext uri="{FF2B5EF4-FFF2-40B4-BE49-F238E27FC236}">
                <a16:creationId xmlns:a16="http://schemas.microsoft.com/office/drawing/2014/main" id="{B300319F-7F49-4365-9AF0-EA6FAF20B7E3}"/>
              </a:ext>
            </a:extLst>
          </p:cNvPr>
          <p:cNvSpPr txBox="1"/>
          <p:nvPr/>
        </p:nvSpPr>
        <p:spPr>
          <a:xfrm>
            <a:off x="8722543" y="4436670"/>
            <a:ext cx="2823747" cy="369332"/>
          </a:xfrm>
          <a:prstGeom prst="rect">
            <a:avLst/>
          </a:prstGeom>
          <a:noFill/>
        </p:spPr>
        <p:txBody>
          <a:bodyPr wrap="square" rtlCol="0">
            <a:spAutoFit/>
          </a:bodyPr>
          <a:lstStyle/>
          <a:p>
            <a:pPr algn="ctr"/>
            <a:r>
              <a:rPr lang="en-US" dirty="0" err="1"/>
              <a:t>Collingridge</a:t>
            </a:r>
            <a:r>
              <a:rPr lang="en-US" dirty="0"/>
              <a:t> dilemma</a:t>
            </a:r>
          </a:p>
        </p:txBody>
      </p:sp>
    </p:spTree>
    <p:extLst>
      <p:ext uri="{BB962C8B-B14F-4D97-AF65-F5344CB8AC3E}">
        <p14:creationId xmlns:p14="http://schemas.microsoft.com/office/powerpoint/2010/main" val="2766801199"/>
      </p:ext>
    </p:extLst>
  </p:cSld>
  <p:clrMapOvr>
    <a:masterClrMapping/>
  </p:clrMapOvr>
</p:sld>
</file>

<file path=ppt/theme/theme1.xml><?xml version="1.0" encoding="utf-8"?>
<a:theme xmlns:a="http://schemas.openxmlformats.org/drawingml/2006/main" name="Office">
  <a:themeElements>
    <a:clrScheme name="Warmes Blau">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1291</Words>
  <Application>Microsoft Office PowerPoint</Application>
  <PresentationFormat>Breitbild</PresentationFormat>
  <Paragraphs>272</Paragraphs>
  <Slides>39</Slides>
  <Notes>6</Notes>
  <HiddenSlides>3</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39</vt:i4>
      </vt:variant>
    </vt:vector>
  </HeadingPairs>
  <TitlesOfParts>
    <vt:vector size="43" baseType="lpstr">
      <vt:lpstr>Arial</vt:lpstr>
      <vt:lpstr>Calibri</vt:lpstr>
      <vt:lpstr>Cambria</vt:lpstr>
      <vt:lpstr>Office</vt:lpstr>
      <vt:lpstr>Reflecting opportunities and risks – AI ethics and its broad range of issues</vt:lpstr>
      <vt:lpstr>Dimensions of AI ethics</vt:lpstr>
      <vt:lpstr>Dimensions of AI ethics</vt:lpstr>
      <vt:lpstr>Dimensions of AI ethics</vt:lpstr>
      <vt:lpstr>Dimensions of AI ethics</vt:lpstr>
      <vt:lpstr>Dimensions of AI ethics</vt:lpstr>
      <vt:lpstr>Dimensions of AI ethics</vt:lpstr>
      <vt:lpstr>Dimensions of AI ethics</vt:lpstr>
      <vt:lpstr>Dimensions of AI ethics</vt:lpstr>
      <vt:lpstr>Demands for AI/ML Ethics</vt:lpstr>
      <vt:lpstr>Guidelines</vt:lpstr>
      <vt:lpstr>Guidelines</vt:lpstr>
      <vt:lpstr>Guidelines</vt:lpstr>
      <vt:lpstr>Guidelines</vt:lpstr>
      <vt:lpstr>Guidelines</vt:lpstr>
      <vt:lpstr>Privacy (14/15)</vt:lpstr>
      <vt:lpstr>Accountability (13/15)</vt:lpstr>
      <vt:lpstr>Fairness (13/15)</vt:lpstr>
      <vt:lpstr>Transparency (10/15)</vt:lpstr>
      <vt:lpstr>Safety (10/15)</vt:lpstr>
      <vt:lpstr>Common good (9/15)</vt:lpstr>
      <vt:lpstr>Explainability (8/15)</vt:lpstr>
      <vt:lpstr>Human oversight (8/15)</vt:lpstr>
      <vt:lpstr>Dual-use problem (06/15)</vt:lpstr>
      <vt:lpstr>Solidarity, social cohesion (6/15)</vt:lpstr>
      <vt:lpstr>Science-policy link (5/15)</vt:lpstr>
      <vt:lpstr>Field-specific deliberations (5/15)</vt:lpstr>
      <vt:lpstr>Diversity in the field of AI (5/15)</vt:lpstr>
      <vt:lpstr>Public awareness, education about AI (5/15)</vt:lpstr>
      <vt:lpstr>Future of employment (4/15)</vt:lpstr>
      <vt:lpstr>Human autonomy (4/15)</vt:lpstr>
      <vt:lpstr>Protection of whistleblowers (2/15)</vt:lpstr>
      <vt:lpstr>Hidden costs (1/15)</vt:lpstr>
      <vt:lpstr>Guidelines</vt:lpstr>
      <vt:lpstr>„Unethical“ behaviour (Kish-Gephart et al. 2010)</vt:lpstr>
      <vt:lpstr>PowerPoint-Präsentation</vt:lpstr>
      <vt:lpstr>shortcomings of AI ethics</vt:lpstr>
      <vt:lpstr>Ethics - my approach (Hagendorff 2017)</vt:lpstr>
      <vt:lpstr>Ethics - my approach (Hagendorff 2017)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dc:creator>
  <cp:lastModifiedBy>T</cp:lastModifiedBy>
  <cp:revision>68</cp:revision>
  <dcterms:created xsi:type="dcterms:W3CDTF">2019-05-02T15:56:19Z</dcterms:created>
  <dcterms:modified xsi:type="dcterms:W3CDTF">2019-06-06T07:14:18Z</dcterms:modified>
</cp:coreProperties>
</file>