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7" r:id="rId2"/>
    <p:sldId id="265" r:id="rId3"/>
    <p:sldId id="277" r:id="rId4"/>
    <p:sldId id="278" r:id="rId5"/>
    <p:sldId id="279" r:id="rId6"/>
    <p:sldId id="2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99BF"/>
    <a:srgbClr val="0055A1"/>
    <a:srgbClr val="7FA9D0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761" autoAdjust="0"/>
    <p:restoredTop sz="78432" autoAdjust="0"/>
  </p:normalViewPr>
  <p:slideViewPr>
    <p:cSldViewPr snapToGrid="0" snapToObjects="1">
      <p:cViewPr varScale="1">
        <p:scale>
          <a:sx n="115" d="100"/>
          <a:sy n="115" d="100"/>
        </p:scale>
        <p:origin x="240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3 – Commissioning:</a:t>
            </a:r>
            <a:br>
              <a:rPr lang="en-GB" dirty="0" smtClean="0"/>
            </a:br>
            <a:r>
              <a:rPr lang="en-GB" dirty="0" smtClean="0"/>
              <a:t>Outcome and next steps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21018" y="4502189"/>
            <a:ext cx="6138370" cy="93938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A. Huschauer, V. </a:t>
            </a:r>
            <a:r>
              <a:rPr lang="en-GB" dirty="0" err="1" smtClean="0"/>
              <a:t>Kain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u="sng" dirty="0" smtClean="0"/>
              <a:t>Special LIU Executive Committee Meeting, </a:t>
            </a:r>
            <a:r>
              <a:rPr lang="en-GB" u="sng" dirty="0" smtClean="0"/>
              <a:t>5 </a:t>
            </a:r>
            <a:r>
              <a:rPr lang="en-GB" u="sng" dirty="0" smtClean="0"/>
              <a:t>March 2019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IST, HW commissioning and cold check </a:t>
            </a:r>
            <a:r>
              <a:rPr lang="en-GB" dirty="0" smtClean="0"/>
              <a:t>out</a:t>
            </a:r>
          </a:p>
          <a:p>
            <a:pPr marL="72000" indent="0">
              <a:buNone/>
            </a:pPr>
            <a:endParaRPr lang="en-GB" sz="100" dirty="0" smtClean="0"/>
          </a:p>
          <a:p>
            <a:pPr lvl="1"/>
            <a:r>
              <a:rPr lang="en-GB" dirty="0" smtClean="0"/>
              <a:t>Elaborate detailed planning of the different activities </a:t>
            </a:r>
            <a:r>
              <a:rPr lang="en-GB" b="1" u="sng" dirty="0"/>
              <a:t>by </a:t>
            </a:r>
            <a:r>
              <a:rPr lang="en-GB" b="1" u="sng" dirty="0" smtClean="0"/>
              <a:t>December 2019</a:t>
            </a:r>
            <a:endParaRPr lang="en-GB" dirty="0" smtClean="0"/>
          </a:p>
          <a:p>
            <a:pPr lvl="2"/>
            <a:r>
              <a:rPr lang="en-GB" dirty="0" smtClean="0"/>
              <a:t>Detailed resource-loaded planning with identification of </a:t>
            </a:r>
            <a:r>
              <a:rPr lang="en-GB" dirty="0"/>
              <a:t>cross-machine </a:t>
            </a:r>
            <a:r>
              <a:rPr lang="en-GB" dirty="0" smtClean="0"/>
              <a:t>interdependencies</a:t>
            </a:r>
          </a:p>
          <a:p>
            <a:pPr lvl="2"/>
            <a:r>
              <a:rPr lang="en-GB" dirty="0" smtClean="0"/>
              <a:t>Clear identification/definition of ISTs and their interdependencies/links with HWC and prerequisites</a:t>
            </a:r>
          </a:p>
          <a:p>
            <a:pPr lvl="2"/>
            <a:r>
              <a:rPr lang="en-GB" dirty="0" smtClean="0"/>
              <a:t>Resources: preparation (including software) and execution of hardware commissioning</a:t>
            </a:r>
          </a:p>
          <a:p>
            <a:pPr marL="680400" lvl="2" indent="0">
              <a:buNone/>
            </a:pPr>
            <a:endParaRPr lang="en-GB" dirty="0"/>
          </a:p>
          <a:p>
            <a:pPr lvl="1"/>
            <a:r>
              <a:rPr lang="en-GB" dirty="0" smtClean="0"/>
              <a:t>Activities in the Switchyard (multiple openings/closures)</a:t>
            </a:r>
          </a:p>
          <a:p>
            <a:pPr lvl="2"/>
            <a:r>
              <a:rPr lang="en-GB" dirty="0" smtClean="0"/>
              <a:t>Elaborate a final schedule </a:t>
            </a:r>
            <a:r>
              <a:rPr lang="en-GB" b="1" u="sng" dirty="0" smtClean="0"/>
              <a:t>by </a:t>
            </a:r>
            <a:r>
              <a:rPr lang="en-GB" b="1" u="sng" dirty="0" smtClean="0"/>
              <a:t>August 2019</a:t>
            </a:r>
            <a:endParaRPr lang="en-GB" b="1" u="sng" dirty="0" smtClean="0"/>
          </a:p>
          <a:p>
            <a:pPr lvl="2"/>
            <a:r>
              <a:rPr lang="en-GB" dirty="0" smtClean="0"/>
              <a:t>Last LIU-CCC meeting dedicated to discussing this point</a:t>
            </a:r>
          </a:p>
          <a:p>
            <a:pPr lvl="2"/>
            <a:r>
              <a:rPr lang="en-GB" dirty="0" smtClean="0"/>
              <a:t>Follow-up at the </a:t>
            </a:r>
            <a:r>
              <a:rPr lang="en-GB" b="1" u="sng" dirty="0" smtClean="0"/>
              <a:t>end of March</a:t>
            </a:r>
            <a:r>
              <a:rPr lang="en-GB" dirty="0" smtClean="0"/>
              <a:t> once feedback from all groups has been received</a:t>
            </a:r>
          </a:p>
          <a:p>
            <a:pPr lvl="2"/>
            <a:r>
              <a:rPr lang="en-GB" dirty="0" smtClean="0"/>
              <a:t>Final planning depends on delivery of POPS capacitors (to be discussed at the Finance Committee in June</a:t>
            </a:r>
            <a:r>
              <a:rPr lang="en-GB" dirty="0" smtClean="0"/>
              <a:t>)</a:t>
            </a:r>
          </a:p>
          <a:p>
            <a:pPr lvl="1"/>
            <a:endParaRPr lang="en-GB" sz="1900" dirty="0" smtClean="0"/>
          </a:p>
          <a:p>
            <a:pPr lvl="1"/>
            <a:r>
              <a:rPr lang="en-GB" dirty="0" smtClean="0"/>
              <a:t>Improved check-list tool</a:t>
            </a:r>
          </a:p>
          <a:p>
            <a:pPr lvl="2"/>
            <a:r>
              <a:rPr lang="en-GB" dirty="0" smtClean="0"/>
              <a:t>next version required </a:t>
            </a:r>
            <a:r>
              <a:rPr lang="en-GB" b="1" u="sng" dirty="0" smtClean="0"/>
              <a:t>by August 2019</a:t>
            </a:r>
            <a:endParaRPr lang="en-GB" b="1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5444892" cy="401738"/>
          </a:xfrm>
        </p:spPr>
        <p:txBody>
          <a:bodyPr/>
          <a:lstStyle/>
          <a:p>
            <a:r>
              <a:rPr lang="en-GB" dirty="0" smtClean="0"/>
              <a:t>Special LIU Executive Committee Meeting, 5 March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A. Huschauer, V. </a:t>
            </a:r>
            <a:r>
              <a:rPr lang="en-GB" dirty="0" err="1" smtClean="0"/>
              <a:t>Kain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Christmas shutdown 2020</a:t>
            </a:r>
          </a:p>
          <a:p>
            <a:pPr lvl="1"/>
            <a:r>
              <a:rPr lang="en-GB" dirty="0"/>
              <a:t>Identify critical items and elaborate strategy to ensure rapid start-up in January 2021 </a:t>
            </a:r>
          </a:p>
          <a:p>
            <a:pPr lvl="2"/>
            <a:r>
              <a:rPr lang="en-GB" b="1" u="sng" dirty="0">
                <a:solidFill>
                  <a:schemeClr val="bg2">
                    <a:lumMod val="10000"/>
                  </a:schemeClr>
                </a:solidFill>
              </a:rPr>
              <a:t>First </a:t>
            </a:r>
            <a:r>
              <a:rPr lang="en-GB" b="1" u="sng" dirty="0" smtClean="0">
                <a:solidFill>
                  <a:schemeClr val="bg2">
                    <a:lumMod val="10000"/>
                  </a:schemeClr>
                </a:solidFill>
              </a:rPr>
              <a:t>proposal by December </a:t>
            </a:r>
            <a:r>
              <a:rPr lang="en-GB" b="1" u="sng" dirty="0">
                <a:solidFill>
                  <a:schemeClr val="bg2">
                    <a:lumMod val="10000"/>
                  </a:schemeClr>
                </a:solidFill>
              </a:rPr>
              <a:t>2019</a:t>
            </a:r>
          </a:p>
          <a:p>
            <a:pPr lvl="2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Will need continuous attention during beam commissioning end of 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2020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Beam </a:t>
            </a:r>
            <a:r>
              <a:rPr lang="en-GB" dirty="0" smtClean="0"/>
              <a:t>commissioning</a:t>
            </a:r>
          </a:p>
          <a:p>
            <a:endParaRPr lang="en-GB" sz="100" dirty="0" smtClean="0"/>
          </a:p>
          <a:p>
            <a:pPr lvl="1"/>
            <a:r>
              <a:rPr lang="en-GB" dirty="0" smtClean="0"/>
              <a:t>Elaborate the injector schedule 2020/2021 </a:t>
            </a:r>
            <a:r>
              <a:rPr lang="en-GB" b="1" u="sng" dirty="0"/>
              <a:t>by </a:t>
            </a:r>
            <a:r>
              <a:rPr lang="en-GB" b="1" u="sng" dirty="0" smtClean="0"/>
              <a:t>December 2019</a:t>
            </a:r>
            <a:endParaRPr lang="en-GB" dirty="0" smtClean="0"/>
          </a:p>
          <a:p>
            <a:pPr lvl="2"/>
            <a:r>
              <a:rPr lang="en-GB" dirty="0" smtClean="0"/>
              <a:t>Based on the already well advanced schedules presented at the workshop</a:t>
            </a:r>
          </a:p>
          <a:p>
            <a:pPr lvl="2"/>
            <a:r>
              <a:rPr lang="en-GB" dirty="0" smtClean="0"/>
              <a:t>Including start-up dates for all FT physics facilities</a:t>
            </a:r>
          </a:p>
          <a:p>
            <a:pPr marL="680400" lvl="2" indent="0">
              <a:buNone/>
            </a:pPr>
            <a:endParaRPr lang="en-GB" dirty="0" smtClean="0"/>
          </a:p>
          <a:p>
            <a:pPr lvl="1"/>
            <a:r>
              <a:rPr lang="en-GB" dirty="0"/>
              <a:t>Detailed </a:t>
            </a:r>
            <a:r>
              <a:rPr lang="en-GB" dirty="0" smtClean="0"/>
              <a:t>resource-loaded planning to follow </a:t>
            </a:r>
            <a:r>
              <a:rPr lang="en-GB" b="1" u="sng" dirty="0"/>
              <a:t>early </a:t>
            </a:r>
            <a:r>
              <a:rPr lang="en-GB" b="1" u="sng" dirty="0" smtClean="0"/>
              <a:t>2020</a:t>
            </a:r>
          </a:p>
          <a:p>
            <a:pPr lvl="2"/>
            <a:r>
              <a:rPr lang="en-GB" dirty="0" smtClean="0"/>
              <a:t>In </a:t>
            </a:r>
            <a:r>
              <a:rPr lang="en-GB" dirty="0"/>
              <a:t>collaboration with the equipment </a:t>
            </a:r>
            <a:r>
              <a:rPr lang="en-GB" dirty="0" smtClean="0"/>
              <a:t>groups:</a:t>
            </a:r>
          </a:p>
          <a:p>
            <a:pPr lvl="3"/>
            <a:r>
              <a:rPr lang="en-GB" dirty="0" smtClean="0"/>
              <a:t>Define necessity for expert shifts and/or piquet services</a:t>
            </a:r>
          </a:p>
          <a:p>
            <a:pPr lvl="3"/>
            <a:r>
              <a:rPr lang="en-GB" dirty="0" smtClean="0"/>
              <a:t>Identify </a:t>
            </a:r>
            <a:r>
              <a:rPr lang="en-GB" dirty="0"/>
              <a:t>cross-machine </a:t>
            </a:r>
            <a:r>
              <a:rPr lang="en-GB" dirty="0" smtClean="0"/>
              <a:t>interdependencies</a:t>
            </a:r>
          </a:p>
          <a:p>
            <a:pPr marL="1042416" lvl="3" indent="0">
              <a:buNone/>
            </a:pPr>
            <a:endParaRPr lang="en-GB" sz="1000" dirty="0"/>
          </a:p>
          <a:p>
            <a:r>
              <a:rPr lang="en-GB" dirty="0" smtClean="0"/>
              <a:t>Integration of LIU systems</a:t>
            </a:r>
            <a:endParaRPr lang="en-GB" dirty="0"/>
          </a:p>
          <a:p>
            <a:pPr lvl="1"/>
            <a:r>
              <a:rPr lang="en-GB" dirty="0" smtClean="0"/>
              <a:t>Next round of system integration discussion</a:t>
            </a:r>
            <a:r>
              <a:rPr lang="en-US" dirty="0" smtClean="0"/>
              <a:t> and feedback to working groups</a:t>
            </a:r>
          </a:p>
          <a:p>
            <a:pPr lvl="2"/>
            <a:r>
              <a:rPr lang="en-US" dirty="0" smtClean="0"/>
              <a:t>Sufficient discussion with equipment groups everywhere?</a:t>
            </a:r>
            <a:endParaRPr lang="en-GB" dirty="0"/>
          </a:p>
          <a:p>
            <a:pPr lvl="1"/>
            <a:r>
              <a:rPr lang="en-GB" dirty="0"/>
              <a:t>To be worked out and put in place </a:t>
            </a:r>
            <a:r>
              <a:rPr lang="en-GB" b="1" u="sng" dirty="0" smtClean="0"/>
              <a:t>until </a:t>
            </a:r>
            <a:r>
              <a:rPr lang="en-GB" b="1" u="sng" dirty="0" smtClean="0"/>
              <a:t>August 2019</a:t>
            </a:r>
            <a:endParaRPr lang="en-GB" dirty="0" smtClean="0"/>
          </a:p>
          <a:p>
            <a:pPr marL="68040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A. Huschauer, V. </a:t>
            </a:r>
            <a:r>
              <a:rPr lang="en-GB" dirty="0" err="1"/>
              <a:t>Kain</a:t>
            </a:r>
            <a:endParaRPr lang="en-GB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5444892" cy="401738"/>
          </a:xfrm>
        </p:spPr>
        <p:txBody>
          <a:bodyPr/>
          <a:lstStyle/>
          <a:p>
            <a:r>
              <a:rPr lang="en-GB" smtClean="0"/>
              <a:t>Special LIU Executive Committee Meeting, 5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85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Improved operational efficiency</a:t>
            </a:r>
          </a:p>
          <a:p>
            <a:pPr lvl="1"/>
            <a:r>
              <a:rPr lang="en-GB" dirty="0" smtClean="0"/>
              <a:t>Towards a </a:t>
            </a:r>
            <a:r>
              <a:rPr lang="en-GB" b="1" dirty="0" smtClean="0"/>
              <a:t>beam</a:t>
            </a:r>
            <a:r>
              <a:rPr lang="en-GB" dirty="0" smtClean="0"/>
              <a:t> rather than machine </a:t>
            </a:r>
            <a:r>
              <a:rPr lang="en-GB" b="1" dirty="0" smtClean="0"/>
              <a:t>centric</a:t>
            </a:r>
            <a:r>
              <a:rPr lang="en-GB" dirty="0" smtClean="0"/>
              <a:t> operation of the complex </a:t>
            </a:r>
          </a:p>
          <a:p>
            <a:pPr lvl="1"/>
            <a:r>
              <a:rPr lang="en-GB" dirty="0"/>
              <a:t>Develop proposal for performance tracking and online analysis across the injector complex: </a:t>
            </a:r>
            <a:r>
              <a:rPr lang="en-GB" b="1" u="sng" dirty="0" smtClean="0"/>
              <a:t>December of </a:t>
            </a:r>
            <a:r>
              <a:rPr lang="en-GB" b="1" u="sng" dirty="0"/>
              <a:t>2019</a:t>
            </a:r>
          </a:p>
          <a:p>
            <a:pPr lvl="2"/>
            <a:r>
              <a:rPr lang="en-GB" dirty="0"/>
              <a:t>Close collaboration between BE/CO, BE/OP, BE/ABP, TE/ABT,</a:t>
            </a:r>
            <a:r>
              <a:rPr lang="is-IS" dirty="0"/>
              <a:t>… required</a:t>
            </a:r>
            <a:endParaRPr lang="en-GB" dirty="0"/>
          </a:p>
          <a:p>
            <a:pPr lvl="2"/>
            <a:r>
              <a:rPr lang="en-GB" dirty="0"/>
              <a:t>Considering beams for the LHC and the FT facilities </a:t>
            </a:r>
          </a:p>
          <a:p>
            <a:pPr lvl="2"/>
            <a:r>
              <a:rPr lang="en-GB" dirty="0"/>
              <a:t>Definition of observables to be tracked / tools to be used / framework to be </a:t>
            </a:r>
            <a:r>
              <a:rPr lang="en-GB" dirty="0" smtClean="0"/>
              <a:t>applied</a:t>
            </a:r>
          </a:p>
          <a:p>
            <a:pPr lvl="1"/>
            <a:endParaRPr lang="en-GB" sz="600" dirty="0" smtClean="0"/>
          </a:p>
          <a:p>
            <a:pPr lvl="1"/>
            <a:r>
              <a:rPr lang="en-GB" dirty="0" smtClean="0"/>
              <a:t>Injector </a:t>
            </a:r>
            <a:r>
              <a:rPr lang="en-GB" dirty="0"/>
              <a:t>Settings Management </a:t>
            </a:r>
            <a:r>
              <a:rPr lang="en-GB" dirty="0" smtClean="0"/>
              <a:t>WG</a:t>
            </a:r>
          </a:p>
          <a:p>
            <a:pPr lvl="2"/>
            <a:r>
              <a:rPr lang="en-GB" dirty="0" smtClean="0"/>
              <a:t>tighter </a:t>
            </a:r>
            <a:r>
              <a:rPr lang="en-GB" dirty="0"/>
              <a:t>follow-up of activities and re-discussion of </a:t>
            </a:r>
            <a:r>
              <a:rPr lang="en-GB" dirty="0" smtClean="0"/>
              <a:t>reporting</a:t>
            </a:r>
          </a:p>
          <a:p>
            <a:pPr lvl="2"/>
            <a:endParaRPr lang="en-GB" sz="600" dirty="0"/>
          </a:p>
          <a:p>
            <a:pPr lvl="1"/>
            <a:r>
              <a:rPr lang="en-GB" dirty="0"/>
              <a:t>Sequence and cycle management to be </a:t>
            </a:r>
            <a:r>
              <a:rPr lang="en-GB" dirty="0" smtClean="0"/>
              <a:t>followed-up </a:t>
            </a:r>
            <a:r>
              <a:rPr lang="en-GB" dirty="0"/>
              <a:t>with </a:t>
            </a:r>
            <a:r>
              <a:rPr lang="en-GB" dirty="0" smtClean="0"/>
              <a:t>BE/CO </a:t>
            </a:r>
            <a:r>
              <a:rPr lang="en-GB" dirty="0"/>
              <a:t>as of </a:t>
            </a:r>
            <a:r>
              <a:rPr lang="en-GB" b="1" u="sng" dirty="0"/>
              <a:t>early </a:t>
            </a:r>
            <a:r>
              <a:rPr lang="en-GB" b="1" u="sng" dirty="0" smtClean="0"/>
              <a:t>2020</a:t>
            </a:r>
          </a:p>
          <a:p>
            <a:pPr lvl="1"/>
            <a:endParaRPr lang="en-GB" sz="600" dirty="0"/>
          </a:p>
          <a:p>
            <a:pPr lvl="2"/>
            <a:endParaRPr lang="en-GB" sz="600" dirty="0"/>
          </a:p>
          <a:p>
            <a:pPr lvl="1"/>
            <a:r>
              <a:rPr lang="en-GB" dirty="0" smtClean="0"/>
              <a:t>Software and tools development</a:t>
            </a:r>
          </a:p>
          <a:p>
            <a:pPr lvl="2"/>
            <a:r>
              <a:rPr lang="en-GB" dirty="0" smtClean="0"/>
              <a:t>Identify appropriate approach depending on problem at hand (</a:t>
            </a:r>
            <a:r>
              <a:rPr lang="en-GB" dirty="0"/>
              <a:t>multi-parameter optimisation tools, automated </a:t>
            </a:r>
            <a:r>
              <a:rPr lang="en-GB" dirty="0" smtClean="0"/>
              <a:t>procedures, machine </a:t>
            </a:r>
            <a:r>
              <a:rPr lang="en-GB" dirty="0"/>
              <a:t>learning </a:t>
            </a:r>
            <a:r>
              <a:rPr lang="en-GB" dirty="0" smtClean="0"/>
              <a:t>algorithms, </a:t>
            </a:r>
            <a:r>
              <a:rPr lang="is-IS" dirty="0" smtClean="0"/>
              <a:t>…)</a:t>
            </a:r>
            <a:endParaRPr lang="en-GB" dirty="0" smtClean="0"/>
          </a:p>
          <a:p>
            <a:pPr lvl="2"/>
            <a:r>
              <a:rPr lang="en-GB" dirty="0" smtClean="0"/>
              <a:t>Establish a team</a:t>
            </a:r>
            <a:r>
              <a:rPr lang="en-GB" dirty="0"/>
              <a:t> </a:t>
            </a:r>
            <a:r>
              <a:rPr lang="en-GB" dirty="0" smtClean="0"/>
              <a:t>of experts – </a:t>
            </a:r>
            <a:r>
              <a:rPr lang="en-GB" b="1" u="sng" dirty="0" smtClean="0"/>
              <a:t>August</a:t>
            </a:r>
            <a:r>
              <a:rPr lang="en-GB" b="1" u="sng" dirty="0" smtClean="0"/>
              <a:t> </a:t>
            </a:r>
            <a:r>
              <a:rPr lang="en-GB" b="1" u="sng" dirty="0" smtClean="0"/>
              <a:t>2019</a:t>
            </a:r>
          </a:p>
          <a:p>
            <a:endParaRPr lang="en-GB" dirty="0" smtClean="0"/>
          </a:p>
          <a:p>
            <a:endParaRPr lang="en-GB" sz="100" dirty="0" smtClean="0"/>
          </a:p>
          <a:p>
            <a:endParaRPr lang="en-GB" dirty="0" smtClean="0"/>
          </a:p>
          <a:p>
            <a:pPr marL="68040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A. Huschauer, V. </a:t>
            </a:r>
            <a:r>
              <a:rPr lang="en-GB" dirty="0" err="1"/>
              <a:t>Kain</a:t>
            </a:r>
            <a:endParaRPr lang="en-GB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5444892" cy="401738"/>
          </a:xfrm>
        </p:spPr>
        <p:txBody>
          <a:bodyPr/>
          <a:lstStyle/>
          <a:p>
            <a:r>
              <a:rPr lang="en-GB" smtClean="0"/>
              <a:t>Special LIU Executive Committee Meeting, 5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85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s-IS" dirty="0" smtClean="0"/>
              <a:t>Prioritization of RF work load: topic for discussion</a:t>
            </a:r>
          </a:p>
          <a:p>
            <a:pPr lvl="1"/>
            <a:r>
              <a:rPr lang="en-US" dirty="0" smtClean="0"/>
              <a:t>Review prioritization of </a:t>
            </a:r>
            <a:r>
              <a:rPr lang="en-US" dirty="0" smtClean="0"/>
              <a:t>l</a:t>
            </a:r>
            <a:r>
              <a:rPr lang="is-IS" dirty="0" smtClean="0"/>
              <a:t>ongitudinal painting </a:t>
            </a:r>
            <a:endParaRPr lang="is-IS" dirty="0" smtClean="0"/>
          </a:p>
          <a:p>
            <a:pPr lvl="2"/>
            <a:r>
              <a:rPr lang="is-IS" dirty="0" smtClean="0"/>
              <a:t>To be discussed at the level of the </a:t>
            </a:r>
            <a:r>
              <a:rPr lang="is-IS" dirty="0" smtClean="0"/>
              <a:t>LIU </a:t>
            </a:r>
            <a:r>
              <a:rPr lang="is-IS" dirty="0" smtClean="0"/>
              <a:t>Executive Committee?</a:t>
            </a:r>
            <a:endParaRPr lang="en-GB" dirty="0" smtClean="0"/>
          </a:p>
          <a:p>
            <a:r>
              <a:rPr lang="en-GB" dirty="0"/>
              <a:t>Decide on </a:t>
            </a:r>
            <a:r>
              <a:rPr lang="en-GB" dirty="0" smtClean="0"/>
              <a:t>involving EN/ACE for hardware commissioning planning</a:t>
            </a:r>
          </a:p>
          <a:p>
            <a:pPr lvl="1"/>
            <a:r>
              <a:rPr lang="en-GB" dirty="0" smtClean="0"/>
              <a:t>Also use their tools?</a:t>
            </a:r>
            <a:endParaRPr lang="en-GB" dirty="0"/>
          </a:p>
          <a:p>
            <a:endParaRPr lang="en-GB" dirty="0" smtClean="0"/>
          </a:p>
          <a:p>
            <a:endParaRPr lang="en-GB" sz="100" dirty="0" smtClean="0"/>
          </a:p>
          <a:p>
            <a:endParaRPr lang="en-GB" dirty="0" smtClean="0"/>
          </a:p>
          <a:p>
            <a:pPr marL="68040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A. Huschauer, V. </a:t>
            </a:r>
            <a:r>
              <a:rPr lang="en-GB" dirty="0" err="1"/>
              <a:t>Kain</a:t>
            </a:r>
            <a:endParaRPr lang="en-GB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5444892" cy="401738"/>
          </a:xfrm>
        </p:spPr>
        <p:txBody>
          <a:bodyPr/>
          <a:lstStyle/>
          <a:p>
            <a:r>
              <a:rPr lang="en-GB" smtClean="0"/>
              <a:t>Special LIU Executive Committee Meeting, 5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53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Special LIU Executive Committee Meeting, 5 March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A. Huschauer, V. </a:t>
            </a:r>
            <a:r>
              <a:rPr lang="en-GB" dirty="0" err="1"/>
              <a:t>Kain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777448"/>
              </p:ext>
            </p:extLst>
          </p:nvPr>
        </p:nvGraphicFramePr>
        <p:xfrm>
          <a:off x="397948" y="1248793"/>
          <a:ext cx="11366589" cy="428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7798"/>
                <a:gridCol w="2263698"/>
                <a:gridCol w="45050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Activity 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Deadline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Remarks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Switchyard activity planning 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August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Next discussion scheduled for end March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Improved check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-list tool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August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Requirements for integration of LIU systems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August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Potentially dedicated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meetings with groups</a:t>
                      </a:r>
                      <a:endParaRPr lang="en-US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Team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of experts for software and tools development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August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Detailed IST,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HWC, cold check out planning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December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Performance tracking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December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Proposal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Elaborate 2020/2021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injector schedule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December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Christmas shutdown planning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December 2019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Proposal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Detailed beam commissioning planning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early 2020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Follow-up of timing system renovation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early 2020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1161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22028</TotalTime>
  <Words>591</Words>
  <Application>Microsoft Macintosh PowerPoint</Application>
  <PresentationFormat>Widescreen</PresentationFormat>
  <Paragraphs>109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.AppleSystemUIFont</vt:lpstr>
      <vt:lpstr>Calibri</vt:lpstr>
      <vt:lpstr>Courier New</vt:lpstr>
      <vt:lpstr>Wingdings</vt:lpstr>
      <vt:lpstr>Arial</vt:lpstr>
      <vt:lpstr>CERNCorporate4-3</vt:lpstr>
      <vt:lpstr>Session 3 – Commissioning: Outcome and next steps</vt:lpstr>
      <vt:lpstr>PowerPoint Presentation</vt:lpstr>
      <vt:lpstr>PowerPoint Presentation</vt:lpstr>
      <vt:lpstr>PowerPoint Presentation</vt:lpstr>
      <vt:lpstr>PowerPoint Presentation</vt:lpstr>
      <vt:lpstr>Summary table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Alexander Huschauer</cp:lastModifiedBy>
  <cp:revision>578</cp:revision>
  <dcterms:created xsi:type="dcterms:W3CDTF">2018-06-08T15:21:36Z</dcterms:created>
  <dcterms:modified xsi:type="dcterms:W3CDTF">2019-03-05T13:33:58Z</dcterms:modified>
</cp:coreProperties>
</file>