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9" r:id="rId3"/>
    <p:sldId id="260" r:id="rId4"/>
    <p:sldId id="362" r:id="rId5"/>
    <p:sldId id="345" r:id="rId6"/>
    <p:sldId id="346" r:id="rId7"/>
    <p:sldId id="347" r:id="rId8"/>
    <p:sldId id="348" r:id="rId9"/>
    <p:sldId id="361" r:id="rId10"/>
    <p:sldId id="349" r:id="rId11"/>
    <p:sldId id="357" r:id="rId12"/>
    <p:sldId id="350" r:id="rId13"/>
    <p:sldId id="356" r:id="rId14"/>
    <p:sldId id="351" r:id="rId15"/>
    <p:sldId id="358" r:id="rId16"/>
    <p:sldId id="352" r:id="rId17"/>
    <p:sldId id="359" r:id="rId18"/>
    <p:sldId id="353" r:id="rId19"/>
    <p:sldId id="360" r:id="rId20"/>
    <p:sldId id="364" r:id="rId21"/>
    <p:sldId id="258" r:id="rId22"/>
    <p:sldId id="365" r:id="rId23"/>
    <p:sldId id="366" r:id="rId24"/>
    <p:sldId id="367" r:id="rId25"/>
    <p:sldId id="368" r:id="rId26"/>
    <p:sldId id="369" r:id="rId27"/>
    <p:sldId id="315" r:id="rId28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2" userDrawn="1">
          <p15:clr>
            <a:srgbClr val="A4A3A4"/>
          </p15:clr>
        </p15:guide>
        <p15:guide id="3" pos="272" userDrawn="1">
          <p15:clr>
            <a:srgbClr val="A4A3A4"/>
          </p15:clr>
        </p15:guide>
        <p15:guide id="5" pos="54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504D"/>
    <a:srgbClr val="0070C1"/>
    <a:srgbClr val="0070C0"/>
    <a:srgbClr val="D50305"/>
    <a:srgbClr val="FF0000"/>
    <a:srgbClr val="CED3DE"/>
    <a:srgbClr val="2B67A8"/>
    <a:srgbClr val="CBD1DF"/>
    <a:srgbClr val="E7E9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3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246" y="72"/>
      </p:cViewPr>
      <p:guideLst>
        <p:guide orient="horz" pos="2482"/>
        <p:guide pos="272"/>
        <p:guide pos="54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442" y="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B716D-CF40-4C19-BBC2-DDF1A41354A0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C8AD8-0772-4811-B5E5-C64BCCFB4F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85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05/03/2019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H. Damerau, G. Rumolo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905256" indent="-457200">
              <a:buFont typeface="Courier New" charset="0"/>
              <a:buChar char="o"/>
              <a:defRPr/>
            </a:lvl2pPr>
            <a:lvl3pPr marL="1092708" indent="-342900">
              <a:buFont typeface="Wingdings" charset="2"/>
              <a:buChar char="§"/>
              <a:defRPr/>
            </a:lvl3pPr>
            <a:lvl4pPr marL="1385316" indent="-342900">
              <a:buFont typeface="Wingdings" charset="2"/>
              <a:buChar char="q"/>
              <a:defRPr/>
            </a:lvl4pPr>
            <a:lvl5pPr marL="1650492" indent="-342900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H. Damerau, G. Rumolo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Speaker's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072971"/>
          </a:xfrm>
        </p:spPr>
        <p:txBody>
          <a:bodyPr>
            <a:normAutofit fontScale="77500" lnSpcReduction="20000"/>
          </a:bodyPr>
          <a:lstStyle/>
          <a:p>
            <a:pPr marL="447675" indent="-411163"/>
            <a:r>
              <a:rPr lang="en-US" b="1" dirty="0" smtClean="0"/>
              <a:t>Linac4 </a:t>
            </a:r>
            <a:r>
              <a:rPr lang="en-US" b="1" dirty="0" smtClean="0">
                <a:solidFill>
                  <a:schemeClr val="accent5"/>
                </a:solidFill>
                <a:sym typeface="Symbol" panose="05050102010706020507" pitchFamily="18" charset="2"/>
              </a:rPr>
              <a:t> </a:t>
            </a:r>
            <a:r>
              <a:rPr lang="en-US" b="1" dirty="0" smtClean="0">
                <a:solidFill>
                  <a:schemeClr val="accent5"/>
                </a:solidFill>
              </a:rPr>
              <a:t>L4 BD </a:t>
            </a:r>
            <a:r>
              <a:rPr lang="en-US" b="1" dirty="0" smtClean="0">
                <a:solidFill>
                  <a:schemeClr val="accent5"/>
                </a:solidFill>
              </a:rPr>
              <a:t>WG and L4 CWG</a:t>
            </a:r>
            <a:endParaRPr lang="en-US" dirty="0" smtClean="0">
              <a:solidFill>
                <a:schemeClr val="accent5"/>
              </a:solidFill>
            </a:endParaRPr>
          </a:p>
          <a:p>
            <a:pPr marL="895350" lvl="1" indent="-447675"/>
            <a:r>
              <a:rPr lang="en-US" dirty="0" smtClean="0"/>
              <a:t>LBE run (12/2019) aiming to demonstrate</a:t>
            </a:r>
          </a:p>
          <a:p>
            <a:pPr marL="1162050" lvl="2" indent="-266700"/>
            <a:r>
              <a:rPr lang="en-US" dirty="0" smtClean="0"/>
              <a:t>25 mA with 0.3 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within reproducibility specs</a:t>
            </a:r>
          </a:p>
          <a:p>
            <a:pPr marL="1162050" lvl="2" indent="-266700"/>
            <a:r>
              <a:rPr lang="en-US" dirty="0" smtClean="0"/>
              <a:t>Beam loading compensation (LLRF)</a:t>
            </a:r>
          </a:p>
          <a:p>
            <a:pPr marL="1162050" lvl="2" indent="-266700"/>
            <a:r>
              <a:rPr lang="en-US" dirty="0" err="1" smtClean="0"/>
              <a:t>Debuncher</a:t>
            </a:r>
            <a:r>
              <a:rPr lang="en-US" dirty="0" smtClean="0"/>
              <a:t> parameter range for all pre-LS2 beams</a:t>
            </a:r>
          </a:p>
          <a:p>
            <a:pPr marL="1162050" lvl="2" indent="-266700"/>
            <a:r>
              <a:rPr lang="en-US" dirty="0" smtClean="0"/>
              <a:t>Reliability &gt; 98% with typical </a:t>
            </a:r>
            <a:r>
              <a:rPr lang="en-US" dirty="0" err="1" smtClean="0"/>
              <a:t>supercycle</a:t>
            </a:r>
            <a:endParaRPr lang="en-US" dirty="0" smtClean="0"/>
          </a:p>
          <a:p>
            <a:pPr marL="1162050" lvl="2" indent="-266700"/>
            <a:r>
              <a:rPr lang="en-US" dirty="0" smtClean="0"/>
              <a:t>Longitudinal painting (low priority)</a:t>
            </a:r>
          </a:p>
          <a:p>
            <a:pPr marL="895350" lvl="1" indent="-447675"/>
            <a:r>
              <a:rPr lang="en-US" dirty="0" smtClean="0"/>
              <a:t>Continuous </a:t>
            </a:r>
            <a:r>
              <a:rPr lang="en-US" dirty="0" err="1" smtClean="0"/>
              <a:t>cesiation</a:t>
            </a:r>
            <a:r>
              <a:rPr lang="en-US" dirty="0" smtClean="0"/>
              <a:t> and autopilot for the source with 3 MeV tests + LBE run (12/2019)</a:t>
            </a:r>
          </a:p>
          <a:p>
            <a:pPr marL="895350" lvl="1" indent="-447675"/>
            <a:r>
              <a:rPr lang="en-US" dirty="0" smtClean="0">
                <a:solidFill>
                  <a:srgbClr val="C0504D"/>
                </a:solidFill>
              </a:rPr>
              <a:t>Get ready for smooth 2020 recommissioning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Action plan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47432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8414" y="1090303"/>
            <a:ext cx="8266711" cy="553602"/>
            <a:chOff x="338414" y="1090303"/>
            <a:chExt cx="8266711" cy="553602"/>
          </a:xfrm>
        </p:grpSpPr>
        <p:sp>
          <p:nvSpPr>
            <p:cNvPr id="40" name="Chevron 39"/>
            <p:cNvSpPr/>
            <p:nvPr/>
          </p:nvSpPr>
          <p:spPr>
            <a:xfrm flipV="1">
              <a:off x="6913125" y="1363193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flipV="1">
              <a:off x="5329125" y="1360800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flipV="1">
              <a:off x="3744000" y="1360800"/>
              <a:ext cx="1692000" cy="245276"/>
            </a:xfrm>
            <a:prstGeom prst="chevron">
              <a:avLst/>
            </a:prstGeom>
            <a:gradFill>
              <a:gsLst>
                <a:gs pos="39000">
                  <a:srgbClr val="0070C0"/>
                </a:gs>
                <a:gs pos="100000">
                  <a:srgbClr val="D50305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29125" y="13295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12000" y="13295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Q1-2/2021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35624" y="1094576"/>
              <a:ext cx="698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D50305"/>
                  </a:solidFill>
                </a:rPr>
                <a:t>Run 3</a:t>
              </a:r>
              <a:endParaRPr lang="en-US" sz="1400" b="1" dirty="0">
                <a:solidFill>
                  <a:srgbClr val="D50305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414" y="1090303"/>
              <a:ext cx="80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</a:rPr>
                <a:t>LS2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flipV="1">
              <a:off x="2161125" y="13619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flipV="1">
              <a:off x="577125" y="13619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000" y="13295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0000" y="13295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4000" y="13295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460456" y="1244191"/>
              <a:ext cx="1144669" cy="0"/>
            </a:xfrm>
            <a:prstGeom prst="straightConnector1">
              <a:avLst/>
            </a:prstGeom>
            <a:ln w="28575">
              <a:solidFill>
                <a:srgbClr val="D50305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28" idx="1"/>
            </p:cNvCxnSpPr>
            <p:nvPr/>
          </p:nvCxnSpPr>
          <p:spPr>
            <a:xfrm>
              <a:off x="987028" y="1244191"/>
              <a:ext cx="584859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725172" cy="817708"/>
          </a:xfrm>
        </p:spPr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Timeline for Linac4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77281" y="2507176"/>
            <a:ext cx="4209519" cy="1200329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Start recommissioning: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Recover beams of LBE run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(most likely no longitudinal painting)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Final commissioning for operation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627718" y="1602000"/>
            <a:ext cx="0" cy="90000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40505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44152" y="2502000"/>
            <a:ext cx="3213498" cy="1200329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End of LBE run: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504D"/>
                </a:solidFill>
              </a:rPr>
              <a:t>Achieve </a:t>
            </a:r>
            <a:r>
              <a:rPr lang="en-US" b="1" dirty="0">
                <a:solidFill>
                  <a:srgbClr val="C0504D"/>
                </a:solidFill>
              </a:rPr>
              <a:t>25 mA, 0.3 </a:t>
            </a:r>
            <a:r>
              <a:rPr lang="en-US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US" b="1" dirty="0">
                <a:solidFill>
                  <a:srgbClr val="C0504D"/>
                </a:solidFill>
              </a:rPr>
              <a:t>m </a:t>
            </a:r>
            <a:r>
              <a:rPr lang="en-US" dirty="0" smtClean="0">
                <a:solidFill>
                  <a:srgbClr val="C0504D"/>
                </a:solidFill>
              </a:rPr>
              <a:t>reliably and reproducibly</a:t>
            </a:r>
            <a:endParaRPr lang="en-US" b="1" dirty="0" smtClean="0">
              <a:solidFill>
                <a:srgbClr val="C0504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0504D"/>
                </a:solidFill>
              </a:rPr>
              <a:t>Test continuous </a:t>
            </a:r>
            <a:r>
              <a:rPr lang="en-US" dirty="0" err="1" smtClean="0">
                <a:solidFill>
                  <a:srgbClr val="C0504D"/>
                </a:solidFill>
              </a:rPr>
              <a:t>cesiation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3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699715"/>
          </a:xfrm>
        </p:spPr>
        <p:txBody>
          <a:bodyPr>
            <a:normAutofit fontScale="62500" lnSpcReduction="20000"/>
          </a:bodyPr>
          <a:lstStyle/>
          <a:p>
            <a:pPr marL="447675" indent="-411163"/>
            <a:r>
              <a:rPr lang="en-US" b="1" dirty="0"/>
              <a:t>PSB </a:t>
            </a:r>
            <a:r>
              <a:rPr lang="en-US" b="1" dirty="0" smtClean="0">
                <a:solidFill>
                  <a:schemeClr val="accent5"/>
                </a:solidFill>
                <a:sym typeface="Symbol" panose="05050102010706020507" pitchFamily="18" charset="2"/>
              </a:rPr>
              <a:t></a:t>
            </a:r>
            <a:r>
              <a:rPr lang="en-US" b="1" dirty="0" smtClean="0">
                <a:solidFill>
                  <a:schemeClr val="accent5"/>
                </a:solidFill>
              </a:rPr>
              <a:t> LIU-PSB </a:t>
            </a:r>
            <a:r>
              <a:rPr lang="en-US" b="1" dirty="0">
                <a:solidFill>
                  <a:schemeClr val="accent5"/>
                </a:solidFill>
              </a:rPr>
              <a:t>BD </a:t>
            </a:r>
            <a:r>
              <a:rPr lang="en-US" b="1" dirty="0" smtClean="0">
                <a:solidFill>
                  <a:schemeClr val="accent5"/>
                </a:solidFill>
              </a:rPr>
              <a:t>WG</a:t>
            </a:r>
            <a:endParaRPr lang="en-US" dirty="0" smtClean="0">
              <a:solidFill>
                <a:schemeClr val="accent5"/>
              </a:solidFill>
            </a:endParaRPr>
          </a:p>
          <a:p>
            <a:pPr marL="809625" lvl="1" indent="-361950"/>
            <a:r>
              <a:rPr lang="en-US" b="1" dirty="0" smtClean="0">
                <a:solidFill>
                  <a:srgbClr val="C0504D"/>
                </a:solidFill>
              </a:rPr>
              <a:t>Re-establish production schemes for all pre-LS2 beams with H</a:t>
            </a:r>
            <a:r>
              <a:rPr lang="en-US" b="1" baseline="30000" dirty="0" smtClean="0">
                <a:solidFill>
                  <a:srgbClr val="C0504D"/>
                </a:solidFill>
              </a:rPr>
              <a:t>-</a:t>
            </a:r>
            <a:r>
              <a:rPr lang="en-US" b="1" dirty="0" smtClean="0">
                <a:solidFill>
                  <a:srgbClr val="C0504D"/>
                </a:solidFill>
              </a:rPr>
              <a:t> injection</a:t>
            </a:r>
          </a:p>
          <a:p>
            <a:pPr marL="1076325" lvl="2" indent="-266700"/>
            <a:r>
              <a:rPr lang="en-US" b="1" dirty="0" smtClean="0"/>
              <a:t>Low intensity</a:t>
            </a:r>
            <a:r>
              <a:rPr lang="en-US" dirty="0" smtClean="0"/>
              <a:t>: Longitudinal emittance blow up and longitudinal shaving for PROBE and INDIV or alternative scheme (06/2019)</a:t>
            </a:r>
          </a:p>
          <a:p>
            <a:pPr marL="1076325" lvl="2" indent="-266700"/>
            <a:r>
              <a:rPr lang="en-US" b="1" dirty="0" smtClean="0"/>
              <a:t>Medium intensity</a:t>
            </a:r>
            <a:r>
              <a:rPr lang="en-US" dirty="0" smtClean="0"/>
              <a:t>, i.e. LHC beams (12/2019)</a:t>
            </a:r>
          </a:p>
          <a:p>
            <a:pPr marL="1384300" lvl="3" indent="-307975"/>
            <a:r>
              <a:rPr lang="en-US" sz="2600" dirty="0">
                <a:solidFill>
                  <a:srgbClr val="C0504D"/>
                </a:solidFill>
              </a:rPr>
              <a:t>B</a:t>
            </a:r>
            <a:r>
              <a:rPr lang="en-US" sz="2600" dirty="0" smtClean="0">
                <a:solidFill>
                  <a:srgbClr val="C0504D"/>
                </a:solidFill>
              </a:rPr>
              <a:t>rightness line</a:t>
            </a:r>
            <a:r>
              <a:rPr lang="en-US" sz="2600" dirty="0" smtClean="0"/>
              <a:t> with injection errors, optics imperfections, space charge</a:t>
            </a:r>
          </a:p>
          <a:p>
            <a:pPr marL="1384300" lvl="3" indent="-307975"/>
            <a:r>
              <a:rPr lang="en-US" sz="2600" dirty="0" smtClean="0"/>
              <a:t>Impact of emittance measurements on </a:t>
            </a:r>
            <a:r>
              <a:rPr lang="en-US" sz="2600" dirty="0" smtClean="0">
                <a:solidFill>
                  <a:srgbClr val="C0504D"/>
                </a:solidFill>
              </a:rPr>
              <a:t>future brightness </a:t>
            </a:r>
            <a:r>
              <a:rPr lang="en-US" sz="2600" dirty="0" smtClean="0">
                <a:solidFill>
                  <a:srgbClr val="C0504D"/>
                </a:solidFill>
              </a:rPr>
              <a:t>line</a:t>
            </a:r>
          </a:p>
          <a:p>
            <a:pPr marL="1076325" lvl="2" indent="-266700"/>
            <a:r>
              <a:rPr lang="en-US" b="1" dirty="0" smtClean="0"/>
              <a:t>Pre-LS2 high intensity</a:t>
            </a:r>
            <a:r>
              <a:rPr lang="en-US" dirty="0" smtClean="0"/>
              <a:t>: Losses at injection, </a:t>
            </a:r>
            <a:r>
              <a:rPr lang="en-US" b="1" dirty="0" smtClean="0">
                <a:solidFill>
                  <a:srgbClr val="C0504D"/>
                </a:solidFill>
              </a:rPr>
              <a:t>need of longitudinal painting for ISOLDE and MTE beams </a:t>
            </a:r>
            <a:r>
              <a:rPr lang="en-US" dirty="0" smtClean="0"/>
              <a:t>(06/2019)</a:t>
            </a:r>
          </a:p>
          <a:p>
            <a:pPr marL="1076325" lvl="2" indent="-266700"/>
            <a:r>
              <a:rPr lang="en-US" dirty="0" smtClean="0"/>
              <a:t>For </a:t>
            </a:r>
            <a:r>
              <a:rPr lang="en-US" dirty="0"/>
              <a:t>all beams (06/2020</a:t>
            </a:r>
            <a:r>
              <a:rPr lang="en-US" dirty="0" smtClean="0"/>
              <a:t>)</a:t>
            </a:r>
          </a:p>
          <a:p>
            <a:pPr marL="1368933" lvl="3" indent="-266700"/>
            <a:r>
              <a:rPr lang="en-US" sz="2600" dirty="0" smtClean="0">
                <a:solidFill>
                  <a:srgbClr val="C0504D"/>
                </a:solidFill>
              </a:rPr>
              <a:t>Working point optimization with space charge</a:t>
            </a:r>
          </a:p>
          <a:p>
            <a:pPr marL="1368933" lvl="3" indent="-266700"/>
            <a:r>
              <a:rPr lang="en-US" sz="2600" dirty="0" smtClean="0"/>
              <a:t>Confirm that transverse damper cures instability from impedance</a:t>
            </a:r>
          </a:p>
          <a:p>
            <a:pPr marL="809625" lvl="1" indent="-361950"/>
            <a:r>
              <a:rPr lang="en-US" dirty="0" smtClean="0"/>
              <a:t>Longitudinal </a:t>
            </a:r>
            <a:r>
              <a:rPr lang="en-US" dirty="0" smtClean="0">
                <a:solidFill>
                  <a:srgbClr val="C0504D"/>
                </a:solidFill>
              </a:rPr>
              <a:t>stability with </a:t>
            </a:r>
            <a:r>
              <a:rPr lang="en-US" dirty="0" err="1" smtClean="0">
                <a:solidFill>
                  <a:srgbClr val="C0504D"/>
                </a:solidFill>
              </a:rPr>
              <a:t>Finemet</a:t>
            </a:r>
            <a:r>
              <a:rPr lang="en-US" dirty="0" smtClean="0">
                <a:solidFill>
                  <a:srgbClr val="C0504D"/>
                </a:solidFill>
              </a:rPr>
              <a:t> cavities </a:t>
            </a:r>
            <a:r>
              <a:rPr lang="en-US" dirty="0" smtClean="0"/>
              <a:t>(12/2019)</a:t>
            </a:r>
          </a:p>
          <a:p>
            <a:pPr marL="809625" lvl="1" indent="-361950"/>
            <a:r>
              <a:rPr lang="en-US" dirty="0" smtClean="0"/>
              <a:t>Confirm that 2 transfers within &lt;1.1 s are possible after LS2 (low priority)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Action plan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8868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725172" cy="817708"/>
          </a:xfrm>
        </p:spPr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Timeline for PSB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414" y="1090303"/>
            <a:ext cx="8266711" cy="553602"/>
            <a:chOff x="338414" y="2464403"/>
            <a:chExt cx="8266711" cy="553602"/>
          </a:xfrm>
        </p:grpSpPr>
        <p:sp>
          <p:nvSpPr>
            <p:cNvPr id="28" name="TextBox 27"/>
            <p:cNvSpPr txBox="1"/>
            <p:nvPr/>
          </p:nvSpPr>
          <p:spPr>
            <a:xfrm>
              <a:off x="6835624" y="2468676"/>
              <a:ext cx="698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D50305"/>
                  </a:solidFill>
                </a:rPr>
                <a:t>Run 3</a:t>
              </a:r>
              <a:endParaRPr lang="en-US" sz="1400" b="1" dirty="0">
                <a:solidFill>
                  <a:srgbClr val="D50305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414" y="2464403"/>
              <a:ext cx="80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</a:rPr>
                <a:t>LS2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flipV="1">
              <a:off x="2161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flipV="1">
              <a:off x="577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flipV="1">
              <a:off x="3745125" y="2737293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flipV="1">
              <a:off x="5329125" y="2736000"/>
              <a:ext cx="1692000" cy="245276"/>
            </a:xfrm>
            <a:prstGeom prst="chevron">
              <a:avLst/>
            </a:prstGeom>
            <a:gradFill>
              <a:gsLst>
                <a:gs pos="39000">
                  <a:srgbClr val="0070C0"/>
                </a:gs>
                <a:gs pos="100000">
                  <a:srgbClr val="D50305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flipV="1">
              <a:off x="6913125" y="2737293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0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4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29125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12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Q1-2/2021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460456" y="2618291"/>
              <a:ext cx="1144669" cy="0"/>
            </a:xfrm>
            <a:prstGeom prst="straightConnector1">
              <a:avLst/>
            </a:prstGeom>
            <a:ln w="28575">
              <a:solidFill>
                <a:srgbClr val="D50305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28" idx="1"/>
            </p:cNvCxnSpPr>
            <p:nvPr/>
          </p:nvCxnSpPr>
          <p:spPr>
            <a:xfrm>
              <a:off x="987028" y="2618291"/>
              <a:ext cx="584859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620407" y="2507176"/>
            <a:ext cx="1965337" cy="646331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Start </a:t>
            </a:r>
            <a:r>
              <a:rPr lang="en-US" dirty="0"/>
              <a:t>beam</a:t>
            </a:r>
          </a:p>
          <a:p>
            <a:r>
              <a:rPr lang="en-US" dirty="0" smtClean="0"/>
              <a:t>recommissioning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189443" y="1608469"/>
            <a:ext cx="0" cy="658481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74073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86143" y="3147087"/>
            <a:ext cx="1759182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Longitudinal blow-up parameters low-intensity beams 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767240" y="4105704"/>
            <a:ext cx="3758071" cy="523220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Check if longitudinal painting not immediately required (</a:t>
            </a:r>
            <a:r>
              <a:rPr lang="en-US" sz="1400" dirty="0" smtClean="0">
                <a:solidFill>
                  <a:srgbClr val="C0504D"/>
                </a:solidFill>
              </a:rPr>
              <a:t>including ISOLDE and MTE)</a:t>
            </a:r>
            <a:endParaRPr lang="en-US" sz="1400" dirty="0">
              <a:solidFill>
                <a:srgbClr val="C0504D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532343" y="2266950"/>
            <a:ext cx="0" cy="1838754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189443" y="2266950"/>
            <a:ext cx="344208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08719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214457" y="2502000"/>
            <a:ext cx="2043056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pPr marL="180975" indent="-180975">
              <a:buFont typeface="+mj-lt"/>
              <a:buAutoNum type="arabicPeriod"/>
            </a:pPr>
            <a:r>
              <a:rPr lang="en-US" sz="1400" dirty="0" smtClean="0"/>
              <a:t>WP optimization</a:t>
            </a:r>
          </a:p>
          <a:p>
            <a:pPr marL="180975" indent="-180975">
              <a:buFont typeface="+mj-lt"/>
              <a:buAutoNum type="arabicPeriod"/>
            </a:pPr>
            <a:r>
              <a:rPr lang="en-US" sz="1400" dirty="0" smtClean="0"/>
              <a:t>Complete simulations with TFB</a:t>
            </a:r>
            <a:endParaRPr lang="en-US" sz="1400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358785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688757" y="2502000"/>
            <a:ext cx="1401343" cy="1384995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pPr marL="180975" indent="-180975">
              <a:buFont typeface="+mj-lt"/>
              <a:buAutoNum type="arabicPeriod"/>
            </a:pPr>
            <a:r>
              <a:rPr lang="en-US" sz="1400" dirty="0" smtClean="0"/>
              <a:t>Brightness curve for LHC beams</a:t>
            </a:r>
          </a:p>
          <a:p>
            <a:pPr marL="180975" indent="-180975">
              <a:buFont typeface="+mj-lt"/>
              <a:buAutoNum type="arabicPeriod"/>
            </a:pPr>
            <a:r>
              <a:rPr lang="en-US" sz="1400" dirty="0" smtClean="0"/>
              <a:t>Longitudinal stability with </a:t>
            </a:r>
            <a:r>
              <a:rPr lang="en-US" sz="1400" dirty="0" err="1" smtClean="0"/>
              <a:t>Finemet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86143" y="2262496"/>
            <a:ext cx="1014945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Tool for alignment</a:t>
            </a:r>
            <a:endParaRPr lang="en-US" sz="14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368000" y="1602000"/>
            <a:ext cx="0" cy="66495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45589" y="2266950"/>
            <a:ext cx="0" cy="880137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845235" y="2266950"/>
            <a:ext cx="344208" cy="0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426405" y="1602000"/>
            <a:ext cx="0" cy="1914419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861029" y="3516419"/>
            <a:ext cx="1758971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Validate KFA14 kicker </a:t>
            </a:r>
            <a:r>
              <a:rPr lang="en-US" sz="1400" dirty="0"/>
              <a:t>impedance reduction </a:t>
            </a:r>
            <a:r>
              <a:rPr lang="en-US" sz="1400" dirty="0" smtClean="0"/>
              <a:t>measures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542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699715"/>
          </a:xfrm>
        </p:spPr>
        <p:txBody>
          <a:bodyPr>
            <a:normAutofit fontScale="70000" lnSpcReduction="20000"/>
          </a:bodyPr>
          <a:lstStyle/>
          <a:p>
            <a:pPr marL="447675" indent="-411163"/>
            <a:r>
              <a:rPr lang="en-US" b="1" dirty="0" smtClean="0"/>
              <a:t>PS 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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LIU-PS </a:t>
            </a:r>
            <a:r>
              <a:rPr lang="en-US" b="1" dirty="0">
                <a:solidFill>
                  <a:schemeClr val="accent5"/>
                </a:solidFill>
              </a:rPr>
              <a:t>BD WG</a:t>
            </a:r>
            <a:endParaRPr lang="en-US" dirty="0" smtClean="0"/>
          </a:p>
          <a:p>
            <a:pPr lvl="1"/>
            <a:r>
              <a:rPr lang="en-US" b="1" dirty="0" smtClean="0"/>
              <a:t>2 GeV injection </a:t>
            </a:r>
            <a:r>
              <a:rPr lang="en-US" dirty="0" smtClean="0"/>
              <a:t>(12/2019)</a:t>
            </a:r>
          </a:p>
          <a:p>
            <a:pPr marL="1162050" lvl="2" indent="-266700"/>
            <a:r>
              <a:rPr lang="en-US" dirty="0" smtClean="0"/>
              <a:t>Space charge simulations to </a:t>
            </a:r>
            <a:r>
              <a:rPr lang="en-US" dirty="0" smtClean="0">
                <a:solidFill>
                  <a:srgbClr val="C0504D"/>
                </a:solidFill>
              </a:rPr>
              <a:t>validate tune spread scaling </a:t>
            </a:r>
            <a:r>
              <a:rPr lang="en-US" dirty="0" smtClean="0"/>
              <a:t>also with respect to LIU longitudinal parameters (large longitudinal emittance)</a:t>
            </a:r>
          </a:p>
          <a:p>
            <a:pPr lvl="1"/>
            <a:r>
              <a:rPr lang="en-US" b="1" dirty="0" smtClean="0"/>
              <a:t>Flat top horizontal instabilities </a:t>
            </a:r>
            <a:r>
              <a:rPr lang="en-US" dirty="0" smtClean="0"/>
              <a:t>(12/2019)</a:t>
            </a:r>
          </a:p>
          <a:p>
            <a:pPr marL="1162050" lvl="2" indent="-266700"/>
            <a:r>
              <a:rPr lang="en-US" dirty="0" smtClean="0"/>
              <a:t>Interpret old data with e-cloud multi-bunch simulation model</a:t>
            </a:r>
          </a:p>
          <a:p>
            <a:pPr marL="1162050" lvl="2" indent="-266700"/>
            <a:r>
              <a:rPr lang="en-US" dirty="0" smtClean="0"/>
              <a:t>Cross-check with 2018 experience and extrapolate to future parameters (LIU parameters, 72 bunch trains)</a:t>
            </a:r>
          </a:p>
          <a:p>
            <a:pPr marL="901700" lvl="1"/>
            <a:r>
              <a:rPr lang="en-US" b="1" dirty="0" smtClean="0"/>
              <a:t>Performance predictions for LS2 RF upgrades </a:t>
            </a:r>
            <a:r>
              <a:rPr lang="en-US" dirty="0" smtClean="0"/>
              <a:t>(06/2019)</a:t>
            </a: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Longitudinal instabilities with small longitudinal emittance </a:t>
            </a:r>
            <a:r>
              <a:rPr lang="en-US" dirty="0" smtClean="0"/>
              <a:t>(06/2020)</a:t>
            </a:r>
          </a:p>
          <a:p>
            <a:pPr marL="1162050" lvl="2" indent="-266700"/>
            <a:r>
              <a:rPr lang="en-US" dirty="0" smtClean="0"/>
              <a:t>Assess PS performance with full LIU upgrade and </a:t>
            </a:r>
            <a:r>
              <a:rPr lang="en-US" dirty="0" smtClean="0">
                <a:solidFill>
                  <a:srgbClr val="C0504D"/>
                </a:solidFill>
              </a:rPr>
              <a:t>margin for </a:t>
            </a:r>
            <a:r>
              <a:rPr lang="en-US" dirty="0" smtClean="0"/>
              <a:t>production of </a:t>
            </a:r>
            <a:r>
              <a:rPr lang="en-US" dirty="0" smtClean="0">
                <a:solidFill>
                  <a:srgbClr val="C0504D"/>
                </a:solidFill>
              </a:rPr>
              <a:t>lower longitudinal emittance </a:t>
            </a:r>
            <a:r>
              <a:rPr lang="en-US" dirty="0" smtClean="0"/>
              <a:t>to mitigate losses in SPS</a:t>
            </a:r>
          </a:p>
          <a:p>
            <a:pPr marL="1162050" lvl="2" indent="-266700"/>
            <a:r>
              <a:rPr lang="en-US" dirty="0" smtClean="0"/>
              <a:t>Study means to limit longitudinal halo production during longitudinal emittance blow up or bunch splitting in 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Action plan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26196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725172" cy="817708"/>
          </a:xfrm>
        </p:spPr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Timeline for 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414" y="1090303"/>
            <a:ext cx="8266711" cy="553602"/>
            <a:chOff x="338414" y="2464403"/>
            <a:chExt cx="8266711" cy="553602"/>
          </a:xfrm>
        </p:grpSpPr>
        <p:sp>
          <p:nvSpPr>
            <p:cNvPr id="28" name="TextBox 27"/>
            <p:cNvSpPr txBox="1"/>
            <p:nvPr/>
          </p:nvSpPr>
          <p:spPr>
            <a:xfrm>
              <a:off x="6835624" y="2468676"/>
              <a:ext cx="698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D50305"/>
                  </a:solidFill>
                </a:rPr>
                <a:t>Run 3</a:t>
              </a:r>
              <a:endParaRPr lang="en-US" sz="1400" b="1" dirty="0">
                <a:solidFill>
                  <a:srgbClr val="D50305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414" y="2464403"/>
              <a:ext cx="80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</a:rPr>
                <a:t>LS2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flipV="1">
              <a:off x="2161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flipV="1">
              <a:off x="577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flipV="1">
              <a:off x="3745125" y="2737293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flipV="1">
              <a:off x="5329125" y="2736000"/>
              <a:ext cx="1692000" cy="245276"/>
            </a:xfrm>
            <a:prstGeom prst="chevron">
              <a:avLst/>
            </a:prstGeom>
            <a:gradFill>
              <a:gsLst>
                <a:gs pos="39000">
                  <a:srgbClr val="0070C0"/>
                </a:gs>
                <a:gs pos="100000">
                  <a:srgbClr val="D50305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flipV="1">
              <a:off x="6913125" y="2737293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0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4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29125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12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Q1-2/2021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460456" y="2618291"/>
              <a:ext cx="1144669" cy="0"/>
            </a:xfrm>
            <a:prstGeom prst="straightConnector1">
              <a:avLst/>
            </a:prstGeom>
            <a:ln w="28575">
              <a:solidFill>
                <a:srgbClr val="D50305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28" idx="1"/>
            </p:cNvCxnSpPr>
            <p:nvPr/>
          </p:nvCxnSpPr>
          <p:spPr>
            <a:xfrm>
              <a:off x="987028" y="2618291"/>
              <a:ext cx="584859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147556" y="2221426"/>
            <a:ext cx="2281949" cy="646331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Start beam recommissioning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065618" y="1608469"/>
            <a:ext cx="0" cy="1933244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45505" y="1602000"/>
            <a:ext cx="0" cy="619426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813032" y="1573740"/>
            <a:ext cx="0" cy="253778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38013" y="2769986"/>
            <a:ext cx="1486414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Complete </a:t>
            </a:r>
            <a:r>
              <a:rPr lang="en-US" sz="1400" dirty="0" err="1" smtClean="0"/>
              <a:t>longi-tudinal</a:t>
            </a:r>
            <a:r>
              <a:rPr lang="en-US" sz="1400" dirty="0" smtClean="0"/>
              <a:t> instability studies</a:t>
            </a:r>
            <a:endParaRPr lang="en-US" sz="1400" dirty="0"/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1882980" y="2190421"/>
            <a:ext cx="182638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7603" y="3182297"/>
            <a:ext cx="1765376" cy="738664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Understand blow-up with large </a:t>
            </a:r>
            <a:r>
              <a:rPr lang="en-US" sz="1400" dirty="0" err="1" smtClean="0">
                <a:solidFill>
                  <a:srgbClr val="C0504D"/>
                </a:solidFill>
              </a:rPr>
              <a:t>longi-tudinal</a:t>
            </a:r>
            <a:r>
              <a:rPr lang="en-US" sz="1400" dirty="0" smtClean="0">
                <a:solidFill>
                  <a:srgbClr val="C0504D"/>
                </a:solidFill>
              </a:rPr>
              <a:t> emittance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9010" y="1928811"/>
            <a:ext cx="1763969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Long. impedance source identification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8461" y="2526080"/>
            <a:ext cx="1764518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Predictions RF upgrades post-LS2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1891438" y="2788634"/>
            <a:ext cx="174180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938012" y="3842025"/>
            <a:ext cx="1486415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PS-SPS transfer parameters</a:t>
            </a:r>
            <a:endParaRPr lang="en-US" sz="140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5232257" y="1573200"/>
            <a:ext cx="0" cy="69426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885652" y="2280504"/>
            <a:ext cx="0" cy="1101921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218559" y="2268000"/>
            <a:ext cx="677017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147556" y="4047064"/>
            <a:ext cx="2281949" cy="307777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Potential reduction of halo</a:t>
            </a:r>
            <a:endParaRPr lang="en-US" sz="1400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1891438" y="3541713"/>
            <a:ext cx="174180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6147556" y="3368693"/>
            <a:ext cx="2281949" cy="523220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Study longitudinal emittance below baseline</a:t>
            </a:r>
          </a:p>
        </p:txBody>
      </p:sp>
      <p:cxnSp>
        <p:nvCxnSpPr>
          <p:cNvPr id="100" name="Straight Connector 99"/>
          <p:cNvCxnSpPr/>
          <p:nvPr/>
        </p:nvCxnSpPr>
        <p:spPr>
          <a:xfrm>
            <a:off x="5895576" y="3642484"/>
            <a:ext cx="251980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885652" y="3342807"/>
            <a:ext cx="0" cy="844214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885652" y="4187021"/>
            <a:ext cx="261270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292204" y="3292503"/>
            <a:ext cx="1392986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 GeV injection and flat-bottom</a:t>
            </a:r>
          </a:p>
          <a:p>
            <a:r>
              <a:rPr lang="en-US" sz="1400" dirty="0" smtClean="0"/>
              <a:t>predictions</a:t>
            </a:r>
            <a:endParaRPr lang="en-US" sz="1400" dirty="0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3685190" y="3657271"/>
            <a:ext cx="127842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812022" y="3133396"/>
            <a:ext cx="125991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3812022" y="4111520"/>
            <a:ext cx="125991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4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699715"/>
          </a:xfrm>
        </p:spPr>
        <p:txBody>
          <a:bodyPr>
            <a:normAutofit fontScale="70000" lnSpcReduction="20000"/>
          </a:bodyPr>
          <a:lstStyle/>
          <a:p>
            <a:pPr marL="447675" indent="-411163"/>
            <a:r>
              <a:rPr lang="en-US" b="1" dirty="0" smtClean="0"/>
              <a:t>SPS</a:t>
            </a:r>
            <a:endParaRPr lang="en-US" b="1" dirty="0" smtClean="0">
              <a:solidFill>
                <a:schemeClr val="accent5"/>
              </a:solidFill>
            </a:endParaRPr>
          </a:p>
          <a:p>
            <a:pPr marL="809625" lvl="1" indent="-361950"/>
            <a:r>
              <a:rPr lang="en-US" dirty="0" smtClean="0"/>
              <a:t>Decision on </a:t>
            </a:r>
            <a:r>
              <a:rPr lang="en-US" b="1" dirty="0" smtClean="0"/>
              <a:t>new flanges </a:t>
            </a:r>
            <a:r>
              <a:rPr lang="en-US" dirty="0" smtClean="0"/>
              <a:t>for removal of momentum aperture restrictions (03/2019</a:t>
            </a:r>
            <a:r>
              <a:rPr lang="en-US" dirty="0">
                <a:solidFill>
                  <a:schemeClr val="accent5"/>
                </a:solidFill>
                <a:sym typeface="Symbol" panose="05050102010706020507" pitchFamily="18" charset="2"/>
              </a:rPr>
              <a:t>  </a:t>
            </a:r>
            <a:r>
              <a:rPr lang="en-US" b="1" dirty="0">
                <a:solidFill>
                  <a:schemeClr val="accent5"/>
                </a:solidFill>
              </a:rPr>
              <a:t>LIU-SPS </a:t>
            </a:r>
            <a:r>
              <a:rPr lang="en-US" b="1" dirty="0" smtClean="0">
                <a:solidFill>
                  <a:schemeClr val="accent5"/>
                </a:solidFill>
              </a:rPr>
              <a:t>LS2 TC</a:t>
            </a:r>
            <a:r>
              <a:rPr lang="en-US" dirty="0" smtClean="0"/>
              <a:t>)</a:t>
            </a:r>
          </a:p>
          <a:p>
            <a:pPr marL="809625" lvl="1" indent="-361950"/>
            <a:r>
              <a:rPr lang="en-US" dirty="0" smtClean="0"/>
              <a:t>Decision on </a:t>
            </a:r>
            <a:r>
              <a:rPr lang="en-US" b="1" dirty="0" smtClean="0"/>
              <a:t>630 MHz HOM damper </a:t>
            </a:r>
            <a:r>
              <a:rPr lang="en-US" dirty="0" smtClean="0"/>
              <a:t>(06/2019 </a:t>
            </a:r>
            <a:r>
              <a:rPr lang="en-US" dirty="0" smtClean="0">
                <a:solidFill>
                  <a:schemeClr val="accent5"/>
                </a:solidFill>
                <a:sym typeface="Symbol" panose="05050102010706020507" pitchFamily="18" charset="2"/>
              </a:rPr>
              <a:t> </a:t>
            </a:r>
            <a:r>
              <a:rPr lang="en-US" b="1" dirty="0">
                <a:solidFill>
                  <a:schemeClr val="accent5"/>
                </a:solidFill>
              </a:rPr>
              <a:t>LIU-SPS LS2 TC</a:t>
            </a:r>
            <a:r>
              <a:rPr lang="en-US" dirty="0" smtClean="0"/>
              <a:t>)</a:t>
            </a:r>
          </a:p>
          <a:p>
            <a:pPr marL="809625" lvl="1" indent="-361950"/>
            <a:r>
              <a:rPr lang="en-US" b="1" dirty="0" smtClean="0"/>
              <a:t>Injection losses </a:t>
            </a:r>
            <a:r>
              <a:rPr lang="en-US" dirty="0" smtClean="0"/>
              <a:t>(12/2019 </a:t>
            </a:r>
            <a:r>
              <a:rPr lang="en-US" dirty="0" smtClean="0">
                <a:solidFill>
                  <a:schemeClr val="accent5"/>
                </a:solidFill>
                <a:sym typeface="Symbol" panose="05050102010706020507" pitchFamily="18" charset="2"/>
              </a:rPr>
              <a:t> </a:t>
            </a:r>
            <a:r>
              <a:rPr lang="en-US" b="1" dirty="0" smtClean="0">
                <a:solidFill>
                  <a:schemeClr val="accent5"/>
                </a:solidFill>
              </a:rPr>
              <a:t>LIU-SPS </a:t>
            </a:r>
            <a:r>
              <a:rPr lang="en-US" b="1" dirty="0">
                <a:solidFill>
                  <a:schemeClr val="accent5"/>
                </a:solidFill>
              </a:rPr>
              <a:t>BD </a:t>
            </a:r>
            <a:r>
              <a:rPr lang="en-US" b="1" dirty="0" smtClean="0">
                <a:solidFill>
                  <a:schemeClr val="accent5"/>
                </a:solidFill>
              </a:rPr>
              <a:t>WG</a:t>
            </a:r>
            <a:r>
              <a:rPr lang="en-US" dirty="0" smtClean="0"/>
              <a:t>)</a:t>
            </a:r>
          </a:p>
          <a:p>
            <a:pPr marL="1092200" lvl="2" indent="-282575"/>
            <a:r>
              <a:rPr lang="en-US" dirty="0" smtClean="0"/>
              <a:t>Continue longitudinal simulations to confirm beam stability and reduced flat bottom losses with long trains of low longitudinal emittance bunches</a:t>
            </a:r>
          </a:p>
          <a:p>
            <a:pPr marL="1092200" lvl="2" indent="-282575"/>
            <a:r>
              <a:rPr lang="en-US" dirty="0" smtClean="0"/>
              <a:t>Stability along the ramp</a:t>
            </a:r>
          </a:p>
          <a:p>
            <a:pPr marL="809625" lvl="1" indent="-361950"/>
            <a:r>
              <a:rPr lang="en-US" b="1" dirty="0" smtClean="0"/>
              <a:t>Longitudinal instabilities </a:t>
            </a:r>
            <a:r>
              <a:rPr lang="en-US" dirty="0" smtClean="0"/>
              <a:t>(12/2019</a:t>
            </a:r>
            <a:r>
              <a:rPr lang="en-US" dirty="0">
                <a:solidFill>
                  <a:schemeClr val="accent5"/>
                </a:solidFill>
                <a:sym typeface="Symbol" panose="05050102010706020507" pitchFamily="18" charset="2"/>
              </a:rPr>
              <a:t>  </a:t>
            </a:r>
            <a:r>
              <a:rPr lang="en-US" b="1" dirty="0">
                <a:solidFill>
                  <a:schemeClr val="accent5"/>
                </a:solidFill>
              </a:rPr>
              <a:t>LIU-SPS BD WG</a:t>
            </a:r>
            <a:r>
              <a:rPr lang="en-US" dirty="0" smtClean="0"/>
              <a:t>)</a:t>
            </a:r>
          </a:p>
          <a:p>
            <a:pPr marL="1076325" lvl="2" indent="-266700"/>
            <a:r>
              <a:rPr lang="en-US" dirty="0" smtClean="0"/>
              <a:t>Prove 800 MHz requirements also along the ramp</a:t>
            </a:r>
          </a:p>
          <a:p>
            <a:pPr marL="809625" lvl="1" indent="-361950"/>
            <a:r>
              <a:rPr lang="en-US" b="1" dirty="0" smtClean="0"/>
              <a:t>Horizontal instabilities</a:t>
            </a:r>
            <a:r>
              <a:rPr lang="en-US" dirty="0" smtClean="0"/>
              <a:t> (06/2020</a:t>
            </a:r>
            <a:r>
              <a:rPr lang="en-US" dirty="0">
                <a:solidFill>
                  <a:schemeClr val="accent5"/>
                </a:solidFill>
                <a:sym typeface="Symbol" panose="05050102010706020507" pitchFamily="18" charset="2"/>
              </a:rPr>
              <a:t>  </a:t>
            </a:r>
            <a:r>
              <a:rPr lang="en-US" b="1" dirty="0">
                <a:solidFill>
                  <a:schemeClr val="accent5"/>
                </a:solidFill>
              </a:rPr>
              <a:t>LIU-SPS BD WG</a:t>
            </a:r>
            <a:r>
              <a:rPr lang="en-US" dirty="0" smtClean="0"/>
              <a:t>)</a:t>
            </a:r>
          </a:p>
          <a:p>
            <a:pPr marL="1092200" lvl="2" indent="-282575"/>
            <a:r>
              <a:rPr lang="en-US" dirty="0" smtClean="0"/>
              <a:t>Identify the source (impedance and/or e-cloud) by matching machine measurements with models</a:t>
            </a:r>
          </a:p>
          <a:p>
            <a:pPr marL="1092200" lvl="2" indent="-282575"/>
            <a:r>
              <a:rPr lang="en-US" dirty="0" smtClean="0"/>
              <a:t>Define strategy to cope with it in the future operation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Action plan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203701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725172" cy="817708"/>
          </a:xfrm>
        </p:spPr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Timeline for SPS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414" y="1090303"/>
            <a:ext cx="8266711" cy="553602"/>
            <a:chOff x="338414" y="2464403"/>
            <a:chExt cx="8266711" cy="553602"/>
          </a:xfrm>
        </p:grpSpPr>
        <p:sp>
          <p:nvSpPr>
            <p:cNvPr id="28" name="TextBox 27"/>
            <p:cNvSpPr txBox="1"/>
            <p:nvPr/>
          </p:nvSpPr>
          <p:spPr>
            <a:xfrm>
              <a:off x="6835624" y="2468676"/>
              <a:ext cx="698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D50305"/>
                  </a:solidFill>
                </a:rPr>
                <a:t>Run 3</a:t>
              </a:r>
              <a:endParaRPr lang="en-US" sz="1400" b="1" dirty="0">
                <a:solidFill>
                  <a:srgbClr val="D50305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414" y="2464403"/>
              <a:ext cx="80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</a:rPr>
                <a:t>LS2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flipV="1">
              <a:off x="2161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flipV="1">
              <a:off x="577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flipV="1">
              <a:off x="3745125" y="2737293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flipV="1">
              <a:off x="5329125" y="2736000"/>
              <a:ext cx="1692000" cy="245276"/>
            </a:xfrm>
            <a:prstGeom prst="chevron">
              <a:avLst/>
            </a:prstGeom>
            <a:gradFill>
              <a:gsLst>
                <a:gs pos="39000">
                  <a:srgbClr val="0070C0"/>
                </a:gs>
                <a:gs pos="100000">
                  <a:srgbClr val="D50305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flipV="1">
              <a:off x="6913125" y="2737293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0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4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29125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12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Q1-2/2021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460456" y="2618291"/>
              <a:ext cx="1144669" cy="0"/>
            </a:xfrm>
            <a:prstGeom prst="straightConnector1">
              <a:avLst/>
            </a:prstGeom>
            <a:ln w="28575">
              <a:solidFill>
                <a:srgbClr val="D50305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28" idx="1"/>
            </p:cNvCxnSpPr>
            <p:nvPr/>
          </p:nvCxnSpPr>
          <p:spPr>
            <a:xfrm>
              <a:off x="987028" y="2618291"/>
              <a:ext cx="584859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677557" y="2507176"/>
            <a:ext cx="2132948" cy="646331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Start beam recommissioning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189443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8363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35534" y="2301975"/>
            <a:ext cx="1755629" cy="738664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Longitudinal injection losses (long batches)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86143" y="2502000"/>
            <a:ext cx="1149911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Decision on aperture restrictions</a:t>
            </a:r>
            <a:endParaRPr lang="en-US" sz="14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36800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871629" y="2502000"/>
            <a:ext cx="1363764" cy="738664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Decision on 630 MHz HOM dampers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3835534" y="3156225"/>
            <a:ext cx="1755629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Define 800 MHz requirements </a:t>
            </a:r>
            <a:endParaRPr lang="en-US" sz="1400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5111955" y="1596824"/>
            <a:ext cx="0" cy="455176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111955" y="2052000"/>
            <a:ext cx="1109096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880753" y="3927153"/>
            <a:ext cx="2280743" cy="523220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Define strategy to mitigate with horizontal instability</a:t>
            </a:r>
            <a:endParaRPr lang="en-US" sz="1400" dirty="0">
              <a:solidFill>
                <a:srgbClr val="C0504D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6221051" y="2052000"/>
            <a:ext cx="0" cy="1875153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818355" y="3927836"/>
            <a:ext cx="1772809" cy="523220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504D"/>
                </a:solidFill>
              </a:rPr>
              <a:t>Identify source of horizontal instability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3659475" y="3417835"/>
            <a:ext cx="176059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68" idx="1"/>
          </p:cNvCxnSpPr>
          <p:nvPr/>
        </p:nvCxnSpPr>
        <p:spPr>
          <a:xfrm>
            <a:off x="3659475" y="4189446"/>
            <a:ext cx="158880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649916" y="2671307"/>
            <a:ext cx="176059" cy="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659475" y="1608469"/>
            <a:ext cx="0" cy="2580891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7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699715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Ions</a:t>
            </a:r>
            <a:endParaRPr lang="en-US" dirty="0" smtClean="0"/>
          </a:p>
          <a:p>
            <a:pPr marL="714375" lvl="1" indent="-266700"/>
            <a:r>
              <a:rPr lang="en-US" b="1" dirty="0" smtClean="0"/>
              <a:t>LEIR modeling </a:t>
            </a:r>
            <a:r>
              <a:rPr lang="en-US" dirty="0" smtClean="0"/>
              <a:t>(12/2019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 </a:t>
            </a:r>
            <a:r>
              <a:rPr lang="en-US" b="1" dirty="0">
                <a:solidFill>
                  <a:schemeClr val="accent5"/>
                </a:solidFill>
              </a:rPr>
              <a:t> LIU-ION </a:t>
            </a:r>
            <a:r>
              <a:rPr lang="en-US" b="1" dirty="0" smtClean="0">
                <a:solidFill>
                  <a:schemeClr val="accent5"/>
                </a:solidFill>
              </a:rPr>
              <a:t>PS Injectors BD </a:t>
            </a:r>
            <a:r>
              <a:rPr lang="en-US" b="1" dirty="0">
                <a:solidFill>
                  <a:schemeClr val="accent5"/>
                </a:solidFill>
              </a:rPr>
              <a:t>WG</a:t>
            </a:r>
            <a:r>
              <a:rPr lang="en-US" dirty="0" smtClean="0"/>
              <a:t>)</a:t>
            </a:r>
          </a:p>
          <a:p>
            <a:pPr marL="990600" lvl="2" indent="-276225"/>
            <a:r>
              <a:rPr lang="en-US" dirty="0" smtClean="0"/>
              <a:t>Simulations including space charge, IBS, electron cooling</a:t>
            </a:r>
          </a:p>
          <a:p>
            <a:pPr marL="990600" lvl="2" indent="-276225"/>
            <a:r>
              <a:rPr lang="en-US" dirty="0" smtClean="0"/>
              <a:t>Further impedance identification for future reduction</a:t>
            </a:r>
          </a:p>
          <a:p>
            <a:pPr marL="714375" lvl="1" indent="-266700"/>
            <a:r>
              <a:rPr lang="en-US" b="1" dirty="0" smtClean="0"/>
              <a:t>PS microwave instability</a:t>
            </a:r>
            <a:r>
              <a:rPr lang="en-US" dirty="0" smtClean="0"/>
              <a:t> (12/2019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 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LIU-PS BD WG</a:t>
            </a:r>
            <a:r>
              <a:rPr lang="en-US" dirty="0" smtClean="0"/>
              <a:t>)</a:t>
            </a:r>
          </a:p>
          <a:p>
            <a:pPr marL="990600" lvl="2" indent="-276225"/>
            <a:r>
              <a:rPr lang="en-US" dirty="0" smtClean="0"/>
              <a:t>Modeling with present PS impedance model to explain instability at transition and devise mitigations</a:t>
            </a:r>
          </a:p>
          <a:p>
            <a:pPr marL="714375" lvl="1" indent="-266700"/>
            <a:r>
              <a:rPr lang="en-US" b="1" dirty="0" smtClean="0">
                <a:solidFill>
                  <a:srgbClr val="C0504D"/>
                </a:solidFill>
              </a:rPr>
              <a:t>SPS longitudinal instabilities </a:t>
            </a:r>
            <a:r>
              <a:rPr lang="en-US" dirty="0" smtClean="0">
                <a:solidFill>
                  <a:srgbClr val="C0504D"/>
                </a:solidFill>
              </a:rPr>
              <a:t>(09/2019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 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LIU-SPS </a:t>
            </a:r>
            <a:r>
              <a:rPr lang="en-US" b="1" dirty="0">
                <a:solidFill>
                  <a:schemeClr val="accent5"/>
                </a:solidFill>
              </a:rPr>
              <a:t>BD WG</a:t>
            </a:r>
            <a:r>
              <a:rPr lang="en-US" dirty="0" smtClean="0">
                <a:solidFill>
                  <a:srgbClr val="C0504D"/>
                </a:solidFill>
              </a:rPr>
              <a:t>)</a:t>
            </a:r>
          </a:p>
          <a:p>
            <a:pPr marL="990600" lvl="2" indent="-276225"/>
            <a:r>
              <a:rPr lang="en-US" dirty="0" smtClean="0">
                <a:solidFill>
                  <a:srgbClr val="C0504D"/>
                </a:solidFill>
              </a:rPr>
              <a:t>Complete data analysis from 2018</a:t>
            </a:r>
          </a:p>
          <a:p>
            <a:pPr marL="990600" lvl="2" indent="-276225"/>
            <a:r>
              <a:rPr lang="en-US" dirty="0" smtClean="0">
                <a:solidFill>
                  <a:srgbClr val="C0504D"/>
                </a:solidFill>
              </a:rPr>
              <a:t>Define strategy to cope with it in the future operation (use of 800 MHz and/or longitudinal emittance blow up)</a:t>
            </a:r>
          </a:p>
          <a:p>
            <a:pPr marL="714375" lvl="1" indent="-266700"/>
            <a:r>
              <a:rPr lang="en-US" b="1" dirty="0" smtClean="0">
                <a:solidFill>
                  <a:srgbClr val="C0504D"/>
                </a:solidFill>
              </a:rPr>
              <a:t>Define strategy for </a:t>
            </a:r>
            <a:r>
              <a:rPr lang="en-US" b="1" dirty="0">
                <a:solidFill>
                  <a:srgbClr val="C0504D"/>
                </a:solidFill>
              </a:rPr>
              <a:t>slip </a:t>
            </a:r>
            <a:r>
              <a:rPr lang="en-US" b="1" dirty="0" smtClean="0">
                <a:solidFill>
                  <a:srgbClr val="C0504D"/>
                </a:solidFill>
              </a:rPr>
              <a:t>stackin</a:t>
            </a:r>
            <a:r>
              <a:rPr lang="en-US" dirty="0" smtClean="0">
                <a:solidFill>
                  <a:srgbClr val="C0504D"/>
                </a:solidFill>
              </a:rPr>
              <a:t>g (2020, 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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LIU-SPS </a:t>
            </a:r>
            <a:r>
              <a:rPr lang="en-US" b="1" dirty="0">
                <a:solidFill>
                  <a:schemeClr val="accent5"/>
                </a:solidFill>
              </a:rPr>
              <a:t>BD WG</a:t>
            </a:r>
            <a:r>
              <a:rPr lang="en-US" dirty="0" smtClean="0">
                <a:solidFill>
                  <a:srgbClr val="C0504D"/>
                </a:solidFill>
              </a:rPr>
              <a:t>)</a:t>
            </a:r>
            <a:endParaRPr lang="en-US" dirty="0">
              <a:solidFill>
                <a:srgbClr val="C0504D"/>
              </a:solidFill>
            </a:endParaRPr>
          </a:p>
          <a:p>
            <a:pPr lvl="2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Action plan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84770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725172" cy="817708"/>
          </a:xfrm>
        </p:spPr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Timeline for 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38414" y="1090303"/>
            <a:ext cx="8266711" cy="553602"/>
            <a:chOff x="338414" y="2464403"/>
            <a:chExt cx="8266711" cy="553602"/>
          </a:xfrm>
        </p:grpSpPr>
        <p:sp>
          <p:nvSpPr>
            <p:cNvPr id="28" name="TextBox 27"/>
            <p:cNvSpPr txBox="1"/>
            <p:nvPr/>
          </p:nvSpPr>
          <p:spPr>
            <a:xfrm>
              <a:off x="6835624" y="2468676"/>
              <a:ext cx="698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D50305"/>
                  </a:solidFill>
                </a:rPr>
                <a:t>Run 3</a:t>
              </a:r>
              <a:endParaRPr lang="en-US" sz="1400" b="1" dirty="0">
                <a:solidFill>
                  <a:srgbClr val="D50305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414" y="2464403"/>
              <a:ext cx="806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</a:rPr>
                <a:t>LS2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Chevron 34"/>
            <p:cNvSpPr/>
            <p:nvPr/>
          </p:nvSpPr>
          <p:spPr>
            <a:xfrm flipV="1">
              <a:off x="2161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flipV="1">
              <a:off x="577125" y="2736000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flipV="1">
              <a:off x="3745125" y="2737293"/>
              <a:ext cx="1692000" cy="245276"/>
            </a:xfrm>
            <a:prstGeom prst="chevron">
              <a:avLst/>
            </a:prstGeom>
            <a:solidFill>
              <a:srgbClr val="0070C0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flipV="1">
              <a:off x="5329125" y="2736000"/>
              <a:ext cx="1692000" cy="245276"/>
            </a:xfrm>
            <a:prstGeom prst="chevron">
              <a:avLst/>
            </a:prstGeom>
            <a:gradFill>
              <a:gsLst>
                <a:gs pos="39000">
                  <a:srgbClr val="0070C0"/>
                </a:gs>
                <a:gs pos="100000">
                  <a:srgbClr val="D50305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flipV="1">
              <a:off x="6913125" y="2737293"/>
              <a:ext cx="1692000" cy="245276"/>
            </a:xfrm>
            <a:prstGeom prst="chevron">
              <a:avLst/>
            </a:prstGeom>
            <a:solidFill>
              <a:srgbClr val="D50305"/>
            </a:solidFill>
            <a:ln w="25400" cmpd="sng">
              <a:solidFill>
                <a:schemeClr val="accent4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0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Q3-4/2019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44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29125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Q3-4/2020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12000" y="2703600"/>
              <a:ext cx="1584000" cy="314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Q1-2/2021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460456" y="2618291"/>
              <a:ext cx="1144669" cy="0"/>
            </a:xfrm>
            <a:prstGeom prst="straightConnector1">
              <a:avLst/>
            </a:prstGeom>
            <a:ln w="28575">
              <a:solidFill>
                <a:srgbClr val="D50305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28" idx="1"/>
            </p:cNvCxnSpPr>
            <p:nvPr/>
          </p:nvCxnSpPr>
          <p:spPr>
            <a:xfrm>
              <a:off x="987028" y="2618291"/>
              <a:ext cx="584859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772807" y="2507176"/>
            <a:ext cx="2034643" cy="646331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Start beam recommissioning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980018" y="1602000"/>
            <a:ext cx="0" cy="90000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83630" y="1602000"/>
            <a:ext cx="0" cy="90000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971096" y="4110460"/>
            <a:ext cx="1667704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Capture loss studies in LEIR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309779" y="2502000"/>
            <a:ext cx="1363764" cy="738664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Simulate long. ion instability in SPS</a:t>
            </a:r>
            <a:endParaRPr lang="en-US" sz="1400" dirty="0">
              <a:solidFill>
                <a:srgbClr val="C0504D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5359605" y="1602000"/>
            <a:ext cx="0" cy="900000"/>
          </a:xfrm>
          <a:prstGeom prst="line">
            <a:avLst/>
          </a:prstGeom>
          <a:ln w="28575">
            <a:solidFill>
              <a:srgbClr val="C050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175839" y="2502000"/>
            <a:ext cx="1439582" cy="523220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504D"/>
                </a:solidFill>
              </a:rPr>
              <a:t>Define scenario for slip stacking</a:t>
            </a:r>
            <a:endParaRPr lang="en-US" sz="1400" dirty="0">
              <a:solidFill>
                <a:srgbClr val="C0504D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3813641" y="1602000"/>
            <a:ext cx="0" cy="277007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71096" y="2507176"/>
            <a:ext cx="1074969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Study max. int. in LEIR</a:t>
            </a:r>
            <a:endParaRPr lang="en-US" sz="1400" dirty="0"/>
          </a:p>
        </p:txBody>
      </p:sp>
      <p:cxnSp>
        <p:nvCxnSpPr>
          <p:cNvPr id="63" name="Straight Connector 62"/>
          <p:cNvCxnSpPr>
            <a:endCxn id="62" idx="1"/>
          </p:cNvCxnSpPr>
          <p:nvPr/>
        </p:nvCxnSpPr>
        <p:spPr>
          <a:xfrm>
            <a:off x="3813641" y="2768786"/>
            <a:ext cx="157455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71096" y="3317107"/>
            <a:ext cx="1667704" cy="523220"/>
          </a:xfrm>
          <a:prstGeom prst="rect">
            <a:avLst/>
          </a:prstGeom>
          <a:noFill/>
          <a:ln w="28575">
            <a:solidFill>
              <a:srgbClr val="0070C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Simulate transition crossing in PS</a:t>
            </a:r>
            <a:endParaRPr lang="en-US" sz="140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3813641" y="3566203"/>
            <a:ext cx="157455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813641" y="4372070"/>
            <a:ext cx="157455" cy="0"/>
          </a:xfrm>
          <a:prstGeom prst="line">
            <a:avLst/>
          </a:prstGeom>
          <a:ln w="28575">
            <a:solidFill>
              <a:srgbClr val="0070C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36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LHC Injectors Upgrade Workshop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10107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Summary</a:t>
            </a:r>
            <a:endParaRPr lang="fr-CH" sz="2800" dirty="0"/>
          </a:p>
        </p:txBody>
      </p:sp>
      <p:sp>
        <p:nvSpPr>
          <p:cNvPr id="40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158294" cy="3699715"/>
          </a:xfrm>
        </p:spPr>
        <p:txBody>
          <a:bodyPr>
            <a:normAutofit/>
          </a:bodyPr>
          <a:lstStyle/>
          <a:p>
            <a:pPr marL="449263" indent="-412750">
              <a:tabLst>
                <a:tab pos="536575" algn="l"/>
              </a:tabLst>
            </a:pPr>
            <a:r>
              <a:rPr lang="en-US" sz="2100" b="1" dirty="0" smtClean="0"/>
              <a:t>Major milestones on path to LIU </a:t>
            </a:r>
            <a:r>
              <a:rPr lang="en-US" sz="2100" b="1" u="sng" dirty="0" smtClean="0">
                <a:solidFill>
                  <a:srgbClr val="C0504D"/>
                </a:solidFill>
              </a:rPr>
              <a:t>proton</a:t>
            </a:r>
            <a:r>
              <a:rPr lang="en-US" sz="2100" b="1" dirty="0" smtClean="0"/>
              <a:t> performance</a:t>
            </a:r>
          </a:p>
          <a:p>
            <a:pPr marL="860743" lvl="1" indent="-412750">
              <a:tabLst>
                <a:tab pos="536575" algn="l"/>
              </a:tabLst>
            </a:pPr>
            <a:r>
              <a:rPr lang="en-US" sz="1800" b="1" dirty="0" smtClean="0"/>
              <a:t>Linac4:	</a:t>
            </a:r>
            <a:r>
              <a:rPr lang="en-GB" sz="1800" b="1" dirty="0" smtClean="0"/>
              <a:t>Achieve </a:t>
            </a:r>
            <a:r>
              <a:rPr lang="en-GB" sz="1800" b="1" dirty="0"/>
              <a:t>25 mA, 0.3 </a:t>
            </a:r>
            <a:r>
              <a:rPr lang="en-GB" sz="1800" b="1" dirty="0">
                <a:latin typeface="Symbol" panose="05050102010706020507" pitchFamily="18" charset="2"/>
              </a:rPr>
              <a:t>m</a:t>
            </a:r>
            <a:r>
              <a:rPr lang="en-GB" sz="1800" b="1" dirty="0"/>
              <a:t>m reliably and reproducibly</a:t>
            </a:r>
          </a:p>
          <a:p>
            <a:pPr marL="860743" lvl="1" indent="-412750">
              <a:tabLst>
                <a:tab pos="536575" algn="l"/>
              </a:tabLst>
            </a:pPr>
            <a:r>
              <a:rPr lang="en-US" sz="1800" b="1" dirty="0" smtClean="0"/>
              <a:t>PSB: 	</a:t>
            </a:r>
            <a:r>
              <a:rPr lang="en-GB" sz="1800" b="1" dirty="0" smtClean="0"/>
              <a:t>Re-establish </a:t>
            </a:r>
            <a:r>
              <a:rPr lang="en-GB" sz="1800" b="1" dirty="0"/>
              <a:t>production schemes for all </a:t>
            </a:r>
            <a:r>
              <a:rPr lang="en-GB" sz="1800" b="1" dirty="0" smtClean="0"/>
              <a:t>pre-LS2</a:t>
            </a:r>
            <a:r>
              <a:rPr lang="en-GB" sz="1800" b="1" dirty="0"/>
              <a:t> </a:t>
            </a:r>
            <a:r>
              <a:rPr lang="en-GB" sz="1800" b="1" dirty="0" smtClean="0"/>
              <a:t>beams</a:t>
            </a:r>
          </a:p>
          <a:p>
            <a:pPr marL="860743" lvl="1" indent="-412750">
              <a:tabLst>
                <a:tab pos="536575" algn="l"/>
              </a:tabLst>
            </a:pPr>
            <a:r>
              <a:rPr lang="en-US" sz="1800" b="1" dirty="0" smtClean="0"/>
              <a:t>PS: 	Injection of large momentum spread</a:t>
            </a:r>
            <a:br>
              <a:rPr lang="en-US" sz="1800" b="1" dirty="0" smtClean="0"/>
            </a:br>
            <a:r>
              <a:rPr lang="en-US" sz="1800" b="1" dirty="0" smtClean="0"/>
              <a:t>		Smaller longitudinal emittance for transfer to SPS</a:t>
            </a:r>
          </a:p>
          <a:p>
            <a:pPr marL="860743" lvl="1" indent="-412750">
              <a:tabLst>
                <a:tab pos="536575" algn="l"/>
              </a:tabLst>
            </a:pPr>
            <a:r>
              <a:rPr lang="en-US" sz="1800" b="1" dirty="0" smtClean="0"/>
              <a:t>SPS:</a:t>
            </a:r>
            <a:r>
              <a:rPr lang="en-US" sz="1800" b="1" dirty="0"/>
              <a:t>	</a:t>
            </a:r>
            <a:r>
              <a:rPr lang="en-US" sz="1800" b="1" dirty="0" smtClean="0"/>
              <a:t>Longitudinal injection losses</a:t>
            </a:r>
            <a:br>
              <a:rPr lang="en-US" sz="1800" b="1" dirty="0" smtClean="0"/>
            </a:br>
            <a:r>
              <a:rPr lang="en-US" sz="1800" b="1" dirty="0" smtClean="0"/>
              <a:t>		Stability with small longitudinal emittance</a:t>
            </a:r>
            <a:br>
              <a:rPr lang="en-US" sz="1800" b="1" dirty="0" smtClean="0"/>
            </a:br>
            <a:r>
              <a:rPr lang="en-US" sz="1800" b="1" dirty="0" smtClean="0"/>
              <a:t> 	Horizontal stability at high intensity</a:t>
            </a:r>
          </a:p>
          <a:p>
            <a:pPr marL="449263" indent="-412750">
              <a:tabLst>
                <a:tab pos="536575" algn="l"/>
              </a:tabLst>
            </a:pPr>
            <a:r>
              <a:rPr lang="en-US" sz="2100" b="1" dirty="0"/>
              <a:t>Major milestones on path to LIU </a:t>
            </a:r>
            <a:r>
              <a:rPr lang="en-US" sz="2100" b="1" u="sng" dirty="0" smtClean="0">
                <a:solidFill>
                  <a:srgbClr val="C0504D"/>
                </a:solidFill>
              </a:rPr>
              <a:t>ion</a:t>
            </a:r>
            <a:r>
              <a:rPr lang="en-US" sz="2100" b="1" dirty="0" smtClean="0"/>
              <a:t> </a:t>
            </a:r>
            <a:r>
              <a:rPr lang="en-US" sz="2100" b="1" dirty="0"/>
              <a:t>performance</a:t>
            </a:r>
          </a:p>
          <a:p>
            <a:pPr marL="860743" lvl="1" indent="-412750">
              <a:tabLst>
                <a:tab pos="536575" algn="l"/>
              </a:tabLst>
            </a:pPr>
            <a:r>
              <a:rPr lang="en-US" sz="1800" b="1" dirty="0" smtClean="0"/>
              <a:t>SPS:</a:t>
            </a:r>
            <a:r>
              <a:rPr lang="en-US" sz="1800" b="1" dirty="0"/>
              <a:t>	</a:t>
            </a:r>
            <a:r>
              <a:rPr lang="en-GB" sz="1800" b="1" dirty="0" smtClean="0"/>
              <a:t>Longitudinal stability</a:t>
            </a:r>
            <a:br>
              <a:rPr lang="en-GB" sz="1800" b="1" dirty="0" smtClean="0"/>
            </a:br>
            <a:r>
              <a:rPr lang="en-GB" sz="1800" b="1" dirty="0" smtClean="0"/>
              <a:t>		Slip-stacking</a:t>
            </a:r>
            <a:endParaRPr lang="en-GB" sz="1800" b="1" dirty="0"/>
          </a:p>
          <a:p>
            <a:pPr marL="449263" indent="-412750">
              <a:tabLst>
                <a:tab pos="536575" algn="l"/>
              </a:tabLst>
            </a:pPr>
            <a:endParaRPr lang="en-US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3019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0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PSB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1800" y="1040252"/>
          <a:ext cx="8280401" cy="353174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396421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6038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Conclude on</a:t>
                      </a:r>
                      <a:r>
                        <a:rPr lang="en-GB" sz="1400" baseline="0" dirty="0" smtClean="0"/>
                        <a:t> transverse emittance measurements as input for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brightness curve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61265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Establish</a:t>
                      </a:r>
                      <a:r>
                        <a:rPr lang="en-GB" sz="1400" baseline="0" dirty="0" smtClean="0"/>
                        <a:t> common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model for space charge simulations</a:t>
                      </a:r>
                      <a:r>
                        <a:rPr lang="en-GB" sz="1400" baseline="0" dirty="0" smtClean="0"/>
                        <a:t>, including imperfections, to define optics choices at injection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Study</a:t>
                      </a:r>
                      <a:r>
                        <a:rPr lang="en-GB" sz="1400" baseline="0" dirty="0" smtClean="0"/>
                        <a:t> impact of unmatched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termination of extraction kicker </a:t>
                      </a:r>
                      <a:r>
                        <a:rPr lang="en-GB" sz="1400" baseline="0" dirty="0" smtClean="0"/>
                        <a:t>(horizontal instability)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Prepare</a:t>
                      </a:r>
                      <a:r>
                        <a:rPr lang="en-GB" sz="1400" baseline="0" dirty="0" smtClean="0"/>
                        <a:t> tool to optimize alignment of all rings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60382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Controlled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blow for longitudinal shaving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dk1"/>
                          </a:solidFill>
                        </a:rPr>
                        <a:t>Definition</a:t>
                      </a:r>
                      <a:r>
                        <a:rPr lang="en-GB" sz="1400" baseline="0" dirty="0" smtClean="0">
                          <a:solidFill>
                            <a:schemeClr val="dk1"/>
                          </a:solidFill>
                        </a:rPr>
                        <a:t> of longitudinal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parameter sets for all beams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Renovation and possible upgrade of longitudinal Tomography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603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Longitudinal</a:t>
                      </a:r>
                      <a:r>
                        <a:rPr lang="en-GB" sz="1400" baseline="0" dirty="0" smtClean="0"/>
                        <a:t> emittance model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5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PS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1800" y="1040253"/>
          <a:ext cx="8280401" cy="34011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411124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374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Analysis of KFA45 field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Conclude on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emittance blow-up measurement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</a:t>
                      </a:r>
                      <a:r>
                        <a:rPr lang="en-GB" sz="1400" baseline="0" dirty="0" smtClean="0"/>
                        <a:t>(systematic errors)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PSB-PS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transfer line matching </a:t>
                      </a:r>
                      <a:r>
                        <a:rPr lang="en-GB" sz="1400" baseline="0" dirty="0" smtClean="0"/>
                        <a:t>using turn-by-turn acquisitions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Simulations</a:t>
                      </a:r>
                      <a:r>
                        <a:rPr lang="en-GB" sz="1400" baseline="0" dirty="0" smtClean="0"/>
                        <a:t> to understand relevance of space charge after injection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7374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Identify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impedance source exciting longitudinal instabilities</a:t>
                      </a:r>
                      <a:endParaRPr lang="en-GB" sz="1400" dirty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Q2/2019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Performance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predictions for RF upgrades </a:t>
                      </a:r>
                      <a:r>
                        <a:rPr lang="en-GB" sz="1400" baseline="0" dirty="0" smtClean="0"/>
                        <a:t>during LS2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Q2/2019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Review longitudinal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parameters at PS-SPS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transfer</a:t>
                      </a:r>
                      <a:endParaRPr lang="en-GB" sz="1400" dirty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Q4/2019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7374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Longitudinal</a:t>
                      </a:r>
                      <a:r>
                        <a:rPr lang="en-GB" sz="1400" baseline="0" dirty="0" smtClean="0"/>
                        <a:t> impedance model after LS2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Q4/2019</a:t>
                      </a:r>
                      <a:endParaRPr lang="en-GB" sz="1400" dirty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34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in SPS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1800" y="1040252"/>
          <a:ext cx="8280401" cy="35043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39334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575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Removal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momentum aperture restrictions </a:t>
                      </a:r>
                      <a:r>
                        <a:rPr lang="en-GB" sz="1400" baseline="0" dirty="0" smtClean="0"/>
                        <a:t>(MBB-SSS), decision on installation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Q1/2019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Benchmarking of bunch-by-bunch</a:t>
                      </a:r>
                      <a:r>
                        <a:rPr lang="en-GB" sz="1400" baseline="0" dirty="0" smtClean="0"/>
                        <a:t> tune shift measurement with impedance model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C0504D"/>
                          </a:solidFill>
                        </a:rPr>
                        <a:t>Horizontal instability at SPS</a:t>
                      </a:r>
                      <a:r>
                        <a:rPr lang="en-US" sz="1400" b="0" baseline="0" dirty="0" smtClean="0">
                          <a:solidFill>
                            <a:srgbClr val="C0504D"/>
                          </a:solidFill>
                        </a:rPr>
                        <a:t> injection, identification of source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607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Impact of bunch-by-bunch tune shift on incoherent tune footprint of different bunches for working point optimization 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512203"/>
                  </a:ext>
                </a:extLst>
              </a:tr>
              <a:tr h="3575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630 MHz HOM damper </a:t>
                      </a:r>
                      <a:r>
                        <a:rPr lang="en-GB" sz="1400" baseline="0" dirty="0" smtClean="0"/>
                        <a:t>(shift of fundamental mode), decision on installation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loss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at flat-bottom and beginning of ramp</a:t>
                      </a:r>
                      <a:r>
                        <a:rPr lang="en-GB" sz="1400" baseline="0" dirty="0" smtClean="0"/>
                        <a:t>, smaller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emittance</a:t>
                      </a:r>
                      <a:endParaRPr lang="en-GB" sz="1400" dirty="0" smtClean="0">
                        <a:solidFill>
                          <a:srgbClr val="C0504D"/>
                        </a:solidFill>
                      </a:endParaRP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Impact of smaller </a:t>
                      </a:r>
                      <a:r>
                        <a:rPr lang="en-GB" sz="1400" dirty="0" smtClean="0">
                          <a:solidFill>
                            <a:srgbClr val="C0504D"/>
                          </a:solidFill>
                        </a:rPr>
                        <a:t>longitudinal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 emittance </a:t>
                      </a:r>
                      <a:r>
                        <a:rPr lang="en-GB" sz="1400" baseline="0" dirty="0" smtClean="0"/>
                        <a:t>during acceleration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5758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Impact</a:t>
                      </a:r>
                      <a:r>
                        <a:rPr lang="en-GB" sz="1400" baseline="0" dirty="0" smtClean="0"/>
                        <a:t> of installing 200 MHz cavities for </a:t>
                      </a:r>
                      <a:r>
                        <a:rPr lang="en-GB" sz="1400" baseline="0" dirty="0" err="1" smtClean="0"/>
                        <a:t>eSPS</a:t>
                      </a:r>
                      <a:r>
                        <a:rPr lang="en-GB" sz="1400" baseline="0" dirty="0" smtClean="0"/>
                        <a:t> (for PBC and CLIC)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studies with ions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1800" y="1040246"/>
          <a:ext cx="8280401" cy="35807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0077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6610211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1150113">
                  <a:extLst>
                    <a:ext uri="{9D8B030D-6E8A-4147-A177-3AD203B41FA5}">
                      <a16:colId xmlns:a16="http://schemas.microsoft.com/office/drawing/2014/main" val="773156597"/>
                    </a:ext>
                  </a:extLst>
                </a:gridCol>
              </a:tblGrid>
              <a:tr h="432839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Timeline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9349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Transverse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Space charge and IBS studies of capture beam losses</a:t>
                      </a:r>
                      <a:endParaRPr lang="en-GB" sz="1400" dirty="0" smtClean="0">
                        <a:solidFill>
                          <a:srgbClr val="2B67A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Q2/2019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2B67A8"/>
                          </a:solidFill>
                        </a:rPr>
                        <a:t>Maximum</a:t>
                      </a:r>
                      <a:r>
                        <a:rPr lang="en-GB" sz="1400" baseline="0" dirty="0" smtClean="0">
                          <a:solidFill>
                            <a:srgbClr val="2B67A8"/>
                          </a:solidFill>
                        </a:rPr>
                        <a:t> accumulated intensity in LEIR </a:t>
                      </a:r>
                      <a:r>
                        <a:rPr lang="en-GB" sz="1400" baseline="0" dirty="0" smtClean="0"/>
                        <a:t>(injection process, cooling)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Analyse beam stability versus intensity</a:t>
                      </a:r>
                      <a:r>
                        <a:rPr lang="en-GB" sz="1400" baseline="0" dirty="0" smtClean="0"/>
                        <a:t> in LEIR (impedance and cooling)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BD1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863137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Injection optics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2B67A8"/>
                          </a:solidFill>
                        </a:rPr>
                        <a:t>to reduce losses from Linac3 to LEIR</a:t>
                      </a:r>
                      <a:endParaRPr lang="en-GB" sz="1400" dirty="0" smtClean="0">
                        <a:solidFill>
                          <a:srgbClr val="2B67A8"/>
                        </a:solidFill>
                      </a:endParaRPr>
                    </a:p>
                  </a:txBody>
                  <a:tcPr anchor="ctr">
                    <a:solidFill>
                      <a:srgbClr val="CED3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CED3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9349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Longitudinal</a:t>
                      </a:r>
                    </a:p>
                  </a:txBody>
                  <a:tcPr vert="vert270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Optimum longitudinal emittance from LEIR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Microwave instability</a:t>
                      </a:r>
                      <a:r>
                        <a:rPr lang="en-GB" sz="1400" baseline="0" dirty="0" smtClean="0"/>
                        <a:t> at PS transition crossing, impedance source identification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Q4/2019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939730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Simulate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longitudinal ion instability in SPS </a:t>
                      </a:r>
                      <a:r>
                        <a:rPr lang="en-GB" sz="1400" baseline="0" dirty="0" smtClean="0"/>
                        <a:t>and propose mitigation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Q3/2019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4074"/>
                  </a:ext>
                </a:extLst>
              </a:tr>
              <a:tr h="39349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Definition</a:t>
                      </a:r>
                      <a:r>
                        <a:rPr lang="en-GB" sz="1400" baseline="0" dirty="0" smtClean="0"/>
                        <a:t> of </a:t>
                      </a:r>
                      <a:r>
                        <a:rPr lang="en-GB" sz="1400" baseline="0" dirty="0" smtClean="0">
                          <a:solidFill>
                            <a:srgbClr val="C0504D"/>
                          </a:solidFill>
                        </a:rPr>
                        <a:t>scenario for slip-stacking </a:t>
                      </a:r>
                      <a:r>
                        <a:rPr lang="en-GB" sz="1400" baseline="0" dirty="0" smtClean="0"/>
                        <a:t>in SPS</a:t>
                      </a:r>
                      <a:endParaRPr lang="en-GB" sz="1400" dirty="0" smtClean="0"/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2020</a:t>
                      </a:r>
                    </a:p>
                  </a:txBody>
                  <a:tcPr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425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7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7547372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Challenges on the path to LIU performance</a:t>
            </a:r>
            <a:endParaRPr lang="fr-CH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1799" y="1034590"/>
          <a:ext cx="8280401" cy="2621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9555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2619225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2531621">
                  <a:extLst>
                    <a:ext uri="{9D8B030D-6E8A-4147-A177-3AD203B41FA5}">
                      <a16:colId xmlns:a16="http://schemas.microsoft.com/office/drawing/2014/main" val="2462929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Mitigation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Large momentum spread transfer PSB-PS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Matched</a:t>
                      </a:r>
                      <a:r>
                        <a:rPr lang="en-GB" sz="1400" baseline="0" dirty="0" smtClean="0"/>
                        <a:t>  transfer line optics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In</a:t>
                      </a:r>
                      <a:r>
                        <a:rPr lang="en-GB" sz="1400" baseline="0" dirty="0" smtClean="0"/>
                        <a:t> depth analysis of 2018 data and simulations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PS-SPS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Smaller longitudinal</a:t>
                      </a:r>
                      <a:r>
                        <a:rPr lang="en-GB" sz="1400" baseline="0" dirty="0" smtClean="0"/>
                        <a:t> emittance from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baseline="0" dirty="0" smtClean="0"/>
                        <a:t>Simulation studies of transfer and long. stability in 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951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Transverse stability</a:t>
                      </a:r>
                      <a:r>
                        <a:rPr lang="en-GB" sz="1400" baseline="0" dirty="0" smtClean="0"/>
                        <a:t> and e-cloud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in SPS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Landau damping, wideband feedback system, scrubbing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Identification of instability source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21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l</a:t>
                      </a:r>
                      <a:r>
                        <a:rPr lang="en-GB" sz="1400" dirty="0" smtClean="0"/>
                        <a:t>osses at SPS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Lower</a:t>
                      </a:r>
                      <a:r>
                        <a:rPr lang="en-GB" sz="1400" baseline="0" dirty="0" smtClean="0"/>
                        <a:t> longitudinal emittance from PS, enlarge momentum aperture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Analysis</a:t>
                      </a:r>
                      <a:r>
                        <a:rPr lang="en-GB" sz="1400" baseline="0" dirty="0" smtClean="0"/>
                        <a:t> of efficiency and margins, lift momentum </a:t>
                      </a:r>
                      <a:r>
                        <a:rPr lang="en-GB" sz="1400" baseline="0" smtClean="0"/>
                        <a:t>aperture restrictions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67682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31799" y="3728729"/>
          <a:ext cx="8280401" cy="85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28365">
                  <a:extLst>
                    <a:ext uri="{9D8B030D-6E8A-4147-A177-3AD203B41FA5}">
                      <a16:colId xmlns:a16="http://schemas.microsoft.com/office/drawing/2014/main" val="1846444672"/>
                    </a:ext>
                  </a:extLst>
                </a:gridCol>
                <a:gridCol w="2623279">
                  <a:extLst>
                    <a:ext uri="{9D8B030D-6E8A-4147-A177-3AD203B41FA5}">
                      <a16:colId xmlns:a16="http://schemas.microsoft.com/office/drawing/2014/main" val="508877595"/>
                    </a:ext>
                  </a:extLst>
                </a:gridCol>
                <a:gridCol w="2528757">
                  <a:extLst>
                    <a:ext uri="{9D8B030D-6E8A-4147-A177-3AD203B41FA5}">
                      <a16:colId xmlns:a16="http://schemas.microsoft.com/office/drawing/2014/main" val="3436663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Mitigation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Activity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3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Longitudinal stability in SPS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(for</a:t>
                      </a:r>
                      <a:r>
                        <a:rPr lang="en-GB" sz="1400" baseline="0" dirty="0" smtClean="0"/>
                        <a:t> slip-stacking)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Controlled</a:t>
                      </a:r>
                      <a:r>
                        <a:rPr lang="en-GB" sz="1400" baseline="0" dirty="0" smtClean="0"/>
                        <a:t> emittance</a:t>
                      </a:r>
                      <a:br>
                        <a:rPr lang="en-GB" sz="1400" baseline="0" dirty="0" smtClean="0"/>
                      </a:br>
                      <a:r>
                        <a:rPr lang="en-GB" sz="1400" baseline="0" dirty="0" smtClean="0"/>
                        <a:t>blow-up before transition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dirty="0" smtClean="0"/>
                        <a:t>Simulation</a:t>
                      </a:r>
                      <a:r>
                        <a:rPr lang="en-GB" sz="1400" baseline="0" dirty="0" smtClean="0"/>
                        <a:t> studies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7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0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/>
              <a:t>. Damerau, G. Rumolo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Progress summary</a:t>
            </a:r>
            <a:endParaRPr lang="fr-CH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1654840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Linac3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85175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LEIR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15510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545845" y="3265261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SPS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870978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4501313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6122123" y="3285454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257471" y="4332144"/>
            <a:ext cx="647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®"/>
            </a:pPr>
            <a:r>
              <a:rPr lang="en-GB" dirty="0" smtClean="0">
                <a:solidFill>
                  <a:srgbClr val="000000"/>
                </a:solidFill>
              </a:rPr>
              <a:t>HL-LHC parameters reached with lead ion at PS extraction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654840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Linac2</a:t>
            </a:r>
            <a:endParaRPr lang="en-GB" dirty="0"/>
          </a:p>
        </p:txBody>
      </p:sp>
      <p:sp>
        <p:nvSpPr>
          <p:cNvPr id="31" name="Rounded Rectangle 30"/>
          <p:cNvSpPr/>
          <p:nvPr/>
        </p:nvSpPr>
        <p:spPr>
          <a:xfrm>
            <a:off x="3285175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PSB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915510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545845" y="1367529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SPS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4501313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/>
          <p:cNvSpPr/>
          <p:nvPr/>
        </p:nvSpPr>
        <p:spPr>
          <a:xfrm>
            <a:off x="6122123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1654839" y="1367144"/>
            <a:ext cx="1192466" cy="5048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4C72B0"/>
                </a:solidFill>
              </a:rPr>
              <a:t>Linac4</a:t>
            </a:r>
            <a:endParaRPr lang="en-GB" dirty="0">
              <a:solidFill>
                <a:srgbClr val="4C72B0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2870978" y="1387722"/>
            <a:ext cx="40005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64241" y="2005598"/>
            <a:ext cx="129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0000"/>
                </a:solidFill>
              </a:rPr>
              <a:t>Intensity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0485" y="2422321"/>
            <a:ext cx="1339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000000"/>
                </a:solidFill>
              </a:rPr>
              <a:t>Brightness</a:t>
            </a:r>
          </a:p>
          <a:p>
            <a:pPr algn="r"/>
            <a:r>
              <a:rPr lang="en-GB" sz="1000" dirty="0" smtClean="0">
                <a:solidFill>
                  <a:srgbClr val="000000"/>
                </a:solidFill>
              </a:rPr>
              <a:t>(studied with BCMS)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659602" y="3966908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1659602" y="3966907"/>
            <a:ext cx="4783346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le 46"/>
          <p:cNvSpPr/>
          <p:nvPr/>
        </p:nvSpPr>
        <p:spPr>
          <a:xfrm>
            <a:off x="1659602" y="3964494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1659603" y="2036143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1659603" y="2036142"/>
            <a:ext cx="4783346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1659603" y="2033729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 rot="10800000">
            <a:off x="1659603" y="2461203"/>
            <a:ext cx="6078708" cy="30962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ounded Rectangle 56"/>
          <p:cNvSpPr/>
          <p:nvPr/>
        </p:nvSpPr>
        <p:spPr>
          <a:xfrm rot="10800000">
            <a:off x="3913631" y="2461202"/>
            <a:ext cx="3824679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85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ounded Rectangle 57"/>
          <p:cNvSpPr/>
          <p:nvPr/>
        </p:nvSpPr>
        <p:spPr>
          <a:xfrm rot="10800000">
            <a:off x="1659603" y="2463617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7290700" y="1838350"/>
            <a:ext cx="140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Protons</a:t>
            </a:r>
            <a:endParaRPr lang="en-GB" sz="2400" b="1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7489641" y="3538859"/>
            <a:ext cx="100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Ions</a:t>
            </a:r>
            <a:endParaRPr lang="en-GB" sz="2400" b="1" dirty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415" y="172224"/>
            <a:ext cx="2001299" cy="1086132"/>
          </a:xfrm>
          <a:prstGeom prst="rect">
            <a:avLst/>
          </a:prstGeom>
        </p:spPr>
      </p:pic>
      <p:sp>
        <p:nvSpPr>
          <p:cNvPr id="64" name="Rounded Rectangle 63"/>
          <p:cNvSpPr/>
          <p:nvPr/>
        </p:nvSpPr>
        <p:spPr>
          <a:xfrm>
            <a:off x="1659600" y="2462400"/>
            <a:ext cx="1187705" cy="309627"/>
          </a:xfrm>
          <a:prstGeom prst="roundRect">
            <a:avLst/>
          </a:prstGeom>
          <a:gradFill>
            <a:gsLst>
              <a:gs pos="0">
                <a:srgbClr val="00FF00"/>
              </a:gs>
              <a:gs pos="61000">
                <a:srgbClr val="00FF00"/>
              </a:gs>
              <a:gs pos="100000">
                <a:schemeClr val="bg1"/>
              </a:gs>
            </a:gsLst>
            <a:lin ang="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/>
          <p:cNvSpPr/>
          <p:nvPr/>
        </p:nvSpPr>
        <p:spPr>
          <a:xfrm rot="10800000">
            <a:off x="1659600" y="24624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1659600" y="20340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/>
          <p:cNvSpPr/>
          <p:nvPr/>
        </p:nvSpPr>
        <p:spPr>
          <a:xfrm>
            <a:off x="1659600" y="3963600"/>
            <a:ext cx="6078708" cy="309627"/>
          </a:xfrm>
          <a:prstGeom prst="roundRect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Date Placeholder 5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</p:spPr>
        <p:txBody>
          <a:bodyPr/>
          <a:lstStyle/>
          <a:p>
            <a:r>
              <a:rPr lang="fr-FR" dirty="0"/>
              <a:t>LIU Workshop, 13-15 February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0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6" grpId="0" animBg="1"/>
      <p:bldP spid="51" grpId="0" animBg="1"/>
      <p:bldP spid="57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Session 1 findings and actions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986608"/>
            <a:ext cx="8049491" cy="1378357"/>
          </a:xfrm>
        </p:spPr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LIU Workshop </a:t>
            </a:r>
            <a:r>
              <a:rPr lang="fr-FR" dirty="0" err="1" smtClean="0"/>
              <a:t>follow</a:t>
            </a:r>
            <a:r>
              <a:rPr lang="fr-FR" dirty="0" smtClean="0"/>
              <a:t>-up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Findings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986608"/>
            <a:ext cx="8049491" cy="1378357"/>
          </a:xfrm>
        </p:spPr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9718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9552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618435"/>
          </a:xfrm>
        </p:spPr>
        <p:txBody>
          <a:bodyPr>
            <a:normAutofit fontScale="62500" lnSpcReduction="20000"/>
          </a:bodyPr>
          <a:lstStyle/>
          <a:p>
            <a:pPr marL="444500" indent="-407988"/>
            <a:r>
              <a:rPr lang="en-US" b="1" dirty="0" smtClean="0">
                <a:solidFill>
                  <a:srgbClr val="C0504D"/>
                </a:solidFill>
              </a:rPr>
              <a:t>LHC standard beam </a:t>
            </a:r>
            <a:r>
              <a:rPr lang="en-US" dirty="0" smtClean="0">
                <a:solidFill>
                  <a:srgbClr val="C0504D"/>
                </a:solidFill>
              </a:rPr>
              <a:t>remains baseline </a:t>
            </a:r>
            <a:r>
              <a:rPr lang="en-US" dirty="0" smtClean="0"/>
              <a:t>for HL-LHC luminosity production, other variants are back up</a:t>
            </a:r>
          </a:p>
          <a:p>
            <a:pPr marL="444500" indent="-407988"/>
            <a:r>
              <a:rPr lang="en-US" b="1" dirty="0" smtClean="0">
                <a:solidFill>
                  <a:srgbClr val="C0504D"/>
                </a:solidFill>
              </a:rPr>
              <a:t>Operational efficiency </a:t>
            </a:r>
            <a:r>
              <a:rPr lang="en-US" dirty="0" smtClean="0">
                <a:solidFill>
                  <a:srgbClr val="C0504D"/>
                </a:solidFill>
              </a:rPr>
              <a:t>and </a:t>
            </a:r>
            <a:r>
              <a:rPr lang="en-US" b="1" dirty="0" smtClean="0">
                <a:solidFill>
                  <a:srgbClr val="C0504D"/>
                </a:solidFill>
              </a:rPr>
              <a:t>reliability</a:t>
            </a:r>
            <a:r>
              <a:rPr lang="en-US" dirty="0" smtClean="0">
                <a:solidFill>
                  <a:srgbClr val="C0504D"/>
                </a:solidFill>
              </a:rPr>
              <a:t> </a:t>
            </a:r>
            <a:r>
              <a:rPr lang="en-US" dirty="0" smtClean="0"/>
              <a:t>of injectors</a:t>
            </a:r>
          </a:p>
          <a:p>
            <a:pPr marL="723900" lvl="1" indent="-279400"/>
            <a:r>
              <a:rPr lang="en-US" dirty="0" smtClean="0"/>
              <a:t>10-14’ turnaround time are worth as much as 10</a:t>
            </a:r>
            <a:r>
              <a:rPr lang="en-US" baseline="30000" dirty="0" smtClean="0"/>
              <a:t>10</a:t>
            </a:r>
            <a:r>
              <a:rPr lang="en-US" dirty="0"/>
              <a:t> </a:t>
            </a:r>
            <a:r>
              <a:rPr lang="en-US" dirty="0" smtClean="0"/>
              <a:t>p/b or 0.2-0.4 um emittance for integrated </a:t>
            </a:r>
            <a:r>
              <a:rPr lang="en-US" dirty="0" err="1" smtClean="0"/>
              <a:t>lumi</a:t>
            </a:r>
            <a:r>
              <a:rPr lang="en-US" dirty="0" smtClean="0"/>
              <a:t> target</a:t>
            </a:r>
          </a:p>
          <a:p>
            <a:pPr marL="723900" lvl="1" indent="-279400"/>
            <a:r>
              <a:rPr lang="en-US" dirty="0" smtClean="0"/>
              <a:t>Scenarios </a:t>
            </a:r>
            <a:r>
              <a:rPr lang="en-US" dirty="0" err="1" smtClean="0"/>
              <a:t>optimised</a:t>
            </a:r>
            <a:r>
              <a:rPr lang="en-US" dirty="0" smtClean="0"/>
              <a:t> with </a:t>
            </a:r>
            <a:r>
              <a:rPr lang="en-US" b="1" dirty="0" smtClean="0"/>
              <a:t>shorter fill lengths </a:t>
            </a:r>
            <a:r>
              <a:rPr lang="en-US" dirty="0" smtClean="0"/>
              <a:t>(e.g. ultimate HL-LHC) increase the </a:t>
            </a:r>
            <a:r>
              <a:rPr lang="en-US" b="1" dirty="0" smtClean="0"/>
              <a:t>impact of the injectors’ reliability and affect non-LHC physics</a:t>
            </a:r>
          </a:p>
          <a:p>
            <a:pPr marL="723900" lvl="1" indent="-279400"/>
            <a:r>
              <a:rPr lang="en-US" dirty="0" smtClean="0"/>
              <a:t>Flexibility of injectors for producing mixed schemes in operation is required</a:t>
            </a:r>
          </a:p>
          <a:p>
            <a:pPr marL="444500" indent="-444500"/>
            <a:r>
              <a:rPr lang="en-US" dirty="0" smtClean="0">
                <a:solidFill>
                  <a:srgbClr val="C0504D"/>
                </a:solidFill>
              </a:rPr>
              <a:t>Challenging specs in terms of </a:t>
            </a:r>
            <a:r>
              <a:rPr lang="en-US" b="1" dirty="0" smtClean="0">
                <a:solidFill>
                  <a:srgbClr val="C0504D"/>
                </a:solidFill>
              </a:rPr>
              <a:t>bunch-by-bunch variations</a:t>
            </a:r>
            <a:r>
              <a:rPr lang="en-US" b="1" dirty="0" smtClean="0"/>
              <a:t> </a:t>
            </a:r>
            <a:r>
              <a:rPr lang="en-US" dirty="0" smtClean="0"/>
              <a:t>provided by the experiments (should be as good as now, ~3%) </a:t>
            </a:r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>
                <a:sym typeface="Wingdings"/>
              </a:rPr>
              <a:t> Emphasis on</a:t>
            </a:r>
            <a:endParaRPr lang="en-US" dirty="0" smtClean="0"/>
          </a:p>
          <a:p>
            <a:pPr marL="723900" lvl="1" indent="-276225"/>
            <a:r>
              <a:rPr lang="en-US" dirty="0" smtClean="0"/>
              <a:t>Linac4 reproducibility</a:t>
            </a:r>
          </a:p>
          <a:p>
            <a:pPr marL="723900" lvl="1" indent="-276225"/>
            <a:r>
              <a:rPr lang="en-US" dirty="0"/>
              <a:t>B</a:t>
            </a:r>
            <a:r>
              <a:rPr lang="en-US" dirty="0" smtClean="0"/>
              <a:t>eam loading compensation in PS during bunch </a:t>
            </a:r>
            <a:r>
              <a:rPr lang="en-US" dirty="0" err="1" smtClean="0"/>
              <a:t>splittings</a:t>
            </a:r>
            <a:endParaRPr lang="en-US" dirty="0" smtClean="0"/>
          </a:p>
          <a:p>
            <a:pPr marL="723900" lvl="1" indent="-276225"/>
            <a:r>
              <a:rPr lang="en-US" dirty="0" smtClean="0"/>
              <a:t>Mitigation of losses/blow up on flat bottoms</a:t>
            </a:r>
          </a:p>
          <a:p>
            <a:pPr marL="723900" lvl="1" indent="-276225"/>
            <a:r>
              <a:rPr lang="en-US" dirty="0" smtClean="0"/>
              <a:t>Mitigation of intra-train incoherent loss/blow up effects (e.g. e-cloud)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Findings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H. Bartosik, H</a:t>
            </a:r>
            <a:r>
              <a:rPr lang="en-US" dirty="0"/>
              <a:t>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00835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773058"/>
          </a:xfrm>
        </p:spPr>
        <p:txBody>
          <a:bodyPr>
            <a:normAutofit fontScale="70000" lnSpcReduction="20000"/>
          </a:bodyPr>
          <a:lstStyle/>
          <a:p>
            <a:pPr marL="449263" indent="-412750"/>
            <a:r>
              <a:rPr lang="en-US" b="1" dirty="0" smtClean="0"/>
              <a:t>LIU proton beam </a:t>
            </a:r>
            <a:r>
              <a:rPr lang="en-US" b="1" dirty="0" smtClean="0">
                <a:solidFill>
                  <a:srgbClr val="C0504D"/>
                </a:solidFill>
              </a:rPr>
              <a:t>intensity </a:t>
            </a:r>
            <a:r>
              <a:rPr lang="en-US" dirty="0" smtClean="0">
                <a:solidFill>
                  <a:srgbClr val="C0504D"/>
                </a:solidFill>
              </a:rPr>
              <a:t>reached up to PS extraction</a:t>
            </a:r>
          </a:p>
          <a:p>
            <a:pPr marL="449263" indent="-412750"/>
            <a:r>
              <a:rPr lang="en-US" dirty="0" smtClean="0"/>
              <a:t>First </a:t>
            </a:r>
            <a:r>
              <a:rPr lang="en-US" dirty="0" smtClean="0">
                <a:solidFill>
                  <a:srgbClr val="C0504D"/>
                </a:solidFill>
              </a:rPr>
              <a:t>experience </a:t>
            </a:r>
            <a:r>
              <a:rPr lang="en-US" b="1" dirty="0" smtClean="0">
                <a:solidFill>
                  <a:srgbClr val="C0504D"/>
                </a:solidFill>
              </a:rPr>
              <a:t>in SPS</a:t>
            </a:r>
            <a:r>
              <a:rPr lang="en-US" dirty="0" smtClean="0">
                <a:solidFill>
                  <a:srgbClr val="C0504D"/>
                </a:solidFill>
              </a:rPr>
              <a:t> with high intensity proton beams </a:t>
            </a:r>
            <a:r>
              <a:rPr lang="en-US" dirty="0" smtClean="0"/>
              <a:t>(LHC)</a:t>
            </a:r>
          </a:p>
          <a:p>
            <a:pPr marL="711200" lvl="1" indent="-261938"/>
            <a:r>
              <a:rPr lang="en-US" dirty="0" smtClean="0">
                <a:solidFill>
                  <a:srgbClr val="C0504D"/>
                </a:solidFill>
              </a:rPr>
              <a:t>Losses at flat bottom </a:t>
            </a:r>
            <a:r>
              <a:rPr lang="en-US" dirty="0" smtClean="0"/>
              <a:t>due to protons out of the bucket and momentum aperture </a:t>
            </a:r>
          </a:p>
          <a:p>
            <a:pPr marL="1074738" lvl="2" indent="-363538"/>
            <a:r>
              <a:rPr lang="en-US" dirty="0"/>
              <a:t>S</a:t>
            </a:r>
            <a:r>
              <a:rPr lang="en-US" dirty="0" smtClean="0"/>
              <a:t>imulations show that in the future these </a:t>
            </a:r>
            <a:r>
              <a:rPr lang="en-US" dirty="0" smtClean="0">
                <a:solidFill>
                  <a:srgbClr val="C0504D"/>
                </a:solidFill>
              </a:rPr>
              <a:t>losses should decrease </a:t>
            </a:r>
            <a:r>
              <a:rPr lang="en-US" dirty="0" smtClean="0"/>
              <a:t>significantly with </a:t>
            </a:r>
            <a:r>
              <a:rPr lang="en-US" dirty="0" smtClean="0">
                <a:solidFill>
                  <a:srgbClr val="C0504D"/>
                </a:solidFill>
              </a:rPr>
              <a:t>increased power and new LLRF</a:t>
            </a:r>
          </a:p>
          <a:p>
            <a:pPr marL="1074738" lvl="2" indent="-363538"/>
            <a:r>
              <a:rPr lang="en-US" dirty="0" smtClean="0">
                <a:solidFill>
                  <a:srgbClr val="C0504D"/>
                </a:solidFill>
              </a:rPr>
              <a:t>Lower longitudinal emittance</a:t>
            </a:r>
            <a:r>
              <a:rPr lang="en-US" dirty="0" smtClean="0"/>
              <a:t> (-15%) from PS could help for a </a:t>
            </a:r>
            <a:r>
              <a:rPr lang="en-US" dirty="0" smtClean="0">
                <a:solidFill>
                  <a:srgbClr val="C0504D"/>
                </a:solidFill>
              </a:rPr>
              <a:t>better capture and fewer losses</a:t>
            </a:r>
            <a:r>
              <a:rPr lang="en-US" dirty="0" smtClean="0"/>
              <a:t>, and beam is stable at flat bottom</a:t>
            </a:r>
          </a:p>
          <a:p>
            <a:pPr marL="1074738" lvl="2" indent="-363538"/>
            <a:r>
              <a:rPr lang="en-US" dirty="0" smtClean="0"/>
              <a:t>Removal of momentum aperture limitation with new prototype flange not successful in 2018</a:t>
            </a:r>
          </a:p>
          <a:p>
            <a:pPr marL="711200" lvl="1" indent="-261938"/>
            <a:r>
              <a:rPr lang="en-US" dirty="0" smtClean="0">
                <a:solidFill>
                  <a:srgbClr val="C0504D"/>
                </a:solidFill>
              </a:rPr>
              <a:t>Horizontal instabilities </a:t>
            </a:r>
            <a:r>
              <a:rPr lang="en-US" dirty="0" smtClean="0"/>
              <a:t>observed for closely spaced trains with intensity above 1.8 ∙ 10</a:t>
            </a:r>
            <a:r>
              <a:rPr lang="en-US" baseline="30000" dirty="0" smtClean="0"/>
              <a:t>11</a:t>
            </a:r>
            <a:r>
              <a:rPr lang="en-US" dirty="0" smtClean="0"/>
              <a:t> p/b</a:t>
            </a:r>
          </a:p>
          <a:p>
            <a:pPr marL="711200" lvl="1" indent="-261938"/>
            <a:r>
              <a:rPr lang="en-US" dirty="0" smtClean="0"/>
              <a:t>Flat top </a:t>
            </a:r>
            <a:r>
              <a:rPr lang="en-US" dirty="0" smtClean="0">
                <a:solidFill>
                  <a:srgbClr val="C0504D"/>
                </a:solidFill>
              </a:rPr>
              <a:t>800 MHz voltage </a:t>
            </a:r>
            <a:r>
              <a:rPr lang="en-US" dirty="0" smtClean="0"/>
              <a:t>set to 25% of the present 200 MHz voltage, but in the future </a:t>
            </a:r>
            <a:r>
              <a:rPr lang="en-US" dirty="0" smtClean="0">
                <a:solidFill>
                  <a:srgbClr val="C0504D"/>
                </a:solidFill>
              </a:rPr>
              <a:t>16% will be enough </a:t>
            </a:r>
            <a:r>
              <a:rPr lang="en-US" dirty="0" smtClean="0"/>
              <a:t>for beam </a:t>
            </a:r>
            <a:r>
              <a:rPr lang="en-US" dirty="0" err="1" smtClean="0"/>
              <a:t>stabilisation</a:t>
            </a:r>
            <a:r>
              <a:rPr lang="en-US" dirty="0" smtClean="0"/>
              <a:t> – pulsing of 800 MHz of little interest beyond 2.4 ∙ 10</a:t>
            </a:r>
            <a:r>
              <a:rPr lang="en-US" baseline="30000" dirty="0" smtClean="0"/>
              <a:t>11</a:t>
            </a:r>
            <a:r>
              <a:rPr lang="en-US" dirty="0" smtClean="0"/>
              <a:t> p/b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Findings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0185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4"/>
            <a:ext cx="8229600" cy="3699715"/>
          </a:xfrm>
        </p:spPr>
        <p:txBody>
          <a:bodyPr>
            <a:normAutofit fontScale="70000" lnSpcReduction="20000"/>
          </a:bodyPr>
          <a:lstStyle/>
          <a:p>
            <a:pPr marL="449263" indent="-412750">
              <a:tabLst>
                <a:tab pos="536575" algn="l"/>
              </a:tabLst>
            </a:pPr>
            <a:r>
              <a:rPr lang="en-US" b="1" dirty="0" smtClean="0"/>
              <a:t>LIU proton beam brightness </a:t>
            </a:r>
            <a:r>
              <a:rPr lang="en-US" b="1" dirty="0" smtClean="0">
                <a:solidFill>
                  <a:srgbClr val="C0504D"/>
                </a:solidFill>
              </a:rPr>
              <a:t>depends on success of</a:t>
            </a:r>
          </a:p>
          <a:p>
            <a:pPr marL="711200" lvl="1" indent="-263525"/>
            <a:r>
              <a:rPr lang="en-US" dirty="0" smtClean="0"/>
              <a:t>PSB </a:t>
            </a:r>
            <a:r>
              <a:rPr lang="en-US" b="1" dirty="0" smtClean="0"/>
              <a:t>brightness line with Linac4 </a:t>
            </a:r>
            <a:r>
              <a:rPr lang="en-US" dirty="0" smtClean="0"/>
              <a:t>as simulated </a:t>
            </a:r>
          </a:p>
          <a:p>
            <a:pPr marL="1092200" lvl="2" indent="-377825"/>
            <a:r>
              <a:rPr lang="en-US" dirty="0" smtClean="0">
                <a:solidFill>
                  <a:srgbClr val="C0504D"/>
                </a:solidFill>
              </a:rPr>
              <a:t>25 mA with 0.3 </a:t>
            </a:r>
            <a:r>
              <a:rPr lang="en-US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US" dirty="0" smtClean="0">
                <a:solidFill>
                  <a:srgbClr val="C0504D"/>
                </a:solidFill>
              </a:rPr>
              <a:t>m are enough for LIU beams and all pre-LS2 beams</a:t>
            </a:r>
          </a:p>
          <a:p>
            <a:pPr marL="1092200" lvl="2" indent="-377825"/>
            <a:r>
              <a:rPr lang="en-US" dirty="0" smtClean="0"/>
              <a:t>LBE run necessary to demonstrate beam loading compensation for beam quality as well as </a:t>
            </a:r>
            <a:r>
              <a:rPr lang="en-US" dirty="0" err="1" smtClean="0"/>
              <a:t>debuncher</a:t>
            </a:r>
            <a:r>
              <a:rPr lang="en-US" dirty="0" smtClean="0"/>
              <a:t> parameter range</a:t>
            </a:r>
          </a:p>
          <a:p>
            <a:pPr marL="1092200" lvl="2" indent="-377825"/>
            <a:r>
              <a:rPr lang="en-US" dirty="0"/>
              <a:t>E</a:t>
            </a:r>
            <a:r>
              <a:rPr lang="en-US" dirty="0" smtClean="0"/>
              <a:t>mittance measurements maybe overestimating present brightness line</a:t>
            </a:r>
          </a:p>
          <a:p>
            <a:pPr marL="711200" lvl="1" indent="-261938"/>
            <a:r>
              <a:rPr lang="en-US" b="1" dirty="0" smtClean="0"/>
              <a:t>Space charge reduction at PS injection</a:t>
            </a:r>
          </a:p>
          <a:p>
            <a:pPr marL="1076325" lvl="2" indent="-361950"/>
            <a:r>
              <a:rPr lang="en-US" dirty="0" smtClean="0"/>
              <a:t>2 GeV injection</a:t>
            </a:r>
          </a:p>
          <a:p>
            <a:pPr marL="1076325" lvl="2" indent="-361950"/>
            <a:r>
              <a:rPr lang="en-US" dirty="0" smtClean="0">
                <a:solidFill>
                  <a:srgbClr val="C0504D"/>
                </a:solidFill>
              </a:rPr>
              <a:t>Large longitudinal emittance </a:t>
            </a:r>
            <a:r>
              <a:rPr lang="en-US" dirty="0" smtClean="0"/>
              <a:t>in PSB</a:t>
            </a:r>
          </a:p>
          <a:p>
            <a:pPr marL="1368425" lvl="3" indent="-292100"/>
            <a:r>
              <a:rPr lang="en-US" sz="2300" dirty="0" smtClean="0">
                <a:solidFill>
                  <a:srgbClr val="C0504D"/>
                </a:solidFill>
              </a:rPr>
              <a:t>Not yet demonstrated to be beneficial in PSB-PS transfer</a:t>
            </a:r>
            <a:r>
              <a:rPr lang="en-US" sz="2300" dirty="0" smtClean="0"/>
              <a:t>, but maybe due to other blow up effects at 1.4 GeV and presently unmatched transfer line</a:t>
            </a:r>
          </a:p>
          <a:p>
            <a:pPr marL="711200" lvl="1" indent="-263525"/>
            <a:r>
              <a:rPr lang="en-US" b="1" dirty="0" smtClean="0"/>
              <a:t>SPS emittance blow up and losses </a:t>
            </a:r>
            <a:r>
              <a:rPr lang="en-US" dirty="0" smtClean="0"/>
              <a:t>in spec (10%) also for longer trains and higher bunch intensities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Findings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45331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32355"/>
          </a:xfrm>
        </p:spPr>
        <p:txBody>
          <a:bodyPr>
            <a:normAutofit fontScale="70000" lnSpcReduction="20000"/>
          </a:bodyPr>
          <a:lstStyle/>
          <a:p>
            <a:pPr marL="449263" indent="-412750"/>
            <a:r>
              <a:rPr lang="en-US" b="1" dirty="0" smtClean="0"/>
              <a:t>LIU </a:t>
            </a:r>
            <a:r>
              <a:rPr lang="en-US" b="1" dirty="0" smtClean="0">
                <a:solidFill>
                  <a:srgbClr val="C0504D"/>
                </a:solidFill>
              </a:rPr>
              <a:t>ion beam parameters </a:t>
            </a:r>
            <a:r>
              <a:rPr lang="en-US" dirty="0" smtClean="0">
                <a:solidFill>
                  <a:srgbClr val="C0504D"/>
                </a:solidFill>
              </a:rPr>
              <a:t>reached up to PS extraction</a:t>
            </a:r>
          </a:p>
          <a:p>
            <a:pPr marL="449263" indent="-412750"/>
            <a:r>
              <a:rPr lang="en-US" dirty="0" smtClean="0"/>
              <a:t>Potential to </a:t>
            </a:r>
            <a:r>
              <a:rPr lang="en-US" b="1" dirty="0" smtClean="0"/>
              <a:t>further increase the intensity out of LEIR by ~20%</a:t>
            </a:r>
            <a:r>
              <a:rPr lang="en-US" dirty="0" smtClean="0"/>
              <a:t>, but limited interest due to PS transition crossing instability and scaling of SPS transmission with bunch intensity.</a:t>
            </a:r>
          </a:p>
          <a:p>
            <a:pPr marL="449263" indent="-412750"/>
            <a:r>
              <a:rPr lang="en-US" dirty="0" smtClean="0"/>
              <a:t>Ion beam longitudinally </a:t>
            </a:r>
            <a:r>
              <a:rPr lang="en-US" b="1" dirty="0" smtClean="0">
                <a:solidFill>
                  <a:srgbClr val="C0504D"/>
                </a:solidFill>
              </a:rPr>
              <a:t>unstable in SPS</a:t>
            </a:r>
          </a:p>
          <a:p>
            <a:pPr marL="812800" lvl="1" indent="-365125"/>
            <a:r>
              <a:rPr lang="en-US" dirty="0" smtClean="0"/>
              <a:t>Emittance blow up at transition crossing </a:t>
            </a:r>
          </a:p>
          <a:p>
            <a:pPr marL="812800" lvl="1" indent="-365125"/>
            <a:r>
              <a:rPr lang="en-US" dirty="0" smtClean="0"/>
              <a:t>Instabilities at energy of plateau for slip stacking</a:t>
            </a:r>
          </a:p>
          <a:p>
            <a:pPr marL="449263" indent="-412750"/>
            <a:r>
              <a:rPr lang="en-US" dirty="0" smtClean="0"/>
              <a:t>Final reach </a:t>
            </a:r>
            <a:r>
              <a:rPr lang="en-US" dirty="0" smtClean="0">
                <a:solidFill>
                  <a:srgbClr val="C0504D"/>
                </a:solidFill>
              </a:rPr>
              <a:t>depends on beam </a:t>
            </a:r>
            <a:r>
              <a:rPr lang="en-US" dirty="0" err="1" smtClean="0">
                <a:solidFill>
                  <a:srgbClr val="C0504D"/>
                </a:solidFill>
              </a:rPr>
              <a:t>stabilisation</a:t>
            </a:r>
            <a:r>
              <a:rPr lang="en-US" dirty="0" smtClean="0">
                <a:solidFill>
                  <a:srgbClr val="C0504D"/>
                </a:solidFill>
              </a:rPr>
              <a:t> and deployment of slip stacking</a:t>
            </a:r>
            <a:r>
              <a:rPr lang="en-US" dirty="0" smtClean="0"/>
              <a:t>, but mitigation in place (75 ns) to produce ~70% of target </a:t>
            </a:r>
            <a:r>
              <a:rPr lang="en-US" dirty="0" err="1" smtClean="0"/>
              <a:t>lumi</a:t>
            </a:r>
            <a:r>
              <a:rPr lang="en-US" dirty="0" smtClean="0"/>
              <a:t> even without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 </a:t>
            </a:r>
            <a:r>
              <a:rPr lang="mr-IN" dirty="0" smtClean="0"/>
              <a:t>–</a:t>
            </a:r>
            <a:r>
              <a:rPr lang="en-US" dirty="0" smtClean="0"/>
              <a:t> Findings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170902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Actions and timelines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2986608"/>
            <a:ext cx="8049491" cy="1378357"/>
          </a:xfrm>
        </p:spPr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LIU Workshop </a:t>
            </a:r>
            <a:r>
              <a:rPr lang="fr-FR" dirty="0" err="1"/>
              <a:t>follow</a:t>
            </a:r>
            <a:r>
              <a:rPr lang="fr-FR" dirty="0"/>
              <a:t>-up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9718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</p:spPr>
        <p:txBody>
          <a:bodyPr/>
          <a:lstStyle/>
          <a:p>
            <a:r>
              <a:rPr lang="en-US" dirty="0"/>
              <a:t>H. Bartosik, H. Damerau, G. Rumolo</a:t>
            </a:r>
          </a:p>
        </p:txBody>
      </p:sp>
    </p:spTree>
    <p:extLst>
      <p:ext uri="{BB962C8B-B14F-4D97-AF65-F5344CB8AC3E}">
        <p14:creationId xmlns:p14="http://schemas.microsoft.com/office/powerpoint/2010/main" val="8557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14230</TotalTime>
  <Words>1728</Words>
  <Application>Microsoft Office PowerPoint</Application>
  <PresentationFormat>On-screen Show (16:9)</PresentationFormat>
  <Paragraphs>381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Courier New</vt:lpstr>
      <vt:lpstr>Mangal</vt:lpstr>
      <vt:lpstr>Symbol</vt:lpstr>
      <vt:lpstr>Wingdings</vt:lpstr>
      <vt:lpstr>CERN2Corporate16-9</vt:lpstr>
      <vt:lpstr>PowerPoint Presentation</vt:lpstr>
      <vt:lpstr>LHC Injectors Upgrade Workshop</vt:lpstr>
      <vt:lpstr>Session 1 findings and actions</vt:lpstr>
      <vt:lpstr>Findings</vt:lpstr>
      <vt:lpstr>Session 1 – Findings </vt:lpstr>
      <vt:lpstr>Session 1 – Findings </vt:lpstr>
      <vt:lpstr>Session 1 – Findings </vt:lpstr>
      <vt:lpstr>Session 1 – Findings </vt:lpstr>
      <vt:lpstr>Actions and timelines</vt:lpstr>
      <vt:lpstr>Session 1 – Action plan</vt:lpstr>
      <vt:lpstr>Session 1 – Timeline for Linac4</vt:lpstr>
      <vt:lpstr>Session 1 – Action plan</vt:lpstr>
      <vt:lpstr>Session 1 – Timeline for PSB</vt:lpstr>
      <vt:lpstr>Session 1 – Action plan</vt:lpstr>
      <vt:lpstr>Session 1 – Timeline for PS</vt:lpstr>
      <vt:lpstr>Session 1 – Action plan</vt:lpstr>
      <vt:lpstr>Session 1 – Timeline for SPS</vt:lpstr>
      <vt:lpstr>Session 1 – Action plan</vt:lpstr>
      <vt:lpstr>Session 1 – Timeline for ions</vt:lpstr>
      <vt:lpstr>Summary</vt:lpstr>
      <vt:lpstr>PowerPoint Presentation</vt:lpstr>
      <vt:lpstr>Key studies in PSB</vt:lpstr>
      <vt:lpstr>Key studies in PS</vt:lpstr>
      <vt:lpstr>Key studies in SPS</vt:lpstr>
      <vt:lpstr>Key studies with ions</vt:lpstr>
      <vt:lpstr>Challenges on the path to LIU performance</vt:lpstr>
      <vt:lpstr>Progress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Heiko Damerau</cp:lastModifiedBy>
  <cp:revision>318</cp:revision>
  <cp:lastPrinted>2019-02-04T16:48:09Z</cp:lastPrinted>
  <dcterms:created xsi:type="dcterms:W3CDTF">2019-01-09T14:53:20Z</dcterms:created>
  <dcterms:modified xsi:type="dcterms:W3CDTF">2019-03-05T16:09:08Z</dcterms:modified>
</cp:coreProperties>
</file>