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2" r:id="rId2"/>
    <p:sldId id="288" r:id="rId3"/>
    <p:sldId id="292" r:id="rId4"/>
    <p:sldId id="295" r:id="rId5"/>
    <p:sldId id="296" r:id="rId6"/>
    <p:sldId id="293" r:id="rId7"/>
    <p:sldId id="301" r:id="rId8"/>
    <p:sldId id="302" r:id="rId9"/>
    <p:sldId id="303" r:id="rId10"/>
    <p:sldId id="304" r:id="rId11"/>
    <p:sldId id="305" r:id="rId12"/>
    <p:sldId id="306" r:id="rId13"/>
    <p:sldId id="294" r:id="rId14"/>
    <p:sldId id="297" r:id="rId15"/>
    <p:sldId id="298" r:id="rId16"/>
    <p:sldId id="299" r:id="rId17"/>
    <p:sldId id="307" r:id="rId18"/>
  </p:sldIdLst>
  <p:sldSz cx="9144000" cy="6858000" type="screen4x3"/>
  <p:notesSz cx="67310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E43C"/>
    <a:srgbClr val="3E18A8"/>
    <a:srgbClr val="FF3399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200" autoAdjust="0"/>
  </p:normalViewPr>
  <p:slideViewPr>
    <p:cSldViewPr>
      <p:cViewPr varScale="1">
        <p:scale>
          <a:sx n="95" d="100"/>
          <a:sy n="95" d="100"/>
        </p:scale>
        <p:origin x="-8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157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6766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2676" y="0"/>
            <a:ext cx="2916766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A5676-1FC1-47CA-90B8-69E2D5A2F60F}" type="datetimeFigureOut">
              <a:rPr lang="en-US" smtClean="0"/>
              <a:pPr/>
              <a:t>2/8/2010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220"/>
            <a:ext cx="538480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6766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2676" y="9360730"/>
            <a:ext cx="2916766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D87FC-1CE7-47D8-A25E-E8A3FBE035E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82D6D-9DEE-4602-A0EB-46DD26D5B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53034-078B-4272-AE81-2A5E49ED1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73C37-7EBF-4958-A855-7540FABA0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68BDC-0E5A-4CCA-880E-DC65C3CFB7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660B7-3EEA-4BD3-A2D1-6A83B14C4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192FB-887E-4028-AFA1-D60B936BF7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8F016-2102-4E56-8CE9-0EA23380A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D284D-47D7-4867-997A-26948EA56E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67E29-AB89-448D-B179-8A3E464CF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EBD53-3EAD-4D39-8E41-D42166A31F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AB5F8-D8D6-4485-B25D-6C5B7481B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8DFB6A-BD56-4919-86D8-431F229964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Fabrication of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Nb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 and Cu SPL cavities and required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tools</a:t>
            </a:r>
            <a:b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i="1" dirty="0" smtClean="0">
                <a:solidFill>
                  <a:schemeClr val="accent1">
                    <a:lumMod val="75000"/>
                  </a:schemeClr>
                </a:solidFill>
              </a:rPr>
              <a:t>CERN status </a:t>
            </a:r>
            <a:endParaRPr lang="en-GB" sz="3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F82D6D-9DEE-4602-A0EB-46DD26D5B31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 Cavity Working Group Meeting</a:t>
            </a:r>
            <a:endParaRPr lang="en-US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O. Capatina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	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-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Nb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-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Manufacturing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85800"/>
            <a:ext cx="883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Manufacturing </a:t>
            </a:r>
            <a:r>
              <a:rPr lang="en-US" sz="2400" dirty="0" err="1" smtClean="0"/>
              <a:t>Nb</a:t>
            </a:r>
            <a:r>
              <a:rPr lang="en-US" sz="2400" dirty="0" smtClean="0"/>
              <a:t> cavity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Last 6 cavities </a:t>
            </a:r>
            <a:r>
              <a:rPr lang="en-US" sz="2400" i="1" dirty="0" smtClean="0"/>
              <a:t>(1/3)</a:t>
            </a:r>
            <a:endParaRPr lang="en-US" sz="2400" i="1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57199" y="1590040"/>
          <a:ext cx="8229601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1"/>
                <a:gridCol w="1219200"/>
                <a:gridCol w="1066800"/>
              </a:tblGrid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</a:t>
                      </a:r>
                      <a:r>
                        <a:rPr lang="en-US" baseline="0" dirty="0" smtClean="0"/>
                        <a:t> Company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Spinnnig</a:t>
                      </a:r>
                      <a:r>
                        <a:rPr lang="en-US" baseline="0" dirty="0" smtClean="0"/>
                        <a:t> of half-cells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Machining</a:t>
                      </a:r>
                      <a:r>
                        <a:rPr lang="en-US" baseline="0" dirty="0" smtClean="0"/>
                        <a:t> for iris and stiffening rings welding preparation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3D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Degreasing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RF measurement of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half-cell </a:t>
                      </a:r>
                      <a:r>
                        <a:rPr lang="en-US" baseline="0" dirty="0" smtClean="0"/>
                        <a:t>f</a:t>
                      </a:r>
                      <a:r>
                        <a:rPr lang="en-US" dirty="0" smtClean="0"/>
                        <a:t>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Provides </a:t>
                      </a:r>
                      <a:r>
                        <a:rPr lang="en-US" dirty="0" err="1" smtClean="0"/>
                        <a:t>equipmt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Ultrasonic</a:t>
                      </a:r>
                      <a:r>
                        <a:rPr lang="en-US" baseline="0" dirty="0" smtClean="0"/>
                        <a:t> cleaning; Etching (20 µm on each side) inner and outer surface, rinsed in de-ionized filtered hot water of 0.2</a:t>
                      </a:r>
                      <a:r>
                        <a:rPr lang="en-US" baseline="0" dirty="0" smtClean="0"/>
                        <a:t>µm max</a:t>
                      </a:r>
                      <a:r>
                        <a:rPr lang="en-US" baseline="0" dirty="0" smtClean="0"/>
                        <a:t>, dried in laminar airflow in clean room 1000 or better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3 </a:t>
                      </a:r>
                      <a:r>
                        <a:rPr lang="en-US" baseline="0" dirty="0" smtClean="0"/>
                        <a:t>µm chemical cleaning if storage time &gt; 8h after previous step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EB</a:t>
                      </a:r>
                      <a:r>
                        <a:rPr lang="en-US" baseline="0" dirty="0" smtClean="0"/>
                        <a:t> welding of the iris from inside (within 8h from previous)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EB welding of stiffening rings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	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-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Nb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-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Manufacturing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85800"/>
            <a:ext cx="883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Manufacturing </a:t>
            </a:r>
            <a:r>
              <a:rPr lang="en-US" sz="2400" dirty="0" err="1" smtClean="0"/>
              <a:t>Nb</a:t>
            </a:r>
            <a:r>
              <a:rPr lang="en-US" sz="2400" dirty="0" smtClean="0"/>
              <a:t> cavity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Last 6 cavities </a:t>
            </a:r>
            <a:r>
              <a:rPr lang="en-US" sz="2400" i="1" dirty="0" smtClean="0"/>
              <a:t>(2/3)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57199" y="1590040"/>
          <a:ext cx="8229601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2201"/>
                <a:gridCol w="1143000"/>
                <a:gridCol w="914400"/>
              </a:tblGrid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</a:t>
                      </a:r>
                      <a:r>
                        <a:rPr lang="en-US" baseline="0" dirty="0" smtClean="0"/>
                        <a:t> Company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Inspection</a:t>
                      </a:r>
                      <a:r>
                        <a:rPr lang="en-US" baseline="0" dirty="0" smtClean="0"/>
                        <a:t> and dimensions control of “dumb-bell”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 measurement of dumb-bell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Equip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Machining</a:t>
                      </a:r>
                      <a:r>
                        <a:rPr lang="en-US" baseline="0" dirty="0" smtClean="0"/>
                        <a:t> of both equator ends determined by evaluation of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Ultrasonic</a:t>
                      </a:r>
                      <a:r>
                        <a:rPr lang="en-US" baseline="0" dirty="0" smtClean="0"/>
                        <a:t> cleaning; Etching (20 µm on each side) inner and outer surface, rinsed in de-ionized filtered hot water of 0.2µm max, dried in laminar airflow in clean room 1000 or better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Anodization</a:t>
                      </a:r>
                      <a:r>
                        <a:rPr lang="en-US" baseline="0" dirty="0" smtClean="0"/>
                        <a:t> of dumb-bell and inspection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Grinding if needed + </a:t>
                      </a:r>
                      <a:r>
                        <a:rPr lang="en-US" baseline="0" dirty="0" smtClean="0"/>
                        <a:t>20 µm etching, rinsed, dried, anodized again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</a:t>
                      </a:r>
                      <a:r>
                        <a:rPr lang="en-US" baseline="0" dirty="0" smtClean="0"/>
                        <a:t>µm chemical cleaning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EB welding from outside</a:t>
                      </a:r>
                      <a:r>
                        <a:rPr lang="en-US" baseline="0" dirty="0" smtClean="0"/>
                        <a:t> of all equators (intermediate 3</a:t>
                      </a:r>
                      <a:r>
                        <a:rPr lang="en-US" baseline="0" dirty="0" smtClean="0"/>
                        <a:t>µm etching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	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-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Nb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-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Manufacturing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85800"/>
            <a:ext cx="883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Manufacturing </a:t>
            </a:r>
            <a:r>
              <a:rPr lang="en-US" sz="2400" dirty="0" err="1" smtClean="0"/>
              <a:t>Nb</a:t>
            </a:r>
            <a:r>
              <a:rPr lang="en-US" sz="2400" dirty="0" smtClean="0"/>
              <a:t> cavity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Last 6 cavities </a:t>
            </a:r>
            <a:r>
              <a:rPr lang="en-US" sz="2400" i="1" dirty="0" smtClean="0"/>
              <a:t>(3/3)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57199" y="1590040"/>
          <a:ext cx="8229601" cy="4784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1"/>
                <a:gridCol w="1371600"/>
                <a:gridCol w="2133600"/>
              </a:tblGrid>
              <a:tr h="578353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</a:t>
                      </a:r>
                      <a:r>
                        <a:rPr lang="en-US" baseline="0" dirty="0" smtClean="0"/>
                        <a:t> Company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r>
                        <a:rPr lang="en-US" dirty="0" smtClean="0"/>
                        <a:t>Resonator</a:t>
                      </a:r>
                      <a:r>
                        <a:rPr lang="en-US" baseline="0" dirty="0" smtClean="0"/>
                        <a:t> constrained against becoming shorter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r>
                        <a:rPr lang="en-US" dirty="0" smtClean="0"/>
                        <a:t>Leak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8353">
                <a:tc>
                  <a:txBody>
                    <a:bodyPr/>
                    <a:lstStyle/>
                    <a:p>
                      <a:r>
                        <a:rPr lang="en-US" dirty="0" smtClean="0"/>
                        <a:t>Inner</a:t>
                      </a:r>
                      <a:r>
                        <a:rPr lang="en-US" baseline="0" dirty="0" smtClean="0"/>
                        <a:t> surface, welds inspection, dimensions measurements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EP 150 microns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UHV annealing at 800°C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78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Field flatness 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Equip</a:t>
                      </a:r>
                      <a:endParaRPr lang="en-US" dirty="0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r>
                        <a:rPr lang="en-US" dirty="0" smtClean="0"/>
                        <a:t>flash BCP 10 microns or final EP 30 microns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alcohol rinsing, drying in class 10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UHV baking at 120°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HPR at 100 bars (6 times), drying in class 10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r\renaglia\Public\cavite SPL\CAVCUISR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94252"/>
            <a:ext cx="8458200" cy="6234654"/>
          </a:xfrm>
          <a:prstGeom prst="rect">
            <a:avLst/>
          </a:prstGeom>
          <a:noFill/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85800"/>
            <a:ext cx="8153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Design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Copper cavity(is) – Similar to </a:t>
            </a:r>
            <a:r>
              <a:rPr lang="en-US" sz="2000" dirty="0" err="1" smtClean="0"/>
              <a:t>Nb</a:t>
            </a:r>
            <a:r>
              <a:rPr lang="en-US" sz="2000" dirty="0" smtClean="0"/>
              <a:t> cavity to be manufactured for several tests purposes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		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–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Copper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838200"/>
            <a:ext cx="8153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200" dirty="0" smtClean="0"/>
              <a:t>Material for copper cavity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Oxygen-Free </a:t>
            </a:r>
            <a:r>
              <a:rPr lang="en-US" sz="2000" dirty="0" smtClean="0"/>
              <a:t>High Conductivity (OFHC) </a:t>
            </a:r>
            <a:r>
              <a:rPr lang="en-US" sz="2000" dirty="0" smtClean="0"/>
              <a:t>Copper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Start from 3.5 mm thick  </a:t>
            </a:r>
            <a:endParaRPr lang="en-US" sz="20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2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200" dirty="0" smtClean="0"/>
              <a:t>Manufacturing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Same tolerances as </a:t>
            </a:r>
            <a:r>
              <a:rPr lang="en-US" sz="2000" dirty="0" err="1" smtClean="0"/>
              <a:t>Nb</a:t>
            </a:r>
            <a:r>
              <a:rPr lang="en-US" sz="2000" dirty="0" smtClean="0"/>
              <a:t> cavities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Same strategy as for the first 2 </a:t>
            </a:r>
            <a:r>
              <a:rPr lang="en-US" sz="2000" dirty="0" err="1" smtClean="0"/>
              <a:t>Nb</a:t>
            </a:r>
            <a:r>
              <a:rPr lang="en-US" sz="2000" dirty="0" smtClean="0"/>
              <a:t> cavities 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Spinning external companies</a:t>
            </a: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EB welding, chemistry at CERN</a:t>
            </a: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		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–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Copper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6200" y="3200400"/>
            <a:ext cx="492167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276600"/>
            <a:ext cx="4714875" cy="193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9577"/>
            <a:ext cx="6764337" cy="344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85800"/>
            <a:ext cx="8153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Design and quantities to be </a:t>
            </a:r>
            <a:r>
              <a:rPr lang="en-US" sz="2400" dirty="0" smtClean="0"/>
              <a:t>provided - Proposal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Copper cavity – </a:t>
            </a:r>
            <a:r>
              <a:rPr lang="en-US" sz="2000" u="sng" dirty="0" smtClean="0"/>
              <a:t>3 cavities to be provided </a:t>
            </a:r>
            <a:r>
              <a:rPr lang="en-US" sz="2000" dirty="0" smtClean="0"/>
              <a:t>(proposal)</a:t>
            </a:r>
          </a:p>
          <a:p>
            <a:pPr marL="3543300" lvl="7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2 cavities for HOM tests</a:t>
            </a:r>
          </a:p>
          <a:p>
            <a:pPr marL="4000500" lvl="8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1 for CERN tests</a:t>
            </a:r>
          </a:p>
          <a:p>
            <a:pPr marL="4000500" lvl="8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1 </a:t>
            </a:r>
            <a:r>
              <a:rPr lang="en-US" sz="2000" dirty="0" smtClean="0"/>
              <a:t>for Royal Holloway London </a:t>
            </a:r>
            <a:r>
              <a:rPr lang="en-US" sz="2000" dirty="0" smtClean="0"/>
              <a:t>TBC</a:t>
            </a:r>
          </a:p>
          <a:p>
            <a:pPr marL="4000500" lvl="8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1 cavity for EP </a:t>
            </a:r>
            <a:br>
              <a:rPr lang="en-US" sz="2000" dirty="0" smtClean="0"/>
            </a:br>
            <a:r>
              <a:rPr lang="en-US" sz="2000" dirty="0" smtClean="0"/>
              <a:t>(and </a:t>
            </a:r>
            <a:r>
              <a:rPr lang="en-US" sz="2000" dirty="0" err="1" smtClean="0"/>
              <a:t>Nb</a:t>
            </a:r>
            <a:r>
              <a:rPr lang="en-US" sz="2000" dirty="0" smtClean="0"/>
              <a:t> deposition?) tests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With reinforcement rings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		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–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Copper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00495" y="4714875"/>
            <a:ext cx="444350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/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stategy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1295400"/>
            <a:ext cx="883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Discussions ?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Thank you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fr-FR" sz="2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cern.ch\dfs\Users\r\renaglia\Public\cavite SPL\CRYOSTAT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5600" y="-1905000"/>
            <a:ext cx="9855200" cy="7264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/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stategy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1295400"/>
            <a:ext cx="883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fr-FR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151474"/>
            <a:ext cx="8178800" cy="294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r\renaglia\Public\cavite SPL\CAVSPLCOUP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295400"/>
            <a:ext cx="7061200" cy="5204905"/>
          </a:xfrm>
          <a:prstGeom prst="rect">
            <a:avLst/>
          </a:prstGeom>
          <a:noFill/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85800"/>
            <a:ext cx="8153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Design and quantities to be provided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u="sng" dirty="0" err="1" smtClean="0"/>
              <a:t>Nb</a:t>
            </a:r>
            <a:r>
              <a:rPr lang="en-US" sz="2000" u="sng" dirty="0" smtClean="0"/>
              <a:t> cavity </a:t>
            </a:r>
            <a:r>
              <a:rPr lang="en-US" sz="2000" dirty="0" smtClean="0"/>
              <a:t> -  8 cavities to be provided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Two types of He tank</a:t>
            </a: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u="sng" dirty="0" smtClean="0"/>
              <a:t>Tank Ti </a:t>
            </a:r>
            <a:r>
              <a:rPr lang="en-US" sz="2000" dirty="0" smtClean="0"/>
              <a:t> - 7 tanks to be provided</a:t>
            </a: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HOM </a:t>
            </a:r>
            <a:r>
              <a:rPr lang="en-US" sz="2000" dirty="0" smtClean="0"/>
              <a:t>port </a:t>
            </a:r>
            <a:r>
              <a:rPr lang="en-US" sz="2000" dirty="0" smtClean="0"/>
              <a:t>position and diameter modified (36 mm internal)</a:t>
            </a:r>
            <a:endParaRPr lang="en-US" sz="2000" dirty="0" smtClean="0"/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 smtClean="0"/>
              <a:t>Nb</a:t>
            </a:r>
            <a:r>
              <a:rPr lang="en-US" sz="2000" dirty="0" smtClean="0"/>
              <a:t> thickness 3mm </a:t>
            </a:r>
            <a:r>
              <a:rPr lang="en-US" sz="2000" u="sng" dirty="0" smtClean="0"/>
              <a:t>final</a:t>
            </a:r>
            <a:r>
              <a:rPr lang="en-US" sz="2000" dirty="0" smtClean="0"/>
              <a:t> value (after manufacturing)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Tank </a:t>
            </a:r>
            <a:r>
              <a:rPr lang="en-US" sz="2000" dirty="0" err="1" smtClean="0"/>
              <a:t>Inox</a:t>
            </a:r>
            <a:r>
              <a:rPr lang="en-US" sz="2000" dirty="0" smtClean="0"/>
              <a:t> – 1 tank to be provided (for spare cavity)</a:t>
            </a:r>
            <a:endParaRPr lang="en-US" sz="2000" dirty="0" smtClean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	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– NB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- General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-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Nb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-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Materials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09600"/>
            <a:ext cx="883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Materials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Specifications </a:t>
            </a:r>
            <a:r>
              <a:rPr lang="en-US" sz="2000" dirty="0" smtClean="0"/>
              <a:t>- based </a:t>
            </a:r>
            <a:r>
              <a:rPr lang="en-US" sz="2000" dirty="0" smtClean="0"/>
              <a:t>on DESY </a:t>
            </a:r>
            <a:r>
              <a:rPr lang="en-US" sz="2000" dirty="0" smtClean="0"/>
              <a:t>spec: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 smtClean="0"/>
              <a:t>Nb</a:t>
            </a: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Electrical properties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RRR &gt; 300 all but stiffening rings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</a:rPr>
              <a:t>(RRR 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</a:rPr>
              <a:t>&gt; 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</a:rPr>
              <a:t>40 for 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</a:rPr>
              <a:t>stiffening </a:t>
            </a:r>
            <a:r>
              <a:rPr lang="en-US" sz="2000" i="1" dirty="0" smtClean="0">
                <a:solidFill>
                  <a:schemeClr val="bg1">
                    <a:lumMod val="50000"/>
                  </a:schemeClr>
                </a:solidFill>
              </a:rPr>
              <a:t>rings)</a:t>
            </a:r>
            <a:endParaRPr lang="en-US" sz="20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Chemical composition 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it-IT" sz="2000" dirty="0" smtClean="0"/>
              <a:t>Chemical analysis - Content to </a:t>
            </a:r>
            <a:r>
              <a:rPr lang="it-IT" sz="2000" dirty="0" smtClean="0"/>
              <a:t>be guaranteed</a:t>
            </a:r>
            <a:endParaRPr lang="en-US" sz="2000" dirty="0" smtClean="0"/>
          </a:p>
          <a:p>
            <a:r>
              <a:rPr lang="it-IT" dirty="0" smtClean="0"/>
              <a:t>			</a:t>
            </a:r>
            <a:r>
              <a:rPr lang="it-IT" sz="1400" dirty="0" smtClean="0"/>
              <a:t>Ta  </a:t>
            </a:r>
            <a:r>
              <a:rPr lang="en-US" sz="1400" dirty="0" smtClean="0">
                <a:sym typeface="Symbol"/>
              </a:rPr>
              <a:t></a:t>
            </a:r>
            <a:r>
              <a:rPr lang="it-IT" sz="1400" dirty="0" smtClean="0"/>
              <a:t> 0.05 %</a:t>
            </a:r>
            <a:endParaRPr lang="en-US" sz="1400" dirty="0" smtClean="0"/>
          </a:p>
          <a:p>
            <a:r>
              <a:rPr lang="it-IT" sz="1400" dirty="0" smtClean="0"/>
              <a:t>		</a:t>
            </a:r>
            <a:r>
              <a:rPr lang="it-IT" sz="1400" dirty="0" smtClean="0"/>
              <a:t>	W  </a:t>
            </a:r>
            <a:r>
              <a:rPr lang="en-US" sz="1400" dirty="0" smtClean="0">
                <a:sym typeface="Symbol"/>
              </a:rPr>
              <a:t></a:t>
            </a:r>
            <a:r>
              <a:rPr lang="it-IT" sz="1400" dirty="0" smtClean="0"/>
              <a:t> </a:t>
            </a:r>
            <a:r>
              <a:rPr lang="it-IT" sz="1400" dirty="0" smtClean="0"/>
              <a:t>0.007 %</a:t>
            </a:r>
            <a:endParaRPr lang="en-US" sz="1400" dirty="0" smtClean="0"/>
          </a:p>
          <a:p>
            <a:r>
              <a:rPr lang="it-IT" sz="1400" dirty="0" smtClean="0"/>
              <a:t>		</a:t>
            </a:r>
            <a:r>
              <a:rPr lang="it-IT" sz="1400" dirty="0" smtClean="0"/>
              <a:t>	Ti   </a:t>
            </a:r>
            <a:r>
              <a:rPr lang="en-US" sz="1400" dirty="0" smtClean="0">
                <a:sym typeface="Symbol"/>
              </a:rPr>
              <a:t></a:t>
            </a:r>
            <a:r>
              <a:rPr lang="it-IT" sz="1400" dirty="0" smtClean="0"/>
              <a:t> </a:t>
            </a:r>
            <a:r>
              <a:rPr lang="it-IT" sz="1400" dirty="0" smtClean="0"/>
              <a:t>0.005 %</a:t>
            </a:r>
            <a:endParaRPr lang="en-US" sz="1400" dirty="0" smtClean="0"/>
          </a:p>
          <a:p>
            <a:r>
              <a:rPr lang="it-IT" sz="1400" dirty="0" smtClean="0"/>
              <a:t>		</a:t>
            </a:r>
            <a:r>
              <a:rPr lang="it-IT" sz="1400" dirty="0" smtClean="0"/>
              <a:t>	Fe  </a:t>
            </a:r>
            <a:r>
              <a:rPr lang="en-US" sz="1400" dirty="0" smtClean="0">
                <a:sym typeface="Symbol"/>
              </a:rPr>
              <a:t></a:t>
            </a:r>
            <a:r>
              <a:rPr lang="it-IT" sz="1400" dirty="0" smtClean="0"/>
              <a:t> </a:t>
            </a:r>
            <a:r>
              <a:rPr lang="it-IT" sz="1400" dirty="0" smtClean="0"/>
              <a:t>0.003 %</a:t>
            </a:r>
            <a:endParaRPr lang="en-US" sz="1400" dirty="0" smtClean="0"/>
          </a:p>
          <a:p>
            <a:r>
              <a:rPr lang="it-IT" sz="1400" dirty="0" smtClean="0"/>
              <a:t>		</a:t>
            </a:r>
            <a:r>
              <a:rPr lang="it-IT" sz="1400" dirty="0" smtClean="0"/>
              <a:t>	</a:t>
            </a:r>
            <a:r>
              <a:rPr lang="en-US" sz="1400" dirty="0" smtClean="0"/>
              <a:t>Si   </a:t>
            </a:r>
            <a:r>
              <a:rPr lang="en-US" sz="1400" dirty="0" smtClean="0">
                <a:sym typeface="Symbol"/>
              </a:rPr>
              <a:t></a:t>
            </a:r>
            <a:r>
              <a:rPr lang="en-US" sz="1400" dirty="0" smtClean="0"/>
              <a:t> </a:t>
            </a:r>
            <a:r>
              <a:rPr lang="en-US" sz="1400" dirty="0" smtClean="0"/>
              <a:t>0.003 %</a:t>
            </a:r>
          </a:p>
          <a:p>
            <a:r>
              <a:rPr lang="en-US" sz="1400" dirty="0" smtClean="0"/>
              <a:t>		</a:t>
            </a:r>
            <a:r>
              <a:rPr lang="en-US" sz="1400" dirty="0" smtClean="0"/>
              <a:t>	Mo </a:t>
            </a:r>
            <a:r>
              <a:rPr lang="en-US" sz="1400" dirty="0" smtClean="0">
                <a:sym typeface="Symbol"/>
              </a:rPr>
              <a:t></a:t>
            </a:r>
            <a:r>
              <a:rPr lang="en-US" sz="1400" dirty="0" smtClean="0"/>
              <a:t> </a:t>
            </a:r>
            <a:r>
              <a:rPr lang="en-US" sz="1400" dirty="0" smtClean="0"/>
              <a:t>0.005 </a:t>
            </a:r>
            <a:r>
              <a:rPr lang="en-US" sz="1400" dirty="0" smtClean="0"/>
              <a:t>%</a:t>
            </a:r>
          </a:p>
          <a:p>
            <a:r>
              <a:rPr lang="en-US" sz="1400" dirty="0" smtClean="0"/>
              <a:t>		</a:t>
            </a:r>
            <a:r>
              <a:rPr lang="en-US" sz="1400" dirty="0" smtClean="0"/>
              <a:t>	Ni   </a:t>
            </a:r>
            <a:r>
              <a:rPr lang="en-US" sz="1400" dirty="0" smtClean="0">
                <a:sym typeface="Symbol"/>
              </a:rPr>
              <a:t></a:t>
            </a:r>
            <a:r>
              <a:rPr lang="en-US" sz="1400" dirty="0" smtClean="0"/>
              <a:t> 0.003 %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it-IT" sz="2000" dirty="0" smtClean="0"/>
              <a:t>Content of interstitial elements - </a:t>
            </a:r>
            <a:r>
              <a:rPr lang="it-IT" sz="2000" dirty="0" smtClean="0"/>
              <a:t>to be guaranteed</a:t>
            </a:r>
            <a:endParaRPr lang="en-US" sz="2000" dirty="0" smtClean="0"/>
          </a:p>
          <a:p>
            <a:r>
              <a:rPr lang="it-IT" dirty="0" smtClean="0"/>
              <a:t>			</a:t>
            </a:r>
            <a:r>
              <a:rPr lang="it-IT" sz="1400" dirty="0" smtClean="0"/>
              <a:t>H2  </a:t>
            </a:r>
            <a:r>
              <a:rPr lang="en-US" sz="1400" dirty="0" smtClean="0">
                <a:sym typeface="Symbol"/>
              </a:rPr>
              <a:t></a:t>
            </a:r>
            <a:r>
              <a:rPr lang="it-IT" sz="1400" dirty="0" smtClean="0"/>
              <a:t> </a:t>
            </a:r>
            <a:r>
              <a:rPr lang="it-IT" sz="1400" dirty="0" smtClean="0"/>
              <a:t>2ppm</a:t>
            </a:r>
            <a:endParaRPr lang="en-US" sz="1400" dirty="0" smtClean="0"/>
          </a:p>
          <a:p>
            <a:r>
              <a:rPr lang="it-IT" sz="1400" dirty="0" smtClean="0"/>
              <a:t>			</a:t>
            </a:r>
            <a:r>
              <a:rPr lang="it-IT" sz="1400" dirty="0" smtClean="0"/>
              <a:t>N2  </a:t>
            </a:r>
            <a:r>
              <a:rPr lang="en-US" sz="1400" dirty="0" smtClean="0">
                <a:sym typeface="Symbol"/>
              </a:rPr>
              <a:t></a:t>
            </a:r>
            <a:r>
              <a:rPr lang="it-IT" sz="1400" dirty="0" smtClean="0"/>
              <a:t> </a:t>
            </a:r>
            <a:r>
              <a:rPr lang="it-IT" sz="1400" dirty="0" smtClean="0"/>
              <a:t>10ppm</a:t>
            </a:r>
          </a:p>
          <a:p>
            <a:r>
              <a:rPr lang="it-IT" sz="1400" dirty="0" smtClean="0"/>
              <a:t>			</a:t>
            </a:r>
            <a:r>
              <a:rPr lang="it-IT" sz="1400" dirty="0" smtClean="0"/>
              <a:t>O2  </a:t>
            </a:r>
            <a:r>
              <a:rPr lang="en-US" sz="1400" dirty="0" smtClean="0">
                <a:sym typeface="Symbol"/>
              </a:rPr>
              <a:t></a:t>
            </a:r>
            <a:r>
              <a:rPr lang="it-IT" sz="1400" dirty="0" smtClean="0"/>
              <a:t> </a:t>
            </a:r>
            <a:r>
              <a:rPr lang="it-IT" sz="1400" dirty="0" smtClean="0"/>
              <a:t>10ppm</a:t>
            </a:r>
            <a:endParaRPr lang="en-US" sz="1400" dirty="0" smtClean="0"/>
          </a:p>
          <a:p>
            <a:r>
              <a:rPr lang="it-IT" sz="1400" dirty="0" smtClean="0"/>
              <a:t>			</a:t>
            </a:r>
            <a:r>
              <a:rPr lang="it-IT" sz="1400" dirty="0" smtClean="0"/>
              <a:t>C    </a:t>
            </a:r>
            <a:r>
              <a:rPr lang="en-US" sz="1400" dirty="0" smtClean="0">
                <a:sym typeface="Symbol"/>
              </a:rPr>
              <a:t></a:t>
            </a:r>
            <a:r>
              <a:rPr lang="it-IT" sz="1400" dirty="0" smtClean="0"/>
              <a:t> 10ppm</a:t>
            </a:r>
          </a:p>
          <a:p>
            <a:endParaRPr lang="it-IT" sz="1400" dirty="0" smtClean="0"/>
          </a:p>
          <a:p>
            <a:endParaRPr lang="it-IT" sz="1400" dirty="0" smtClean="0"/>
          </a:p>
          <a:p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152400" y="609600"/>
            <a:ext cx="8305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Materials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Specifications - based on DESY spec: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 smtClean="0"/>
              <a:t>Nb</a:t>
            </a: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Grain size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Grain size ASTM 6 or finer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Local grain size ASTM 4.5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Completely </a:t>
            </a:r>
            <a:r>
              <a:rPr lang="en-US" sz="2000" dirty="0" err="1" smtClean="0"/>
              <a:t>recrystallized</a:t>
            </a:r>
            <a:r>
              <a:rPr lang="en-US" sz="2000" dirty="0" smtClean="0"/>
              <a:t> structure – how to check?</a:t>
            </a: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Mechanical properties at room temperature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Tensile strength </a:t>
            </a:r>
            <a:r>
              <a:rPr lang="en-US" sz="2000" dirty="0" err="1" smtClean="0"/>
              <a:t>Rm</a:t>
            </a:r>
            <a:r>
              <a:rPr lang="en-US" sz="2000" dirty="0" smtClean="0"/>
              <a:t> &gt; 140 N/mm2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0.2% </a:t>
            </a:r>
            <a:r>
              <a:rPr lang="en-US" sz="2000" dirty="0" err="1" smtClean="0"/>
              <a:t>nonproportional</a:t>
            </a:r>
            <a:r>
              <a:rPr lang="en-US" sz="2000" dirty="0" smtClean="0"/>
              <a:t> elongation, </a:t>
            </a:r>
            <a:br>
              <a:rPr lang="en-US" sz="2000" dirty="0" smtClean="0"/>
            </a:br>
            <a:r>
              <a:rPr lang="en-US" sz="2000" dirty="0" smtClean="0"/>
              <a:t>50 &lt; Rp0.2 &lt; 100 N/mm2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% elongation after fracture (using min 30mm gauge length)</a:t>
            </a:r>
            <a:br>
              <a:rPr lang="en-US" sz="2000" dirty="0" smtClean="0"/>
            </a:br>
            <a:r>
              <a:rPr lang="en-US" sz="2000" dirty="0" smtClean="0"/>
              <a:t>AL30 ≥ 30%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Vickers hardness HV10 ≤ 60</a:t>
            </a:r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6200" y="3657600"/>
            <a:ext cx="19050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5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/>
              <a:t>To be measured both orthogonal and </a:t>
            </a:r>
            <a:r>
              <a:rPr lang="en-US" sz="2000" dirty="0" smtClean="0"/>
              <a:t>parallel, </a:t>
            </a:r>
            <a:br>
              <a:rPr lang="en-US" sz="2000" dirty="0" smtClean="0"/>
            </a:br>
            <a:r>
              <a:rPr lang="en-US" sz="2000" dirty="0" smtClean="0"/>
              <a:t>diff &lt; 20%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14" name="Left Brace 13"/>
          <p:cNvSpPr/>
          <p:nvPr/>
        </p:nvSpPr>
        <p:spPr>
          <a:xfrm>
            <a:off x="1828800" y="3733800"/>
            <a:ext cx="274319" cy="1371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762000" y="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CERN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status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-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Nb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cavity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Materials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152400" y="5334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Materials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Specifications - based on DESY spec: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 smtClean="0"/>
              <a:t>Nb</a:t>
            </a: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Quality of final product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Clean conditions 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Free from defects: </a:t>
            </a:r>
            <a:r>
              <a:rPr lang="en-US" sz="2000" u="sng" dirty="0" smtClean="0"/>
              <a:t>Defect</a:t>
            </a:r>
            <a:r>
              <a:rPr lang="en-US" sz="2000" dirty="0" smtClean="0"/>
              <a:t> definition for</a:t>
            </a:r>
          </a:p>
          <a:p>
            <a:pPr marL="2628900" lvl="5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Surface defects</a:t>
            </a:r>
          </a:p>
          <a:p>
            <a:pPr marL="3086100" lvl="6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Non niobium material</a:t>
            </a:r>
          </a:p>
          <a:p>
            <a:pPr marL="3086100" lvl="6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Visible clusters from niobium oxides, segregation, cracks, blisters</a:t>
            </a:r>
          </a:p>
          <a:p>
            <a:pPr marL="3086100" lvl="6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Scratches and marks of more than </a:t>
            </a:r>
          </a:p>
          <a:p>
            <a:pPr marL="3543300" lvl="7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Roughness </a:t>
            </a:r>
            <a:r>
              <a:rPr lang="en-US" sz="2000" dirty="0" err="1" smtClean="0"/>
              <a:t>Rt</a:t>
            </a:r>
            <a:r>
              <a:rPr lang="en-US" sz="2000" dirty="0" smtClean="0"/>
              <a:t> ≥ 15 µm for RF side</a:t>
            </a:r>
          </a:p>
          <a:p>
            <a:pPr marL="3543300" lvl="7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 smtClean="0"/>
              <a:t>Rt</a:t>
            </a:r>
            <a:r>
              <a:rPr lang="en-US" sz="2000" dirty="0" smtClean="0"/>
              <a:t> ≥ 60 µm for back side</a:t>
            </a:r>
          </a:p>
          <a:p>
            <a:pPr marL="3086100" lvl="6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Grease and finger prints</a:t>
            </a:r>
          </a:p>
          <a:p>
            <a:pPr marL="2628900" lvl="5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Bulk</a:t>
            </a:r>
          </a:p>
          <a:p>
            <a:pPr marL="3086100" lvl="6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Shrink holes, laminations and cracks</a:t>
            </a:r>
          </a:p>
          <a:p>
            <a:pPr marL="3086100" lvl="6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Niobium oxide and non-niobium clusters</a:t>
            </a:r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762000" y="0"/>
            <a:ext cx="8382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CERN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status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- 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Nb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cavity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Materials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-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Nb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-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Materials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09600"/>
            <a:ext cx="883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Materials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Specifications - based on DESY spec: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 smtClean="0"/>
              <a:t>Nb</a:t>
            </a: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Tolerances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Dimensions</a:t>
            </a:r>
          </a:p>
          <a:p>
            <a:pPr marL="2628900" lvl="5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3.5 mm±0.1 mm (TBC)  x  TBD±1mm  x  TBD±1mm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Surface flatness TBD  </a:t>
            </a:r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Reception tests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By supplier - all</a:t>
            </a:r>
          </a:p>
          <a:p>
            <a:pPr marL="2171700" lvl="4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By </a:t>
            </a:r>
            <a:r>
              <a:rPr lang="en-US" sz="2000" dirty="0" smtClean="0"/>
              <a:t>CERN – Visual, Eddy current, tolerances (part)</a:t>
            </a: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Ti </a:t>
            </a:r>
            <a:r>
              <a:rPr lang="en-US" sz="2000" dirty="0" smtClean="0"/>
              <a:t>: Ti grade 2 or Ti6Al4V-ELI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r>
              <a:rPr lang="fr-FR" sz="2000" dirty="0" err="1" smtClean="0"/>
              <a:t>NbTi</a:t>
            </a:r>
            <a:r>
              <a:rPr lang="fr-FR" sz="2000" dirty="0" smtClean="0"/>
              <a:t> and </a:t>
            </a:r>
            <a:r>
              <a:rPr lang="en-US" sz="2000" dirty="0" smtClean="0"/>
              <a:t>SS/Ti bimetallic transitions as already develop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Furniture</a:t>
            </a:r>
            <a:r>
              <a:rPr lang="en-US" sz="2000" dirty="0" smtClean="0"/>
              <a:t>:</a:t>
            </a:r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Announced 3 months delay for </a:t>
            </a:r>
            <a:r>
              <a:rPr lang="en-US" sz="2000" dirty="0" err="1" smtClean="0"/>
              <a:t>Nb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pPr marL="1714500" lvl="3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/>
              <a:t>Nominal quantity + 10% is foreseen </a:t>
            </a:r>
            <a:endParaRPr lang="en-US" sz="20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	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-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Nb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-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Manufacturing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85800"/>
            <a:ext cx="883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Manufacturing </a:t>
            </a:r>
            <a:r>
              <a:rPr lang="en-US" sz="2400" dirty="0" err="1" smtClean="0"/>
              <a:t>Nb</a:t>
            </a:r>
            <a:r>
              <a:rPr lang="en-US" sz="2400" dirty="0" smtClean="0"/>
              <a:t> cavity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First 2 cavities </a:t>
            </a:r>
            <a:r>
              <a:rPr lang="en-US" sz="2400" i="1" dirty="0" smtClean="0"/>
              <a:t>(1/3)</a:t>
            </a:r>
            <a:endParaRPr lang="en-US" sz="2400" i="1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57199" y="1590040"/>
          <a:ext cx="8229601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1"/>
                <a:gridCol w="1219200"/>
                <a:gridCol w="1066800"/>
              </a:tblGrid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</a:t>
                      </a:r>
                      <a:r>
                        <a:rPr lang="en-US" baseline="0" dirty="0" smtClean="0"/>
                        <a:t> Company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Spinnnig</a:t>
                      </a:r>
                      <a:r>
                        <a:rPr lang="en-US" baseline="0" dirty="0" smtClean="0"/>
                        <a:t> of half-cells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Machining</a:t>
                      </a:r>
                      <a:r>
                        <a:rPr lang="en-US" baseline="0" dirty="0" smtClean="0"/>
                        <a:t> for iris and stiffening rings welding preparation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3D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Degreasing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RF measurement of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half-cell </a:t>
                      </a:r>
                      <a:r>
                        <a:rPr lang="en-US" baseline="0" dirty="0" smtClean="0"/>
                        <a:t>f</a:t>
                      </a:r>
                      <a:r>
                        <a:rPr lang="en-US" dirty="0" smtClean="0"/>
                        <a:t>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Ultrasonic</a:t>
                      </a:r>
                      <a:r>
                        <a:rPr lang="en-US" baseline="0" dirty="0" smtClean="0"/>
                        <a:t> cleaning; Etching (20 µm on each side) inner and outer surface, rinsed in de-ionized filtered hot water of 0.2</a:t>
                      </a:r>
                      <a:r>
                        <a:rPr lang="en-US" baseline="0" dirty="0" smtClean="0"/>
                        <a:t>µm max</a:t>
                      </a:r>
                      <a:r>
                        <a:rPr lang="en-US" baseline="0" dirty="0" smtClean="0"/>
                        <a:t>, dried in laminar airflow in clean room 1000 or better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3 </a:t>
                      </a:r>
                      <a:r>
                        <a:rPr lang="en-US" baseline="0" dirty="0" smtClean="0"/>
                        <a:t>µm chemical cleaning if storage time &gt; 8h after previous step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EB</a:t>
                      </a:r>
                      <a:r>
                        <a:rPr lang="en-US" baseline="0" dirty="0" smtClean="0"/>
                        <a:t> welding of the iris from inside (within 8h from previous)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EB welding of stiffening rings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	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-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Nb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-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Manufacturing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85800"/>
            <a:ext cx="883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Manufacturing </a:t>
            </a:r>
            <a:r>
              <a:rPr lang="en-US" sz="2400" dirty="0" err="1" smtClean="0"/>
              <a:t>Nb</a:t>
            </a:r>
            <a:r>
              <a:rPr lang="en-US" sz="2400" dirty="0" smtClean="0"/>
              <a:t> cavity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First 2 cavities </a:t>
            </a:r>
            <a:r>
              <a:rPr lang="en-US" sz="2400" i="1" dirty="0" smtClean="0"/>
              <a:t>(2/3)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57199" y="1590040"/>
          <a:ext cx="8229601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2201"/>
                <a:gridCol w="1143000"/>
                <a:gridCol w="914400"/>
              </a:tblGrid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</a:t>
                      </a:r>
                      <a:r>
                        <a:rPr lang="en-US" baseline="0" dirty="0" smtClean="0"/>
                        <a:t> Company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Inspection</a:t>
                      </a:r>
                      <a:r>
                        <a:rPr lang="en-US" baseline="0" dirty="0" smtClean="0"/>
                        <a:t> and dimensions control of “dumb-bell”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 measurement of dumb-bell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Machining</a:t>
                      </a:r>
                      <a:r>
                        <a:rPr lang="en-US" baseline="0" dirty="0" smtClean="0"/>
                        <a:t> of both equator ends determined by evaluation of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Ultrasonic</a:t>
                      </a:r>
                      <a:r>
                        <a:rPr lang="en-US" baseline="0" dirty="0" smtClean="0"/>
                        <a:t> cleaning; Etching (20 µm on each side) inner and outer surface, rinsed in de-ionized filtered hot water of 0.2µm max, dried in laminar airflow in clean room 1000 or better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Anodization</a:t>
                      </a:r>
                      <a:r>
                        <a:rPr lang="en-US" baseline="0" dirty="0" smtClean="0"/>
                        <a:t> of dumb-bell and inspection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Grinding if needed + </a:t>
                      </a:r>
                      <a:r>
                        <a:rPr lang="en-US" baseline="0" dirty="0" smtClean="0"/>
                        <a:t>20 µm etching, rinsed, dried, anodized again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</a:t>
                      </a:r>
                      <a:r>
                        <a:rPr lang="en-US" baseline="0" dirty="0" smtClean="0"/>
                        <a:t>µm chemical cleaning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58335">
                <a:tc>
                  <a:txBody>
                    <a:bodyPr/>
                    <a:lstStyle/>
                    <a:p>
                      <a:r>
                        <a:rPr lang="en-US" dirty="0" smtClean="0"/>
                        <a:t>EB welding from outside</a:t>
                      </a:r>
                      <a:r>
                        <a:rPr lang="en-US" baseline="0" dirty="0" smtClean="0"/>
                        <a:t> of all equators (intermediate 3</a:t>
                      </a:r>
                      <a:r>
                        <a:rPr lang="en-US" baseline="0" dirty="0" smtClean="0"/>
                        <a:t>µm etching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	CERN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status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-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Nb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cavity</a:t>
            </a:r>
            <a:r>
              <a:rPr lang="fr-FR" sz="3200" dirty="0" smtClean="0">
                <a:solidFill>
                  <a:schemeClr val="tx2">
                    <a:satMod val="130000"/>
                  </a:schemeClr>
                </a:solidFill>
              </a:rPr>
              <a:t> - </a:t>
            </a:r>
            <a:r>
              <a:rPr lang="fr-FR" sz="3200" dirty="0" err="1" smtClean="0">
                <a:solidFill>
                  <a:schemeClr val="tx2">
                    <a:satMod val="130000"/>
                  </a:schemeClr>
                </a:solidFill>
              </a:rPr>
              <a:t>Manufacturing</a:t>
            </a:r>
            <a:endParaRPr lang="fr-FR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08/Feb/2010,                                 Ofelia Capatina EN/MME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637606" y="6286011"/>
            <a:ext cx="2133600" cy="365125"/>
          </a:xfrm>
        </p:spPr>
        <p:txBody>
          <a:bodyPr/>
          <a:lstStyle/>
          <a:p>
            <a:pPr>
              <a:defRPr/>
            </a:pPr>
            <a:fld id="{29D5115C-68F8-4A6A-B51F-F7EAA0D55FC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 Cavity Working Group Meeting</a:t>
            </a:r>
            <a:endParaRPr lang="en-US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0" y="0"/>
            <a:ext cx="1979612" cy="630238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3600" dirty="0" err="1">
                <a:solidFill>
                  <a:schemeClr val="bg1"/>
                </a:solidFill>
                <a:cs typeface="Arial" charset="0"/>
              </a:rPr>
              <a:t>sLHC</a:t>
            </a:r>
            <a:endParaRPr lang="en-US" sz="3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77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304800" y="685800"/>
            <a:ext cx="883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Manufacturing </a:t>
            </a:r>
            <a:r>
              <a:rPr lang="en-US" sz="2400" dirty="0" err="1" smtClean="0"/>
              <a:t>Nb</a:t>
            </a:r>
            <a:r>
              <a:rPr lang="en-US" sz="2400" dirty="0" smtClean="0"/>
              <a:t> cavity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/>
              <a:t>First 2 cavities </a:t>
            </a:r>
            <a:r>
              <a:rPr lang="en-US" sz="2400" i="1" dirty="0" smtClean="0"/>
              <a:t>(3/3)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57199" y="1590040"/>
          <a:ext cx="8229601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1"/>
                <a:gridCol w="1371600"/>
                <a:gridCol w="2133600"/>
              </a:tblGrid>
              <a:tr h="578353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External</a:t>
                      </a:r>
                      <a:r>
                        <a:rPr lang="en-US" baseline="0" dirty="0" smtClean="0"/>
                        <a:t> Company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CERN</a:t>
                      </a:r>
                      <a:endParaRPr lang="en-US" dirty="0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r>
                        <a:rPr lang="en-US" dirty="0" smtClean="0"/>
                        <a:t>Resonator</a:t>
                      </a:r>
                      <a:r>
                        <a:rPr lang="en-US" baseline="0" dirty="0" smtClean="0"/>
                        <a:t> constrained against becoming shorter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r>
                        <a:rPr lang="en-US" dirty="0" smtClean="0"/>
                        <a:t>Leak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578353">
                <a:tc>
                  <a:txBody>
                    <a:bodyPr/>
                    <a:lstStyle/>
                    <a:p>
                      <a:r>
                        <a:rPr lang="en-US" dirty="0" smtClean="0"/>
                        <a:t>Inner</a:t>
                      </a:r>
                      <a:r>
                        <a:rPr lang="en-US" baseline="0" dirty="0" smtClean="0"/>
                        <a:t> surface, welds inspection, dimensions measurements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EP 150 microns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UHV annealing at 800°C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578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Field flatness measurement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TBD equipment</a:t>
                      </a:r>
                      <a:r>
                        <a:rPr lang="en-US" baseline="0" dirty="0" smtClean="0"/>
                        <a:t> Royal </a:t>
                      </a:r>
                      <a:r>
                        <a:rPr lang="en-US" sz="1800" dirty="0" smtClean="0"/>
                        <a:t>Holloway (?)</a:t>
                      </a:r>
                      <a:endParaRPr lang="en-US" dirty="0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r>
                        <a:rPr lang="en-US" dirty="0" smtClean="0"/>
                        <a:t>flash BCP 10 microns or final EP 30 microns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alcohol rinsing, drying in class 10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UHV baking at 120°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304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HPR at 100 bars (6 times), drying in class 10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9382</TotalTime>
  <Words>1274</Words>
  <Application>Microsoft Office PowerPoint</Application>
  <PresentationFormat>On-screen Show (4:3)</PresentationFormat>
  <Paragraphs>363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Fabrication of Nb and Cu SPL cavities and required tools CERN status </vt:lpstr>
      <vt:lpstr> CERN status – NB cavity - General</vt:lpstr>
      <vt:lpstr>CERN status - Nb cavity - Materials</vt:lpstr>
      <vt:lpstr>Slide 4</vt:lpstr>
      <vt:lpstr>Slide 5</vt:lpstr>
      <vt:lpstr>CERN status - Nb cavity - Materials</vt:lpstr>
      <vt:lpstr> CERN status - Nb cavity - Manufacturing</vt:lpstr>
      <vt:lpstr> CERN status - Nb cavity - Manufacturing</vt:lpstr>
      <vt:lpstr> CERN status - Nb cavity - Manufacturing</vt:lpstr>
      <vt:lpstr> CERN status - Nb cavity - Manufacturing</vt:lpstr>
      <vt:lpstr> CERN status - Nb cavity - Manufacturing</vt:lpstr>
      <vt:lpstr> CERN status - Nb cavity - Manufacturing</vt:lpstr>
      <vt:lpstr>  CERN status – Copper cavity</vt:lpstr>
      <vt:lpstr>  CERN status – Copper cavity</vt:lpstr>
      <vt:lpstr>  CERN status – Copper cavity</vt:lpstr>
      <vt:lpstr>CERN status / stategy </vt:lpstr>
      <vt:lpstr>CERN status / stategy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cnoels</dc:creator>
  <cp:lastModifiedBy>capatina</cp:lastModifiedBy>
  <cp:revision>321</cp:revision>
  <dcterms:created xsi:type="dcterms:W3CDTF">2009-05-07T12:50:45Z</dcterms:created>
  <dcterms:modified xsi:type="dcterms:W3CDTF">2010-02-08T16:01:34Z</dcterms:modified>
</cp:coreProperties>
</file>