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996" r:id="rId2"/>
    <p:sldId id="994" r:id="rId3"/>
    <p:sldId id="993" r:id="rId4"/>
    <p:sldId id="995" r:id="rId5"/>
    <p:sldId id="983" r:id="rId6"/>
    <p:sldId id="472" r:id="rId7"/>
    <p:sldId id="984" r:id="rId8"/>
    <p:sldId id="986" r:id="rId9"/>
    <p:sldId id="992" r:id="rId10"/>
    <p:sldId id="987" r:id="rId11"/>
    <p:sldId id="988" r:id="rId12"/>
    <p:sldId id="998" r:id="rId13"/>
    <p:sldId id="985" r:id="rId14"/>
    <p:sldId id="484" r:id="rId15"/>
    <p:sldId id="485" r:id="rId16"/>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kcja domyślna" id="{B5468375-2FAA-4911-918C-9DAD8C43B843}">
          <p14:sldIdLst>
            <p14:sldId id="996"/>
            <p14:sldId id="994"/>
            <p14:sldId id="993"/>
            <p14:sldId id="995"/>
            <p14:sldId id="983"/>
            <p14:sldId id="472"/>
            <p14:sldId id="984"/>
            <p14:sldId id="986"/>
            <p14:sldId id="992"/>
            <p14:sldId id="987"/>
            <p14:sldId id="988"/>
            <p14:sldId id="998"/>
            <p14:sldId id="985"/>
            <p14:sldId id="484"/>
            <p14:sldId id="485"/>
          </p14:sldIdLst>
        </p14:section>
      </p14:sectionLst>
    </p:ext>
    <p:ext uri="{EFAFB233-063F-42B5-8137-9DF3F51BA10A}">
      <p15:sldGuideLst xmlns:p15="http://schemas.microsoft.com/office/powerpoint/2012/main">
        <p15:guide id="1" orient="horz" pos="2183" userDrawn="1">
          <p15:clr>
            <a:srgbClr val="A4A3A4"/>
          </p15:clr>
        </p15:guide>
        <p15:guide id="2" pos="3817" userDrawn="1">
          <p15:clr>
            <a:srgbClr val="A4A3A4"/>
          </p15:clr>
        </p15:guide>
        <p15:guide id="3" pos="4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1F1"/>
    <a:srgbClr val="F3F3F4"/>
    <a:srgbClr val="FEFEFE"/>
    <a:srgbClr val="044F7F"/>
    <a:srgbClr val="FFFFFF"/>
    <a:srgbClr val="0977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varScale="1">
        <p:scale>
          <a:sx n="59" d="100"/>
          <a:sy n="59" d="100"/>
        </p:scale>
        <p:origin x="72" y="240"/>
      </p:cViewPr>
      <p:guideLst>
        <p:guide orient="horz" pos="2183"/>
        <p:guide pos="3817"/>
        <p:guide pos="43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535BA80-50C8-4ACC-AE91-A5200D914F3F}"/>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B30D5367-62E4-45F2-8869-1817E63521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D3995117-3711-486A-BCAB-DC62FE8FED97}"/>
              </a:ext>
            </a:extLst>
          </p:cNvPr>
          <p:cNvSpPr>
            <a:spLocks noGrp="1"/>
          </p:cNvSpPr>
          <p:nvPr>
            <p:ph type="dt" sz="half" idx="10"/>
          </p:nvPr>
        </p:nvSpPr>
        <p:spPr/>
        <p:txBody>
          <a:bodyPr/>
          <a:lstStyle/>
          <a:p>
            <a:fld id="{87F8C630-C5B3-475C-9D3C-89006E75B86C}" type="datetimeFigureOut">
              <a:rPr lang="pl-PL" smtClean="0"/>
              <a:t>23.05.2019</a:t>
            </a:fld>
            <a:endParaRPr lang="pl-PL"/>
          </a:p>
        </p:txBody>
      </p:sp>
      <p:sp>
        <p:nvSpPr>
          <p:cNvPr id="5" name="Symbol zastępczy stopki 4">
            <a:extLst>
              <a:ext uri="{FF2B5EF4-FFF2-40B4-BE49-F238E27FC236}">
                <a16:creationId xmlns:a16="http://schemas.microsoft.com/office/drawing/2014/main" id="{134E5173-7B05-46C1-8EE7-BE7CBE09783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8BDB5168-ADA0-4B4E-98F5-16698DA51368}"/>
              </a:ext>
            </a:extLst>
          </p:cNvPr>
          <p:cNvSpPr>
            <a:spLocks noGrp="1"/>
          </p:cNvSpPr>
          <p:nvPr>
            <p:ph type="sldNum" sz="quarter" idx="12"/>
          </p:nvPr>
        </p:nvSpPr>
        <p:spPr/>
        <p:txBody>
          <a:bodyPr/>
          <a:lstStyle/>
          <a:p>
            <a:fld id="{17BCE620-A3D3-42DF-8167-019A865671FC}" type="slidenum">
              <a:rPr lang="pl-PL" smtClean="0"/>
              <a:t>‹#›</a:t>
            </a:fld>
            <a:endParaRPr lang="pl-PL"/>
          </a:p>
        </p:txBody>
      </p:sp>
    </p:spTree>
    <p:extLst>
      <p:ext uri="{BB962C8B-B14F-4D97-AF65-F5344CB8AC3E}">
        <p14:creationId xmlns:p14="http://schemas.microsoft.com/office/powerpoint/2010/main" val="534002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8513432-1E84-445B-8838-845E2B7DACBC}"/>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4CFA6780-3B36-43B0-BC31-72D20602619D}"/>
              </a:ext>
            </a:extLst>
          </p:cNvPr>
          <p:cNvSpPr>
            <a:spLocks noGrp="1"/>
          </p:cNvSpPr>
          <p:nvPr>
            <p:ph type="body" orient="vert" idx="1"/>
          </p:nvPr>
        </p:nvSpPr>
        <p:spPr/>
        <p:txBody>
          <a:bodyPr vert="eaVe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8E4CCC79-6455-4802-9129-BB8C45404353}"/>
              </a:ext>
            </a:extLst>
          </p:cNvPr>
          <p:cNvSpPr>
            <a:spLocks noGrp="1"/>
          </p:cNvSpPr>
          <p:nvPr>
            <p:ph type="dt" sz="half" idx="10"/>
          </p:nvPr>
        </p:nvSpPr>
        <p:spPr/>
        <p:txBody>
          <a:bodyPr/>
          <a:lstStyle/>
          <a:p>
            <a:fld id="{87F8C630-C5B3-475C-9D3C-89006E75B86C}" type="datetimeFigureOut">
              <a:rPr lang="pl-PL" smtClean="0"/>
              <a:t>23.05.2019</a:t>
            </a:fld>
            <a:endParaRPr lang="pl-PL"/>
          </a:p>
        </p:txBody>
      </p:sp>
      <p:sp>
        <p:nvSpPr>
          <p:cNvPr id="5" name="Symbol zastępczy stopki 4">
            <a:extLst>
              <a:ext uri="{FF2B5EF4-FFF2-40B4-BE49-F238E27FC236}">
                <a16:creationId xmlns:a16="http://schemas.microsoft.com/office/drawing/2014/main" id="{0663635F-2855-448A-9033-5C9DE1A72C1D}"/>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C7EA690-1BB4-436A-9D4B-B9EFE7DE03DF}"/>
              </a:ext>
            </a:extLst>
          </p:cNvPr>
          <p:cNvSpPr>
            <a:spLocks noGrp="1"/>
          </p:cNvSpPr>
          <p:nvPr>
            <p:ph type="sldNum" sz="quarter" idx="12"/>
          </p:nvPr>
        </p:nvSpPr>
        <p:spPr/>
        <p:txBody>
          <a:bodyPr/>
          <a:lstStyle/>
          <a:p>
            <a:fld id="{17BCE620-A3D3-42DF-8167-019A865671FC}" type="slidenum">
              <a:rPr lang="pl-PL" smtClean="0"/>
              <a:t>‹#›</a:t>
            </a:fld>
            <a:endParaRPr lang="pl-PL"/>
          </a:p>
        </p:txBody>
      </p:sp>
    </p:spTree>
    <p:extLst>
      <p:ext uri="{BB962C8B-B14F-4D97-AF65-F5344CB8AC3E}">
        <p14:creationId xmlns:p14="http://schemas.microsoft.com/office/powerpoint/2010/main" val="1026940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EDBFCD75-764D-4312-81F3-8812869C3988}"/>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2231D194-873A-4130-9811-B01CF034AC3A}"/>
              </a:ext>
            </a:extLst>
          </p:cNvPr>
          <p:cNvSpPr>
            <a:spLocks noGrp="1"/>
          </p:cNvSpPr>
          <p:nvPr>
            <p:ph type="body" orient="vert" idx="1"/>
          </p:nvPr>
        </p:nvSpPr>
        <p:spPr>
          <a:xfrm>
            <a:off x="838200" y="365125"/>
            <a:ext cx="7734300" cy="5811838"/>
          </a:xfrm>
        </p:spPr>
        <p:txBody>
          <a:bodyPr vert="eaVe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16A7EF6F-9332-4B95-8DC0-8E1E296573D9}"/>
              </a:ext>
            </a:extLst>
          </p:cNvPr>
          <p:cNvSpPr>
            <a:spLocks noGrp="1"/>
          </p:cNvSpPr>
          <p:nvPr>
            <p:ph type="dt" sz="half" idx="10"/>
          </p:nvPr>
        </p:nvSpPr>
        <p:spPr/>
        <p:txBody>
          <a:bodyPr/>
          <a:lstStyle/>
          <a:p>
            <a:fld id="{87F8C630-C5B3-475C-9D3C-89006E75B86C}" type="datetimeFigureOut">
              <a:rPr lang="pl-PL" smtClean="0"/>
              <a:t>23.05.2019</a:t>
            </a:fld>
            <a:endParaRPr lang="pl-PL"/>
          </a:p>
        </p:txBody>
      </p:sp>
      <p:sp>
        <p:nvSpPr>
          <p:cNvPr id="5" name="Symbol zastępczy stopki 4">
            <a:extLst>
              <a:ext uri="{FF2B5EF4-FFF2-40B4-BE49-F238E27FC236}">
                <a16:creationId xmlns:a16="http://schemas.microsoft.com/office/drawing/2014/main" id="{CC022D35-538E-4B34-A09A-9E140EB8ACEE}"/>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5CB608B-0F80-4DBE-B992-8F35C57894FB}"/>
              </a:ext>
            </a:extLst>
          </p:cNvPr>
          <p:cNvSpPr>
            <a:spLocks noGrp="1"/>
          </p:cNvSpPr>
          <p:nvPr>
            <p:ph type="sldNum" sz="quarter" idx="12"/>
          </p:nvPr>
        </p:nvSpPr>
        <p:spPr/>
        <p:txBody>
          <a:bodyPr/>
          <a:lstStyle/>
          <a:p>
            <a:fld id="{17BCE620-A3D3-42DF-8167-019A865671FC}" type="slidenum">
              <a:rPr lang="pl-PL" smtClean="0"/>
              <a:t>‹#›</a:t>
            </a:fld>
            <a:endParaRPr lang="pl-PL"/>
          </a:p>
        </p:txBody>
      </p:sp>
    </p:spTree>
    <p:extLst>
      <p:ext uri="{BB962C8B-B14F-4D97-AF65-F5344CB8AC3E}">
        <p14:creationId xmlns:p14="http://schemas.microsoft.com/office/powerpoint/2010/main" val="15782386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Slajd tytułowy">
    <p:spTree>
      <p:nvGrpSpPr>
        <p:cNvPr id="1" name=""/>
        <p:cNvGrpSpPr/>
        <p:nvPr/>
      </p:nvGrpSpPr>
      <p:grpSpPr>
        <a:xfrm>
          <a:off x="0" y="0"/>
          <a:ext cx="0" cy="0"/>
          <a:chOff x="0" y="0"/>
          <a:chExt cx="0" cy="0"/>
        </a:xfrm>
      </p:grpSpPr>
      <p:pic>
        <p:nvPicPr>
          <p:cNvPr id="9" name="Obraz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53401" y="5984709"/>
            <a:ext cx="3423918" cy="736768"/>
          </a:xfrm>
          <a:prstGeom prst="rect">
            <a:avLst/>
          </a:prstGeom>
        </p:spPr>
      </p:pic>
    </p:spTree>
    <p:extLst>
      <p:ext uri="{BB962C8B-B14F-4D97-AF65-F5344CB8AC3E}">
        <p14:creationId xmlns:p14="http://schemas.microsoft.com/office/powerpoint/2010/main" val="40101779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46A3DBB9-38FD-425E-8F3E-ADA35762745B}"/>
              </a:ext>
            </a:extLst>
          </p:cNvPr>
          <p:cNvSpPr>
            <a:spLocks noGrp="1"/>
          </p:cNvSpPr>
          <p:nvPr>
            <p:ph type="pic" sz="quarter" idx="10"/>
          </p:nvPr>
        </p:nvSpPr>
        <p:spPr>
          <a:xfrm>
            <a:off x="5188526" y="-145473"/>
            <a:ext cx="7067538" cy="7003474"/>
          </a:xfrm>
          <a:custGeom>
            <a:avLst/>
            <a:gdLst>
              <a:gd name="connsiteX0" fmla="*/ 7003473 w 7067538"/>
              <a:gd name="connsiteY0" fmla="*/ 1635436 h 7003474"/>
              <a:gd name="connsiteX1" fmla="*/ 7003473 w 7067538"/>
              <a:gd name="connsiteY1" fmla="*/ 7003473 h 7003474"/>
              <a:gd name="connsiteX2" fmla="*/ 1635438 w 7067538"/>
              <a:gd name="connsiteY2" fmla="*/ 6998843 h 7003474"/>
              <a:gd name="connsiteX3" fmla="*/ 7003473 w 7067538"/>
              <a:gd name="connsiteY3" fmla="*/ 1635436 h 7003474"/>
              <a:gd name="connsiteX4" fmla="*/ 7067538 w 7067538"/>
              <a:gd name="connsiteY4" fmla="*/ 293 h 7003474"/>
              <a:gd name="connsiteX5" fmla="*/ 7054132 w 7067538"/>
              <a:gd name="connsiteY5" fmla="*/ 1465638 h 7003474"/>
              <a:gd name="connsiteX6" fmla="*/ 3105420 w 7067538"/>
              <a:gd name="connsiteY6" fmla="*/ 3069599 h 7003474"/>
              <a:gd name="connsiteX7" fmla="*/ 1465406 w 7067538"/>
              <a:gd name="connsiteY7" fmla="*/ 7003474 h 7003474"/>
              <a:gd name="connsiteX8" fmla="*/ 0 w 7067538"/>
              <a:gd name="connsiteY8" fmla="*/ 7003473 h 7003474"/>
              <a:gd name="connsiteX9" fmla="*/ 2073972 w 7067538"/>
              <a:gd name="connsiteY9" fmla="*/ 2028671 h 7003474"/>
              <a:gd name="connsiteX10" fmla="*/ 7067538 w 7067538"/>
              <a:gd name="connsiteY10" fmla="*/ 293 h 7003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067538" h="7003474">
                <a:moveTo>
                  <a:pt x="7003473" y="1635436"/>
                </a:moveTo>
                <a:lnTo>
                  <a:pt x="7003473" y="7003473"/>
                </a:lnTo>
                <a:lnTo>
                  <a:pt x="1635438" y="6998843"/>
                </a:lnTo>
                <a:cubicBezTo>
                  <a:pt x="1637993" y="4035967"/>
                  <a:pt x="4040596" y="1635436"/>
                  <a:pt x="7003473" y="1635436"/>
                </a:cubicBezTo>
                <a:close/>
                <a:moveTo>
                  <a:pt x="7067538" y="293"/>
                </a:moveTo>
                <a:lnTo>
                  <a:pt x="7054132" y="1465638"/>
                </a:lnTo>
                <a:cubicBezTo>
                  <a:pt x="5576628" y="1452122"/>
                  <a:pt x="4154985" y="2029591"/>
                  <a:pt x="3105420" y="3069599"/>
                </a:cubicBezTo>
                <a:cubicBezTo>
                  <a:pt x="2055855" y="4109606"/>
                  <a:pt x="1465406" y="5525907"/>
                  <a:pt x="1465406" y="7003474"/>
                </a:cubicBezTo>
                <a:lnTo>
                  <a:pt x="0" y="7003473"/>
                </a:lnTo>
                <a:cubicBezTo>
                  <a:pt x="0" y="5134934"/>
                  <a:pt x="746686" y="3343870"/>
                  <a:pt x="2073972" y="2028671"/>
                </a:cubicBezTo>
                <a:cubicBezTo>
                  <a:pt x="3401258" y="713471"/>
                  <a:pt x="5199077" y="-16799"/>
                  <a:pt x="7067538" y="293"/>
                </a:cubicBezTo>
                <a:close/>
              </a:path>
            </a:pathLst>
          </a:custGeom>
        </p:spPr>
        <p:txBody>
          <a:bodyPr wrap="square">
            <a:noAutofit/>
          </a:bodyPr>
          <a:lstStyle/>
          <a:p>
            <a:endParaRPr lang="en-US"/>
          </a:p>
        </p:txBody>
      </p:sp>
    </p:spTree>
    <p:extLst>
      <p:ext uri="{BB962C8B-B14F-4D97-AF65-F5344CB8AC3E}">
        <p14:creationId xmlns:p14="http://schemas.microsoft.com/office/powerpoint/2010/main" val="41119439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6477000" y="0"/>
            <a:ext cx="5715000" cy="6858000"/>
          </a:xfrm>
          <a:prstGeom prst="rect">
            <a:avLst/>
          </a:prstGeom>
        </p:spPr>
        <p:txBody>
          <a:bodyPr/>
          <a:lstStyle>
            <a:lvl1pPr marL="0" indent="0">
              <a:buNone/>
              <a:defRPr/>
            </a:lvl1pPr>
          </a:lstStyle>
          <a:p>
            <a:r>
              <a:rPr lang="en-US" dirty="0"/>
              <a:t>Drag and Drop Image Here</a:t>
            </a:r>
          </a:p>
        </p:txBody>
      </p:sp>
    </p:spTree>
    <p:extLst>
      <p:ext uri="{BB962C8B-B14F-4D97-AF65-F5344CB8AC3E}">
        <p14:creationId xmlns:p14="http://schemas.microsoft.com/office/powerpoint/2010/main" val="2420003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75833DF-A52C-45C0-A7F8-4260B26B1574}"/>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2FB9FFB4-B672-4BF6-824F-E0ABA9068341}"/>
              </a:ext>
            </a:extLst>
          </p:cNvPr>
          <p:cNvSpPr>
            <a:spLocks noGrp="1"/>
          </p:cNvSpPr>
          <p:nvPr>
            <p:ph idx="1"/>
          </p:nvPr>
        </p:nvSpPr>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4FDA6B-52D7-476D-9E28-A8B86BBF8E51}"/>
              </a:ext>
            </a:extLst>
          </p:cNvPr>
          <p:cNvSpPr>
            <a:spLocks noGrp="1"/>
          </p:cNvSpPr>
          <p:nvPr>
            <p:ph type="dt" sz="half" idx="10"/>
          </p:nvPr>
        </p:nvSpPr>
        <p:spPr/>
        <p:txBody>
          <a:bodyPr/>
          <a:lstStyle/>
          <a:p>
            <a:fld id="{87F8C630-C5B3-475C-9D3C-89006E75B86C}" type="datetimeFigureOut">
              <a:rPr lang="pl-PL" smtClean="0"/>
              <a:t>23.05.2019</a:t>
            </a:fld>
            <a:endParaRPr lang="pl-PL"/>
          </a:p>
        </p:txBody>
      </p:sp>
      <p:sp>
        <p:nvSpPr>
          <p:cNvPr id="5" name="Symbol zastępczy stopki 4">
            <a:extLst>
              <a:ext uri="{FF2B5EF4-FFF2-40B4-BE49-F238E27FC236}">
                <a16:creationId xmlns:a16="http://schemas.microsoft.com/office/drawing/2014/main" id="{A959663E-0F13-4CB7-BC0C-B1F20968A12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2AC51647-D649-49A1-BF0F-7F983D0653B4}"/>
              </a:ext>
            </a:extLst>
          </p:cNvPr>
          <p:cNvSpPr>
            <a:spLocks noGrp="1"/>
          </p:cNvSpPr>
          <p:nvPr>
            <p:ph type="sldNum" sz="quarter" idx="12"/>
          </p:nvPr>
        </p:nvSpPr>
        <p:spPr/>
        <p:txBody>
          <a:bodyPr/>
          <a:lstStyle/>
          <a:p>
            <a:fld id="{17BCE620-A3D3-42DF-8167-019A865671FC}" type="slidenum">
              <a:rPr lang="pl-PL" smtClean="0"/>
              <a:t>‹#›</a:t>
            </a:fld>
            <a:endParaRPr lang="pl-PL"/>
          </a:p>
        </p:txBody>
      </p:sp>
    </p:spTree>
    <p:extLst>
      <p:ext uri="{BB962C8B-B14F-4D97-AF65-F5344CB8AC3E}">
        <p14:creationId xmlns:p14="http://schemas.microsoft.com/office/powerpoint/2010/main" val="4216419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845F3AB-C969-4C33-8226-B530F9E1FECE}"/>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6B76720B-F1EB-4CB8-8120-F774A66D141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Edytuj style wzorca tekstu</a:t>
            </a:r>
          </a:p>
        </p:txBody>
      </p:sp>
      <p:sp>
        <p:nvSpPr>
          <p:cNvPr id="4" name="Symbol zastępczy daty 3">
            <a:extLst>
              <a:ext uri="{FF2B5EF4-FFF2-40B4-BE49-F238E27FC236}">
                <a16:creationId xmlns:a16="http://schemas.microsoft.com/office/drawing/2014/main" id="{28C59569-BF4E-4E61-B23C-C34B68927865}"/>
              </a:ext>
            </a:extLst>
          </p:cNvPr>
          <p:cNvSpPr>
            <a:spLocks noGrp="1"/>
          </p:cNvSpPr>
          <p:nvPr>
            <p:ph type="dt" sz="half" idx="10"/>
          </p:nvPr>
        </p:nvSpPr>
        <p:spPr/>
        <p:txBody>
          <a:bodyPr/>
          <a:lstStyle/>
          <a:p>
            <a:fld id="{87F8C630-C5B3-475C-9D3C-89006E75B86C}" type="datetimeFigureOut">
              <a:rPr lang="pl-PL" smtClean="0"/>
              <a:t>23.05.2019</a:t>
            </a:fld>
            <a:endParaRPr lang="pl-PL"/>
          </a:p>
        </p:txBody>
      </p:sp>
      <p:sp>
        <p:nvSpPr>
          <p:cNvPr id="5" name="Symbol zastępczy stopki 4">
            <a:extLst>
              <a:ext uri="{FF2B5EF4-FFF2-40B4-BE49-F238E27FC236}">
                <a16:creationId xmlns:a16="http://schemas.microsoft.com/office/drawing/2014/main" id="{101D2A78-79F3-4351-8362-F51AF848AAF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9AB9D14D-9EBB-4BE4-BBB0-5CC7F3EDB6EF}"/>
              </a:ext>
            </a:extLst>
          </p:cNvPr>
          <p:cNvSpPr>
            <a:spLocks noGrp="1"/>
          </p:cNvSpPr>
          <p:nvPr>
            <p:ph type="sldNum" sz="quarter" idx="12"/>
          </p:nvPr>
        </p:nvSpPr>
        <p:spPr/>
        <p:txBody>
          <a:bodyPr/>
          <a:lstStyle/>
          <a:p>
            <a:fld id="{17BCE620-A3D3-42DF-8167-019A865671FC}" type="slidenum">
              <a:rPr lang="pl-PL" smtClean="0"/>
              <a:t>‹#›</a:t>
            </a:fld>
            <a:endParaRPr lang="pl-PL"/>
          </a:p>
        </p:txBody>
      </p:sp>
    </p:spTree>
    <p:extLst>
      <p:ext uri="{BB962C8B-B14F-4D97-AF65-F5344CB8AC3E}">
        <p14:creationId xmlns:p14="http://schemas.microsoft.com/office/powerpoint/2010/main" val="15671818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142CB22-65A8-4D6A-8067-6A5E5A9F91A7}"/>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AA7C39F4-6DAF-409C-A33A-1A2E9A1322B2}"/>
              </a:ext>
            </a:extLst>
          </p:cNvPr>
          <p:cNvSpPr>
            <a:spLocks noGrp="1"/>
          </p:cNvSpPr>
          <p:nvPr>
            <p:ph sz="half" idx="1"/>
          </p:nvPr>
        </p:nvSpPr>
        <p:spPr>
          <a:xfrm>
            <a:off x="838200" y="1825625"/>
            <a:ext cx="5181600" cy="435133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C04454ED-4FAA-4C2E-BCC3-81B631B7DD49}"/>
              </a:ext>
            </a:extLst>
          </p:cNvPr>
          <p:cNvSpPr>
            <a:spLocks noGrp="1"/>
          </p:cNvSpPr>
          <p:nvPr>
            <p:ph sz="half" idx="2"/>
          </p:nvPr>
        </p:nvSpPr>
        <p:spPr>
          <a:xfrm>
            <a:off x="6172200" y="1825625"/>
            <a:ext cx="5181600" cy="435133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F22874A2-F9C1-4CEC-8DBD-6E95429867A1}"/>
              </a:ext>
            </a:extLst>
          </p:cNvPr>
          <p:cNvSpPr>
            <a:spLocks noGrp="1"/>
          </p:cNvSpPr>
          <p:nvPr>
            <p:ph type="dt" sz="half" idx="10"/>
          </p:nvPr>
        </p:nvSpPr>
        <p:spPr/>
        <p:txBody>
          <a:bodyPr/>
          <a:lstStyle/>
          <a:p>
            <a:fld id="{87F8C630-C5B3-475C-9D3C-89006E75B86C}" type="datetimeFigureOut">
              <a:rPr lang="pl-PL" smtClean="0"/>
              <a:t>23.05.2019</a:t>
            </a:fld>
            <a:endParaRPr lang="pl-PL"/>
          </a:p>
        </p:txBody>
      </p:sp>
      <p:sp>
        <p:nvSpPr>
          <p:cNvPr id="6" name="Symbol zastępczy stopki 5">
            <a:extLst>
              <a:ext uri="{FF2B5EF4-FFF2-40B4-BE49-F238E27FC236}">
                <a16:creationId xmlns:a16="http://schemas.microsoft.com/office/drawing/2014/main" id="{C7C1A714-0F6D-4EA3-AD45-277C0BA7182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77A97182-1A87-4D69-8414-80498B9F069B}"/>
              </a:ext>
            </a:extLst>
          </p:cNvPr>
          <p:cNvSpPr>
            <a:spLocks noGrp="1"/>
          </p:cNvSpPr>
          <p:nvPr>
            <p:ph type="sldNum" sz="quarter" idx="12"/>
          </p:nvPr>
        </p:nvSpPr>
        <p:spPr/>
        <p:txBody>
          <a:bodyPr/>
          <a:lstStyle/>
          <a:p>
            <a:fld id="{17BCE620-A3D3-42DF-8167-019A865671FC}" type="slidenum">
              <a:rPr lang="pl-PL" smtClean="0"/>
              <a:t>‹#›</a:t>
            </a:fld>
            <a:endParaRPr lang="pl-PL"/>
          </a:p>
        </p:txBody>
      </p:sp>
    </p:spTree>
    <p:extLst>
      <p:ext uri="{BB962C8B-B14F-4D97-AF65-F5344CB8AC3E}">
        <p14:creationId xmlns:p14="http://schemas.microsoft.com/office/powerpoint/2010/main" val="4008395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285B0BD-7208-45D4-B30A-A0DCC6A356B3}"/>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AF1174EC-C9D7-4296-BF97-B3B6C6180B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4" name="Symbol zastępczy zawartości 3">
            <a:extLst>
              <a:ext uri="{FF2B5EF4-FFF2-40B4-BE49-F238E27FC236}">
                <a16:creationId xmlns:a16="http://schemas.microsoft.com/office/drawing/2014/main" id="{A2E8C129-7B11-46E8-BE50-BC2C01CC61FE}"/>
              </a:ext>
            </a:extLst>
          </p:cNvPr>
          <p:cNvSpPr>
            <a:spLocks noGrp="1"/>
          </p:cNvSpPr>
          <p:nvPr>
            <p:ph sz="half" idx="2"/>
          </p:nvPr>
        </p:nvSpPr>
        <p:spPr>
          <a:xfrm>
            <a:off x="839788" y="2505075"/>
            <a:ext cx="5157787" cy="368458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F42EB5AE-CA50-4C44-ABD9-0C82023668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6" name="Symbol zastępczy zawartości 5">
            <a:extLst>
              <a:ext uri="{FF2B5EF4-FFF2-40B4-BE49-F238E27FC236}">
                <a16:creationId xmlns:a16="http://schemas.microsoft.com/office/drawing/2014/main" id="{C3B4E250-20DB-41D6-BBF3-628A4710BA54}"/>
              </a:ext>
            </a:extLst>
          </p:cNvPr>
          <p:cNvSpPr>
            <a:spLocks noGrp="1"/>
          </p:cNvSpPr>
          <p:nvPr>
            <p:ph sz="quarter" idx="4"/>
          </p:nvPr>
        </p:nvSpPr>
        <p:spPr>
          <a:xfrm>
            <a:off x="6172200" y="2505075"/>
            <a:ext cx="5183188" cy="3684588"/>
          </a:xfrm>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CEF6FC93-D8BC-445A-B131-285526FFB2E2}"/>
              </a:ext>
            </a:extLst>
          </p:cNvPr>
          <p:cNvSpPr>
            <a:spLocks noGrp="1"/>
          </p:cNvSpPr>
          <p:nvPr>
            <p:ph type="dt" sz="half" idx="10"/>
          </p:nvPr>
        </p:nvSpPr>
        <p:spPr/>
        <p:txBody>
          <a:bodyPr/>
          <a:lstStyle/>
          <a:p>
            <a:fld id="{87F8C630-C5B3-475C-9D3C-89006E75B86C}" type="datetimeFigureOut">
              <a:rPr lang="pl-PL" smtClean="0"/>
              <a:t>23.05.2019</a:t>
            </a:fld>
            <a:endParaRPr lang="pl-PL"/>
          </a:p>
        </p:txBody>
      </p:sp>
      <p:sp>
        <p:nvSpPr>
          <p:cNvPr id="8" name="Symbol zastępczy stopki 7">
            <a:extLst>
              <a:ext uri="{FF2B5EF4-FFF2-40B4-BE49-F238E27FC236}">
                <a16:creationId xmlns:a16="http://schemas.microsoft.com/office/drawing/2014/main" id="{2CC4250D-D67C-45D5-B785-1F317BEE68A3}"/>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2839043E-2C23-47AC-9574-6ADEE18A62B4}"/>
              </a:ext>
            </a:extLst>
          </p:cNvPr>
          <p:cNvSpPr>
            <a:spLocks noGrp="1"/>
          </p:cNvSpPr>
          <p:nvPr>
            <p:ph type="sldNum" sz="quarter" idx="12"/>
          </p:nvPr>
        </p:nvSpPr>
        <p:spPr/>
        <p:txBody>
          <a:bodyPr/>
          <a:lstStyle/>
          <a:p>
            <a:fld id="{17BCE620-A3D3-42DF-8167-019A865671FC}" type="slidenum">
              <a:rPr lang="pl-PL" smtClean="0"/>
              <a:t>‹#›</a:t>
            </a:fld>
            <a:endParaRPr lang="pl-PL"/>
          </a:p>
        </p:txBody>
      </p:sp>
    </p:spTree>
    <p:extLst>
      <p:ext uri="{BB962C8B-B14F-4D97-AF65-F5344CB8AC3E}">
        <p14:creationId xmlns:p14="http://schemas.microsoft.com/office/powerpoint/2010/main" val="3167673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3082497-97F1-43D5-B027-DE82285CEBA7}"/>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E2732D40-5E8F-4AC1-8707-49FD506796E9}"/>
              </a:ext>
            </a:extLst>
          </p:cNvPr>
          <p:cNvSpPr>
            <a:spLocks noGrp="1"/>
          </p:cNvSpPr>
          <p:nvPr>
            <p:ph type="dt" sz="half" idx="10"/>
          </p:nvPr>
        </p:nvSpPr>
        <p:spPr/>
        <p:txBody>
          <a:bodyPr/>
          <a:lstStyle/>
          <a:p>
            <a:fld id="{87F8C630-C5B3-475C-9D3C-89006E75B86C}" type="datetimeFigureOut">
              <a:rPr lang="pl-PL" smtClean="0"/>
              <a:t>23.05.2019</a:t>
            </a:fld>
            <a:endParaRPr lang="pl-PL"/>
          </a:p>
        </p:txBody>
      </p:sp>
      <p:sp>
        <p:nvSpPr>
          <p:cNvPr id="4" name="Symbol zastępczy stopki 3">
            <a:extLst>
              <a:ext uri="{FF2B5EF4-FFF2-40B4-BE49-F238E27FC236}">
                <a16:creationId xmlns:a16="http://schemas.microsoft.com/office/drawing/2014/main" id="{9680F51B-8ABB-4E10-8722-653D999EEB6B}"/>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11DB5F9-D705-4BEA-A8ED-26F91A8C297D}"/>
              </a:ext>
            </a:extLst>
          </p:cNvPr>
          <p:cNvSpPr>
            <a:spLocks noGrp="1"/>
          </p:cNvSpPr>
          <p:nvPr>
            <p:ph type="sldNum" sz="quarter" idx="12"/>
          </p:nvPr>
        </p:nvSpPr>
        <p:spPr/>
        <p:txBody>
          <a:bodyPr/>
          <a:lstStyle/>
          <a:p>
            <a:fld id="{17BCE620-A3D3-42DF-8167-019A865671FC}" type="slidenum">
              <a:rPr lang="pl-PL" smtClean="0"/>
              <a:t>‹#›</a:t>
            </a:fld>
            <a:endParaRPr lang="pl-PL"/>
          </a:p>
        </p:txBody>
      </p:sp>
    </p:spTree>
    <p:extLst>
      <p:ext uri="{BB962C8B-B14F-4D97-AF65-F5344CB8AC3E}">
        <p14:creationId xmlns:p14="http://schemas.microsoft.com/office/powerpoint/2010/main" val="1093871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A4B7A005-33E0-48B6-B532-B83449CDFA61}"/>
              </a:ext>
            </a:extLst>
          </p:cNvPr>
          <p:cNvSpPr>
            <a:spLocks noGrp="1"/>
          </p:cNvSpPr>
          <p:nvPr>
            <p:ph type="dt" sz="half" idx="10"/>
          </p:nvPr>
        </p:nvSpPr>
        <p:spPr/>
        <p:txBody>
          <a:bodyPr/>
          <a:lstStyle/>
          <a:p>
            <a:fld id="{87F8C630-C5B3-475C-9D3C-89006E75B86C}" type="datetimeFigureOut">
              <a:rPr lang="pl-PL" smtClean="0"/>
              <a:t>23.05.2019</a:t>
            </a:fld>
            <a:endParaRPr lang="pl-PL"/>
          </a:p>
        </p:txBody>
      </p:sp>
      <p:sp>
        <p:nvSpPr>
          <p:cNvPr id="3" name="Symbol zastępczy stopki 2">
            <a:extLst>
              <a:ext uri="{FF2B5EF4-FFF2-40B4-BE49-F238E27FC236}">
                <a16:creationId xmlns:a16="http://schemas.microsoft.com/office/drawing/2014/main" id="{46582B2B-D4EC-45B7-A338-14C82CFA6EED}"/>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8E3F6E92-6BFD-42E3-91CB-BE6E8505C54A}"/>
              </a:ext>
            </a:extLst>
          </p:cNvPr>
          <p:cNvSpPr>
            <a:spLocks noGrp="1"/>
          </p:cNvSpPr>
          <p:nvPr>
            <p:ph type="sldNum" sz="quarter" idx="12"/>
          </p:nvPr>
        </p:nvSpPr>
        <p:spPr/>
        <p:txBody>
          <a:bodyPr/>
          <a:lstStyle/>
          <a:p>
            <a:fld id="{17BCE620-A3D3-42DF-8167-019A865671FC}" type="slidenum">
              <a:rPr lang="pl-PL" smtClean="0"/>
              <a:t>‹#›</a:t>
            </a:fld>
            <a:endParaRPr lang="pl-PL"/>
          </a:p>
        </p:txBody>
      </p:sp>
    </p:spTree>
    <p:extLst>
      <p:ext uri="{BB962C8B-B14F-4D97-AF65-F5344CB8AC3E}">
        <p14:creationId xmlns:p14="http://schemas.microsoft.com/office/powerpoint/2010/main" val="1898887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16E8C7-ED1B-4E23-8173-A2F90E9B84DC}"/>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98F00EB3-47D2-4920-A81A-267EB22C71A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BB7CB1EE-1D8D-40A1-B18B-0C2919FBEE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Edytuj style wzorca tekstu</a:t>
            </a:r>
          </a:p>
        </p:txBody>
      </p:sp>
      <p:sp>
        <p:nvSpPr>
          <p:cNvPr id="5" name="Symbol zastępczy daty 4">
            <a:extLst>
              <a:ext uri="{FF2B5EF4-FFF2-40B4-BE49-F238E27FC236}">
                <a16:creationId xmlns:a16="http://schemas.microsoft.com/office/drawing/2014/main" id="{966020A2-44A0-4F49-9A4E-AAFDB5BD0E31}"/>
              </a:ext>
            </a:extLst>
          </p:cNvPr>
          <p:cNvSpPr>
            <a:spLocks noGrp="1"/>
          </p:cNvSpPr>
          <p:nvPr>
            <p:ph type="dt" sz="half" idx="10"/>
          </p:nvPr>
        </p:nvSpPr>
        <p:spPr/>
        <p:txBody>
          <a:bodyPr/>
          <a:lstStyle/>
          <a:p>
            <a:fld id="{87F8C630-C5B3-475C-9D3C-89006E75B86C}" type="datetimeFigureOut">
              <a:rPr lang="pl-PL" smtClean="0"/>
              <a:t>23.05.2019</a:t>
            </a:fld>
            <a:endParaRPr lang="pl-PL"/>
          </a:p>
        </p:txBody>
      </p:sp>
      <p:sp>
        <p:nvSpPr>
          <p:cNvPr id="6" name="Symbol zastępczy stopki 5">
            <a:extLst>
              <a:ext uri="{FF2B5EF4-FFF2-40B4-BE49-F238E27FC236}">
                <a16:creationId xmlns:a16="http://schemas.microsoft.com/office/drawing/2014/main" id="{883C151D-E264-4A11-B156-FBE82BAD6E7D}"/>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A63AF0A9-0B2E-4387-A317-3AF43C126249}"/>
              </a:ext>
            </a:extLst>
          </p:cNvPr>
          <p:cNvSpPr>
            <a:spLocks noGrp="1"/>
          </p:cNvSpPr>
          <p:nvPr>
            <p:ph type="sldNum" sz="quarter" idx="12"/>
          </p:nvPr>
        </p:nvSpPr>
        <p:spPr/>
        <p:txBody>
          <a:bodyPr/>
          <a:lstStyle/>
          <a:p>
            <a:fld id="{17BCE620-A3D3-42DF-8167-019A865671FC}" type="slidenum">
              <a:rPr lang="pl-PL" smtClean="0"/>
              <a:t>‹#›</a:t>
            </a:fld>
            <a:endParaRPr lang="pl-PL"/>
          </a:p>
        </p:txBody>
      </p:sp>
    </p:spTree>
    <p:extLst>
      <p:ext uri="{BB962C8B-B14F-4D97-AF65-F5344CB8AC3E}">
        <p14:creationId xmlns:p14="http://schemas.microsoft.com/office/powerpoint/2010/main" val="3430834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4DA2D15-08D7-403C-B12A-C608786BD616}"/>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028628CE-AF48-4841-8D23-50392C31AD7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9054DC68-EFA9-40A3-B5F5-DE1733B011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Edytuj style wzorca tekstu</a:t>
            </a:r>
          </a:p>
        </p:txBody>
      </p:sp>
      <p:sp>
        <p:nvSpPr>
          <p:cNvPr id="5" name="Symbol zastępczy daty 4">
            <a:extLst>
              <a:ext uri="{FF2B5EF4-FFF2-40B4-BE49-F238E27FC236}">
                <a16:creationId xmlns:a16="http://schemas.microsoft.com/office/drawing/2014/main" id="{751F57D1-5D73-4CA9-9916-B28CC33B2F84}"/>
              </a:ext>
            </a:extLst>
          </p:cNvPr>
          <p:cNvSpPr>
            <a:spLocks noGrp="1"/>
          </p:cNvSpPr>
          <p:nvPr>
            <p:ph type="dt" sz="half" idx="10"/>
          </p:nvPr>
        </p:nvSpPr>
        <p:spPr/>
        <p:txBody>
          <a:bodyPr/>
          <a:lstStyle/>
          <a:p>
            <a:fld id="{87F8C630-C5B3-475C-9D3C-89006E75B86C}" type="datetimeFigureOut">
              <a:rPr lang="pl-PL" smtClean="0"/>
              <a:t>23.05.2019</a:t>
            </a:fld>
            <a:endParaRPr lang="pl-PL"/>
          </a:p>
        </p:txBody>
      </p:sp>
      <p:sp>
        <p:nvSpPr>
          <p:cNvPr id="6" name="Symbol zastępczy stopki 5">
            <a:extLst>
              <a:ext uri="{FF2B5EF4-FFF2-40B4-BE49-F238E27FC236}">
                <a16:creationId xmlns:a16="http://schemas.microsoft.com/office/drawing/2014/main" id="{255524BE-EEFB-49FE-8C6E-11074429FFB1}"/>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97925A-A755-4566-BD4A-74942E67638D}"/>
              </a:ext>
            </a:extLst>
          </p:cNvPr>
          <p:cNvSpPr>
            <a:spLocks noGrp="1"/>
          </p:cNvSpPr>
          <p:nvPr>
            <p:ph type="sldNum" sz="quarter" idx="12"/>
          </p:nvPr>
        </p:nvSpPr>
        <p:spPr/>
        <p:txBody>
          <a:bodyPr/>
          <a:lstStyle/>
          <a:p>
            <a:fld id="{17BCE620-A3D3-42DF-8167-019A865671FC}" type="slidenum">
              <a:rPr lang="pl-PL" smtClean="0"/>
              <a:t>‹#›</a:t>
            </a:fld>
            <a:endParaRPr lang="pl-PL"/>
          </a:p>
        </p:txBody>
      </p:sp>
    </p:spTree>
    <p:extLst>
      <p:ext uri="{BB962C8B-B14F-4D97-AF65-F5344CB8AC3E}">
        <p14:creationId xmlns:p14="http://schemas.microsoft.com/office/powerpoint/2010/main" val="40130728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A3BB5A03-5D9F-4DF5-9E65-7382BFB039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8F2A36B1-5DA6-4ADD-884F-CF8EC81180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E1AD1608-C58C-422C-9467-CB6B4CD34B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F8C630-C5B3-475C-9D3C-89006E75B86C}" type="datetimeFigureOut">
              <a:rPr lang="pl-PL" smtClean="0"/>
              <a:t>23.05.2019</a:t>
            </a:fld>
            <a:endParaRPr lang="pl-PL"/>
          </a:p>
        </p:txBody>
      </p:sp>
      <p:sp>
        <p:nvSpPr>
          <p:cNvPr id="5" name="Symbol zastępczy stopki 4">
            <a:extLst>
              <a:ext uri="{FF2B5EF4-FFF2-40B4-BE49-F238E27FC236}">
                <a16:creationId xmlns:a16="http://schemas.microsoft.com/office/drawing/2014/main" id="{E2051AD2-DBBC-49AC-A5FC-E394BCD0C2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92E73DC6-2D8E-427E-A667-2B895523804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BCE620-A3D3-42DF-8167-019A865671FC}" type="slidenum">
              <a:rPr lang="pl-PL" smtClean="0"/>
              <a:t>‹#›</a:t>
            </a:fld>
            <a:endParaRPr lang="pl-PL"/>
          </a:p>
        </p:txBody>
      </p:sp>
    </p:spTree>
    <p:extLst>
      <p:ext uri="{BB962C8B-B14F-4D97-AF65-F5344CB8AC3E}">
        <p14:creationId xmlns:p14="http://schemas.microsoft.com/office/powerpoint/2010/main" val="22850523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3.jpg"/><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30.jpe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36.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2.xml"/><Relationship Id="rId6" Type="http://schemas.openxmlformats.org/officeDocument/2006/relationships/image" Target="../media/image19.png"/><Relationship Id="rId5" Type="http://schemas.openxmlformats.org/officeDocument/2006/relationships/image" Target="../media/image5.png"/><Relationship Id="rId4" Type="http://schemas.openxmlformats.org/officeDocument/2006/relationships/image" Target="../media/image39.jp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1.png"/><Relationship Id="rId7" Type="http://schemas.openxmlformats.org/officeDocument/2006/relationships/image" Target="../media/image13.png"/><Relationship Id="rId2" Type="http://schemas.openxmlformats.org/officeDocument/2006/relationships/image" Target="../media/image10.jpeg"/><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12.png"/><Relationship Id="rId10" Type="http://schemas.openxmlformats.org/officeDocument/2006/relationships/image" Target="../media/image15.png"/><Relationship Id="rId4" Type="http://schemas.openxmlformats.org/officeDocument/2006/relationships/image" Target="../media/image6.png"/><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1.png"/><Relationship Id="rId7"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Layout" Target="../slideLayouts/slideLayout12.xml"/><Relationship Id="rId6" Type="http://schemas.openxmlformats.org/officeDocument/2006/relationships/image" Target="../media/image18.png"/><Relationship Id="rId5" Type="http://schemas.openxmlformats.org/officeDocument/2006/relationships/image" Target="../media/image23.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6.png"/><Relationship Id="rId2" Type="http://schemas.openxmlformats.org/officeDocument/2006/relationships/image" Target="../media/image24.jpg"/><Relationship Id="rId1" Type="http://schemas.openxmlformats.org/officeDocument/2006/relationships/slideLayout" Target="../slideLayouts/slideLayout12.xml"/><Relationship Id="rId6" Type="http://schemas.openxmlformats.org/officeDocument/2006/relationships/image" Target="../media/image25.png"/><Relationship Id="rId5" Type="http://schemas.openxmlformats.org/officeDocument/2006/relationships/image" Target="../media/image5.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5.png"/><Relationship Id="rId7" Type="http://schemas.openxmlformats.org/officeDocument/2006/relationships/image" Target="../media/image29.png"/><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19.png"/><Relationship Id="rId9" Type="http://schemas.openxmlformats.org/officeDocument/2006/relationships/image" Target="../media/image31.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19.png"/><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ymbol zastępczy obrazu 5" descr="Obraz zawierający sprzęt elektroniczny&#10;&#10;Opis wygenerowany automatycznie">
            <a:extLst>
              <a:ext uri="{FF2B5EF4-FFF2-40B4-BE49-F238E27FC236}">
                <a16:creationId xmlns:a16="http://schemas.microsoft.com/office/drawing/2014/main" id="{D9158263-ECB9-4C89-9F22-CEF1D531E3D2}"/>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101" t="10225" r="6600" b="10886"/>
          <a:stretch/>
        </p:blipFill>
        <p:spPr>
          <a:xfrm>
            <a:off x="0" y="0"/>
            <a:ext cx="12192000" cy="6858000"/>
          </a:xfrm>
        </p:spPr>
      </p:pic>
      <p:sp>
        <p:nvSpPr>
          <p:cNvPr id="20" name="Rectangle 5">
            <a:extLst>
              <a:ext uri="{FF2B5EF4-FFF2-40B4-BE49-F238E27FC236}">
                <a16:creationId xmlns:a16="http://schemas.microsoft.com/office/drawing/2014/main" id="{28B25D9A-0D61-453A-B889-607CF6D61A2A}"/>
              </a:ext>
            </a:extLst>
          </p:cNvPr>
          <p:cNvSpPr/>
          <p:nvPr/>
        </p:nvSpPr>
        <p:spPr>
          <a:xfrm>
            <a:off x="11289" y="-11289"/>
            <a:ext cx="12192000" cy="6858000"/>
          </a:xfrm>
          <a:prstGeom prst="rect">
            <a:avLst/>
          </a:prstGeom>
          <a:gradFill flip="none" rotWithShape="1">
            <a:gsLst>
              <a:gs pos="20000">
                <a:srgbClr val="1A8592">
                  <a:alpha val="69000"/>
                </a:srgbClr>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86439C1B-B7C9-4758-B2C3-564D279A2171}"/>
              </a:ext>
            </a:extLst>
          </p:cNvPr>
          <p:cNvSpPr txBox="1"/>
          <p:nvPr/>
        </p:nvSpPr>
        <p:spPr>
          <a:xfrm>
            <a:off x="0" y="1728549"/>
            <a:ext cx="12192000" cy="1200329"/>
          </a:xfrm>
          <a:prstGeom prst="rect">
            <a:avLst/>
          </a:prstGeom>
          <a:noFill/>
        </p:spPr>
        <p:txBody>
          <a:bodyPr wrap="square" rtlCol="0">
            <a:spAutoFit/>
          </a:bodyPr>
          <a:lstStyle/>
          <a:p>
            <a:pPr algn="ctr"/>
            <a:r>
              <a:rPr lang="pl-PL" sz="7200" b="1" dirty="0">
                <a:solidFill>
                  <a:schemeClr val="bg1"/>
                </a:solidFill>
                <a:latin typeface="Arial" panose="020B0604020202020204" pitchFamily="34" charset="0"/>
                <a:cs typeface="Arial" panose="020B0604020202020204" pitchFamily="34" charset="0"/>
              </a:rPr>
              <a:t>BIG SCIENCE</a:t>
            </a:r>
          </a:p>
        </p:txBody>
      </p:sp>
      <p:sp>
        <p:nvSpPr>
          <p:cNvPr id="4" name="Prostokąt 3">
            <a:extLst>
              <a:ext uri="{FF2B5EF4-FFF2-40B4-BE49-F238E27FC236}">
                <a16:creationId xmlns:a16="http://schemas.microsoft.com/office/drawing/2014/main" id="{F9411B82-D464-4845-9FB4-D81B2838F481}"/>
              </a:ext>
            </a:extLst>
          </p:cNvPr>
          <p:cNvSpPr/>
          <p:nvPr/>
        </p:nvSpPr>
        <p:spPr>
          <a:xfrm>
            <a:off x="5640344" y="6030787"/>
            <a:ext cx="5662769" cy="461665"/>
          </a:xfrm>
          <a:prstGeom prst="rect">
            <a:avLst/>
          </a:prstGeom>
        </p:spPr>
        <p:txBody>
          <a:bodyPr wrap="none">
            <a:spAutoFit/>
          </a:bodyPr>
          <a:lstStyle/>
          <a:p>
            <a:r>
              <a:rPr lang="pl-PL" sz="2400" dirty="0">
                <a:solidFill>
                  <a:schemeClr val="bg1"/>
                </a:solidFill>
                <a:latin typeface="Arial" panose="020B0604020202020204" pitchFamily="34" charset="0"/>
                <a:ea typeface="Verdana" pitchFamily="34" charset="0"/>
                <a:cs typeface="Arial" panose="020B0604020202020204" pitchFamily="34" charset="0"/>
              </a:rPr>
              <a:t>A </a:t>
            </a:r>
            <a:r>
              <a:rPr lang="en-US" sz="2400" dirty="0">
                <a:solidFill>
                  <a:schemeClr val="bg1"/>
                </a:solidFill>
                <a:latin typeface="Arial" panose="020B0604020202020204" pitchFamily="34" charset="0"/>
                <a:ea typeface="Verdana" pitchFamily="34" charset="0"/>
                <a:cs typeface="Arial" panose="020B0604020202020204" pitchFamily="34" charset="0"/>
              </a:rPr>
              <a:t>venue</a:t>
            </a:r>
            <a:r>
              <a:rPr lang="pl-PL" sz="2400" dirty="0">
                <a:solidFill>
                  <a:schemeClr val="bg1"/>
                </a:solidFill>
                <a:latin typeface="Arial" panose="020B0604020202020204" pitchFamily="34" charset="0"/>
                <a:ea typeface="Verdana" pitchFamily="34" charset="0"/>
                <a:cs typeface="Arial" panose="020B0604020202020204" pitchFamily="34" charset="0"/>
              </a:rPr>
              <a:t> </a:t>
            </a:r>
            <a:r>
              <a:rPr lang="en-US" sz="2400" dirty="0">
                <a:solidFill>
                  <a:schemeClr val="bg1"/>
                </a:solidFill>
                <a:latin typeface="Arial" panose="020B0604020202020204" pitchFamily="34" charset="0"/>
                <a:ea typeface="Verdana" pitchFamily="34" charset="0"/>
                <a:cs typeface="Arial" panose="020B0604020202020204" pitchFamily="34" charset="0"/>
              </a:rPr>
              <a:t>where business meets science </a:t>
            </a:r>
            <a:endParaRPr lang="pl-PL" sz="2400" dirty="0">
              <a:solidFill>
                <a:schemeClr val="bg1"/>
              </a:solidFill>
              <a:latin typeface="Arial" panose="020B0604020202020204" pitchFamily="34" charset="0"/>
              <a:cs typeface="Arial" panose="020B0604020202020204" pitchFamily="34" charset="0"/>
            </a:endParaRPr>
          </a:p>
        </p:txBody>
      </p:sp>
      <p:grpSp>
        <p:nvGrpSpPr>
          <p:cNvPr id="25" name="Grupa 24">
            <a:extLst>
              <a:ext uri="{FF2B5EF4-FFF2-40B4-BE49-F238E27FC236}">
                <a16:creationId xmlns:a16="http://schemas.microsoft.com/office/drawing/2014/main" id="{080D419B-91A9-4E76-9208-B629D0AB778F}"/>
              </a:ext>
            </a:extLst>
          </p:cNvPr>
          <p:cNvGrpSpPr/>
          <p:nvPr/>
        </p:nvGrpSpPr>
        <p:grpSpPr>
          <a:xfrm>
            <a:off x="1045513" y="5732585"/>
            <a:ext cx="4639074" cy="1020551"/>
            <a:chOff x="835867" y="6207048"/>
            <a:chExt cx="4036376" cy="762000"/>
          </a:xfrm>
        </p:grpSpPr>
        <p:sp>
          <p:nvSpPr>
            <p:cNvPr id="26" name="pole tekstowe 25">
              <a:extLst>
                <a:ext uri="{FF2B5EF4-FFF2-40B4-BE49-F238E27FC236}">
                  <a16:creationId xmlns:a16="http://schemas.microsoft.com/office/drawing/2014/main" id="{F112ADB9-D20D-47DA-A689-0C3D7F0DFE28}"/>
                </a:ext>
              </a:extLst>
            </p:cNvPr>
            <p:cNvSpPr txBox="1"/>
            <p:nvPr/>
          </p:nvSpPr>
          <p:spPr>
            <a:xfrm>
              <a:off x="2230314" y="6415711"/>
              <a:ext cx="2641929" cy="344705"/>
            </a:xfrm>
            <a:prstGeom prst="rect">
              <a:avLst/>
            </a:prstGeom>
            <a:noFill/>
          </p:spPr>
          <p:txBody>
            <a:bodyPr wrap="square" rtlCol="0">
              <a:spAutoFit/>
            </a:bodyPr>
            <a:lstStyle/>
            <a:p>
              <a:r>
                <a:rPr lang="pl-PL" sz="2400" dirty="0">
                  <a:solidFill>
                    <a:schemeClr val="bg1"/>
                  </a:solidFill>
                  <a:latin typeface="Arial" panose="020B0604020202020204" pitchFamily="34" charset="0"/>
                  <a:ea typeface="Fira Sans" panose="020B0503050000020004" pitchFamily="34" charset="0"/>
                  <a:cs typeface="Arial" panose="020B0604020202020204" pitchFamily="34" charset="0"/>
                </a:rPr>
                <a:t>www.big-science.pl</a:t>
              </a:r>
            </a:p>
          </p:txBody>
        </p:sp>
        <p:pic>
          <p:nvPicPr>
            <p:cNvPr id="27" name="Obraz 26">
              <a:extLst>
                <a:ext uri="{FF2B5EF4-FFF2-40B4-BE49-F238E27FC236}">
                  <a16:creationId xmlns:a16="http://schemas.microsoft.com/office/drawing/2014/main" id="{9E2B7831-BCE5-4978-8C93-170A196DF7E1}"/>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35867" y="6207048"/>
              <a:ext cx="1522711" cy="762000"/>
            </a:xfrm>
            <a:prstGeom prst="rect">
              <a:avLst/>
            </a:prstGeom>
          </p:spPr>
        </p:pic>
      </p:grpSp>
      <p:sp>
        <p:nvSpPr>
          <p:cNvPr id="10" name="Prostokąt 9">
            <a:extLst>
              <a:ext uri="{FF2B5EF4-FFF2-40B4-BE49-F238E27FC236}">
                <a16:creationId xmlns:a16="http://schemas.microsoft.com/office/drawing/2014/main" id="{F9411B82-D464-4845-9FB4-D81B2838F481}"/>
              </a:ext>
            </a:extLst>
          </p:cNvPr>
          <p:cNvSpPr/>
          <p:nvPr/>
        </p:nvSpPr>
        <p:spPr>
          <a:xfrm>
            <a:off x="0" y="5178478"/>
            <a:ext cx="12203289" cy="461665"/>
          </a:xfrm>
          <a:prstGeom prst="rect">
            <a:avLst/>
          </a:prstGeom>
        </p:spPr>
        <p:txBody>
          <a:bodyPr wrap="square">
            <a:spAutoFit/>
          </a:bodyPr>
          <a:lstStyle/>
          <a:p>
            <a:pPr algn="ctr"/>
            <a:r>
              <a:rPr lang="pl-PL" sz="2400" dirty="0">
                <a:solidFill>
                  <a:schemeClr val="bg1"/>
                </a:solidFill>
                <a:latin typeface="Arial" panose="020B0604020202020204" pitchFamily="34" charset="0"/>
                <a:ea typeface="Verdana" pitchFamily="34" charset="0"/>
                <a:cs typeface="Arial" panose="020B0604020202020204" pitchFamily="34" charset="0"/>
              </a:rPr>
              <a:t>Sylwia Wójtowicz, Dariusz Bocian</a:t>
            </a:r>
            <a:r>
              <a:rPr lang="en-US" sz="2400" dirty="0">
                <a:solidFill>
                  <a:schemeClr val="bg1"/>
                </a:solidFill>
                <a:latin typeface="Arial" panose="020B0604020202020204" pitchFamily="34" charset="0"/>
                <a:ea typeface="Verdana" pitchFamily="34" charset="0"/>
                <a:cs typeface="Arial" panose="020B0604020202020204" pitchFamily="34" charset="0"/>
              </a:rPr>
              <a:t> </a:t>
            </a:r>
            <a:endParaRPr lang="pl-PL" sz="2400" dirty="0">
              <a:solidFill>
                <a:schemeClr val="bg1"/>
              </a:solidFill>
              <a:latin typeface="Arial" panose="020B0604020202020204" pitchFamily="34" charset="0"/>
              <a:cs typeface="Arial" panose="020B0604020202020204" pitchFamily="34" charset="0"/>
            </a:endParaRPr>
          </a:p>
        </p:txBody>
      </p:sp>
      <p:sp>
        <p:nvSpPr>
          <p:cNvPr id="11" name="TextBox 11">
            <a:extLst>
              <a:ext uri="{FF2B5EF4-FFF2-40B4-BE49-F238E27FC236}">
                <a16:creationId xmlns:a16="http://schemas.microsoft.com/office/drawing/2014/main" id="{86439C1B-B7C9-4758-B2C3-564D279A2171}"/>
              </a:ext>
            </a:extLst>
          </p:cNvPr>
          <p:cNvSpPr txBox="1"/>
          <p:nvPr/>
        </p:nvSpPr>
        <p:spPr>
          <a:xfrm>
            <a:off x="-5646" y="3111434"/>
            <a:ext cx="12192000" cy="1200329"/>
          </a:xfrm>
          <a:prstGeom prst="rect">
            <a:avLst/>
          </a:prstGeom>
          <a:noFill/>
        </p:spPr>
        <p:txBody>
          <a:bodyPr wrap="square" rtlCol="0">
            <a:spAutoFit/>
          </a:bodyPr>
          <a:lstStyle/>
          <a:p>
            <a:pPr algn="ctr"/>
            <a:r>
              <a:rPr lang="en-US" sz="7200" b="1" dirty="0">
                <a:solidFill>
                  <a:schemeClr val="bg1"/>
                </a:solidFill>
                <a:latin typeface="Arial" panose="020B0604020202020204" pitchFamily="34" charset="0"/>
                <a:cs typeface="Arial" panose="020B0604020202020204" pitchFamily="34" charset="0"/>
              </a:rPr>
              <a:t>Liaisons with Industry</a:t>
            </a:r>
          </a:p>
        </p:txBody>
      </p:sp>
    </p:spTree>
    <p:extLst>
      <p:ext uri="{BB962C8B-B14F-4D97-AF65-F5344CB8AC3E}">
        <p14:creationId xmlns:p14="http://schemas.microsoft.com/office/powerpoint/2010/main" val="29751880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az 4" descr="Obraz zawierający wewnątrz, stół, osoba, ściana&#10;&#10;Opis wygenerowany automatycznie">
            <a:extLst>
              <a:ext uri="{FF2B5EF4-FFF2-40B4-BE49-F238E27FC236}">
                <a16:creationId xmlns:a16="http://schemas.microsoft.com/office/drawing/2014/main" id="{46D05DC8-F040-43EB-A5D9-273B9E4511C1}"/>
              </a:ext>
            </a:extLst>
          </p:cNvPr>
          <p:cNvPicPr>
            <a:picLocks noChangeAspect="1"/>
          </p:cNvPicPr>
          <p:nvPr/>
        </p:nvPicPr>
        <p:blipFill rotWithShape="1">
          <a:blip r:embed="rId2">
            <a:extLst>
              <a:ext uri="{28A0092B-C50C-407E-A947-70E740481C1C}">
                <a14:useLocalDpi xmlns:a14="http://schemas.microsoft.com/office/drawing/2010/main" val="0"/>
              </a:ext>
            </a:extLst>
          </a:blip>
          <a:srcRect t="9573" b="6042"/>
          <a:stretch/>
        </p:blipFill>
        <p:spPr>
          <a:xfrm>
            <a:off x="3914" y="0"/>
            <a:ext cx="12188086" cy="6858000"/>
          </a:xfrm>
          <a:prstGeom prst="rect">
            <a:avLst/>
          </a:prstGeom>
        </p:spPr>
      </p:pic>
      <p:sp>
        <p:nvSpPr>
          <p:cNvPr id="33" name="Rectangle 5">
            <a:extLst>
              <a:ext uri="{FF2B5EF4-FFF2-40B4-BE49-F238E27FC236}">
                <a16:creationId xmlns:a16="http://schemas.microsoft.com/office/drawing/2014/main" id="{4EE7A509-8F4A-4A90-8C09-CFA8EA23ED94}"/>
              </a:ext>
            </a:extLst>
          </p:cNvPr>
          <p:cNvSpPr/>
          <p:nvPr/>
        </p:nvSpPr>
        <p:spPr>
          <a:xfrm>
            <a:off x="0" y="0"/>
            <a:ext cx="12192000" cy="6858000"/>
          </a:xfrm>
          <a:prstGeom prst="rect">
            <a:avLst/>
          </a:prstGeom>
          <a:gradFill flip="none" rotWithShape="1">
            <a:gsLst>
              <a:gs pos="20000">
                <a:srgbClr val="1A8592">
                  <a:alpha val="80000"/>
                </a:srgbClr>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pic>
        <p:nvPicPr>
          <p:cNvPr id="22" name="Obraz 21">
            <a:extLst>
              <a:ext uri="{FF2B5EF4-FFF2-40B4-BE49-F238E27FC236}">
                <a16:creationId xmlns:a16="http://schemas.microsoft.com/office/drawing/2014/main" id="{5176300B-CD5C-44FB-AC57-FFDDA09538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54" y="103886"/>
            <a:ext cx="749796" cy="749796"/>
          </a:xfrm>
          <a:prstGeom prst="rect">
            <a:avLst/>
          </a:prstGeom>
        </p:spPr>
      </p:pic>
      <p:sp>
        <p:nvSpPr>
          <p:cNvPr id="30" name="pole tekstowe 29">
            <a:extLst>
              <a:ext uri="{FF2B5EF4-FFF2-40B4-BE49-F238E27FC236}">
                <a16:creationId xmlns:a16="http://schemas.microsoft.com/office/drawing/2014/main" id="{BAEDF7EB-5EF4-4204-8BBA-E701641522C5}"/>
              </a:ext>
            </a:extLst>
          </p:cNvPr>
          <p:cNvSpPr txBox="1"/>
          <p:nvPr/>
        </p:nvSpPr>
        <p:spPr>
          <a:xfrm>
            <a:off x="1277916" y="1304324"/>
            <a:ext cx="9866333" cy="1226811"/>
          </a:xfrm>
          <a:prstGeom prst="rect">
            <a:avLst/>
          </a:prstGeom>
          <a:noFill/>
        </p:spPr>
        <p:txBody>
          <a:bodyPr wrap="square" rtlCol="0">
            <a:spAutoFit/>
          </a:bodyPr>
          <a:lstStyle/>
          <a:p>
            <a:pPr>
              <a:lnSpc>
                <a:spcPts val="1800"/>
              </a:lnSpc>
            </a:pPr>
            <a:r>
              <a:rPr lang="pl-PL" sz="1600" dirty="0">
                <a:solidFill>
                  <a:schemeClr val="bg1"/>
                </a:solidFill>
                <a:latin typeface="Arial" panose="020B0604020202020204" pitchFamily="34" charset="0"/>
                <a:cs typeface="Arial" panose="020B0604020202020204" pitchFamily="34" charset="0"/>
              </a:rPr>
              <a:t>Poland</a:t>
            </a:r>
            <a:r>
              <a:rPr lang="en-US" sz="1600" dirty="0">
                <a:solidFill>
                  <a:schemeClr val="bg1"/>
                </a:solidFill>
                <a:latin typeface="Arial" panose="020B0604020202020204" pitchFamily="34" charset="0"/>
                <a:cs typeface="Arial" panose="020B0604020202020204" pitchFamily="34" charset="0"/>
              </a:rPr>
              <a:t>@CERN 2019 </a:t>
            </a:r>
            <a:r>
              <a:rPr lang="pl-PL" sz="1600" dirty="0">
                <a:solidFill>
                  <a:schemeClr val="bg1"/>
                </a:solidFill>
                <a:latin typeface="Arial" panose="020B0604020202020204" pitchFamily="34" charset="0"/>
                <a:cs typeface="Arial" panose="020B0604020202020204" pitchFamily="34" charset="0"/>
              </a:rPr>
              <a:t>was</a:t>
            </a:r>
            <a:r>
              <a:rPr lang="en-US" sz="1600" dirty="0">
                <a:solidFill>
                  <a:schemeClr val="bg1"/>
                </a:solidFill>
                <a:latin typeface="Arial" panose="020B0604020202020204" pitchFamily="34" charset="0"/>
                <a:cs typeface="Arial" panose="020B0604020202020204" pitchFamily="34" charset="0"/>
              </a:rPr>
              <a:t> a great convenience for companies </a:t>
            </a:r>
            <a:r>
              <a:rPr lang="en-US" sz="1600" b="1" dirty="0">
                <a:solidFill>
                  <a:schemeClr val="bg1"/>
                </a:solidFill>
                <a:latin typeface="Arial" panose="020B0604020202020204" pitchFamily="34" charset="0"/>
                <a:cs typeface="Arial" panose="020B0604020202020204" pitchFamily="34" charset="0"/>
              </a:rPr>
              <a:t>in establishing contact with specialists working at CERN</a:t>
            </a:r>
            <a:r>
              <a:rPr lang="en-US" sz="1600" dirty="0">
                <a:solidFill>
                  <a:schemeClr val="bg1"/>
                </a:solidFill>
                <a:latin typeface="Arial" panose="020B0604020202020204" pitchFamily="34" charset="0"/>
                <a:cs typeface="Arial" panose="020B0604020202020204" pitchFamily="34" charset="0"/>
              </a:rPr>
              <a:t>. Undoubtedly, many of them have been attracted by variety of offers from companies and institutions that represent Polish business environment.</a:t>
            </a:r>
            <a:br>
              <a:rPr lang="pl-PL" sz="1600" dirty="0">
                <a:solidFill>
                  <a:schemeClr val="bg1"/>
                </a:solidFill>
                <a:latin typeface="Arial" panose="020B0604020202020204" pitchFamily="34" charset="0"/>
                <a:cs typeface="Arial" panose="020B0604020202020204" pitchFamily="34" charset="0"/>
              </a:rPr>
            </a:br>
            <a:br>
              <a:rPr lang="pl-PL" sz="200" b="1" dirty="0">
                <a:solidFill>
                  <a:schemeClr val="bg1"/>
                </a:solidFill>
                <a:latin typeface="Arial" panose="020B0604020202020204" pitchFamily="34" charset="0"/>
                <a:cs typeface="Arial" panose="020B0604020202020204" pitchFamily="34" charset="0"/>
              </a:rPr>
            </a:br>
            <a:r>
              <a:rPr lang="en-US" sz="1400" b="1" dirty="0">
                <a:solidFill>
                  <a:schemeClr val="bg1"/>
                </a:solidFill>
                <a:latin typeface="Arial" panose="020B0604020202020204" pitchFamily="34" charset="0"/>
                <a:cs typeface="Arial" panose="020B0604020202020204" pitchFamily="34" charset="0"/>
              </a:rPr>
              <a:t>Piotr </a:t>
            </a:r>
            <a:r>
              <a:rPr lang="en-US" sz="1400" b="1" dirty="0" err="1">
                <a:solidFill>
                  <a:schemeClr val="bg1"/>
                </a:solidFill>
                <a:latin typeface="Arial" panose="020B0604020202020204" pitchFamily="34" charset="0"/>
                <a:cs typeface="Arial" panose="020B0604020202020204" pitchFamily="34" charset="0"/>
              </a:rPr>
              <a:t>Bielówka</a:t>
            </a:r>
            <a:r>
              <a:rPr lang="en-US" sz="1400" b="1" dirty="0">
                <a:solidFill>
                  <a:schemeClr val="bg1"/>
                </a:solidFill>
                <a:latin typeface="Arial" panose="020B0604020202020204" pitchFamily="34" charset="0"/>
                <a:cs typeface="Arial" panose="020B0604020202020204" pitchFamily="34" charset="0"/>
              </a:rPr>
              <a:t>, president of the Techtra company</a:t>
            </a:r>
            <a:endParaRPr lang="pl-PL" sz="1100" b="1" dirty="0">
              <a:solidFill>
                <a:schemeClr val="bg1"/>
              </a:solidFill>
              <a:latin typeface="Arial" panose="020B0604020202020204" pitchFamily="34" charset="0"/>
              <a:cs typeface="Arial" panose="020B0604020202020204" pitchFamily="34" charset="0"/>
            </a:endParaRPr>
          </a:p>
        </p:txBody>
      </p:sp>
      <p:sp>
        <p:nvSpPr>
          <p:cNvPr id="16" name="pole tekstowe 15">
            <a:extLst>
              <a:ext uri="{FF2B5EF4-FFF2-40B4-BE49-F238E27FC236}">
                <a16:creationId xmlns:a16="http://schemas.microsoft.com/office/drawing/2014/main" id="{BB77715E-932D-4746-B128-F35AAE1DBC4E}"/>
              </a:ext>
            </a:extLst>
          </p:cNvPr>
          <p:cNvSpPr txBox="1"/>
          <p:nvPr/>
        </p:nvSpPr>
        <p:spPr>
          <a:xfrm>
            <a:off x="1286591" y="2942955"/>
            <a:ext cx="9668007" cy="1292662"/>
          </a:xfrm>
          <a:prstGeom prst="rect">
            <a:avLst/>
          </a:prstGeom>
          <a:noFill/>
        </p:spPr>
        <p:txBody>
          <a:bodyPr wrap="square" rtlCol="0">
            <a:spAutoFit/>
          </a:bodyPr>
          <a:lstStyle/>
          <a:p>
            <a:r>
              <a:rPr lang="en-US" sz="1600" dirty="0">
                <a:solidFill>
                  <a:schemeClr val="bg1"/>
                </a:solidFill>
                <a:latin typeface="Arial" panose="020B0604020202020204" pitchFamily="34" charset="0"/>
                <a:cs typeface="Arial" panose="020B0604020202020204" pitchFamily="34" charset="0"/>
              </a:rPr>
              <a:t>We cooperated with CERN in the past, and </a:t>
            </a:r>
            <a:r>
              <a:rPr lang="en-US" sz="1600" dirty="0" err="1">
                <a:solidFill>
                  <a:schemeClr val="bg1"/>
                </a:solidFill>
                <a:latin typeface="Arial" panose="020B0604020202020204" pitchFamily="34" charset="0"/>
                <a:cs typeface="Arial" panose="020B0604020202020204" pitchFamily="34" charset="0"/>
              </a:rPr>
              <a:t>Poland@CERN</a:t>
            </a:r>
            <a:r>
              <a:rPr lang="en-US" sz="1600" dirty="0">
                <a:solidFill>
                  <a:schemeClr val="bg1"/>
                </a:solidFill>
                <a:latin typeface="Arial" panose="020B0604020202020204" pitchFamily="34" charset="0"/>
                <a:cs typeface="Arial" panose="020B0604020202020204" pitchFamily="34" charset="0"/>
              </a:rPr>
              <a:t> 2019 was a </a:t>
            </a:r>
            <a:r>
              <a:rPr lang="en-US" sz="1600" b="1" dirty="0">
                <a:solidFill>
                  <a:schemeClr val="bg1"/>
                </a:solidFill>
                <a:latin typeface="Arial" panose="020B0604020202020204" pitchFamily="34" charset="0"/>
                <a:cs typeface="Arial" panose="020B0604020202020204" pitchFamily="34" charset="0"/>
              </a:rPr>
              <a:t>great opportunity </a:t>
            </a:r>
            <a:r>
              <a:rPr lang="en-US" sz="1600" dirty="0">
                <a:solidFill>
                  <a:schemeClr val="bg1"/>
                </a:solidFill>
                <a:latin typeface="Arial" panose="020B0604020202020204" pitchFamily="34" charset="0"/>
                <a:cs typeface="Arial" panose="020B0604020202020204" pitchFamily="34" charset="0"/>
              </a:rPr>
              <a:t>for us to refresh our contacts with representatives of CERN. It was particularly useful for us to </a:t>
            </a:r>
            <a:r>
              <a:rPr lang="en-US" sz="1600" b="1" dirty="0">
                <a:solidFill>
                  <a:schemeClr val="bg1"/>
                </a:solidFill>
                <a:latin typeface="Arial" panose="020B0604020202020204" pitchFamily="34" charset="0"/>
                <a:cs typeface="Arial" panose="020B0604020202020204" pitchFamily="34" charset="0"/>
              </a:rPr>
              <a:t>meet specialists </a:t>
            </a:r>
            <a:r>
              <a:rPr lang="en-US" sz="1600" dirty="0">
                <a:solidFill>
                  <a:schemeClr val="bg1"/>
                </a:solidFill>
                <a:latin typeface="Arial" panose="020B0604020202020204" pitchFamily="34" charset="0"/>
                <a:cs typeface="Arial" panose="020B0604020202020204" pitchFamily="34" charset="0"/>
              </a:rPr>
              <a:t>who are directly responsible for the purchasing process at CERN. </a:t>
            </a:r>
            <a:br>
              <a:rPr lang="pl-PL" sz="1600" dirty="0">
                <a:solidFill>
                  <a:schemeClr val="bg1"/>
                </a:solidFill>
                <a:latin typeface="Arial" panose="020B0604020202020204" pitchFamily="34" charset="0"/>
                <a:cs typeface="Arial" panose="020B0604020202020204" pitchFamily="34" charset="0"/>
              </a:rPr>
            </a:br>
            <a:br>
              <a:rPr lang="pl-PL" sz="1600" dirty="0">
                <a:solidFill>
                  <a:schemeClr val="bg1"/>
                </a:solidFill>
                <a:latin typeface="Arial" panose="020B0604020202020204" pitchFamily="34" charset="0"/>
                <a:cs typeface="Arial" panose="020B0604020202020204" pitchFamily="34" charset="0"/>
              </a:rPr>
            </a:br>
            <a:r>
              <a:rPr lang="en-US" sz="1400" b="1" dirty="0">
                <a:solidFill>
                  <a:schemeClr val="bg1"/>
                </a:solidFill>
                <a:latin typeface="Arial" panose="020B0604020202020204" pitchFamily="34" charset="0"/>
                <a:cs typeface="Arial" panose="020B0604020202020204" pitchFamily="34" charset="0"/>
              </a:rPr>
              <a:t>Szymon Skrzypiec, OEM Sales Coordinator from </a:t>
            </a:r>
            <a:r>
              <a:rPr lang="en-US" sz="1400" b="1" dirty="0" err="1">
                <a:solidFill>
                  <a:schemeClr val="bg1"/>
                </a:solidFill>
                <a:latin typeface="Arial" panose="020B0604020202020204" pitchFamily="34" charset="0"/>
                <a:cs typeface="Arial" panose="020B0604020202020204" pitchFamily="34" charset="0"/>
              </a:rPr>
              <a:t>Prevac</a:t>
            </a:r>
            <a:endParaRPr lang="pl-PL" sz="1400" b="1" dirty="0">
              <a:solidFill>
                <a:schemeClr val="bg1"/>
              </a:solidFill>
              <a:latin typeface="Arial" panose="020B0604020202020204" pitchFamily="34" charset="0"/>
              <a:cs typeface="Arial" panose="020B0604020202020204" pitchFamily="34" charset="0"/>
            </a:endParaRPr>
          </a:p>
        </p:txBody>
      </p:sp>
      <p:sp>
        <p:nvSpPr>
          <p:cNvPr id="17" name="pole tekstowe 16">
            <a:extLst>
              <a:ext uri="{FF2B5EF4-FFF2-40B4-BE49-F238E27FC236}">
                <a16:creationId xmlns:a16="http://schemas.microsoft.com/office/drawing/2014/main" id="{43056986-7A79-4FC3-9835-C105518EC3DE}"/>
              </a:ext>
            </a:extLst>
          </p:cNvPr>
          <p:cNvSpPr txBox="1"/>
          <p:nvPr/>
        </p:nvSpPr>
        <p:spPr>
          <a:xfrm>
            <a:off x="556982" y="2078396"/>
            <a:ext cx="720935" cy="625812"/>
          </a:xfrm>
          <a:prstGeom prst="rect">
            <a:avLst/>
          </a:prstGeom>
          <a:noFill/>
        </p:spPr>
        <p:txBody>
          <a:bodyPr wrap="square" rtlCol="0">
            <a:spAutoFit/>
          </a:bodyPr>
          <a:lstStyle/>
          <a:p>
            <a:pPr>
              <a:lnSpc>
                <a:spcPts val="1800"/>
              </a:lnSpc>
            </a:pPr>
            <a:r>
              <a:rPr lang="pl-PL" sz="11500" dirty="0">
                <a:solidFill>
                  <a:schemeClr val="bg1"/>
                </a:solidFill>
                <a:latin typeface="Bookman Old Style" panose="02050604050505020204" pitchFamily="18" charset="0"/>
                <a:cs typeface="Times New Roman" panose="02020603050405020304" pitchFamily="18" charset="0"/>
              </a:rPr>
              <a:t>”</a:t>
            </a:r>
            <a:endParaRPr lang="pl-PL" sz="7000" b="1" dirty="0">
              <a:solidFill>
                <a:schemeClr val="bg1"/>
              </a:solidFill>
              <a:latin typeface="Bookman Old Style" panose="02050604050505020204" pitchFamily="18" charset="0"/>
              <a:cs typeface="Times New Roman" panose="02020603050405020304" pitchFamily="18" charset="0"/>
            </a:endParaRPr>
          </a:p>
        </p:txBody>
      </p:sp>
      <p:sp>
        <p:nvSpPr>
          <p:cNvPr id="18" name="pole tekstowe 17">
            <a:extLst>
              <a:ext uri="{FF2B5EF4-FFF2-40B4-BE49-F238E27FC236}">
                <a16:creationId xmlns:a16="http://schemas.microsoft.com/office/drawing/2014/main" id="{0AFD12C0-7861-42EF-80D8-4C089EBCBE24}"/>
              </a:ext>
            </a:extLst>
          </p:cNvPr>
          <p:cNvSpPr txBox="1"/>
          <p:nvPr/>
        </p:nvSpPr>
        <p:spPr>
          <a:xfrm>
            <a:off x="569787" y="3768822"/>
            <a:ext cx="720935" cy="625812"/>
          </a:xfrm>
          <a:prstGeom prst="rect">
            <a:avLst/>
          </a:prstGeom>
          <a:noFill/>
        </p:spPr>
        <p:txBody>
          <a:bodyPr wrap="square" rtlCol="0">
            <a:spAutoFit/>
          </a:bodyPr>
          <a:lstStyle/>
          <a:p>
            <a:pPr>
              <a:lnSpc>
                <a:spcPts val="1800"/>
              </a:lnSpc>
            </a:pPr>
            <a:r>
              <a:rPr lang="pl-PL" sz="11500" dirty="0">
                <a:solidFill>
                  <a:schemeClr val="bg1"/>
                </a:solidFill>
                <a:latin typeface="Bookman Old Style" panose="02050604050505020204" pitchFamily="18" charset="0"/>
                <a:cs typeface="Times New Roman" panose="02020603050405020304" pitchFamily="18" charset="0"/>
              </a:rPr>
              <a:t>”</a:t>
            </a:r>
            <a:endParaRPr lang="pl-PL" sz="7000" b="1" dirty="0">
              <a:solidFill>
                <a:schemeClr val="bg1"/>
              </a:solidFill>
              <a:latin typeface="Bookman Old Style" panose="02050604050505020204" pitchFamily="18" charset="0"/>
              <a:cs typeface="Times New Roman" panose="02020603050405020304" pitchFamily="18" charset="0"/>
            </a:endParaRPr>
          </a:p>
        </p:txBody>
      </p:sp>
      <p:sp>
        <p:nvSpPr>
          <p:cNvPr id="19" name="pole tekstowe 18">
            <a:extLst>
              <a:ext uri="{FF2B5EF4-FFF2-40B4-BE49-F238E27FC236}">
                <a16:creationId xmlns:a16="http://schemas.microsoft.com/office/drawing/2014/main" id="{B8241A5C-AEA2-4088-8EB9-FE6DC459DFE4}"/>
              </a:ext>
            </a:extLst>
          </p:cNvPr>
          <p:cNvSpPr txBox="1"/>
          <p:nvPr/>
        </p:nvSpPr>
        <p:spPr>
          <a:xfrm>
            <a:off x="565656" y="5363602"/>
            <a:ext cx="720935" cy="625812"/>
          </a:xfrm>
          <a:prstGeom prst="rect">
            <a:avLst/>
          </a:prstGeom>
          <a:noFill/>
        </p:spPr>
        <p:txBody>
          <a:bodyPr wrap="square" rtlCol="0">
            <a:spAutoFit/>
          </a:bodyPr>
          <a:lstStyle/>
          <a:p>
            <a:pPr>
              <a:lnSpc>
                <a:spcPts val="1800"/>
              </a:lnSpc>
            </a:pPr>
            <a:r>
              <a:rPr lang="pl-PL" sz="11500" dirty="0">
                <a:solidFill>
                  <a:schemeClr val="bg1"/>
                </a:solidFill>
                <a:latin typeface="Bookman Old Style" panose="02050604050505020204" pitchFamily="18" charset="0"/>
                <a:cs typeface="Times New Roman" panose="02020603050405020304" pitchFamily="18" charset="0"/>
              </a:rPr>
              <a:t>”</a:t>
            </a:r>
            <a:endParaRPr lang="pl-PL" sz="7000" b="1" dirty="0">
              <a:solidFill>
                <a:schemeClr val="bg1"/>
              </a:solidFill>
              <a:latin typeface="Bookman Old Style" panose="02050604050505020204" pitchFamily="18" charset="0"/>
              <a:cs typeface="Times New Roman" panose="02020603050405020304" pitchFamily="18" charset="0"/>
            </a:endParaRPr>
          </a:p>
        </p:txBody>
      </p:sp>
      <p:sp>
        <p:nvSpPr>
          <p:cNvPr id="3" name="Prostokąt 2">
            <a:extLst>
              <a:ext uri="{FF2B5EF4-FFF2-40B4-BE49-F238E27FC236}">
                <a16:creationId xmlns:a16="http://schemas.microsoft.com/office/drawing/2014/main" id="{C7CC8B36-922F-492B-AD25-8E6DC3D762E4}"/>
              </a:ext>
            </a:extLst>
          </p:cNvPr>
          <p:cNvSpPr/>
          <p:nvPr/>
        </p:nvSpPr>
        <p:spPr>
          <a:xfrm>
            <a:off x="1297082" y="4443585"/>
            <a:ext cx="9866333" cy="1292662"/>
          </a:xfrm>
          <a:prstGeom prst="rect">
            <a:avLst/>
          </a:prstGeom>
        </p:spPr>
        <p:txBody>
          <a:bodyPr wrap="square">
            <a:spAutoFit/>
          </a:bodyPr>
          <a:lstStyle/>
          <a:p>
            <a:r>
              <a:rPr lang="en-US" sz="1600" dirty="0">
                <a:solidFill>
                  <a:schemeClr val="bg1"/>
                </a:solidFill>
                <a:latin typeface="Arial" panose="020B0604020202020204" pitchFamily="34" charset="0"/>
                <a:cs typeface="Arial" panose="020B0604020202020204" pitchFamily="34" charset="0"/>
              </a:rPr>
              <a:t>We are glad that Polish companies from the high-tech sector, </a:t>
            </a:r>
            <a:r>
              <a:rPr lang="en-US" sz="1600" b="1" dirty="0">
                <a:solidFill>
                  <a:schemeClr val="bg1"/>
                </a:solidFill>
                <a:latin typeface="Arial" panose="020B0604020202020204" pitchFamily="34" charset="0"/>
                <a:cs typeface="Arial" panose="020B0604020202020204" pitchFamily="34" charset="0"/>
              </a:rPr>
              <a:t>are promoted in an organized way</a:t>
            </a:r>
            <a:r>
              <a:rPr lang="en-US" sz="1600" dirty="0">
                <a:solidFill>
                  <a:schemeClr val="bg1"/>
                </a:solidFill>
                <a:latin typeface="Arial" panose="020B0604020202020204" pitchFamily="34" charset="0"/>
                <a:cs typeface="Arial" panose="020B0604020202020204" pitchFamily="34" charset="0"/>
              </a:rPr>
              <a:t>, as potential suppliers for CERN. I’m convinced that Polish engineers and enterprises can bring a lot to this kind of scientific and research institutions.</a:t>
            </a:r>
            <a:br>
              <a:rPr lang="pl-PL" sz="1600" dirty="0">
                <a:solidFill>
                  <a:schemeClr val="bg1"/>
                </a:solidFill>
                <a:latin typeface="Arial" panose="020B0604020202020204" pitchFamily="34" charset="0"/>
                <a:cs typeface="Arial" panose="020B0604020202020204" pitchFamily="34" charset="0"/>
              </a:rPr>
            </a:br>
            <a:endParaRPr lang="pl-PL" sz="1600" dirty="0">
              <a:solidFill>
                <a:schemeClr val="bg1"/>
              </a:solidFill>
              <a:latin typeface="Arial" panose="020B0604020202020204" pitchFamily="34" charset="0"/>
              <a:cs typeface="Arial" panose="020B0604020202020204" pitchFamily="34" charset="0"/>
            </a:endParaRPr>
          </a:p>
          <a:p>
            <a:r>
              <a:rPr lang="en-US" sz="1400" b="1" dirty="0">
                <a:solidFill>
                  <a:schemeClr val="bg1"/>
                </a:solidFill>
                <a:latin typeface="Arial" panose="020B0604020202020204" pitchFamily="34" charset="0"/>
                <a:cs typeface="Arial" panose="020B0604020202020204" pitchFamily="34" charset="0"/>
              </a:rPr>
              <a:t>Zbigniew Lewandowski, Commercial Director and Jakub </a:t>
            </a:r>
            <a:r>
              <a:rPr lang="en-US" sz="1400" b="1" dirty="0" err="1">
                <a:solidFill>
                  <a:schemeClr val="bg1"/>
                </a:solidFill>
                <a:latin typeface="Arial" panose="020B0604020202020204" pitchFamily="34" charset="0"/>
                <a:cs typeface="Arial" panose="020B0604020202020204" pitchFamily="34" charset="0"/>
              </a:rPr>
              <a:t>Soszyński</a:t>
            </a:r>
            <a:r>
              <a:rPr lang="en-US" sz="1400" b="1" dirty="0">
                <a:solidFill>
                  <a:schemeClr val="bg1"/>
                </a:solidFill>
                <a:latin typeface="Arial" panose="020B0604020202020204" pitchFamily="34" charset="0"/>
                <a:cs typeface="Arial" panose="020B0604020202020204" pitchFamily="34" charset="0"/>
              </a:rPr>
              <a:t>, Head of the </a:t>
            </a:r>
            <a:r>
              <a:rPr lang="en-US" sz="1400" b="1" dirty="0" err="1">
                <a:solidFill>
                  <a:schemeClr val="bg1"/>
                </a:solidFill>
                <a:latin typeface="Arial" panose="020B0604020202020204" pitchFamily="34" charset="0"/>
                <a:cs typeface="Arial" panose="020B0604020202020204" pitchFamily="34" charset="0"/>
              </a:rPr>
              <a:t>FrakoTerm</a:t>
            </a:r>
            <a:r>
              <a:rPr lang="en-US" sz="1400" b="1" dirty="0">
                <a:solidFill>
                  <a:schemeClr val="bg1"/>
                </a:solidFill>
                <a:latin typeface="Arial" panose="020B0604020202020204" pitchFamily="34" charset="0"/>
                <a:cs typeface="Arial" panose="020B0604020202020204" pitchFamily="34" charset="0"/>
              </a:rPr>
              <a:t> Sales Department</a:t>
            </a:r>
          </a:p>
        </p:txBody>
      </p:sp>
      <p:grpSp>
        <p:nvGrpSpPr>
          <p:cNvPr id="27" name="Grupa 26">
            <a:extLst>
              <a:ext uri="{FF2B5EF4-FFF2-40B4-BE49-F238E27FC236}">
                <a16:creationId xmlns:a16="http://schemas.microsoft.com/office/drawing/2014/main" id="{5E942665-D5E3-496B-B20E-3B03614CA1B9}"/>
              </a:ext>
            </a:extLst>
          </p:cNvPr>
          <p:cNvGrpSpPr/>
          <p:nvPr/>
        </p:nvGrpSpPr>
        <p:grpSpPr>
          <a:xfrm>
            <a:off x="8539221" y="6202150"/>
            <a:ext cx="4036376" cy="762000"/>
            <a:chOff x="417667" y="6207048"/>
            <a:chExt cx="4036376" cy="762000"/>
          </a:xfrm>
        </p:grpSpPr>
        <p:sp>
          <p:nvSpPr>
            <p:cNvPr id="29" name="pole tekstowe 28">
              <a:extLst>
                <a:ext uri="{FF2B5EF4-FFF2-40B4-BE49-F238E27FC236}">
                  <a16:creationId xmlns:a16="http://schemas.microsoft.com/office/drawing/2014/main" id="{4A25E67E-B64D-4B3C-8BE2-B5F545B96366}"/>
                </a:ext>
              </a:extLst>
            </p:cNvPr>
            <p:cNvSpPr txBox="1"/>
            <p:nvPr/>
          </p:nvSpPr>
          <p:spPr>
            <a:xfrm>
              <a:off x="1812114" y="6447638"/>
              <a:ext cx="2641929" cy="338554"/>
            </a:xfrm>
            <a:prstGeom prst="rect">
              <a:avLst/>
            </a:prstGeom>
            <a:noFill/>
          </p:spPr>
          <p:txBody>
            <a:bodyPr wrap="square" rtlCol="0">
              <a:spAutoFit/>
            </a:bodyPr>
            <a:lstStyle/>
            <a:p>
              <a:r>
                <a:rPr lang="pl-PL" sz="1600" dirty="0">
                  <a:solidFill>
                    <a:schemeClr val="bg1"/>
                  </a:solidFill>
                  <a:latin typeface="Arial" panose="020B0604020202020204" pitchFamily="34" charset="0"/>
                  <a:ea typeface="Fira Sans" panose="020B0503050000020004" pitchFamily="34" charset="0"/>
                  <a:cs typeface="Arial" panose="020B0604020202020204" pitchFamily="34" charset="0"/>
                </a:rPr>
                <a:t>www.big-science.pl</a:t>
              </a:r>
            </a:p>
          </p:txBody>
        </p:sp>
        <p:pic>
          <p:nvPicPr>
            <p:cNvPr id="34" name="Obraz 33">
              <a:extLst>
                <a:ext uri="{FF2B5EF4-FFF2-40B4-BE49-F238E27FC236}">
                  <a16:creationId xmlns:a16="http://schemas.microsoft.com/office/drawing/2014/main" id="{21AE949F-9E01-420A-A63F-4ACC6D1A2E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7667" y="6207048"/>
              <a:ext cx="1522711" cy="762000"/>
            </a:xfrm>
            <a:prstGeom prst="rect">
              <a:avLst/>
            </a:prstGeom>
          </p:spPr>
        </p:pic>
      </p:grpSp>
    </p:spTree>
    <p:extLst>
      <p:ext uri="{BB962C8B-B14F-4D97-AF65-F5344CB8AC3E}">
        <p14:creationId xmlns:p14="http://schemas.microsoft.com/office/powerpoint/2010/main" val="6476881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C471CE55-30DC-47D0-B9CD-7FAF426EBF0E}"/>
              </a:ext>
            </a:extLst>
          </p:cNvPr>
          <p:cNvSpPr txBox="1"/>
          <p:nvPr/>
        </p:nvSpPr>
        <p:spPr>
          <a:xfrm>
            <a:off x="530848" y="1430671"/>
            <a:ext cx="4727442" cy="1446550"/>
          </a:xfrm>
          <a:prstGeom prst="rect">
            <a:avLst/>
          </a:prstGeom>
          <a:noFill/>
        </p:spPr>
        <p:txBody>
          <a:bodyPr wrap="square" rtlCol="0">
            <a:spAutoFit/>
          </a:bodyPr>
          <a:lstStyle/>
          <a:p>
            <a:r>
              <a:rPr lang="pl-PL" sz="4400" b="1" dirty="0" err="1">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Poland&amp;ITER</a:t>
            </a:r>
            <a:endParaRPr lang="pl-PL" sz="4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endParaRPr>
          </a:p>
          <a:p>
            <a:r>
              <a:rPr lang="pl-PL" sz="4400" b="1" dirty="0" err="1">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collaboration</a:t>
            </a:r>
            <a:endParaRPr lang="pl-PL" sz="4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endParaRPr>
          </a:p>
        </p:txBody>
      </p:sp>
      <p:pic>
        <p:nvPicPr>
          <p:cNvPr id="41" name="Obraz 40">
            <a:extLst>
              <a:ext uri="{FF2B5EF4-FFF2-40B4-BE49-F238E27FC236}">
                <a16:creationId xmlns:a16="http://schemas.microsoft.com/office/drawing/2014/main" id="{B33C5191-B7DA-4DDA-AD32-3805CADD0B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848" y="-2224220"/>
            <a:ext cx="133343" cy="166222"/>
          </a:xfrm>
          <a:prstGeom prst="rect">
            <a:avLst/>
          </a:prstGeom>
        </p:spPr>
      </p:pic>
      <p:grpSp>
        <p:nvGrpSpPr>
          <p:cNvPr id="2" name="Grupa 1">
            <a:extLst>
              <a:ext uri="{FF2B5EF4-FFF2-40B4-BE49-F238E27FC236}">
                <a16:creationId xmlns:a16="http://schemas.microsoft.com/office/drawing/2014/main" id="{F2DFD131-A002-4725-AF21-07E33FED7B80}"/>
              </a:ext>
            </a:extLst>
          </p:cNvPr>
          <p:cNvGrpSpPr/>
          <p:nvPr/>
        </p:nvGrpSpPr>
        <p:grpSpPr>
          <a:xfrm>
            <a:off x="-11705" y="0"/>
            <a:ext cx="1085105" cy="1017115"/>
            <a:chOff x="11106895" y="0"/>
            <a:chExt cx="1085105" cy="1017115"/>
          </a:xfrm>
        </p:grpSpPr>
        <p:sp>
          <p:nvSpPr>
            <p:cNvPr id="19" name="Rectangle 5">
              <a:extLst>
                <a:ext uri="{FF2B5EF4-FFF2-40B4-BE49-F238E27FC236}">
                  <a16:creationId xmlns:a16="http://schemas.microsoft.com/office/drawing/2014/main" id="{74055427-33AB-4228-9C85-97A96B2987EC}"/>
                </a:ext>
              </a:extLst>
            </p:cNvPr>
            <p:cNvSpPr/>
            <p:nvPr/>
          </p:nvSpPr>
          <p:spPr>
            <a:xfrm>
              <a:off x="11106895" y="0"/>
              <a:ext cx="1085105" cy="1017115"/>
            </a:xfrm>
            <a:prstGeom prst="rect">
              <a:avLst/>
            </a:prstGeom>
            <a:gradFill flip="none" rotWithShape="1">
              <a:gsLst>
                <a:gs pos="20000">
                  <a:srgbClr val="1A8592"/>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 name="Obraz 22">
              <a:extLst>
                <a:ext uri="{FF2B5EF4-FFF2-40B4-BE49-F238E27FC236}">
                  <a16:creationId xmlns:a16="http://schemas.microsoft.com/office/drawing/2014/main" id="{73AD616F-4638-421A-A5E6-811D38D18F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74549" y="103886"/>
              <a:ext cx="749796" cy="749796"/>
            </a:xfrm>
            <a:prstGeom prst="rect">
              <a:avLst/>
            </a:prstGeom>
          </p:spPr>
        </p:pic>
      </p:grpSp>
      <p:pic>
        <p:nvPicPr>
          <p:cNvPr id="2050" name="Picture 2" descr="http://big-science.pl/wp-content/uploads/Poland4ITER-1024x171.png">
            <a:extLst>
              <a:ext uri="{FF2B5EF4-FFF2-40B4-BE49-F238E27FC236}">
                <a16:creationId xmlns:a16="http://schemas.microsoft.com/office/drawing/2014/main" id="{EC6B71E1-6371-4FBC-8F8A-AD579A5176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7072" y="1533062"/>
            <a:ext cx="6334058" cy="1057738"/>
          </a:xfrm>
          <a:prstGeom prst="rect">
            <a:avLst/>
          </a:prstGeom>
          <a:noFill/>
          <a:extLst>
            <a:ext uri="{909E8E84-426E-40DD-AFC4-6F175D3DCCD1}">
              <a14:hiddenFill xmlns:a14="http://schemas.microsoft.com/office/drawing/2010/main">
                <a:solidFill>
                  <a:srgbClr val="FFFFFF"/>
                </a:solidFill>
              </a14:hiddenFill>
            </a:ext>
          </a:extLst>
        </p:spPr>
      </p:pic>
      <p:sp>
        <p:nvSpPr>
          <p:cNvPr id="3" name="Prostokąt 2">
            <a:extLst>
              <a:ext uri="{FF2B5EF4-FFF2-40B4-BE49-F238E27FC236}">
                <a16:creationId xmlns:a16="http://schemas.microsoft.com/office/drawing/2014/main" id="{3FE23524-0F1A-4529-972F-A3F37A69FAAE}"/>
              </a:ext>
            </a:extLst>
          </p:cNvPr>
          <p:cNvSpPr/>
          <p:nvPr/>
        </p:nvSpPr>
        <p:spPr>
          <a:xfrm>
            <a:off x="664191" y="3402146"/>
            <a:ext cx="8987938" cy="2129942"/>
          </a:xfrm>
          <a:prstGeom prst="rect">
            <a:avLst/>
          </a:prstGeom>
        </p:spPr>
        <p:txBody>
          <a:bodyPr wrap="square">
            <a:spAutoFit/>
          </a:bodyPr>
          <a:lstStyle/>
          <a:p>
            <a:pPr>
              <a:lnSpc>
                <a:spcPts val="2300"/>
              </a:lnSpc>
            </a:pPr>
            <a:r>
              <a:rPr lang="en-US" sz="1600" dirty="0">
                <a:solidFill>
                  <a:schemeClr val="tx1">
                    <a:lumMod val="75000"/>
                    <a:lumOff val="25000"/>
                  </a:schemeClr>
                </a:solidFill>
                <a:latin typeface="Arial" panose="020B0604020202020204" pitchFamily="34" charset="0"/>
                <a:cs typeface="Arial" panose="020B0604020202020204" pitchFamily="34" charset="0"/>
              </a:rPr>
              <a:t>After the success of Poland @ CERN 2019, we are launching the </a:t>
            </a:r>
            <a:r>
              <a:rPr lang="en-US" sz="1600" b="1" dirty="0">
                <a:solidFill>
                  <a:schemeClr val="tx1">
                    <a:lumMod val="75000"/>
                    <a:lumOff val="25000"/>
                  </a:schemeClr>
                </a:solidFill>
                <a:latin typeface="Arial" panose="020B0604020202020204" pitchFamily="34" charset="0"/>
                <a:cs typeface="Arial" panose="020B0604020202020204" pitchFamily="34" charset="0"/>
              </a:rPr>
              <a:t>POLAND FOR ITER </a:t>
            </a:r>
            <a:r>
              <a:rPr lang="en-US" sz="1600" dirty="0">
                <a:solidFill>
                  <a:schemeClr val="tx1">
                    <a:lumMod val="75000"/>
                    <a:lumOff val="25000"/>
                  </a:schemeClr>
                </a:solidFill>
                <a:latin typeface="Arial" panose="020B0604020202020204" pitchFamily="34" charset="0"/>
                <a:cs typeface="Arial" panose="020B0604020202020204" pitchFamily="34" charset="0"/>
              </a:rPr>
              <a:t>initiative,</a:t>
            </a:r>
            <a:r>
              <a:rPr lang="en-US" sz="1200" dirty="0">
                <a:solidFill>
                  <a:schemeClr val="tx1">
                    <a:lumMod val="75000"/>
                    <a:lumOff val="25000"/>
                  </a:schemeClr>
                </a:solidFill>
                <a:latin typeface="Arial" panose="020B0604020202020204" pitchFamily="34" charset="0"/>
                <a:cs typeface="Arial" panose="020B0604020202020204" pitchFamily="34" charset="0"/>
              </a:rPr>
              <a:t> </a:t>
            </a:r>
            <a:r>
              <a:rPr lang="en-US" sz="1600" dirty="0">
                <a:solidFill>
                  <a:schemeClr val="tx1">
                    <a:lumMod val="75000"/>
                    <a:lumOff val="25000"/>
                  </a:schemeClr>
                </a:solidFill>
                <a:latin typeface="Arial" panose="020B0604020202020204" pitchFamily="34" charset="0"/>
                <a:cs typeface="Arial" panose="020B0604020202020204" pitchFamily="34" charset="0"/>
              </a:rPr>
              <a:t>dedicated to increasing the number of co</a:t>
            </a:r>
            <a:r>
              <a:rPr lang="pl-PL" sz="1600" dirty="0" err="1">
                <a:solidFill>
                  <a:schemeClr val="tx1">
                    <a:lumMod val="75000"/>
                    <a:lumOff val="25000"/>
                  </a:schemeClr>
                </a:solidFill>
                <a:latin typeface="Arial" panose="020B0604020202020204" pitchFamily="34" charset="0"/>
                <a:cs typeface="Arial" panose="020B0604020202020204" pitchFamily="34" charset="0"/>
              </a:rPr>
              <a:t>llaboration</a:t>
            </a:r>
            <a:r>
              <a:rPr lang="en-US" sz="1600" dirty="0">
                <a:solidFill>
                  <a:schemeClr val="tx1">
                    <a:lumMod val="75000"/>
                    <a:lumOff val="25000"/>
                  </a:schemeClr>
                </a:solidFill>
                <a:latin typeface="Arial" panose="020B0604020202020204" pitchFamily="34" charset="0"/>
                <a:cs typeface="Arial" panose="020B0604020202020204" pitchFamily="34" charset="0"/>
              </a:rPr>
              <a:t> established by Polish companies with Fusion for Energy (F4E</a:t>
            </a:r>
            <a:r>
              <a:rPr lang="pl-PL" sz="1600" dirty="0">
                <a:solidFill>
                  <a:schemeClr val="tx1">
                    <a:lumMod val="75000"/>
                    <a:lumOff val="25000"/>
                  </a:schemeClr>
                </a:solidFill>
                <a:latin typeface="Arial" panose="020B0604020202020204" pitchFamily="34" charset="0"/>
                <a:cs typeface="Arial" panose="020B0604020202020204" pitchFamily="34" charset="0"/>
              </a:rPr>
              <a:t>)</a:t>
            </a:r>
            <a:r>
              <a:rPr lang="en-US" sz="1600" dirty="0">
                <a:solidFill>
                  <a:schemeClr val="tx1">
                    <a:lumMod val="75000"/>
                    <a:lumOff val="25000"/>
                  </a:schemeClr>
                </a:solidFill>
                <a:latin typeface="Arial" panose="020B0604020202020204" pitchFamily="34" charset="0"/>
                <a:cs typeface="Arial" panose="020B0604020202020204" pitchFamily="34" charset="0"/>
              </a:rPr>
              <a:t>.</a:t>
            </a:r>
            <a:r>
              <a:rPr lang="pl-PL" sz="1600" dirty="0">
                <a:solidFill>
                  <a:schemeClr val="tx1">
                    <a:lumMod val="75000"/>
                    <a:lumOff val="25000"/>
                  </a:schemeClr>
                </a:solidFill>
                <a:latin typeface="Arial" panose="020B0604020202020204" pitchFamily="34" charset="0"/>
                <a:cs typeface="Arial" panose="020B0604020202020204" pitchFamily="34" charset="0"/>
              </a:rPr>
              <a:t> </a:t>
            </a:r>
          </a:p>
          <a:p>
            <a:pPr>
              <a:lnSpc>
                <a:spcPts val="2300"/>
              </a:lnSpc>
            </a:pPr>
            <a:br>
              <a:rPr lang="pl-PL" sz="1600" dirty="0">
                <a:solidFill>
                  <a:schemeClr val="tx1">
                    <a:lumMod val="75000"/>
                    <a:lumOff val="25000"/>
                  </a:schemeClr>
                </a:solidFill>
                <a:latin typeface="Arial" panose="020B0604020202020204" pitchFamily="34" charset="0"/>
                <a:cs typeface="Arial" panose="020B0604020202020204" pitchFamily="34" charset="0"/>
              </a:rPr>
            </a:br>
            <a:r>
              <a:rPr lang="en-US" sz="1600" b="1" dirty="0">
                <a:solidFill>
                  <a:schemeClr val="tx1">
                    <a:lumMod val="75000"/>
                    <a:lumOff val="25000"/>
                  </a:schemeClr>
                </a:solidFill>
                <a:latin typeface="Arial" panose="020B0604020202020204" pitchFamily="34" charset="0"/>
                <a:cs typeface="Arial" panose="020B0604020202020204" pitchFamily="34" charset="0"/>
              </a:rPr>
              <a:t>Competency matrix of Polish high-tech sector </a:t>
            </a:r>
            <a:r>
              <a:rPr lang="en-US" sz="1600" dirty="0">
                <a:solidFill>
                  <a:schemeClr val="tx1">
                    <a:lumMod val="75000"/>
                    <a:lumOff val="25000"/>
                  </a:schemeClr>
                </a:solidFill>
                <a:latin typeface="Arial" panose="020B0604020202020204" pitchFamily="34" charset="0"/>
                <a:cs typeface="Arial" panose="020B0604020202020204" pitchFamily="34" charset="0"/>
              </a:rPr>
              <a:t>is set to be our national offer for ITER. Thanks to it we will show that Polish companies and institutions have the potential to carry out even the most complex tasks for this project. The key is their c</a:t>
            </a:r>
            <a:r>
              <a:rPr lang="pl-PL" sz="1600" dirty="0" err="1">
                <a:solidFill>
                  <a:schemeClr val="tx1">
                    <a:lumMod val="75000"/>
                    <a:lumOff val="25000"/>
                  </a:schemeClr>
                </a:solidFill>
                <a:latin typeface="Arial" panose="020B0604020202020204" pitchFamily="34" charset="0"/>
                <a:cs typeface="Arial" panose="020B0604020202020204" pitchFamily="34" charset="0"/>
              </a:rPr>
              <a:t>ollaboration</a:t>
            </a:r>
            <a:r>
              <a:rPr lang="pl-PL" sz="1600" dirty="0">
                <a:solidFill>
                  <a:schemeClr val="tx1">
                    <a:lumMod val="75000"/>
                    <a:lumOff val="25000"/>
                  </a:schemeClr>
                </a:solidFill>
                <a:latin typeface="Arial" panose="020B0604020202020204" pitchFamily="34" charset="0"/>
                <a:cs typeface="Arial" panose="020B0604020202020204" pitchFamily="34" charset="0"/>
              </a:rPr>
              <a:t>.</a:t>
            </a:r>
          </a:p>
        </p:txBody>
      </p:sp>
      <p:grpSp>
        <p:nvGrpSpPr>
          <p:cNvPr id="27" name="Grupa 26">
            <a:extLst>
              <a:ext uri="{FF2B5EF4-FFF2-40B4-BE49-F238E27FC236}">
                <a16:creationId xmlns:a16="http://schemas.microsoft.com/office/drawing/2014/main" id="{9447B03E-7743-4565-A95D-4839FB3AD56D}"/>
              </a:ext>
            </a:extLst>
          </p:cNvPr>
          <p:cNvGrpSpPr/>
          <p:nvPr/>
        </p:nvGrpSpPr>
        <p:grpSpPr>
          <a:xfrm>
            <a:off x="0" y="6207048"/>
            <a:ext cx="4454043" cy="762000"/>
            <a:chOff x="0" y="6207048"/>
            <a:chExt cx="4454043" cy="762000"/>
          </a:xfrm>
        </p:grpSpPr>
        <p:pic>
          <p:nvPicPr>
            <p:cNvPr id="28" name="Obraz 27" descr="Obraz zawierający osoba&#10;&#10;Opis wygenerowany automatycznie">
              <a:extLst>
                <a:ext uri="{FF2B5EF4-FFF2-40B4-BE49-F238E27FC236}">
                  <a16:creationId xmlns:a16="http://schemas.microsoft.com/office/drawing/2014/main" id="{9869CBD0-5E30-4347-ADBE-BB5C805848ED}"/>
                </a:ext>
              </a:extLst>
            </p:cNvPr>
            <p:cNvPicPr>
              <a:picLocks noChangeAspect="1"/>
            </p:cNvPicPr>
            <p:nvPr/>
          </p:nvPicPr>
          <p:blipFill rotWithShape="1">
            <a:blip r:embed="rId5"/>
            <a:srcRect t="813"/>
            <a:stretch/>
          </p:blipFill>
          <p:spPr>
            <a:xfrm rot="16200000">
              <a:off x="1911471" y="4393076"/>
              <a:ext cx="567004" cy="4389945"/>
            </a:xfrm>
            <a:prstGeom prst="rect">
              <a:avLst/>
            </a:prstGeom>
          </p:spPr>
        </p:pic>
        <p:sp>
          <p:nvSpPr>
            <p:cNvPr id="29" name="pole tekstowe 28">
              <a:extLst>
                <a:ext uri="{FF2B5EF4-FFF2-40B4-BE49-F238E27FC236}">
                  <a16:creationId xmlns:a16="http://schemas.microsoft.com/office/drawing/2014/main" id="{447BC7C8-C5BB-4DE1-86A4-C2B6982B026F}"/>
                </a:ext>
              </a:extLst>
            </p:cNvPr>
            <p:cNvSpPr txBox="1"/>
            <p:nvPr/>
          </p:nvSpPr>
          <p:spPr>
            <a:xfrm>
              <a:off x="1812114" y="6412469"/>
              <a:ext cx="2641929" cy="338554"/>
            </a:xfrm>
            <a:prstGeom prst="rect">
              <a:avLst/>
            </a:prstGeom>
            <a:noFill/>
          </p:spPr>
          <p:txBody>
            <a:bodyPr wrap="square" rtlCol="0">
              <a:spAutoFit/>
            </a:bodyPr>
            <a:lstStyle/>
            <a:p>
              <a:r>
                <a:rPr lang="pl-PL" sz="1600" dirty="0">
                  <a:solidFill>
                    <a:schemeClr val="bg1"/>
                  </a:solidFill>
                  <a:latin typeface="Arial" panose="020B0604020202020204" pitchFamily="34" charset="0"/>
                  <a:ea typeface="Fira Sans" panose="020B0503050000020004" pitchFamily="34" charset="0"/>
                  <a:cs typeface="Arial" panose="020B0604020202020204" pitchFamily="34" charset="0"/>
                </a:rPr>
                <a:t>www.big-science.pl</a:t>
              </a:r>
            </a:p>
          </p:txBody>
        </p:sp>
        <p:pic>
          <p:nvPicPr>
            <p:cNvPr id="30" name="Obraz 29">
              <a:extLst>
                <a:ext uri="{FF2B5EF4-FFF2-40B4-BE49-F238E27FC236}">
                  <a16:creationId xmlns:a16="http://schemas.microsoft.com/office/drawing/2014/main" id="{8F3C5436-9406-469D-8DF3-9F73E8FF4CA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7667" y="6207048"/>
              <a:ext cx="1522711" cy="762000"/>
            </a:xfrm>
            <a:prstGeom prst="rect">
              <a:avLst/>
            </a:prstGeom>
          </p:spPr>
        </p:pic>
      </p:grpSp>
    </p:spTree>
    <p:extLst>
      <p:ext uri="{BB962C8B-B14F-4D97-AF65-F5344CB8AC3E}">
        <p14:creationId xmlns:p14="http://schemas.microsoft.com/office/powerpoint/2010/main" val="40059126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C471CE55-30DC-47D0-B9CD-7FAF426EBF0E}"/>
              </a:ext>
            </a:extLst>
          </p:cNvPr>
          <p:cNvSpPr txBox="1"/>
          <p:nvPr/>
        </p:nvSpPr>
        <p:spPr>
          <a:xfrm>
            <a:off x="1810618" y="287260"/>
            <a:ext cx="7942981"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l-PL" sz="4400" b="1" i="0" u="none" strike="noStrike" kern="1200" cap="none" spc="0" normalizeH="0" baseline="0" noProof="0" dirty="0">
                <a:ln>
                  <a:noFill/>
                </a:ln>
                <a:gradFill>
                  <a:gsLst>
                    <a:gs pos="100000">
                      <a:srgbClr val="013C78"/>
                    </a:gs>
                    <a:gs pos="0">
                      <a:srgbClr val="0B8392"/>
                    </a:gs>
                  </a:gsLst>
                  <a:lin ang="10800000" scaled="1"/>
                </a:gradFill>
                <a:effectLst/>
                <a:uLnTx/>
                <a:uFillTx/>
                <a:latin typeface="Arial" panose="020B0604020202020204" pitchFamily="34" charset="0"/>
                <a:ea typeface="Verdana" pitchFamily="34" charset="0"/>
                <a:cs typeface="Arial" panose="020B0604020202020204" pitchFamily="34" charset="0"/>
              </a:rPr>
              <a:t>Poland &amp; ESS </a:t>
            </a:r>
            <a:r>
              <a:rPr kumimoji="0" lang="pl-PL" sz="4400" b="1" i="0" u="none" strike="noStrike" kern="1200" cap="none" spc="0" normalizeH="0" baseline="0" noProof="0" dirty="0" err="1">
                <a:ln>
                  <a:noFill/>
                </a:ln>
                <a:gradFill>
                  <a:gsLst>
                    <a:gs pos="100000">
                      <a:srgbClr val="013C78"/>
                    </a:gs>
                    <a:gs pos="0">
                      <a:srgbClr val="0B8392"/>
                    </a:gs>
                  </a:gsLst>
                  <a:lin ang="10800000" scaled="1"/>
                </a:gradFill>
                <a:effectLst/>
                <a:uLnTx/>
                <a:uFillTx/>
                <a:latin typeface="Arial" panose="020B0604020202020204" pitchFamily="34" charset="0"/>
                <a:ea typeface="Verdana" pitchFamily="34" charset="0"/>
                <a:cs typeface="Arial" panose="020B0604020202020204" pitchFamily="34" charset="0"/>
              </a:rPr>
              <a:t>collaboration</a:t>
            </a:r>
            <a:endParaRPr kumimoji="0" lang="pl-PL" sz="4400" b="1" i="0" u="none" strike="noStrike" kern="1200" cap="none" spc="0" normalizeH="0" baseline="0" noProof="0" dirty="0">
              <a:ln>
                <a:noFill/>
              </a:ln>
              <a:gradFill>
                <a:gsLst>
                  <a:gs pos="100000">
                    <a:srgbClr val="013C78"/>
                  </a:gs>
                  <a:gs pos="0">
                    <a:srgbClr val="0B8392"/>
                  </a:gs>
                </a:gsLst>
                <a:lin ang="10800000" scaled="1"/>
              </a:gradFill>
              <a:effectLst/>
              <a:uLnTx/>
              <a:uFillTx/>
              <a:latin typeface="Arial" panose="020B0604020202020204" pitchFamily="34" charset="0"/>
              <a:ea typeface="Verdana" pitchFamily="34" charset="0"/>
              <a:cs typeface="Arial" panose="020B0604020202020204" pitchFamily="34" charset="0"/>
            </a:endParaRPr>
          </a:p>
        </p:txBody>
      </p:sp>
      <p:pic>
        <p:nvPicPr>
          <p:cNvPr id="41" name="Obraz 40">
            <a:extLst>
              <a:ext uri="{FF2B5EF4-FFF2-40B4-BE49-F238E27FC236}">
                <a16:creationId xmlns:a16="http://schemas.microsoft.com/office/drawing/2014/main" id="{B33C5191-B7DA-4DDA-AD32-3805CADD0B9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30848" y="-2224220"/>
            <a:ext cx="133343" cy="166222"/>
          </a:xfrm>
          <a:prstGeom prst="rect">
            <a:avLst/>
          </a:prstGeom>
        </p:spPr>
      </p:pic>
      <p:sp>
        <p:nvSpPr>
          <p:cNvPr id="3" name="Prostokąt 2">
            <a:extLst>
              <a:ext uri="{FF2B5EF4-FFF2-40B4-BE49-F238E27FC236}">
                <a16:creationId xmlns:a16="http://schemas.microsoft.com/office/drawing/2014/main" id="{3FE23524-0F1A-4529-972F-A3F37A69FAAE}"/>
              </a:ext>
            </a:extLst>
          </p:cNvPr>
          <p:cNvSpPr/>
          <p:nvPr/>
        </p:nvSpPr>
        <p:spPr>
          <a:xfrm>
            <a:off x="1002860" y="3402146"/>
            <a:ext cx="10229587" cy="2400657"/>
          </a:xfrm>
          <a:prstGeom prst="rect">
            <a:avLst/>
          </a:prstGeom>
        </p:spPr>
        <p:txBody>
          <a:bodyPr wrap="square">
            <a:spAutoFit/>
          </a:bodyPr>
          <a:lstStyle/>
          <a:p>
            <a:pPr marL="342900" marR="0" lvl="0" indent="-342900" algn="l" defTabSz="9144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pl-PL"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W</a:t>
            </a:r>
            <a:r>
              <a:rPr kumimoji="0" lang="en-US"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e </a:t>
            </a:r>
            <a:r>
              <a:rPr kumimoji="0" lang="pl-PL" sz="2000" b="0" i="0" u="none" strike="noStrike" kern="1200" cap="none" spc="0" normalizeH="0" baseline="0" noProof="0" dirty="0" err="1">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have</a:t>
            </a:r>
            <a:r>
              <a:rPr kumimoji="0" lang="en-US"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launch</a:t>
            </a:r>
            <a:r>
              <a:rPr kumimoji="0" lang="pl-PL" sz="2000" b="0" i="0" u="none" strike="noStrike" kern="1200" cap="none" spc="0" normalizeH="0" baseline="0" noProof="0" dirty="0" err="1">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ed</a:t>
            </a:r>
            <a:r>
              <a:rPr kumimoji="0" lang="en-US"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the </a:t>
            </a:r>
            <a:r>
              <a:rPr kumimoji="0" lang="en-US" sz="20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POLAND </a:t>
            </a:r>
            <a:r>
              <a:rPr kumimoji="0" lang="pl-PL" sz="20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a:t>
            </a:r>
            <a:r>
              <a:rPr kumimoji="0" lang="en-US" sz="20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a:t>
            </a:r>
            <a:r>
              <a:rPr kumimoji="0" lang="pl-PL" sz="20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ESS 2020 </a:t>
            </a:r>
            <a:r>
              <a:rPr kumimoji="0" lang="en-US"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initiative</a:t>
            </a:r>
            <a:r>
              <a:rPr kumimoji="0" lang="pl-PL"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a:t>
            </a:r>
          </a:p>
          <a:p>
            <a:pPr marL="342900" marR="0" lvl="0" indent="-342900" algn="l" defTabSz="9144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pl-PL"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W</a:t>
            </a:r>
            <a:r>
              <a:rPr kumimoji="0" lang="en-US"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e will </a:t>
            </a:r>
            <a:r>
              <a:rPr kumimoji="0" lang="pl-PL" sz="2000" b="0" i="0" u="none" strike="noStrike" kern="1200" cap="none" spc="0" normalizeH="0" baseline="0" noProof="0" dirty="0" err="1">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present</a:t>
            </a:r>
            <a:r>
              <a:rPr kumimoji="0" lang="pl-PL"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the </a:t>
            </a:r>
            <a:r>
              <a:rPr kumimoji="0" lang="pl-PL" sz="2000" b="0" i="0" u="none" strike="noStrike" kern="1200" cap="none" spc="0" normalizeH="0" baseline="0" noProof="0" dirty="0" err="1">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opportunities</a:t>
            </a:r>
            <a:r>
              <a:rPr kumimoji="0" lang="pl-PL"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in </a:t>
            </a:r>
            <a:r>
              <a:rPr kumimoji="0" lang="pl-PL" sz="2000" b="0" i="0" u="none" strike="noStrike" kern="1200" cap="none" spc="0" normalizeH="0" baseline="0" noProof="0" dirty="0" err="1">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European</a:t>
            </a:r>
            <a:r>
              <a:rPr kumimoji="0" lang="pl-PL"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a:t>
            </a:r>
            <a:r>
              <a:rPr kumimoji="0" lang="pl-PL" sz="2000" b="0" i="0" u="none" strike="noStrike" kern="1200" cap="none" spc="0" normalizeH="0" baseline="0" noProof="0" dirty="0" err="1">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Spallation</a:t>
            </a:r>
            <a:r>
              <a:rPr kumimoji="0" lang="pl-PL"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Source ERIC </a:t>
            </a:r>
            <a:br>
              <a:rPr kumimoji="0" lang="pl-PL"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br>
            <a:r>
              <a:rPr kumimoji="0" lang="pl-PL"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to </a:t>
            </a:r>
            <a:r>
              <a:rPr kumimoji="0" lang="en-US"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Polish companies and institutions</a:t>
            </a:r>
            <a:r>
              <a:rPr kumimoji="0" lang="pl-PL"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a:t>
            </a:r>
          </a:p>
          <a:p>
            <a:pPr marL="342900" marR="0" lvl="0" indent="-342900" algn="l" defTabSz="9144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pl-PL"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The </a:t>
            </a:r>
            <a:r>
              <a:rPr kumimoji="0" lang="pl-PL" sz="2000" b="0" i="0" u="none" strike="noStrike" kern="1200" cap="none" spc="0" normalizeH="0" baseline="0" noProof="0" dirty="0" err="1">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objective</a:t>
            </a:r>
            <a:r>
              <a:rPr kumimoji="0" lang="pl-PL"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a:t>
            </a:r>
            <a:r>
              <a:rPr kumimoji="0" lang="pl-PL" sz="2000" b="0" i="0" u="none" strike="noStrike" kern="1200" cap="none" spc="0" normalizeH="0" baseline="0" noProof="0" dirty="0" err="1">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is</a:t>
            </a:r>
            <a:r>
              <a:rPr kumimoji="0" lang="pl-PL"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to </a:t>
            </a:r>
            <a:r>
              <a:rPr kumimoji="0" lang="en-US" sz="2000" b="0" i="0" u="none" strike="noStrike" kern="1200" cap="none" spc="0" normalizeH="0" baseline="0" noProof="0" dirty="0" err="1">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increas</a:t>
            </a:r>
            <a:r>
              <a:rPr kumimoji="0" lang="pl-PL"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e</a:t>
            </a:r>
            <a:r>
              <a:rPr kumimoji="0" lang="en-US"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the number of </a:t>
            </a:r>
            <a:r>
              <a:rPr kumimoji="0" lang="pl-PL"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P</a:t>
            </a:r>
            <a:r>
              <a:rPr kumimoji="0" lang="en-US" sz="2000" b="0" i="0" u="none" strike="noStrike" kern="1200" cap="none" spc="0" normalizeH="0" baseline="0" noProof="0" dirty="0" err="1">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olish</a:t>
            </a:r>
            <a:r>
              <a:rPr kumimoji="0" lang="en-US"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companies</a:t>
            </a:r>
            <a:r>
              <a:rPr kumimoji="0" lang="pl-PL"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a:t>
            </a:r>
            <a:r>
              <a:rPr kumimoji="0" lang="pl-PL" sz="2000" b="0" i="0" u="none" strike="noStrike" kern="1200" cap="none" spc="0" normalizeH="0" baseline="0" noProof="0" dirty="0" err="1">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involved</a:t>
            </a:r>
            <a:r>
              <a:rPr kumimoji="0" lang="pl-PL"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in </a:t>
            </a:r>
            <a:r>
              <a:rPr kumimoji="0" lang="pl-PL" sz="2000" b="0" i="0" u="none" strike="noStrike" kern="1200" cap="none" spc="0" normalizeH="0" baseline="0" noProof="0" dirty="0" err="1">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construction</a:t>
            </a:r>
            <a:r>
              <a:rPr kumimoji="0" lang="pl-PL"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of the</a:t>
            </a:r>
            <a:r>
              <a:rPr kumimoji="0" lang="en-US"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a:t>
            </a:r>
            <a:r>
              <a:rPr kumimoji="0" lang="pl-PL" sz="2000" b="0" i="0" u="none" strike="noStrike" kern="1200" cap="none" spc="0" normalizeH="0" baseline="0" noProof="0" dirty="0" err="1">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European</a:t>
            </a:r>
            <a:r>
              <a:rPr kumimoji="0" lang="pl-PL"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a:t>
            </a:r>
            <a:r>
              <a:rPr kumimoji="0" lang="pl-PL" sz="2000" b="0" i="0" u="none" strike="noStrike" kern="1200" cap="none" spc="0" normalizeH="0" baseline="0" noProof="0" dirty="0" err="1">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Spallation</a:t>
            </a:r>
            <a:r>
              <a:rPr kumimoji="0" lang="pl-PL"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Source</a:t>
            </a:r>
            <a:r>
              <a:rPr kumimoji="0" lang="en-US"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a:t>
            </a:r>
            <a:r>
              <a:rPr kumimoji="0" lang="pl-PL" sz="20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mn-ea"/>
                <a:cs typeface="Arial" panose="020B0604020202020204" pitchFamily="34" charset="0"/>
              </a:rPr>
              <a:t> </a:t>
            </a:r>
          </a:p>
        </p:txBody>
      </p:sp>
      <p:grpSp>
        <p:nvGrpSpPr>
          <p:cNvPr id="27" name="Grupa 26">
            <a:extLst>
              <a:ext uri="{FF2B5EF4-FFF2-40B4-BE49-F238E27FC236}">
                <a16:creationId xmlns:a16="http://schemas.microsoft.com/office/drawing/2014/main" id="{9447B03E-7743-4565-A95D-4839FB3AD56D}"/>
              </a:ext>
            </a:extLst>
          </p:cNvPr>
          <p:cNvGrpSpPr/>
          <p:nvPr/>
        </p:nvGrpSpPr>
        <p:grpSpPr>
          <a:xfrm>
            <a:off x="0" y="6304547"/>
            <a:ext cx="12192000" cy="567004"/>
            <a:chOff x="0" y="6304547"/>
            <a:chExt cx="4389945" cy="567004"/>
          </a:xfrm>
        </p:grpSpPr>
        <p:pic>
          <p:nvPicPr>
            <p:cNvPr id="28" name="Obraz 27" descr="Obraz zawierający osoba&#10;&#10;Opis wygenerowany automatycznie">
              <a:extLst>
                <a:ext uri="{FF2B5EF4-FFF2-40B4-BE49-F238E27FC236}">
                  <a16:creationId xmlns:a16="http://schemas.microsoft.com/office/drawing/2014/main" id="{9869CBD0-5E30-4347-ADBE-BB5C805848ED}"/>
                </a:ext>
              </a:extLst>
            </p:cNvPr>
            <p:cNvPicPr>
              <a:picLocks noChangeAspect="1"/>
            </p:cNvPicPr>
            <p:nvPr/>
          </p:nvPicPr>
          <p:blipFill rotWithShape="1">
            <a:blip r:embed="rId3"/>
            <a:srcRect t="813"/>
            <a:stretch/>
          </p:blipFill>
          <p:spPr>
            <a:xfrm rot="16200000">
              <a:off x="1911471" y="4393076"/>
              <a:ext cx="567004" cy="4389945"/>
            </a:xfrm>
            <a:prstGeom prst="rect">
              <a:avLst/>
            </a:prstGeom>
          </p:spPr>
        </p:pic>
        <p:sp>
          <p:nvSpPr>
            <p:cNvPr id="29" name="pole tekstowe 28">
              <a:extLst>
                <a:ext uri="{FF2B5EF4-FFF2-40B4-BE49-F238E27FC236}">
                  <a16:creationId xmlns:a16="http://schemas.microsoft.com/office/drawing/2014/main" id="{447BC7C8-C5BB-4DE1-86A4-C2B6982B026F}"/>
                </a:ext>
              </a:extLst>
            </p:cNvPr>
            <p:cNvSpPr txBox="1"/>
            <p:nvPr/>
          </p:nvSpPr>
          <p:spPr>
            <a:xfrm>
              <a:off x="1033180" y="6412469"/>
              <a:ext cx="2641929"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l-PL" sz="1600" b="0" i="0" u="none" strike="noStrike" kern="1200" cap="none" spc="0" normalizeH="0" baseline="0" noProof="0" dirty="0">
                  <a:ln>
                    <a:noFill/>
                  </a:ln>
                  <a:solidFill>
                    <a:prstClr val="white"/>
                  </a:solidFill>
                  <a:effectLst/>
                  <a:uLnTx/>
                  <a:uFillTx/>
                  <a:latin typeface="Arial" panose="020B0604020202020204" pitchFamily="34" charset="0"/>
                  <a:ea typeface="Fira Sans" panose="020B0503050000020004" pitchFamily="34" charset="0"/>
                  <a:cs typeface="Arial" panose="020B0604020202020204" pitchFamily="34" charset="0"/>
                </a:rPr>
                <a:t>www.big-science.pl</a:t>
              </a:r>
            </a:p>
          </p:txBody>
        </p:sp>
      </p:grpSp>
      <p:pic>
        <p:nvPicPr>
          <p:cNvPr id="13" name="Picture 7">
            <a:extLst>
              <a:ext uri="{FF2B5EF4-FFF2-40B4-BE49-F238E27FC236}">
                <a16:creationId xmlns:a16="http://schemas.microsoft.com/office/drawing/2014/main" id="{F1F59F2E-FE78-4A9A-9437-7EC1A5D58BE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028" y="82949"/>
            <a:ext cx="1434914" cy="1440159"/>
          </a:xfrm>
          <a:prstGeom prst="rect">
            <a:avLst/>
          </a:prstGeom>
        </p:spPr>
      </p:pic>
      <p:sp>
        <p:nvSpPr>
          <p:cNvPr id="4" name="Prostokąt 3"/>
          <p:cNvSpPr/>
          <p:nvPr/>
        </p:nvSpPr>
        <p:spPr>
          <a:xfrm>
            <a:off x="2648402" y="1682045"/>
            <a:ext cx="6247239" cy="957329"/>
          </a:xfrm>
          <a:prstGeom prst="rect">
            <a:avLst/>
          </a:prstGeom>
          <a:solidFill>
            <a:srgbClr val="00A1DF"/>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l-PL" sz="4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POLAND @ ESS </a:t>
            </a:r>
            <a:r>
              <a:rPr kumimoji="0" lang="pl-PL" sz="4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2020</a:t>
            </a:r>
          </a:p>
        </p:txBody>
      </p:sp>
      <p:pic>
        <p:nvPicPr>
          <p:cNvPr id="16" name="Obraz 15"/>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776040" y="128628"/>
            <a:ext cx="1277708" cy="1169594"/>
          </a:xfrm>
          <a:prstGeom prst="rect">
            <a:avLst/>
          </a:prstGeom>
        </p:spPr>
      </p:pic>
    </p:spTree>
    <p:extLst>
      <p:ext uri="{BB962C8B-B14F-4D97-AF65-F5344CB8AC3E}">
        <p14:creationId xmlns:p14="http://schemas.microsoft.com/office/powerpoint/2010/main" val="4613900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a:extLst>
              <a:ext uri="{FF2B5EF4-FFF2-40B4-BE49-F238E27FC236}">
                <a16:creationId xmlns:a16="http://schemas.microsoft.com/office/drawing/2014/main" id="{2E19007D-D95E-4B31-9436-997B08657EED}"/>
              </a:ext>
            </a:extLst>
          </p:cNvPr>
          <p:cNvPicPr>
            <a:picLocks noChangeAspect="1"/>
          </p:cNvPicPr>
          <p:nvPr/>
        </p:nvPicPr>
        <p:blipFill>
          <a:blip r:embed="rId4"/>
          <a:stretch>
            <a:fillRect/>
          </a:stretch>
        </p:blipFill>
        <p:spPr>
          <a:xfrm>
            <a:off x="7507705" y="508558"/>
            <a:ext cx="4421116" cy="824066"/>
          </a:xfrm>
          <a:prstGeom prst="rect">
            <a:avLst/>
          </a:prstGeom>
        </p:spPr>
      </p:pic>
      <p:pic>
        <p:nvPicPr>
          <p:cNvPr id="41" name="Obraz 40">
            <a:extLst>
              <a:ext uri="{FF2B5EF4-FFF2-40B4-BE49-F238E27FC236}">
                <a16:creationId xmlns:a16="http://schemas.microsoft.com/office/drawing/2014/main" id="{B33C5191-B7DA-4DDA-AD32-3805CADD0B9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0848" y="-2224220"/>
            <a:ext cx="133343" cy="166222"/>
          </a:xfrm>
          <a:prstGeom prst="rect">
            <a:avLst/>
          </a:prstGeom>
        </p:spPr>
      </p:pic>
      <p:sp>
        <p:nvSpPr>
          <p:cNvPr id="16" name="Prostokąt 15">
            <a:extLst>
              <a:ext uri="{FF2B5EF4-FFF2-40B4-BE49-F238E27FC236}">
                <a16:creationId xmlns:a16="http://schemas.microsoft.com/office/drawing/2014/main" id="{FDC6931B-22C1-4B60-B3E6-FF449214DE59}"/>
              </a:ext>
            </a:extLst>
          </p:cNvPr>
          <p:cNvSpPr/>
          <p:nvPr/>
        </p:nvSpPr>
        <p:spPr>
          <a:xfrm>
            <a:off x="1073400" y="1332624"/>
            <a:ext cx="8563895" cy="944105"/>
          </a:xfrm>
          <a:prstGeom prst="rect">
            <a:avLst/>
          </a:prstGeom>
        </p:spPr>
        <p:txBody>
          <a:bodyPr wrap="square">
            <a:spAutoFit/>
          </a:bodyPr>
          <a:lstStyle/>
          <a:p>
            <a:pPr>
              <a:lnSpc>
                <a:spcPts val="3400"/>
              </a:lnSpc>
            </a:pPr>
            <a:r>
              <a:rPr lang="pl-PL" sz="28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Conference "</a:t>
            </a:r>
            <a:r>
              <a:rPr lang="pl-PL" sz="2800" b="1" dirty="0" err="1">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Innovative</a:t>
            </a:r>
            <a:r>
              <a:rPr lang="pl-PL" sz="28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 Europe 2017</a:t>
            </a:r>
            <a:br>
              <a:rPr lang="pl-PL" sz="28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br>
            <a:r>
              <a:rPr lang="pl-PL" sz="28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 – </a:t>
            </a:r>
            <a:r>
              <a:rPr lang="pl-PL" sz="2800" b="1" dirty="0" err="1">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Fly</a:t>
            </a:r>
            <a:r>
              <a:rPr lang="pl-PL" sz="28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 Me to Mars”</a:t>
            </a:r>
          </a:p>
        </p:txBody>
      </p:sp>
      <p:grpSp>
        <p:nvGrpSpPr>
          <p:cNvPr id="2" name="Grupa 1">
            <a:extLst>
              <a:ext uri="{FF2B5EF4-FFF2-40B4-BE49-F238E27FC236}">
                <a16:creationId xmlns:a16="http://schemas.microsoft.com/office/drawing/2014/main" id="{F2DFD131-A002-4725-AF21-07E33FED7B80}"/>
              </a:ext>
            </a:extLst>
          </p:cNvPr>
          <p:cNvGrpSpPr/>
          <p:nvPr/>
        </p:nvGrpSpPr>
        <p:grpSpPr>
          <a:xfrm>
            <a:off x="-11705" y="0"/>
            <a:ext cx="1085105" cy="1017115"/>
            <a:chOff x="11106895" y="0"/>
            <a:chExt cx="1085105" cy="1017115"/>
          </a:xfrm>
        </p:grpSpPr>
        <p:sp>
          <p:nvSpPr>
            <p:cNvPr id="19" name="Rectangle 5">
              <a:extLst>
                <a:ext uri="{FF2B5EF4-FFF2-40B4-BE49-F238E27FC236}">
                  <a16:creationId xmlns:a16="http://schemas.microsoft.com/office/drawing/2014/main" id="{74055427-33AB-4228-9C85-97A96B2987EC}"/>
                </a:ext>
              </a:extLst>
            </p:cNvPr>
            <p:cNvSpPr/>
            <p:nvPr/>
          </p:nvSpPr>
          <p:spPr>
            <a:xfrm>
              <a:off x="11106895" y="0"/>
              <a:ext cx="1085105" cy="1017115"/>
            </a:xfrm>
            <a:prstGeom prst="rect">
              <a:avLst/>
            </a:prstGeom>
            <a:gradFill flip="none" rotWithShape="1">
              <a:gsLst>
                <a:gs pos="20000">
                  <a:srgbClr val="1A8592"/>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 name="Obraz 22">
              <a:extLst>
                <a:ext uri="{FF2B5EF4-FFF2-40B4-BE49-F238E27FC236}">
                  <a16:creationId xmlns:a16="http://schemas.microsoft.com/office/drawing/2014/main" id="{73AD616F-4638-421A-A5E6-811D38D18F2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274549" y="103886"/>
              <a:ext cx="749796" cy="749796"/>
            </a:xfrm>
            <a:prstGeom prst="rect">
              <a:avLst/>
            </a:prstGeom>
          </p:spPr>
        </p:pic>
      </p:grpSp>
      <p:pic>
        <p:nvPicPr>
          <p:cNvPr id="6" name="Konferencja Innowacyjna Europa 2017 – Fly Me to Mars">
            <a:hlinkClick r:id="" action="ppaction://media"/>
            <a:extLst>
              <a:ext uri="{FF2B5EF4-FFF2-40B4-BE49-F238E27FC236}">
                <a16:creationId xmlns:a16="http://schemas.microsoft.com/office/drawing/2014/main" id="{EFF5975E-A35C-4D56-86ED-667136CA5ACE}"/>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1385559" y="2643191"/>
            <a:ext cx="9094872" cy="3947423"/>
          </a:xfrm>
          <a:prstGeom prst="rect">
            <a:avLst/>
          </a:prstGeom>
        </p:spPr>
      </p:pic>
      <p:sp>
        <p:nvSpPr>
          <p:cNvPr id="7" name="Prostokąt 6">
            <a:extLst>
              <a:ext uri="{FF2B5EF4-FFF2-40B4-BE49-F238E27FC236}">
                <a16:creationId xmlns:a16="http://schemas.microsoft.com/office/drawing/2014/main" id="{1179AED3-2B6F-4B45-B45E-E1E7E51033B0}"/>
              </a:ext>
            </a:extLst>
          </p:cNvPr>
          <p:cNvSpPr/>
          <p:nvPr/>
        </p:nvSpPr>
        <p:spPr>
          <a:xfrm>
            <a:off x="1073400" y="2236948"/>
            <a:ext cx="1749197" cy="355290"/>
          </a:xfrm>
          <a:prstGeom prst="rect">
            <a:avLst/>
          </a:prstGeom>
        </p:spPr>
        <p:txBody>
          <a:bodyPr wrap="none">
            <a:spAutoFit/>
          </a:bodyPr>
          <a:lstStyle/>
          <a:p>
            <a:pPr>
              <a:lnSpc>
                <a:spcPts val="2400"/>
              </a:lnSpc>
            </a:pPr>
            <a:r>
              <a:rPr lang="pl-PL" sz="1100" b="1" dirty="0" err="1">
                <a:solidFill>
                  <a:schemeClr val="tx1">
                    <a:lumMod val="75000"/>
                    <a:lumOff val="25000"/>
                  </a:schemeClr>
                </a:solidFill>
                <a:latin typeface="Arial" panose="020B0604020202020204" pitchFamily="34" charset="0"/>
                <a:ea typeface="Verdana" pitchFamily="34" charset="0"/>
                <a:cs typeface="Arial" panose="020B0604020202020204" pitchFamily="34" charset="0"/>
              </a:rPr>
              <a:t>Wroclaw</a:t>
            </a:r>
            <a:r>
              <a:rPr lang="pl-PL" sz="1100" b="1" dirty="0">
                <a:solidFill>
                  <a:schemeClr val="tx1">
                    <a:lumMod val="75000"/>
                    <a:lumOff val="25000"/>
                  </a:schemeClr>
                </a:solidFill>
                <a:latin typeface="Arial" panose="020B0604020202020204" pitchFamily="34" charset="0"/>
                <a:ea typeface="Verdana" pitchFamily="34" charset="0"/>
                <a:cs typeface="Arial" panose="020B0604020202020204" pitchFamily="34" charset="0"/>
              </a:rPr>
              <a:t>, 23-24.11.2017</a:t>
            </a:r>
          </a:p>
        </p:txBody>
      </p:sp>
    </p:spTree>
    <p:extLst>
      <p:ext uri="{BB962C8B-B14F-4D97-AF65-F5344CB8AC3E}">
        <p14:creationId xmlns:p14="http://schemas.microsoft.com/office/powerpoint/2010/main" val="35908450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020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a:extLst>
              <a:ext uri="{FF2B5EF4-FFF2-40B4-BE49-F238E27FC236}">
                <a16:creationId xmlns:a16="http://schemas.microsoft.com/office/drawing/2014/main" id="{CFE0A756-C054-4279-880B-B96469F0CF99}"/>
              </a:ext>
            </a:extLst>
          </p:cNvPr>
          <p:cNvPicPr>
            <a:picLocks noChangeAspect="1"/>
          </p:cNvPicPr>
          <p:nvPr/>
        </p:nvPicPr>
        <p:blipFill rotWithShape="1">
          <a:blip r:embed="rId2">
            <a:extLst>
              <a:ext uri="{28A0092B-C50C-407E-A947-70E740481C1C}">
                <a14:useLocalDpi xmlns:a14="http://schemas.microsoft.com/office/drawing/2010/main" val="0"/>
              </a:ext>
            </a:extLst>
          </a:blip>
          <a:srcRect l="18787" t="1" b="707"/>
          <a:stretch/>
        </p:blipFill>
        <p:spPr>
          <a:xfrm>
            <a:off x="6964326" y="2649415"/>
            <a:ext cx="2428469" cy="1869422"/>
          </a:xfrm>
          <a:prstGeom prst="rect">
            <a:avLst/>
          </a:prstGeom>
        </p:spPr>
      </p:pic>
      <p:pic>
        <p:nvPicPr>
          <p:cNvPr id="19" name="Obraz 18">
            <a:extLst>
              <a:ext uri="{FF2B5EF4-FFF2-40B4-BE49-F238E27FC236}">
                <a16:creationId xmlns:a16="http://schemas.microsoft.com/office/drawing/2014/main" id="{7BE9BC73-DBAE-49C1-A127-F40C224C23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054104"/>
            <a:ext cx="4907120" cy="4952521"/>
          </a:xfrm>
          <a:prstGeom prst="rect">
            <a:avLst/>
          </a:prstGeom>
        </p:spPr>
      </p:pic>
      <p:pic>
        <p:nvPicPr>
          <p:cNvPr id="17" name="Obraz 16" descr="Obraz zawierający młyn&#10;&#10;Opis wygenerowany automatycznie">
            <a:extLst>
              <a:ext uri="{FF2B5EF4-FFF2-40B4-BE49-F238E27FC236}">
                <a16:creationId xmlns:a16="http://schemas.microsoft.com/office/drawing/2014/main" id="{C90B2ECC-96EB-4C7D-B4A4-B071AA4EC474}"/>
              </a:ext>
            </a:extLst>
          </p:cNvPr>
          <p:cNvPicPr>
            <a:picLocks noChangeAspect="1"/>
          </p:cNvPicPr>
          <p:nvPr/>
        </p:nvPicPr>
        <p:blipFill rotWithShape="1">
          <a:blip r:embed="rId4">
            <a:extLst>
              <a:ext uri="{28A0092B-C50C-407E-A947-70E740481C1C}">
                <a14:useLocalDpi xmlns:a14="http://schemas.microsoft.com/office/drawing/2010/main" val="0"/>
              </a:ext>
            </a:extLst>
          </a:blip>
          <a:srcRect l="13177" t="688" r="41649"/>
          <a:stretch/>
        </p:blipFill>
        <p:spPr>
          <a:xfrm>
            <a:off x="-1" y="0"/>
            <a:ext cx="4646731" cy="6852265"/>
          </a:xfrm>
          <a:prstGeom prst="rect">
            <a:avLst/>
          </a:prstGeom>
        </p:spPr>
      </p:pic>
      <p:sp>
        <p:nvSpPr>
          <p:cNvPr id="12" name="Rectangle 5">
            <a:extLst>
              <a:ext uri="{FF2B5EF4-FFF2-40B4-BE49-F238E27FC236}">
                <a16:creationId xmlns:a16="http://schemas.microsoft.com/office/drawing/2014/main" id="{6429EA40-C950-4143-9E36-88A90886E9AF}"/>
              </a:ext>
            </a:extLst>
          </p:cNvPr>
          <p:cNvSpPr/>
          <p:nvPr/>
        </p:nvSpPr>
        <p:spPr>
          <a:xfrm>
            <a:off x="1" y="0"/>
            <a:ext cx="4646730" cy="6858000"/>
          </a:xfrm>
          <a:prstGeom prst="rect">
            <a:avLst/>
          </a:prstGeom>
          <a:gradFill flip="none" rotWithShape="1">
            <a:gsLst>
              <a:gs pos="20000">
                <a:srgbClr val="1A8592">
                  <a:alpha val="80000"/>
                </a:srgbClr>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13">
            <a:extLst>
              <a:ext uri="{FF2B5EF4-FFF2-40B4-BE49-F238E27FC236}">
                <a16:creationId xmlns:a16="http://schemas.microsoft.com/office/drawing/2014/main" id="{9DE4E5A8-61BE-43DB-84C0-F4E1EAD6D545}"/>
              </a:ext>
            </a:extLst>
          </p:cNvPr>
          <p:cNvSpPr txBox="1"/>
          <p:nvPr/>
        </p:nvSpPr>
        <p:spPr>
          <a:xfrm>
            <a:off x="615577" y="2807090"/>
            <a:ext cx="4060704" cy="1374735"/>
          </a:xfrm>
          <a:prstGeom prst="rect">
            <a:avLst/>
          </a:prstGeom>
          <a:noFill/>
        </p:spPr>
        <p:txBody>
          <a:bodyPr wrap="square" rtlCol="0">
            <a:spAutoFit/>
          </a:bodyPr>
          <a:lstStyle/>
          <a:p>
            <a:pPr>
              <a:lnSpc>
                <a:spcPts val="5000"/>
              </a:lnSpc>
            </a:pPr>
            <a:r>
              <a:rPr lang="pl-PL" sz="4400" b="1" dirty="0" err="1">
                <a:solidFill>
                  <a:schemeClr val="bg1"/>
                </a:solidFill>
                <a:latin typeface="Arial" panose="020B0604020202020204" pitchFamily="34" charset="0"/>
                <a:ea typeface="Verdana" pitchFamily="34" charset="0"/>
                <a:cs typeface="Arial" panose="020B0604020202020204" pitchFamily="34" charset="0"/>
              </a:rPr>
              <a:t>What’s</a:t>
            </a:r>
            <a:br>
              <a:rPr lang="pl-PL" sz="4400" b="1" dirty="0">
                <a:solidFill>
                  <a:schemeClr val="bg1"/>
                </a:solidFill>
                <a:latin typeface="Arial" panose="020B0604020202020204" pitchFamily="34" charset="0"/>
                <a:ea typeface="Verdana" pitchFamily="34" charset="0"/>
                <a:cs typeface="Arial" panose="020B0604020202020204" pitchFamily="34" charset="0"/>
              </a:rPr>
            </a:br>
            <a:r>
              <a:rPr lang="pl-PL" sz="4400" b="1" dirty="0" err="1">
                <a:solidFill>
                  <a:schemeClr val="bg1"/>
                </a:solidFill>
                <a:latin typeface="Arial" panose="020B0604020202020204" pitchFamily="34" charset="0"/>
                <a:ea typeface="Verdana" pitchFamily="34" charset="0"/>
                <a:cs typeface="Arial" panose="020B0604020202020204" pitchFamily="34" charset="0"/>
              </a:rPr>
              <a:t>next</a:t>
            </a:r>
            <a:r>
              <a:rPr lang="pl-PL" sz="4400" b="1" dirty="0">
                <a:solidFill>
                  <a:schemeClr val="bg1"/>
                </a:solidFill>
                <a:latin typeface="Arial" panose="020B0604020202020204" pitchFamily="34" charset="0"/>
                <a:ea typeface="Verdana" pitchFamily="34" charset="0"/>
                <a:cs typeface="Arial" panose="020B0604020202020204" pitchFamily="34" charset="0"/>
              </a:rPr>
              <a:t>?</a:t>
            </a:r>
          </a:p>
        </p:txBody>
      </p:sp>
      <p:pic>
        <p:nvPicPr>
          <p:cNvPr id="10" name="Obraz 9">
            <a:extLst>
              <a:ext uri="{FF2B5EF4-FFF2-40B4-BE49-F238E27FC236}">
                <a16:creationId xmlns:a16="http://schemas.microsoft.com/office/drawing/2014/main" id="{5A069D12-3ECA-478A-B11A-C744C888D9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5949" y="103886"/>
            <a:ext cx="749796" cy="749796"/>
          </a:xfrm>
          <a:prstGeom prst="rect">
            <a:avLst/>
          </a:prstGeom>
        </p:spPr>
      </p:pic>
      <p:sp>
        <p:nvSpPr>
          <p:cNvPr id="13" name="pole tekstowe 12">
            <a:extLst>
              <a:ext uri="{FF2B5EF4-FFF2-40B4-BE49-F238E27FC236}">
                <a16:creationId xmlns:a16="http://schemas.microsoft.com/office/drawing/2014/main" id="{FF00CE98-0982-43F8-92CB-80FA5BF64625}"/>
              </a:ext>
            </a:extLst>
          </p:cNvPr>
          <p:cNvSpPr txBox="1"/>
          <p:nvPr/>
        </p:nvSpPr>
        <p:spPr>
          <a:xfrm>
            <a:off x="1812114" y="6412469"/>
            <a:ext cx="2641929" cy="338554"/>
          </a:xfrm>
          <a:prstGeom prst="rect">
            <a:avLst/>
          </a:prstGeom>
          <a:noFill/>
        </p:spPr>
        <p:txBody>
          <a:bodyPr wrap="square" rtlCol="0">
            <a:spAutoFit/>
          </a:bodyPr>
          <a:lstStyle/>
          <a:p>
            <a:r>
              <a:rPr lang="pl-PL" sz="1600" dirty="0">
                <a:solidFill>
                  <a:schemeClr val="bg1"/>
                </a:solidFill>
                <a:latin typeface="Arial" panose="020B0604020202020204" pitchFamily="34" charset="0"/>
                <a:ea typeface="Fira Sans" panose="020B0503050000020004" pitchFamily="34" charset="0"/>
                <a:cs typeface="Arial" panose="020B0604020202020204" pitchFamily="34" charset="0"/>
              </a:rPr>
              <a:t>www.big-science.pl</a:t>
            </a:r>
          </a:p>
        </p:txBody>
      </p:sp>
      <p:pic>
        <p:nvPicPr>
          <p:cNvPr id="14" name="Obraz 13">
            <a:extLst>
              <a:ext uri="{FF2B5EF4-FFF2-40B4-BE49-F238E27FC236}">
                <a16:creationId xmlns:a16="http://schemas.microsoft.com/office/drawing/2014/main" id="{69190A25-1636-4871-B3B1-16D50300284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7667" y="6207048"/>
            <a:ext cx="1522711" cy="762000"/>
          </a:xfrm>
          <a:prstGeom prst="rect">
            <a:avLst/>
          </a:prstGeom>
        </p:spPr>
      </p:pic>
    </p:spTree>
    <p:extLst>
      <p:ext uri="{BB962C8B-B14F-4D97-AF65-F5344CB8AC3E}">
        <p14:creationId xmlns:p14="http://schemas.microsoft.com/office/powerpoint/2010/main" val="27486596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a:extLst>
              <a:ext uri="{FF2B5EF4-FFF2-40B4-BE49-F238E27FC236}">
                <a16:creationId xmlns:a16="http://schemas.microsoft.com/office/drawing/2014/main" id="{1C13BD0B-D5A5-4033-92E1-A02FD7550607}"/>
              </a:ext>
            </a:extLst>
          </p:cNvPr>
          <p:cNvPicPr>
            <a:picLocks noChangeAspect="1"/>
          </p:cNvPicPr>
          <p:nvPr/>
        </p:nvPicPr>
        <p:blipFill rotWithShape="1">
          <a:blip r:embed="rId2"/>
          <a:srcRect t="813"/>
          <a:stretch/>
        </p:blipFill>
        <p:spPr>
          <a:xfrm rot="16200000">
            <a:off x="2033955" y="642518"/>
            <a:ext cx="797171" cy="4865077"/>
          </a:xfrm>
          <a:prstGeom prst="rect">
            <a:avLst/>
          </a:prstGeom>
        </p:spPr>
      </p:pic>
      <p:sp>
        <p:nvSpPr>
          <p:cNvPr id="3" name="pole tekstowe 2">
            <a:extLst>
              <a:ext uri="{FF2B5EF4-FFF2-40B4-BE49-F238E27FC236}">
                <a16:creationId xmlns:a16="http://schemas.microsoft.com/office/drawing/2014/main" id="{083C7CC5-D184-4E06-B9A1-C800E4BB4E51}"/>
              </a:ext>
            </a:extLst>
          </p:cNvPr>
          <p:cNvSpPr txBox="1"/>
          <p:nvPr/>
        </p:nvSpPr>
        <p:spPr>
          <a:xfrm>
            <a:off x="566371" y="2736445"/>
            <a:ext cx="4298708" cy="646331"/>
          </a:xfrm>
          <a:prstGeom prst="rect">
            <a:avLst/>
          </a:prstGeom>
          <a:noFill/>
        </p:spPr>
        <p:txBody>
          <a:bodyPr wrap="square" rtlCol="0">
            <a:spAutoFit/>
          </a:bodyPr>
          <a:lstStyle/>
          <a:p>
            <a:r>
              <a:rPr lang="pl-PL" sz="3600" b="1" dirty="0" err="1">
                <a:solidFill>
                  <a:schemeClr val="bg1"/>
                </a:solidFill>
                <a:latin typeface="Arial" panose="020B0604020202020204" pitchFamily="34" charset="0"/>
                <a:ea typeface="Fira Sans" panose="020B0503050000020004" pitchFamily="34" charset="0"/>
                <a:cs typeface="Arial" panose="020B0604020202020204" pitchFamily="34" charset="0"/>
              </a:rPr>
              <a:t>Thank</a:t>
            </a:r>
            <a:r>
              <a:rPr lang="pl-PL" sz="3600" b="1" dirty="0">
                <a:solidFill>
                  <a:schemeClr val="bg1"/>
                </a:solidFill>
                <a:latin typeface="Arial" panose="020B0604020202020204" pitchFamily="34" charset="0"/>
                <a:ea typeface="Fira Sans" panose="020B0503050000020004" pitchFamily="34" charset="0"/>
                <a:cs typeface="Arial" panose="020B0604020202020204" pitchFamily="34" charset="0"/>
              </a:rPr>
              <a:t> </a:t>
            </a:r>
            <a:r>
              <a:rPr lang="pl-PL" sz="3600" b="1" dirty="0" err="1">
                <a:solidFill>
                  <a:schemeClr val="bg1"/>
                </a:solidFill>
                <a:latin typeface="Arial" panose="020B0604020202020204" pitchFamily="34" charset="0"/>
                <a:ea typeface="Fira Sans" panose="020B0503050000020004" pitchFamily="34" charset="0"/>
                <a:cs typeface="Arial" panose="020B0604020202020204" pitchFamily="34" charset="0"/>
              </a:rPr>
              <a:t>you</a:t>
            </a:r>
            <a:r>
              <a:rPr lang="pl-PL" sz="3600" b="1" dirty="0">
                <a:solidFill>
                  <a:schemeClr val="bg1"/>
                </a:solidFill>
                <a:latin typeface="Arial" panose="020B0604020202020204" pitchFamily="34" charset="0"/>
                <a:ea typeface="Fira Sans" panose="020B0503050000020004" pitchFamily="34" charset="0"/>
                <a:cs typeface="Arial" panose="020B0604020202020204" pitchFamily="34" charset="0"/>
              </a:rPr>
              <a:t>!</a:t>
            </a:r>
          </a:p>
        </p:txBody>
      </p:sp>
      <p:sp>
        <p:nvSpPr>
          <p:cNvPr id="7" name="pole tekstowe 6">
            <a:extLst>
              <a:ext uri="{FF2B5EF4-FFF2-40B4-BE49-F238E27FC236}">
                <a16:creationId xmlns:a16="http://schemas.microsoft.com/office/drawing/2014/main" id="{7E89E685-34BE-467F-8F01-81613677CF8A}"/>
              </a:ext>
            </a:extLst>
          </p:cNvPr>
          <p:cNvSpPr txBox="1"/>
          <p:nvPr/>
        </p:nvSpPr>
        <p:spPr>
          <a:xfrm>
            <a:off x="3131503" y="5009286"/>
            <a:ext cx="5979694" cy="769441"/>
          </a:xfrm>
          <a:prstGeom prst="rect">
            <a:avLst/>
          </a:prstGeom>
          <a:noFill/>
        </p:spPr>
        <p:txBody>
          <a:bodyPr wrap="square" rtlCol="0">
            <a:spAutoFit/>
          </a:bodyPr>
          <a:lstStyle/>
          <a:p>
            <a:r>
              <a:rPr lang="pl-PL" sz="4400" b="1" dirty="0">
                <a:gradFill flip="none" rotWithShape="1">
                  <a:gsLst>
                    <a:gs pos="0">
                      <a:srgbClr val="013977"/>
                    </a:gs>
                    <a:gs pos="100000">
                      <a:srgbClr val="0B8793"/>
                    </a:gs>
                  </a:gsLst>
                  <a:lin ang="18900000" scaled="1"/>
                  <a:tileRect/>
                </a:gradFill>
                <a:latin typeface="Arial" panose="020B0604020202020204" pitchFamily="34" charset="0"/>
                <a:ea typeface="Fira Sans" panose="020B0503050000020004" pitchFamily="34" charset="0"/>
                <a:cs typeface="Arial" panose="020B0604020202020204" pitchFamily="34" charset="0"/>
              </a:rPr>
              <a:t>www.big-science.pl</a:t>
            </a:r>
            <a:endParaRPr lang="pl-PL" sz="4000" b="1" dirty="0">
              <a:gradFill flip="none" rotWithShape="1">
                <a:gsLst>
                  <a:gs pos="0">
                    <a:srgbClr val="013977"/>
                  </a:gs>
                  <a:gs pos="100000">
                    <a:srgbClr val="0B8793"/>
                  </a:gs>
                </a:gsLst>
                <a:lin ang="18900000" scaled="1"/>
                <a:tileRect/>
              </a:gradFill>
              <a:latin typeface="Arial" panose="020B0604020202020204" pitchFamily="34" charset="0"/>
              <a:ea typeface="Fira Sans" panose="020B0503050000020004" pitchFamily="34" charset="0"/>
              <a:cs typeface="Arial" panose="020B0604020202020204" pitchFamily="34" charset="0"/>
            </a:endParaRPr>
          </a:p>
        </p:txBody>
      </p:sp>
      <p:grpSp>
        <p:nvGrpSpPr>
          <p:cNvPr id="16" name="Grupa 15">
            <a:extLst>
              <a:ext uri="{FF2B5EF4-FFF2-40B4-BE49-F238E27FC236}">
                <a16:creationId xmlns:a16="http://schemas.microsoft.com/office/drawing/2014/main" id="{8437DE19-970A-406D-9A7A-19719DD03275}"/>
              </a:ext>
            </a:extLst>
          </p:cNvPr>
          <p:cNvGrpSpPr/>
          <p:nvPr/>
        </p:nvGrpSpPr>
        <p:grpSpPr>
          <a:xfrm>
            <a:off x="1" y="6207048"/>
            <a:ext cx="12192001" cy="762000"/>
            <a:chOff x="1" y="6207048"/>
            <a:chExt cx="12192001" cy="762000"/>
          </a:xfrm>
        </p:grpSpPr>
        <p:pic>
          <p:nvPicPr>
            <p:cNvPr id="13" name="Obraz 12" descr="Obraz zawierający osoba&#10;&#10;Opis wygenerowany automatycznie">
              <a:extLst>
                <a:ext uri="{FF2B5EF4-FFF2-40B4-BE49-F238E27FC236}">
                  <a16:creationId xmlns:a16="http://schemas.microsoft.com/office/drawing/2014/main" id="{64277E91-08E6-4DBE-8E94-D0D440F69594}"/>
                </a:ext>
              </a:extLst>
            </p:cNvPr>
            <p:cNvPicPr>
              <a:picLocks noChangeAspect="1"/>
            </p:cNvPicPr>
            <p:nvPr/>
          </p:nvPicPr>
          <p:blipFill rotWithShape="1">
            <a:blip r:embed="rId2"/>
            <a:srcRect t="813"/>
            <a:stretch/>
          </p:blipFill>
          <p:spPr>
            <a:xfrm rot="16200000">
              <a:off x="5812500" y="492048"/>
              <a:ext cx="567004" cy="12192001"/>
            </a:xfrm>
            <a:prstGeom prst="rect">
              <a:avLst/>
            </a:prstGeom>
          </p:spPr>
        </p:pic>
        <p:sp>
          <p:nvSpPr>
            <p:cNvPr id="14" name="pole tekstowe 13">
              <a:extLst>
                <a:ext uri="{FF2B5EF4-FFF2-40B4-BE49-F238E27FC236}">
                  <a16:creationId xmlns:a16="http://schemas.microsoft.com/office/drawing/2014/main" id="{A6F2C9B4-DC7F-4406-9E29-CEBB64A297FB}"/>
                </a:ext>
              </a:extLst>
            </p:cNvPr>
            <p:cNvSpPr txBox="1"/>
            <p:nvPr/>
          </p:nvSpPr>
          <p:spPr>
            <a:xfrm>
              <a:off x="1708146" y="6434160"/>
              <a:ext cx="8775713" cy="307777"/>
            </a:xfrm>
            <a:prstGeom prst="rect">
              <a:avLst/>
            </a:prstGeom>
            <a:noFill/>
          </p:spPr>
          <p:txBody>
            <a:bodyPr wrap="square" rtlCol="0">
              <a:spAutoFit/>
            </a:bodyPr>
            <a:lstStyle/>
            <a:p>
              <a:r>
                <a:rPr lang="en-US" sz="1400" dirty="0">
                  <a:solidFill>
                    <a:schemeClr val="bg1"/>
                  </a:solidFill>
                  <a:latin typeface="Arial" panose="020B0604020202020204" pitchFamily="34" charset="0"/>
                  <a:ea typeface="Fira Sans" panose="020B0503050000020004" pitchFamily="34" charset="0"/>
                  <a:cs typeface="Arial" panose="020B0604020202020204" pitchFamily="34" charset="0"/>
                </a:rPr>
                <a:t>The coordinator and initiator of BIG SCIENCE HUB </a:t>
              </a:r>
              <a:r>
                <a:rPr lang="pl-PL" sz="1400" dirty="0" err="1">
                  <a:solidFill>
                    <a:schemeClr val="bg1"/>
                  </a:solidFill>
                  <a:latin typeface="Arial" panose="020B0604020202020204" pitchFamily="34" charset="0"/>
                  <a:ea typeface="Fira Sans" panose="020B0503050000020004" pitchFamily="34" charset="0"/>
                  <a:cs typeface="Arial" panose="020B0604020202020204" pitchFamily="34" charset="0"/>
                </a:rPr>
                <a:t>project</a:t>
              </a:r>
              <a:r>
                <a:rPr lang="pl-PL" sz="1400" dirty="0">
                  <a:solidFill>
                    <a:schemeClr val="bg1"/>
                  </a:solidFill>
                  <a:latin typeface="Arial" panose="020B0604020202020204" pitchFamily="34" charset="0"/>
                  <a:ea typeface="Fira Sans" panose="020B0503050000020004" pitchFamily="34" charset="0"/>
                  <a:cs typeface="Arial" panose="020B0604020202020204" pitchFamily="34" charset="0"/>
                </a:rPr>
                <a:t> </a:t>
              </a:r>
              <a:r>
                <a:rPr lang="en-US" sz="1400" dirty="0">
                  <a:solidFill>
                    <a:schemeClr val="bg1"/>
                  </a:solidFill>
                  <a:latin typeface="Arial" panose="020B0604020202020204" pitchFamily="34" charset="0"/>
                  <a:ea typeface="Fira Sans" panose="020B0503050000020004" pitchFamily="34" charset="0"/>
                  <a:cs typeface="Arial" panose="020B0604020202020204" pitchFamily="34" charset="0"/>
                </a:rPr>
                <a:t>is the </a:t>
              </a:r>
              <a:r>
                <a:rPr lang="en-US" sz="1400" dirty="0" err="1">
                  <a:solidFill>
                    <a:schemeClr val="bg1"/>
                  </a:solidFill>
                  <a:latin typeface="Arial" panose="020B0604020202020204" pitchFamily="34" charset="0"/>
                  <a:ea typeface="Fira Sans" panose="020B0503050000020004" pitchFamily="34" charset="0"/>
                  <a:cs typeface="Arial" panose="020B0604020202020204" pitchFamily="34" charset="0"/>
                </a:rPr>
                <a:t>Wroc</a:t>
              </a:r>
              <a:r>
                <a:rPr lang="pl-PL" sz="1400" dirty="0">
                  <a:solidFill>
                    <a:schemeClr val="bg1"/>
                  </a:solidFill>
                  <a:latin typeface="Arial" panose="020B0604020202020204" pitchFamily="34" charset="0"/>
                  <a:ea typeface="Fira Sans" panose="020B0503050000020004" pitchFamily="34" charset="0"/>
                  <a:cs typeface="Arial" panose="020B0604020202020204" pitchFamily="34" charset="0"/>
                </a:rPr>
                <a:t>l</a:t>
              </a:r>
              <a:r>
                <a:rPr lang="en-US" sz="1400" dirty="0">
                  <a:solidFill>
                    <a:schemeClr val="bg1"/>
                  </a:solidFill>
                  <a:latin typeface="Arial" panose="020B0604020202020204" pitchFamily="34" charset="0"/>
                  <a:ea typeface="Fira Sans" panose="020B0503050000020004" pitchFamily="34" charset="0"/>
                  <a:cs typeface="Arial" panose="020B0604020202020204" pitchFamily="34" charset="0"/>
                </a:rPr>
                <a:t>aw Technology Park</a:t>
              </a:r>
              <a:endParaRPr lang="pl-PL" sz="1400" dirty="0">
                <a:solidFill>
                  <a:schemeClr val="bg1"/>
                </a:solidFill>
                <a:latin typeface="Arial" panose="020B0604020202020204" pitchFamily="34" charset="0"/>
                <a:ea typeface="Fira Sans" panose="020B0503050000020004" pitchFamily="34" charset="0"/>
                <a:cs typeface="Arial" panose="020B0604020202020204" pitchFamily="34" charset="0"/>
              </a:endParaRPr>
            </a:p>
          </p:txBody>
        </p:sp>
        <p:pic>
          <p:nvPicPr>
            <p:cNvPr id="15" name="Obraz 14">
              <a:extLst>
                <a:ext uri="{FF2B5EF4-FFF2-40B4-BE49-F238E27FC236}">
                  <a16:creationId xmlns:a16="http://schemas.microsoft.com/office/drawing/2014/main" id="{B97D2793-3CE7-4A78-8C95-57E8AD27BB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667" y="6207048"/>
              <a:ext cx="1522711" cy="762000"/>
            </a:xfrm>
            <a:prstGeom prst="rect">
              <a:avLst/>
            </a:prstGeom>
          </p:spPr>
        </p:pic>
      </p:grpSp>
      <p:sp>
        <p:nvSpPr>
          <p:cNvPr id="17" name="Prostokąt 16">
            <a:extLst>
              <a:ext uri="{FF2B5EF4-FFF2-40B4-BE49-F238E27FC236}">
                <a16:creationId xmlns:a16="http://schemas.microsoft.com/office/drawing/2014/main" id="{6B15620A-1483-4C8F-A63C-0D9DE0280701}"/>
              </a:ext>
            </a:extLst>
          </p:cNvPr>
          <p:cNvSpPr/>
          <p:nvPr/>
        </p:nvSpPr>
        <p:spPr>
          <a:xfrm>
            <a:off x="3084433" y="4648839"/>
            <a:ext cx="2112310" cy="461665"/>
          </a:xfrm>
          <a:prstGeom prst="rect">
            <a:avLst/>
          </a:prstGeom>
        </p:spPr>
        <p:txBody>
          <a:bodyPr wrap="none">
            <a:spAutoFit/>
          </a:bodyPr>
          <a:lstStyle/>
          <a:p>
            <a:r>
              <a:rPr lang="pl-PL" sz="2400" dirty="0" err="1">
                <a:solidFill>
                  <a:schemeClr val="tx1">
                    <a:lumMod val="75000"/>
                    <a:lumOff val="25000"/>
                  </a:schemeClr>
                </a:solidFill>
                <a:latin typeface="Arial" panose="020B0604020202020204" pitchFamily="34" charset="0"/>
                <a:ea typeface="Verdana" pitchFamily="34" charset="0"/>
                <a:cs typeface="Arial" panose="020B0604020202020204" pitchFamily="34" charset="0"/>
              </a:rPr>
              <a:t>Let’s</a:t>
            </a:r>
            <a:r>
              <a:rPr lang="pl-PL" sz="2400" dirty="0">
                <a:solidFill>
                  <a:schemeClr val="tx1">
                    <a:lumMod val="75000"/>
                    <a:lumOff val="25000"/>
                  </a:schemeClr>
                </a:solidFill>
                <a:latin typeface="Arial" panose="020B0604020202020204" pitchFamily="34" charset="0"/>
                <a:ea typeface="Verdana" pitchFamily="34" charset="0"/>
                <a:cs typeface="Arial" panose="020B0604020202020204" pitchFamily="34" charset="0"/>
              </a:rPr>
              <a:t> </a:t>
            </a:r>
            <a:r>
              <a:rPr lang="pl-PL" sz="2400" dirty="0" err="1">
                <a:solidFill>
                  <a:schemeClr val="tx1">
                    <a:lumMod val="75000"/>
                    <a:lumOff val="25000"/>
                  </a:schemeClr>
                </a:solidFill>
                <a:latin typeface="Arial" panose="020B0604020202020204" pitchFamily="34" charset="0"/>
                <a:ea typeface="Verdana" pitchFamily="34" charset="0"/>
                <a:cs typeface="Arial" panose="020B0604020202020204" pitchFamily="34" charset="0"/>
              </a:rPr>
              <a:t>meet</a:t>
            </a:r>
            <a:r>
              <a:rPr lang="pl-PL" sz="2400" dirty="0">
                <a:solidFill>
                  <a:schemeClr val="tx1">
                    <a:lumMod val="75000"/>
                    <a:lumOff val="25000"/>
                  </a:schemeClr>
                </a:solidFill>
                <a:latin typeface="Arial" panose="020B0604020202020204" pitchFamily="34" charset="0"/>
                <a:ea typeface="Verdana" pitchFamily="34" charset="0"/>
                <a:cs typeface="Arial" panose="020B0604020202020204" pitchFamily="34" charset="0"/>
              </a:rPr>
              <a:t> on:</a:t>
            </a:r>
            <a:endParaRPr lang="pl-PL" sz="2400" dirty="0">
              <a:solidFill>
                <a:schemeClr val="tx1">
                  <a:lumMod val="75000"/>
                  <a:lumOff val="2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660948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C471CE55-30DC-47D0-B9CD-7FAF426EBF0E}"/>
              </a:ext>
            </a:extLst>
          </p:cNvPr>
          <p:cNvSpPr txBox="1"/>
          <p:nvPr/>
        </p:nvSpPr>
        <p:spPr>
          <a:xfrm>
            <a:off x="1764439" y="443706"/>
            <a:ext cx="8044192" cy="1446550"/>
          </a:xfrm>
          <a:prstGeom prst="rect">
            <a:avLst/>
          </a:prstGeom>
          <a:noFill/>
        </p:spPr>
        <p:txBody>
          <a:bodyPr wrap="square" rtlCol="0">
            <a:spAutoFit/>
          </a:bodyPr>
          <a:lstStyle/>
          <a:p>
            <a:r>
              <a:rPr lang="pl-PL" sz="4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The Polish ILO network:</a:t>
            </a:r>
          </a:p>
          <a:p>
            <a:r>
              <a:rPr lang="pl-PL" sz="4400" b="1" dirty="0" err="1">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Who</a:t>
            </a:r>
            <a:r>
              <a:rPr lang="pl-PL" sz="4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 we </a:t>
            </a:r>
            <a:r>
              <a:rPr lang="pl-PL" sz="4400" b="1" dirty="0" err="1">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are</a:t>
            </a:r>
            <a:r>
              <a:rPr lang="pl-PL" sz="4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a:t>
            </a:r>
          </a:p>
        </p:txBody>
      </p:sp>
      <p:pic>
        <p:nvPicPr>
          <p:cNvPr id="41" name="Obraz 40">
            <a:extLst>
              <a:ext uri="{FF2B5EF4-FFF2-40B4-BE49-F238E27FC236}">
                <a16:creationId xmlns:a16="http://schemas.microsoft.com/office/drawing/2014/main" id="{B33C5191-B7DA-4DDA-AD32-3805CADD0B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848" y="-2224220"/>
            <a:ext cx="133343" cy="166222"/>
          </a:xfrm>
          <a:prstGeom prst="rect">
            <a:avLst/>
          </a:prstGeom>
        </p:spPr>
      </p:pic>
      <p:grpSp>
        <p:nvGrpSpPr>
          <p:cNvPr id="2" name="Grupa 1">
            <a:extLst>
              <a:ext uri="{FF2B5EF4-FFF2-40B4-BE49-F238E27FC236}">
                <a16:creationId xmlns:a16="http://schemas.microsoft.com/office/drawing/2014/main" id="{F2DFD131-A002-4725-AF21-07E33FED7B80}"/>
              </a:ext>
            </a:extLst>
          </p:cNvPr>
          <p:cNvGrpSpPr/>
          <p:nvPr/>
        </p:nvGrpSpPr>
        <p:grpSpPr>
          <a:xfrm>
            <a:off x="-11705" y="0"/>
            <a:ext cx="1085105" cy="1017115"/>
            <a:chOff x="11106895" y="0"/>
            <a:chExt cx="1085105" cy="1017115"/>
          </a:xfrm>
        </p:grpSpPr>
        <p:sp>
          <p:nvSpPr>
            <p:cNvPr id="19" name="Rectangle 5">
              <a:extLst>
                <a:ext uri="{FF2B5EF4-FFF2-40B4-BE49-F238E27FC236}">
                  <a16:creationId xmlns:a16="http://schemas.microsoft.com/office/drawing/2014/main" id="{74055427-33AB-4228-9C85-97A96B2987EC}"/>
                </a:ext>
              </a:extLst>
            </p:cNvPr>
            <p:cNvSpPr/>
            <p:nvPr/>
          </p:nvSpPr>
          <p:spPr>
            <a:xfrm>
              <a:off x="11106895" y="0"/>
              <a:ext cx="1085105" cy="1017115"/>
            </a:xfrm>
            <a:prstGeom prst="rect">
              <a:avLst/>
            </a:prstGeom>
            <a:gradFill flip="none" rotWithShape="1">
              <a:gsLst>
                <a:gs pos="20000">
                  <a:srgbClr val="1A8592"/>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 name="Obraz 22">
              <a:extLst>
                <a:ext uri="{FF2B5EF4-FFF2-40B4-BE49-F238E27FC236}">
                  <a16:creationId xmlns:a16="http://schemas.microsoft.com/office/drawing/2014/main" id="{73AD616F-4638-421A-A5E6-811D38D18F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74549" y="103886"/>
              <a:ext cx="749796" cy="749796"/>
            </a:xfrm>
            <a:prstGeom prst="rect">
              <a:avLst/>
            </a:prstGeom>
          </p:spPr>
        </p:pic>
      </p:grpSp>
      <p:grpSp>
        <p:nvGrpSpPr>
          <p:cNvPr id="4" name="Grupa 3">
            <a:extLst>
              <a:ext uri="{FF2B5EF4-FFF2-40B4-BE49-F238E27FC236}">
                <a16:creationId xmlns:a16="http://schemas.microsoft.com/office/drawing/2014/main" id="{1CB1DDB0-2576-4514-AB0E-51C1068DD231}"/>
              </a:ext>
            </a:extLst>
          </p:cNvPr>
          <p:cNvGrpSpPr/>
          <p:nvPr/>
        </p:nvGrpSpPr>
        <p:grpSpPr>
          <a:xfrm>
            <a:off x="6244770" y="2467679"/>
            <a:ext cx="5269792" cy="1771211"/>
            <a:chOff x="664190" y="2715902"/>
            <a:chExt cx="5269792" cy="1771211"/>
          </a:xfrm>
        </p:grpSpPr>
        <p:sp>
          <p:nvSpPr>
            <p:cNvPr id="22" name="Rectangle 38">
              <a:extLst>
                <a:ext uri="{FF2B5EF4-FFF2-40B4-BE49-F238E27FC236}">
                  <a16:creationId xmlns:a16="http://schemas.microsoft.com/office/drawing/2014/main" id="{04A6EB32-91B2-4560-BC75-C7C0CDA56273}"/>
                </a:ext>
              </a:extLst>
            </p:cNvPr>
            <p:cNvSpPr/>
            <p:nvPr/>
          </p:nvSpPr>
          <p:spPr>
            <a:xfrm>
              <a:off x="664190" y="2715904"/>
              <a:ext cx="5054221" cy="1771209"/>
            </a:xfrm>
            <a:prstGeom prst="rect">
              <a:avLst/>
            </a:prstGeom>
            <a:solidFill>
              <a:schemeClr val="bg1"/>
            </a:solidFill>
            <a:ln>
              <a:solidFill>
                <a:schemeClr val="bg1">
                  <a:lumMod val="85000"/>
                </a:schemeClr>
              </a:solidFill>
            </a:ln>
            <a:effectLst>
              <a:outerShdw blurRad="1054100" dist="495300" dir="660000" sx="65000" sy="65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4">
              <a:extLst>
                <a:ext uri="{FF2B5EF4-FFF2-40B4-BE49-F238E27FC236}">
                  <a16:creationId xmlns:a16="http://schemas.microsoft.com/office/drawing/2014/main" id="{36D4EDAE-F76D-4BC7-9B7A-319BB2BFBAE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87540" y="2881427"/>
              <a:ext cx="1102876" cy="1440159"/>
            </a:xfrm>
            <a:prstGeom prst="rect">
              <a:avLst/>
            </a:prstGeom>
          </p:spPr>
        </p:pic>
        <p:sp>
          <p:nvSpPr>
            <p:cNvPr id="24" name="Rectangle: Rounded Corners 4">
              <a:extLst>
                <a:ext uri="{FF2B5EF4-FFF2-40B4-BE49-F238E27FC236}">
                  <a16:creationId xmlns:a16="http://schemas.microsoft.com/office/drawing/2014/main" id="{5ADB685A-E553-41AE-98FD-A5B346D811FE}"/>
                </a:ext>
              </a:extLst>
            </p:cNvPr>
            <p:cNvSpPr/>
            <p:nvPr/>
          </p:nvSpPr>
          <p:spPr>
            <a:xfrm>
              <a:off x="5602678" y="2715902"/>
              <a:ext cx="331304" cy="1771210"/>
            </a:xfrm>
            <a:prstGeom prst="roundRect">
              <a:avLst>
                <a:gd name="adj" fmla="val 6350"/>
              </a:avLst>
            </a:prstGeom>
            <a:gradFill flip="none" rotWithShape="1">
              <a:gsLst>
                <a:gs pos="20000">
                  <a:srgbClr val="1A8592"/>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
              <a:extLst>
                <a:ext uri="{FF2B5EF4-FFF2-40B4-BE49-F238E27FC236}">
                  <a16:creationId xmlns:a16="http://schemas.microsoft.com/office/drawing/2014/main" id="{0E6BD6B8-2CDE-4F7A-AE1B-5BC4DF6F552C}"/>
                </a:ext>
              </a:extLst>
            </p:cNvPr>
            <p:cNvSpPr txBox="1">
              <a:spLocks/>
            </p:cNvSpPr>
            <p:nvPr/>
          </p:nvSpPr>
          <p:spPr>
            <a:xfrm>
              <a:off x="905745" y="2830931"/>
              <a:ext cx="4072409" cy="149065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000"/>
                </a:lnSpc>
                <a:spcBef>
                  <a:spcPts val="0"/>
                </a:spcBef>
                <a:buFont typeface="Arial" panose="020B0604020202020204" pitchFamily="34" charset="0"/>
                <a:buNone/>
              </a:pPr>
              <a:r>
                <a:rPr lang="pl-PL" sz="2200" dirty="0">
                  <a:latin typeface="Arial" panose="020B0604020202020204" pitchFamily="34" charset="0"/>
                  <a:cs typeface="Arial" panose="020B0604020202020204" pitchFamily="34" charset="0"/>
                </a:rPr>
                <a:t>IL</a:t>
              </a:r>
              <a:r>
                <a:rPr lang="en-GB" sz="2200" dirty="0">
                  <a:latin typeface="Arial" panose="020B0604020202020204" pitchFamily="34" charset="0"/>
                  <a:cs typeface="Arial" panose="020B0604020202020204" pitchFamily="34" charset="0"/>
                </a:rPr>
                <a:t>O to ESO</a:t>
              </a:r>
              <a:endParaRPr lang="pl-PL" sz="2200" dirty="0">
                <a:latin typeface="Arial" panose="020B0604020202020204" pitchFamily="34" charset="0"/>
                <a:cs typeface="Arial" panose="020B0604020202020204" pitchFamily="34" charset="0"/>
              </a:endParaRPr>
            </a:p>
            <a:p>
              <a:pPr marL="0" indent="0">
                <a:lnSpc>
                  <a:spcPts val="3000"/>
                </a:lnSpc>
                <a:spcBef>
                  <a:spcPts val="0"/>
                </a:spcBef>
                <a:buFont typeface="Arial" panose="020B0604020202020204" pitchFamily="34" charset="0"/>
                <a:buNone/>
              </a:pPr>
              <a:r>
                <a:rPr lang="pl-PL" sz="22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Oskar Zdunek</a:t>
              </a:r>
              <a:endParaRPr lang="en-GB" sz="22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endParaRPr>
            </a:p>
            <a:p>
              <a:pPr marL="0" indent="0">
                <a:lnSpc>
                  <a:spcPts val="3000"/>
                </a:lnSpc>
                <a:spcBef>
                  <a:spcPts val="0"/>
                </a:spcBef>
                <a:buFont typeface="Arial" panose="020B0604020202020204" pitchFamily="34" charset="0"/>
                <a:buNone/>
              </a:pPr>
              <a:r>
                <a:rPr lang="pl-PL" sz="2000" dirty="0">
                  <a:latin typeface="Arial" panose="020B0604020202020204" pitchFamily="34" charset="0"/>
                  <a:cs typeface="Arial" panose="020B0604020202020204" pitchFamily="34" charset="0"/>
                </a:rPr>
                <a:t>ozdunek@space.biz.pl </a:t>
              </a:r>
            </a:p>
            <a:p>
              <a:pPr marL="0" indent="0">
                <a:lnSpc>
                  <a:spcPts val="3000"/>
                </a:lnSpc>
                <a:spcBef>
                  <a:spcPts val="0"/>
                </a:spcBef>
                <a:buFont typeface="Arial" panose="020B0604020202020204" pitchFamily="34" charset="0"/>
                <a:buNone/>
              </a:pPr>
              <a:r>
                <a:rPr lang="en-GB" sz="2000" dirty="0">
                  <a:latin typeface="Arial" panose="020B0604020202020204" pitchFamily="34" charset="0"/>
                  <a:cs typeface="Arial" panose="020B0604020202020204" pitchFamily="34" charset="0"/>
                </a:rPr>
                <a:t>+48 22 874 04 12</a:t>
              </a:r>
            </a:p>
          </p:txBody>
        </p:sp>
      </p:grpSp>
      <p:grpSp>
        <p:nvGrpSpPr>
          <p:cNvPr id="5" name="Grupa 4">
            <a:extLst>
              <a:ext uri="{FF2B5EF4-FFF2-40B4-BE49-F238E27FC236}">
                <a16:creationId xmlns:a16="http://schemas.microsoft.com/office/drawing/2014/main" id="{8AA72B07-BDEA-443C-9DEF-7148FF4C3102}"/>
              </a:ext>
            </a:extLst>
          </p:cNvPr>
          <p:cNvGrpSpPr/>
          <p:nvPr/>
        </p:nvGrpSpPr>
        <p:grpSpPr>
          <a:xfrm>
            <a:off x="799356" y="2484703"/>
            <a:ext cx="5269792" cy="1771211"/>
            <a:chOff x="6342935" y="2715900"/>
            <a:chExt cx="5269792" cy="1771211"/>
          </a:xfrm>
        </p:grpSpPr>
        <p:sp>
          <p:nvSpPr>
            <p:cNvPr id="25" name="Rectangle 38">
              <a:extLst>
                <a:ext uri="{FF2B5EF4-FFF2-40B4-BE49-F238E27FC236}">
                  <a16:creationId xmlns:a16="http://schemas.microsoft.com/office/drawing/2014/main" id="{67977914-C642-4BA6-BE0C-0BF014C01A92}"/>
                </a:ext>
              </a:extLst>
            </p:cNvPr>
            <p:cNvSpPr/>
            <p:nvPr/>
          </p:nvSpPr>
          <p:spPr>
            <a:xfrm>
              <a:off x="6342935" y="2715902"/>
              <a:ext cx="5054221" cy="1771209"/>
            </a:xfrm>
            <a:prstGeom prst="rect">
              <a:avLst/>
            </a:prstGeom>
            <a:solidFill>
              <a:schemeClr val="bg1"/>
            </a:solidFill>
            <a:ln>
              <a:solidFill>
                <a:schemeClr val="bg1">
                  <a:lumMod val="85000"/>
                </a:schemeClr>
              </a:solidFill>
            </a:ln>
            <a:effectLst>
              <a:outerShdw blurRad="1054100" dist="495300" dir="660000" sx="65000" sy="65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Rounded Corners 4">
              <a:extLst>
                <a:ext uri="{FF2B5EF4-FFF2-40B4-BE49-F238E27FC236}">
                  <a16:creationId xmlns:a16="http://schemas.microsoft.com/office/drawing/2014/main" id="{DFD80DD0-53A0-45DD-A1D4-113F21524B29}"/>
                </a:ext>
              </a:extLst>
            </p:cNvPr>
            <p:cNvSpPr/>
            <p:nvPr/>
          </p:nvSpPr>
          <p:spPr>
            <a:xfrm>
              <a:off x="11281423" y="2715900"/>
              <a:ext cx="331304" cy="1771210"/>
            </a:xfrm>
            <a:prstGeom prst="roundRect">
              <a:avLst>
                <a:gd name="adj" fmla="val 6350"/>
              </a:avLst>
            </a:prstGeom>
            <a:gradFill flip="none" rotWithShape="1">
              <a:gsLst>
                <a:gs pos="20000">
                  <a:srgbClr val="1A8592"/>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ontent Placeholder 2">
              <a:extLst>
                <a:ext uri="{FF2B5EF4-FFF2-40B4-BE49-F238E27FC236}">
                  <a16:creationId xmlns:a16="http://schemas.microsoft.com/office/drawing/2014/main" id="{70619E54-4CE9-45D5-BFE9-846DDF41D609}"/>
                </a:ext>
              </a:extLst>
            </p:cNvPr>
            <p:cNvSpPr txBox="1">
              <a:spLocks/>
            </p:cNvSpPr>
            <p:nvPr/>
          </p:nvSpPr>
          <p:spPr>
            <a:xfrm>
              <a:off x="6584490" y="2830929"/>
              <a:ext cx="4072409" cy="149065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000"/>
                </a:lnSpc>
                <a:spcBef>
                  <a:spcPts val="0"/>
                </a:spcBef>
                <a:buFont typeface="Arial" panose="020B0604020202020204" pitchFamily="34" charset="0"/>
                <a:buNone/>
              </a:pPr>
              <a:r>
                <a:rPr lang="pl-PL" sz="2200" dirty="0">
                  <a:latin typeface="Arial" panose="020B0604020202020204" pitchFamily="34" charset="0"/>
                  <a:cs typeface="Arial" panose="020B0604020202020204" pitchFamily="34" charset="0"/>
                </a:rPr>
                <a:t>IL</a:t>
              </a:r>
              <a:r>
                <a:rPr lang="en-GB" sz="2200" dirty="0">
                  <a:latin typeface="Arial" panose="020B0604020202020204" pitchFamily="34" charset="0"/>
                  <a:cs typeface="Arial" panose="020B0604020202020204" pitchFamily="34" charset="0"/>
                </a:rPr>
                <a:t>O to </a:t>
              </a:r>
              <a:r>
                <a:rPr lang="pl-PL" sz="2200" dirty="0">
                  <a:latin typeface="Arial" panose="020B0604020202020204" pitchFamily="34" charset="0"/>
                  <a:cs typeface="Arial" panose="020B0604020202020204" pitchFamily="34" charset="0"/>
                </a:rPr>
                <a:t>ESS</a:t>
              </a:r>
            </a:p>
            <a:p>
              <a:pPr marL="0" indent="0">
                <a:lnSpc>
                  <a:spcPts val="3000"/>
                </a:lnSpc>
                <a:spcBef>
                  <a:spcPts val="0"/>
                </a:spcBef>
                <a:buFont typeface="Arial" panose="020B0604020202020204" pitchFamily="34" charset="0"/>
                <a:buNone/>
              </a:pPr>
              <a:r>
                <a:rPr lang="pl-PL" sz="22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Dariusz Bocian</a:t>
              </a:r>
              <a:endParaRPr lang="en-GB" sz="22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endParaRPr>
            </a:p>
            <a:p>
              <a:pPr marL="0" indent="0">
                <a:lnSpc>
                  <a:spcPts val="3000"/>
                </a:lnSpc>
                <a:spcBef>
                  <a:spcPts val="0"/>
                </a:spcBef>
                <a:buNone/>
              </a:pPr>
              <a:r>
                <a:rPr lang="en-GB" sz="2000" dirty="0">
                  <a:latin typeface="Arial" panose="020B0604020202020204" pitchFamily="34" charset="0"/>
                  <a:cs typeface="Arial" panose="020B0604020202020204" pitchFamily="34" charset="0"/>
                </a:rPr>
                <a:t>dariusz.bocian@ifj.edu.pl</a:t>
              </a:r>
            </a:p>
            <a:p>
              <a:pPr marL="0" indent="0">
                <a:lnSpc>
                  <a:spcPts val="3000"/>
                </a:lnSpc>
                <a:spcBef>
                  <a:spcPts val="0"/>
                </a:spcBef>
                <a:buNone/>
              </a:pPr>
              <a:r>
                <a:rPr lang="en-GB" sz="2000" dirty="0">
                  <a:latin typeface="Arial" panose="020B0604020202020204" pitchFamily="34" charset="0"/>
                  <a:cs typeface="Arial" panose="020B0604020202020204" pitchFamily="34" charset="0"/>
                </a:rPr>
                <a:t>+48 12 662 84 63</a:t>
              </a:r>
            </a:p>
          </p:txBody>
        </p:sp>
        <p:pic>
          <p:nvPicPr>
            <p:cNvPr id="34" name="Picture 7">
              <a:extLst>
                <a:ext uri="{FF2B5EF4-FFF2-40B4-BE49-F238E27FC236}">
                  <a16:creationId xmlns:a16="http://schemas.microsoft.com/office/drawing/2014/main" id="{9A158A25-0A39-4D02-8CB5-61C50A92F84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42033" y="2869528"/>
              <a:ext cx="1434914" cy="1440159"/>
            </a:xfrm>
            <a:prstGeom prst="rect">
              <a:avLst/>
            </a:prstGeom>
          </p:spPr>
        </p:pic>
      </p:grpSp>
      <p:grpSp>
        <p:nvGrpSpPr>
          <p:cNvPr id="6" name="Grupa 5">
            <a:extLst>
              <a:ext uri="{FF2B5EF4-FFF2-40B4-BE49-F238E27FC236}">
                <a16:creationId xmlns:a16="http://schemas.microsoft.com/office/drawing/2014/main" id="{824A839D-F95E-4E13-9993-09406421EEFF}"/>
              </a:ext>
            </a:extLst>
          </p:cNvPr>
          <p:cNvGrpSpPr/>
          <p:nvPr/>
        </p:nvGrpSpPr>
        <p:grpSpPr>
          <a:xfrm>
            <a:off x="2731178" y="4421436"/>
            <a:ext cx="7077453" cy="1771210"/>
            <a:chOff x="2731178" y="4850360"/>
            <a:chExt cx="7077453" cy="1771210"/>
          </a:xfrm>
        </p:grpSpPr>
        <p:sp>
          <p:nvSpPr>
            <p:cNvPr id="36" name="Rectangle 38">
              <a:extLst>
                <a:ext uri="{FF2B5EF4-FFF2-40B4-BE49-F238E27FC236}">
                  <a16:creationId xmlns:a16="http://schemas.microsoft.com/office/drawing/2014/main" id="{31E778C3-643F-418B-9661-C0697E9580B9}"/>
                </a:ext>
              </a:extLst>
            </p:cNvPr>
            <p:cNvSpPr/>
            <p:nvPr/>
          </p:nvSpPr>
          <p:spPr>
            <a:xfrm>
              <a:off x="2731178" y="4850361"/>
              <a:ext cx="7027185" cy="1771209"/>
            </a:xfrm>
            <a:prstGeom prst="rect">
              <a:avLst/>
            </a:prstGeom>
            <a:solidFill>
              <a:schemeClr val="bg1"/>
            </a:solidFill>
            <a:ln>
              <a:solidFill>
                <a:schemeClr val="bg1">
                  <a:lumMod val="85000"/>
                </a:schemeClr>
              </a:solidFill>
            </a:ln>
            <a:effectLst>
              <a:outerShdw blurRad="1054100" dist="495300" dir="660000" sx="65000" sy="65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15">
              <a:extLst>
                <a:ext uri="{FF2B5EF4-FFF2-40B4-BE49-F238E27FC236}">
                  <a16:creationId xmlns:a16="http://schemas.microsoft.com/office/drawing/2014/main" id="{A51FD1BE-6A13-4F01-A364-34AA00AEA76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84490" y="5117928"/>
              <a:ext cx="1291876" cy="1263616"/>
            </a:xfrm>
            <a:prstGeom prst="rect">
              <a:avLst/>
            </a:prstGeom>
          </p:spPr>
        </p:pic>
        <p:sp>
          <p:nvSpPr>
            <p:cNvPr id="38" name="Rectangle: Rounded Corners 4">
              <a:extLst>
                <a:ext uri="{FF2B5EF4-FFF2-40B4-BE49-F238E27FC236}">
                  <a16:creationId xmlns:a16="http://schemas.microsoft.com/office/drawing/2014/main" id="{ADD39A47-63D8-4571-8075-132E9C99C524}"/>
                </a:ext>
              </a:extLst>
            </p:cNvPr>
            <p:cNvSpPr/>
            <p:nvPr/>
          </p:nvSpPr>
          <p:spPr>
            <a:xfrm>
              <a:off x="9477327" y="4850360"/>
              <a:ext cx="331304" cy="1771210"/>
            </a:xfrm>
            <a:prstGeom prst="roundRect">
              <a:avLst>
                <a:gd name="adj" fmla="val 6350"/>
              </a:avLst>
            </a:prstGeom>
            <a:gradFill flip="none" rotWithShape="1">
              <a:gsLst>
                <a:gs pos="20000">
                  <a:srgbClr val="1A8592"/>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Content Placeholder 2">
              <a:extLst>
                <a:ext uri="{FF2B5EF4-FFF2-40B4-BE49-F238E27FC236}">
                  <a16:creationId xmlns:a16="http://schemas.microsoft.com/office/drawing/2014/main" id="{0E585A47-5F84-4C37-8D03-889774FC11AB}"/>
                </a:ext>
              </a:extLst>
            </p:cNvPr>
            <p:cNvSpPr txBox="1">
              <a:spLocks/>
            </p:cNvSpPr>
            <p:nvPr/>
          </p:nvSpPr>
          <p:spPr>
            <a:xfrm>
              <a:off x="2972734" y="4965388"/>
              <a:ext cx="4072409" cy="149065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000"/>
                </a:lnSpc>
                <a:spcBef>
                  <a:spcPts val="0"/>
                </a:spcBef>
                <a:buFont typeface="Arial" panose="020B0604020202020204" pitchFamily="34" charset="0"/>
                <a:buNone/>
              </a:pPr>
              <a:r>
                <a:rPr lang="pl-PL" sz="2200" dirty="0">
                  <a:latin typeface="Arial" panose="020B0604020202020204" pitchFamily="34" charset="0"/>
                  <a:cs typeface="Arial" panose="020B0604020202020204" pitchFamily="34" charset="0"/>
                </a:rPr>
                <a:t>IL</a:t>
              </a:r>
              <a:r>
                <a:rPr lang="en-GB" sz="2200" dirty="0">
                  <a:latin typeface="Arial" panose="020B0604020202020204" pitchFamily="34" charset="0"/>
                  <a:cs typeface="Arial" panose="020B0604020202020204" pitchFamily="34" charset="0"/>
                </a:rPr>
                <a:t>O to </a:t>
              </a:r>
              <a:r>
                <a:rPr lang="pl-PL" sz="2200" dirty="0">
                  <a:latin typeface="Arial" panose="020B0604020202020204" pitchFamily="34" charset="0"/>
                  <a:cs typeface="Arial" panose="020B0604020202020204" pitchFamily="34" charset="0"/>
                </a:rPr>
                <a:t>CERN &amp; F4E</a:t>
              </a:r>
            </a:p>
            <a:p>
              <a:pPr marL="0" indent="0">
                <a:lnSpc>
                  <a:spcPts val="3000"/>
                </a:lnSpc>
                <a:spcBef>
                  <a:spcPts val="0"/>
                </a:spcBef>
                <a:buFont typeface="Arial" panose="020B0604020202020204" pitchFamily="34" charset="0"/>
                <a:buNone/>
              </a:pPr>
              <a:r>
                <a:rPr lang="pl-PL" sz="22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Sylwia Wójtowicz</a:t>
              </a:r>
              <a:endParaRPr lang="en-GB" sz="22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endParaRPr>
            </a:p>
            <a:p>
              <a:pPr marL="0" indent="0">
                <a:lnSpc>
                  <a:spcPts val="3000"/>
                </a:lnSpc>
                <a:spcBef>
                  <a:spcPts val="0"/>
                </a:spcBef>
                <a:buFont typeface="Arial" panose="020B0604020202020204" pitchFamily="34" charset="0"/>
                <a:buNone/>
              </a:pPr>
              <a:r>
                <a:rPr lang="pl-PL" sz="2000" dirty="0">
                  <a:latin typeface="Arial" panose="020B0604020202020204" pitchFamily="34" charset="0"/>
                  <a:cs typeface="Arial" panose="020B0604020202020204" pitchFamily="34" charset="0"/>
                </a:rPr>
                <a:t>wojtowicz@technologpark.pl</a:t>
              </a:r>
            </a:p>
            <a:p>
              <a:pPr marL="0" indent="0">
                <a:lnSpc>
                  <a:spcPts val="3000"/>
                </a:lnSpc>
                <a:spcBef>
                  <a:spcPts val="0"/>
                </a:spcBef>
                <a:buFont typeface="Arial" panose="020B0604020202020204" pitchFamily="34" charset="0"/>
                <a:buNone/>
              </a:pPr>
              <a:r>
                <a:rPr lang="en-GB" sz="2000" dirty="0">
                  <a:latin typeface="Arial" panose="020B0604020202020204" pitchFamily="34" charset="0"/>
                  <a:cs typeface="Arial" panose="020B0604020202020204" pitchFamily="34" charset="0"/>
                </a:rPr>
                <a:t>+48 </a:t>
              </a:r>
              <a:r>
                <a:rPr lang="pl-PL" sz="2000" dirty="0">
                  <a:latin typeface="Arial" panose="020B0604020202020204" pitchFamily="34" charset="0"/>
                  <a:cs typeface="Arial" panose="020B0604020202020204" pitchFamily="34" charset="0"/>
                </a:rPr>
                <a:t>78 187 18 10</a:t>
              </a:r>
              <a:endParaRPr lang="en-GB" sz="2000" dirty="0">
                <a:latin typeface="Arial" panose="020B0604020202020204" pitchFamily="34" charset="0"/>
                <a:cs typeface="Arial" panose="020B0604020202020204" pitchFamily="34" charset="0"/>
              </a:endParaRPr>
            </a:p>
          </p:txBody>
        </p:sp>
        <p:pic>
          <p:nvPicPr>
            <p:cNvPr id="40" name="Picture 13">
              <a:extLst>
                <a:ext uri="{FF2B5EF4-FFF2-40B4-BE49-F238E27FC236}">
                  <a16:creationId xmlns:a16="http://schemas.microsoft.com/office/drawing/2014/main" id="{6CF3FFAC-C961-4D12-8D44-91CC2FA66E3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02740" y="5117928"/>
              <a:ext cx="1211095" cy="1196143"/>
            </a:xfrm>
            <a:prstGeom prst="rect">
              <a:avLst/>
            </a:prstGeom>
          </p:spPr>
        </p:pic>
      </p:grpSp>
    </p:spTree>
    <p:extLst>
      <p:ext uri="{BB962C8B-B14F-4D97-AF65-F5344CB8AC3E}">
        <p14:creationId xmlns:p14="http://schemas.microsoft.com/office/powerpoint/2010/main" val="14027454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3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Obraz 21" descr="Poland@CERN 65 (4).jpg">
            <a:extLst>
              <a:ext uri="{FF2B5EF4-FFF2-40B4-BE49-F238E27FC236}">
                <a16:creationId xmlns:a16="http://schemas.microsoft.com/office/drawing/2014/main" id="{1E600DD8-B5FA-4B01-B969-F3D89C1BEE17}"/>
              </a:ext>
            </a:extLst>
          </p:cNvPr>
          <p:cNvPicPr/>
          <p:nvPr/>
        </p:nvPicPr>
        <p:blipFill>
          <a:blip r:embed="rId2" cstate="print"/>
          <a:stretch>
            <a:fillRect/>
          </a:stretch>
        </p:blipFill>
        <p:spPr>
          <a:xfrm>
            <a:off x="7535752" y="0"/>
            <a:ext cx="4656247" cy="6858000"/>
          </a:xfrm>
          <a:prstGeom prst="rect">
            <a:avLst/>
          </a:prstGeom>
        </p:spPr>
      </p:pic>
      <p:pic>
        <p:nvPicPr>
          <p:cNvPr id="8" name="Picture 20">
            <a:extLst>
              <a:ext uri="{FF2B5EF4-FFF2-40B4-BE49-F238E27FC236}">
                <a16:creationId xmlns:a16="http://schemas.microsoft.com/office/drawing/2014/main" id="{3E095B59-CDF5-4C64-950D-C110FB270BB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5325" y="2872863"/>
            <a:ext cx="1211807" cy="1185299"/>
          </a:xfrm>
          <a:prstGeom prst="rect">
            <a:avLst/>
          </a:prstGeom>
        </p:spPr>
      </p:pic>
      <p:pic>
        <p:nvPicPr>
          <p:cNvPr id="9" name="Picture 18">
            <a:extLst>
              <a:ext uri="{FF2B5EF4-FFF2-40B4-BE49-F238E27FC236}">
                <a16:creationId xmlns:a16="http://schemas.microsoft.com/office/drawing/2014/main" id="{EA01A672-B23E-4F15-A7FB-0CD7F46437A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50572" y="2870211"/>
            <a:ext cx="907704" cy="1185299"/>
          </a:xfrm>
          <a:prstGeom prst="rect">
            <a:avLst/>
          </a:prstGeom>
        </p:spPr>
      </p:pic>
      <p:pic>
        <p:nvPicPr>
          <p:cNvPr id="10" name="Picture 19">
            <a:extLst>
              <a:ext uri="{FF2B5EF4-FFF2-40B4-BE49-F238E27FC236}">
                <a16:creationId xmlns:a16="http://schemas.microsoft.com/office/drawing/2014/main" id="{26582255-0501-4344-B693-13D7AEAF535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87479" y="2920134"/>
            <a:ext cx="1180982" cy="1185299"/>
          </a:xfrm>
          <a:prstGeom prst="rect">
            <a:avLst/>
          </a:prstGeom>
        </p:spPr>
      </p:pic>
      <p:pic>
        <p:nvPicPr>
          <p:cNvPr id="11" name="Picture 21">
            <a:extLst>
              <a:ext uri="{FF2B5EF4-FFF2-40B4-BE49-F238E27FC236}">
                <a16:creationId xmlns:a16="http://schemas.microsoft.com/office/drawing/2014/main" id="{3042675B-8FD1-430E-9A21-3165FCA83A3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72680" y="2864554"/>
            <a:ext cx="1200115" cy="1185299"/>
          </a:xfrm>
          <a:prstGeom prst="rect">
            <a:avLst/>
          </a:prstGeom>
        </p:spPr>
      </p:pic>
      <p:grpSp>
        <p:nvGrpSpPr>
          <p:cNvPr id="12" name="Group 53">
            <a:extLst>
              <a:ext uri="{FF2B5EF4-FFF2-40B4-BE49-F238E27FC236}">
                <a16:creationId xmlns:a16="http://schemas.microsoft.com/office/drawing/2014/main" id="{A9E665EB-45D6-4C44-8CA2-28705478FA70}"/>
              </a:ext>
            </a:extLst>
          </p:cNvPr>
          <p:cNvGrpSpPr/>
          <p:nvPr/>
        </p:nvGrpSpPr>
        <p:grpSpPr>
          <a:xfrm>
            <a:off x="3998922" y="4546102"/>
            <a:ext cx="1624298" cy="761255"/>
            <a:chOff x="5266046" y="3265155"/>
            <a:chExt cx="777791" cy="761255"/>
          </a:xfrm>
        </p:grpSpPr>
        <p:pic>
          <p:nvPicPr>
            <p:cNvPr id="13" name="Picture 55">
              <a:extLst>
                <a:ext uri="{FF2B5EF4-FFF2-40B4-BE49-F238E27FC236}">
                  <a16:creationId xmlns:a16="http://schemas.microsoft.com/office/drawing/2014/main" id="{0FDB2AEF-78AD-4C86-865F-4C522BDC034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20962569">
              <a:off x="5266046" y="3265155"/>
              <a:ext cx="777791" cy="338645"/>
            </a:xfrm>
            <a:prstGeom prst="rect">
              <a:avLst/>
            </a:prstGeom>
          </p:spPr>
        </p:pic>
        <p:pic>
          <p:nvPicPr>
            <p:cNvPr id="14" name="Picture 56">
              <a:extLst>
                <a:ext uri="{FF2B5EF4-FFF2-40B4-BE49-F238E27FC236}">
                  <a16:creationId xmlns:a16="http://schemas.microsoft.com/office/drawing/2014/main" id="{C468695F-4CB0-42AB-AAC2-878DC0B13B9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637431" flipV="1">
              <a:off x="5266046" y="3687765"/>
              <a:ext cx="777791" cy="338645"/>
            </a:xfrm>
            <a:prstGeom prst="rect">
              <a:avLst/>
            </a:prstGeom>
          </p:spPr>
        </p:pic>
      </p:grpSp>
      <p:grpSp>
        <p:nvGrpSpPr>
          <p:cNvPr id="16" name="Group 43">
            <a:extLst>
              <a:ext uri="{FF2B5EF4-FFF2-40B4-BE49-F238E27FC236}">
                <a16:creationId xmlns:a16="http://schemas.microsoft.com/office/drawing/2014/main" id="{7ABAB48E-4D6A-45BD-A4B1-130DAFE76A9F}"/>
              </a:ext>
            </a:extLst>
          </p:cNvPr>
          <p:cNvGrpSpPr/>
          <p:nvPr/>
        </p:nvGrpSpPr>
        <p:grpSpPr>
          <a:xfrm flipH="1">
            <a:off x="1301228" y="4546102"/>
            <a:ext cx="1641890" cy="761255"/>
            <a:chOff x="5266046" y="3265155"/>
            <a:chExt cx="777791" cy="761255"/>
          </a:xfrm>
        </p:grpSpPr>
        <p:pic>
          <p:nvPicPr>
            <p:cNvPr id="17" name="Picture 44">
              <a:extLst>
                <a:ext uri="{FF2B5EF4-FFF2-40B4-BE49-F238E27FC236}">
                  <a16:creationId xmlns:a16="http://schemas.microsoft.com/office/drawing/2014/main" id="{234C6E7A-54D5-488D-841A-E1C5BE06E71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20962569">
              <a:off x="5266046" y="3265155"/>
              <a:ext cx="777791" cy="338645"/>
            </a:xfrm>
            <a:prstGeom prst="rect">
              <a:avLst/>
            </a:prstGeom>
          </p:spPr>
        </p:pic>
        <p:pic>
          <p:nvPicPr>
            <p:cNvPr id="18" name="Picture 45">
              <a:extLst>
                <a:ext uri="{FF2B5EF4-FFF2-40B4-BE49-F238E27FC236}">
                  <a16:creationId xmlns:a16="http://schemas.microsoft.com/office/drawing/2014/main" id="{A754CEA4-F5FC-4672-9E8F-A4D5F3A54C5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637431" flipV="1">
              <a:off x="5266046" y="3687765"/>
              <a:ext cx="777791" cy="338645"/>
            </a:xfrm>
            <a:prstGeom prst="rect">
              <a:avLst/>
            </a:prstGeom>
          </p:spPr>
        </p:pic>
      </p:grpSp>
      <p:sp>
        <p:nvSpPr>
          <p:cNvPr id="20" name="Title 1">
            <a:extLst>
              <a:ext uri="{FF2B5EF4-FFF2-40B4-BE49-F238E27FC236}">
                <a16:creationId xmlns:a16="http://schemas.microsoft.com/office/drawing/2014/main" id="{72DA8870-FC31-44D8-B4E7-FA76DD334CB9}"/>
              </a:ext>
            </a:extLst>
          </p:cNvPr>
          <p:cNvSpPr txBox="1">
            <a:spLocks/>
          </p:cNvSpPr>
          <p:nvPr/>
        </p:nvSpPr>
        <p:spPr>
          <a:xfrm>
            <a:off x="457200" y="985293"/>
            <a:ext cx="8229600" cy="1363587"/>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u="sng" dirty="0">
              <a:solidFill>
                <a:prstClr val="black"/>
              </a:solidFill>
              <a:latin typeface="Calibri"/>
            </a:endParaRPr>
          </a:p>
        </p:txBody>
      </p:sp>
      <p:grpSp>
        <p:nvGrpSpPr>
          <p:cNvPr id="27" name="Grupa 26">
            <a:extLst>
              <a:ext uri="{FF2B5EF4-FFF2-40B4-BE49-F238E27FC236}">
                <a16:creationId xmlns:a16="http://schemas.microsoft.com/office/drawing/2014/main" id="{544919C1-6C84-4F99-93A9-9A3C20CA571E}"/>
              </a:ext>
            </a:extLst>
          </p:cNvPr>
          <p:cNvGrpSpPr/>
          <p:nvPr/>
        </p:nvGrpSpPr>
        <p:grpSpPr>
          <a:xfrm>
            <a:off x="0" y="0"/>
            <a:ext cx="1085105" cy="1017115"/>
            <a:chOff x="11106895" y="0"/>
            <a:chExt cx="1085105" cy="1017115"/>
          </a:xfrm>
        </p:grpSpPr>
        <p:sp>
          <p:nvSpPr>
            <p:cNvPr id="28" name="Rectangle 5">
              <a:extLst>
                <a:ext uri="{FF2B5EF4-FFF2-40B4-BE49-F238E27FC236}">
                  <a16:creationId xmlns:a16="http://schemas.microsoft.com/office/drawing/2014/main" id="{BA35C16E-4A53-4404-8BBD-5227112BE256}"/>
                </a:ext>
              </a:extLst>
            </p:cNvPr>
            <p:cNvSpPr/>
            <p:nvPr/>
          </p:nvSpPr>
          <p:spPr>
            <a:xfrm>
              <a:off x="11106895" y="0"/>
              <a:ext cx="1085105" cy="1017115"/>
            </a:xfrm>
            <a:prstGeom prst="rect">
              <a:avLst/>
            </a:prstGeom>
            <a:gradFill flip="none" rotWithShape="1">
              <a:gsLst>
                <a:gs pos="20000">
                  <a:srgbClr val="1A8592"/>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Obraz 28">
              <a:extLst>
                <a:ext uri="{FF2B5EF4-FFF2-40B4-BE49-F238E27FC236}">
                  <a16:creationId xmlns:a16="http://schemas.microsoft.com/office/drawing/2014/main" id="{CE0FF3F1-943B-40CA-98AC-D1E2B815888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274549" y="103886"/>
              <a:ext cx="749796" cy="749796"/>
            </a:xfrm>
            <a:prstGeom prst="rect">
              <a:avLst/>
            </a:prstGeom>
          </p:spPr>
        </p:pic>
      </p:grpSp>
      <p:sp>
        <p:nvSpPr>
          <p:cNvPr id="31" name="TextBox 13">
            <a:extLst>
              <a:ext uri="{FF2B5EF4-FFF2-40B4-BE49-F238E27FC236}">
                <a16:creationId xmlns:a16="http://schemas.microsoft.com/office/drawing/2014/main" id="{619D937A-6707-40B4-B006-CB576827757C}"/>
              </a:ext>
            </a:extLst>
          </p:cNvPr>
          <p:cNvSpPr txBox="1"/>
          <p:nvPr/>
        </p:nvSpPr>
        <p:spPr>
          <a:xfrm>
            <a:off x="530848" y="1240016"/>
            <a:ext cx="6865632" cy="769441"/>
          </a:xfrm>
          <a:prstGeom prst="rect">
            <a:avLst/>
          </a:prstGeom>
          <a:noFill/>
        </p:spPr>
        <p:txBody>
          <a:bodyPr wrap="square" rtlCol="0">
            <a:spAutoFit/>
          </a:bodyPr>
          <a:lstStyle/>
          <a:p>
            <a:r>
              <a:rPr lang="pl-PL" sz="4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The Polish ILO network:</a:t>
            </a:r>
          </a:p>
        </p:txBody>
      </p:sp>
      <p:sp>
        <p:nvSpPr>
          <p:cNvPr id="32" name="Prostokąt 31">
            <a:extLst>
              <a:ext uri="{FF2B5EF4-FFF2-40B4-BE49-F238E27FC236}">
                <a16:creationId xmlns:a16="http://schemas.microsoft.com/office/drawing/2014/main" id="{6E894AD7-C9F0-4D65-8E2B-C2238CFC5288}"/>
              </a:ext>
            </a:extLst>
          </p:cNvPr>
          <p:cNvSpPr/>
          <p:nvPr/>
        </p:nvSpPr>
        <p:spPr>
          <a:xfrm>
            <a:off x="620529" y="2147851"/>
            <a:ext cx="5143121" cy="348813"/>
          </a:xfrm>
          <a:prstGeom prst="rect">
            <a:avLst/>
          </a:prstGeom>
        </p:spPr>
        <p:txBody>
          <a:bodyPr wrap="square">
            <a:spAutoFit/>
          </a:bodyPr>
          <a:lstStyle/>
          <a:p>
            <a:pPr>
              <a:lnSpc>
                <a:spcPts val="2000"/>
              </a:lnSpc>
            </a:pPr>
            <a:r>
              <a:rPr lang="pl-PL" sz="20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How we </a:t>
            </a:r>
            <a:r>
              <a:rPr lang="pl-PL" sz="2000" b="1" dirty="0" err="1">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are</a:t>
            </a:r>
            <a:r>
              <a:rPr lang="pl-PL" sz="20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 </a:t>
            </a:r>
            <a:r>
              <a:rPr lang="pl-PL" sz="2000" b="1" dirty="0" err="1">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organised</a:t>
            </a:r>
            <a:r>
              <a:rPr lang="en-US" sz="20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 </a:t>
            </a:r>
            <a:endParaRPr lang="pl-PL" sz="1600" dirty="0">
              <a:solidFill>
                <a:srgbClr val="58585A"/>
              </a:solidFill>
              <a:latin typeface="Arial" panose="020B0604020202020204" pitchFamily="34" charset="0"/>
              <a:cs typeface="Arial" panose="020B0604020202020204" pitchFamily="34" charset="0"/>
            </a:endParaRPr>
          </a:p>
        </p:txBody>
      </p:sp>
      <p:sp>
        <p:nvSpPr>
          <p:cNvPr id="33" name="TextBox 36">
            <a:extLst>
              <a:ext uri="{FF2B5EF4-FFF2-40B4-BE49-F238E27FC236}">
                <a16:creationId xmlns:a16="http://schemas.microsoft.com/office/drawing/2014/main" id="{0DFC9EF1-511F-4167-822D-7A6F8B5BC77C}"/>
              </a:ext>
            </a:extLst>
          </p:cNvPr>
          <p:cNvSpPr txBox="1"/>
          <p:nvPr/>
        </p:nvSpPr>
        <p:spPr>
          <a:xfrm>
            <a:off x="1833033" y="5408069"/>
            <a:ext cx="3454446" cy="1231106"/>
          </a:xfrm>
          <a:prstGeom prst="rect">
            <a:avLst/>
          </a:prstGeom>
          <a:noFill/>
        </p:spPr>
        <p:txBody>
          <a:bodyPr wrap="square" rtlCol="0">
            <a:spAutoFit/>
          </a:bodyPr>
          <a:lstStyle/>
          <a:p>
            <a:pPr marL="342900" indent="-342900">
              <a:spcAft>
                <a:spcPts val="400"/>
              </a:spcAft>
              <a:buClr>
                <a:srgbClr val="09778D"/>
              </a:buClr>
              <a:buFont typeface="Arial" panose="020B0604020202020204" pitchFamily="34" charset="0"/>
              <a:buChar char="•"/>
            </a:pPr>
            <a:r>
              <a:rPr lang="en-GB" sz="1600" b="1" dirty="0">
                <a:latin typeface="Arial" panose="020B0604020202020204" pitchFamily="34" charset="0"/>
                <a:cs typeface="Arial" panose="020B0604020202020204" pitchFamily="34" charset="0"/>
              </a:rPr>
              <a:t>Polish Industry</a:t>
            </a:r>
          </a:p>
          <a:p>
            <a:pPr marL="342900" indent="-342900">
              <a:spcAft>
                <a:spcPts val="400"/>
              </a:spcAft>
              <a:buClr>
                <a:srgbClr val="09778D"/>
              </a:buClr>
              <a:buFont typeface="Arial" panose="020B0604020202020204" pitchFamily="34" charset="0"/>
              <a:buChar char="•"/>
            </a:pPr>
            <a:r>
              <a:rPr lang="en-GB" sz="1600" b="1" dirty="0">
                <a:latin typeface="Arial" panose="020B0604020202020204" pitchFamily="34" charset="0"/>
                <a:cs typeface="Arial" panose="020B0604020202020204" pitchFamily="34" charset="0"/>
              </a:rPr>
              <a:t>High Technology Innovators</a:t>
            </a:r>
          </a:p>
          <a:p>
            <a:pPr marL="342900" indent="-342900">
              <a:spcAft>
                <a:spcPts val="400"/>
              </a:spcAft>
              <a:buClr>
                <a:srgbClr val="09778D"/>
              </a:buClr>
              <a:buFont typeface="Arial" panose="020B0604020202020204" pitchFamily="34" charset="0"/>
              <a:buChar char="•"/>
            </a:pPr>
            <a:r>
              <a:rPr lang="en-GB" sz="1600" b="1" dirty="0">
                <a:latin typeface="Arial" panose="020B0604020202020204" pitchFamily="34" charset="0"/>
                <a:cs typeface="Arial" panose="020B0604020202020204" pitchFamily="34" charset="0"/>
              </a:rPr>
              <a:t>Scientific Community</a:t>
            </a:r>
          </a:p>
          <a:p>
            <a:pPr marL="342900" indent="-342900">
              <a:spcAft>
                <a:spcPts val="400"/>
              </a:spcAft>
              <a:buClr>
                <a:srgbClr val="09778D"/>
              </a:buClr>
              <a:buFont typeface="Arial" panose="020B0604020202020204" pitchFamily="34" charset="0"/>
              <a:buChar char="•"/>
            </a:pPr>
            <a:r>
              <a:rPr lang="en-GB" sz="1600" b="1" dirty="0">
                <a:latin typeface="Arial" panose="020B0604020202020204" pitchFamily="34" charset="0"/>
                <a:cs typeface="Arial" panose="020B0604020202020204" pitchFamily="34" charset="0"/>
              </a:rPr>
              <a:t>Start-ups</a:t>
            </a:r>
          </a:p>
        </p:txBody>
      </p:sp>
      <p:pic>
        <p:nvPicPr>
          <p:cNvPr id="34" name="Obraz 33">
            <a:extLst>
              <a:ext uri="{FF2B5EF4-FFF2-40B4-BE49-F238E27FC236}">
                <a16:creationId xmlns:a16="http://schemas.microsoft.com/office/drawing/2014/main" id="{DB958EB6-6FB3-46DF-B78F-1A04E4BFC1B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172010" y="4242922"/>
            <a:ext cx="2621776" cy="1311999"/>
          </a:xfrm>
          <a:prstGeom prst="rect">
            <a:avLst/>
          </a:prstGeom>
        </p:spPr>
      </p:pic>
    </p:spTree>
    <p:extLst>
      <p:ext uri="{BB962C8B-B14F-4D97-AF65-F5344CB8AC3E}">
        <p14:creationId xmlns:p14="http://schemas.microsoft.com/office/powerpoint/2010/main" val="235856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3">
            <a:extLst>
              <a:ext uri="{FF2B5EF4-FFF2-40B4-BE49-F238E27FC236}">
                <a16:creationId xmlns:a16="http://schemas.microsoft.com/office/drawing/2014/main" id="{E5771972-7AF1-409E-97A9-6AF206FC600B}"/>
              </a:ext>
            </a:extLst>
          </p:cNvPr>
          <p:cNvSpPr txBox="1"/>
          <p:nvPr/>
        </p:nvSpPr>
        <p:spPr>
          <a:xfrm>
            <a:off x="530847" y="1816751"/>
            <a:ext cx="6226362" cy="769441"/>
          </a:xfrm>
          <a:prstGeom prst="rect">
            <a:avLst/>
          </a:prstGeom>
          <a:noFill/>
        </p:spPr>
        <p:txBody>
          <a:bodyPr wrap="square" rtlCol="0">
            <a:spAutoFit/>
          </a:bodyPr>
          <a:lstStyle/>
          <a:p>
            <a:r>
              <a:rPr lang="pl-PL" sz="4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How we </a:t>
            </a:r>
            <a:r>
              <a:rPr lang="pl-PL" sz="4400" b="1" dirty="0" err="1">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are</a:t>
            </a:r>
            <a:r>
              <a:rPr lang="pl-PL" sz="4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 </a:t>
            </a:r>
            <a:r>
              <a:rPr lang="pl-PL" sz="4400" b="1" dirty="0" err="1">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working</a:t>
            </a:r>
            <a:endParaRPr lang="pl-PL" sz="4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endParaRPr>
          </a:p>
        </p:txBody>
      </p:sp>
      <p:sp>
        <p:nvSpPr>
          <p:cNvPr id="7" name="Prostokąt 6">
            <a:extLst>
              <a:ext uri="{FF2B5EF4-FFF2-40B4-BE49-F238E27FC236}">
                <a16:creationId xmlns:a16="http://schemas.microsoft.com/office/drawing/2014/main" id="{657AF4B0-0192-4CF0-885D-60B1A702B8CD}"/>
              </a:ext>
            </a:extLst>
          </p:cNvPr>
          <p:cNvSpPr/>
          <p:nvPr/>
        </p:nvSpPr>
        <p:spPr>
          <a:xfrm>
            <a:off x="597519" y="3070675"/>
            <a:ext cx="6226362" cy="2730684"/>
          </a:xfrm>
          <a:prstGeom prst="rect">
            <a:avLst/>
          </a:prstGeom>
        </p:spPr>
        <p:txBody>
          <a:bodyPr wrap="square">
            <a:spAutoFit/>
          </a:bodyPr>
          <a:lstStyle/>
          <a:p>
            <a:pPr>
              <a:lnSpc>
                <a:spcPts val="2400"/>
              </a:lnSpc>
            </a:pPr>
            <a:r>
              <a:rPr lang="en-GB" sz="16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Two-way flow of information:</a:t>
            </a:r>
          </a:p>
          <a:p>
            <a:pPr marL="357188" lvl="1" indent="-171450">
              <a:lnSpc>
                <a:spcPts val="2400"/>
              </a:lnSpc>
              <a:buClr>
                <a:srgbClr val="09778D"/>
              </a:buClr>
              <a:buFont typeface="Arial" panose="020B0604020202020204" pitchFamily="34" charset="0"/>
              <a:buChar char="•"/>
            </a:pPr>
            <a:r>
              <a:rPr lang="en-GB" sz="1600" dirty="0">
                <a:latin typeface="Arial" panose="020B0604020202020204" pitchFamily="34" charset="0"/>
                <a:cs typeface="Arial" panose="020B0604020202020204" pitchFamily="34" charset="0"/>
              </a:rPr>
              <a:t>Presenting tenders to Polish companies</a:t>
            </a:r>
          </a:p>
          <a:p>
            <a:pPr marL="357188" lvl="1" indent="-171450">
              <a:lnSpc>
                <a:spcPts val="2000"/>
              </a:lnSpc>
              <a:spcAft>
                <a:spcPts val="1200"/>
              </a:spcAft>
              <a:buClr>
                <a:srgbClr val="09778D"/>
              </a:buClr>
              <a:buFont typeface="Arial" panose="020B0604020202020204" pitchFamily="34" charset="0"/>
              <a:buChar char="•"/>
            </a:pPr>
            <a:r>
              <a:rPr lang="en-GB" sz="1600" dirty="0">
                <a:latin typeface="Arial" panose="020B0604020202020204" pitchFamily="34" charset="0"/>
                <a:cs typeface="Arial" panose="020B0604020202020204" pitchFamily="34" charset="0"/>
              </a:rPr>
              <a:t>Presenting the capabilities of Polish companies to the Big Science community</a:t>
            </a:r>
            <a:endParaRPr lang="pl-PL" sz="1600" dirty="0">
              <a:latin typeface="Arial" panose="020B0604020202020204" pitchFamily="34" charset="0"/>
              <a:cs typeface="Arial" panose="020B0604020202020204" pitchFamily="34" charset="0"/>
            </a:endParaRPr>
          </a:p>
          <a:p>
            <a:pPr>
              <a:lnSpc>
                <a:spcPts val="2400"/>
              </a:lnSpc>
            </a:pPr>
            <a:r>
              <a:rPr lang="en-GB" sz="16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Financial support:</a:t>
            </a:r>
          </a:p>
          <a:p>
            <a:pPr marL="357188" lvl="1" indent="-171450">
              <a:lnSpc>
                <a:spcPts val="2400"/>
              </a:lnSpc>
              <a:buClr>
                <a:srgbClr val="09778D"/>
              </a:buClr>
              <a:buFont typeface="Arial" panose="020B0604020202020204" pitchFamily="34" charset="0"/>
              <a:buChar char="•"/>
            </a:pPr>
            <a:r>
              <a:rPr lang="en-GB" sz="1600" dirty="0">
                <a:latin typeface="Arial" panose="020B0604020202020204" pitchFamily="34" charset="0"/>
                <a:cs typeface="Arial" panose="020B0604020202020204" pitchFamily="34" charset="0"/>
              </a:rPr>
              <a:t>Funding of selected activities provided by government</a:t>
            </a:r>
          </a:p>
          <a:p>
            <a:pPr marL="357188" lvl="1" indent="-171450">
              <a:lnSpc>
                <a:spcPts val="2000"/>
              </a:lnSpc>
              <a:buClr>
                <a:srgbClr val="09778D"/>
              </a:buClr>
              <a:buFont typeface="Arial" panose="020B0604020202020204" pitchFamily="34" charset="0"/>
              <a:buChar char="•"/>
            </a:pPr>
            <a:r>
              <a:rPr lang="en-GB" sz="1600" dirty="0">
                <a:latin typeface="Arial" panose="020B0604020202020204" pitchFamily="34" charset="0"/>
                <a:cs typeface="Arial" panose="020B0604020202020204" pitchFamily="34" charset="0"/>
              </a:rPr>
              <a:t>Funding from private enterprise</a:t>
            </a:r>
          </a:p>
          <a:p>
            <a:pPr marL="357188" lvl="1" indent="-171450">
              <a:lnSpc>
                <a:spcPts val="2000"/>
              </a:lnSpc>
              <a:buClr>
                <a:srgbClr val="09778D"/>
              </a:buClr>
              <a:buFont typeface="Arial" panose="020B0604020202020204" pitchFamily="34" charset="0"/>
              <a:buChar char="•"/>
            </a:pPr>
            <a:r>
              <a:rPr lang="en-GB" sz="1600" dirty="0">
                <a:latin typeface="Arial" panose="020B0604020202020204" pitchFamily="34" charset="0"/>
                <a:cs typeface="Arial" panose="020B0604020202020204" pitchFamily="34" charset="0"/>
              </a:rPr>
              <a:t>Occasional funding from projects for dedicated events</a:t>
            </a:r>
          </a:p>
          <a:p>
            <a:pPr>
              <a:lnSpc>
                <a:spcPts val="2000"/>
              </a:lnSpc>
            </a:pPr>
            <a:endParaRPr lang="pl-PL" sz="1200" dirty="0">
              <a:solidFill>
                <a:srgbClr val="58585A"/>
              </a:solidFill>
              <a:latin typeface="Arial" panose="020B0604020202020204" pitchFamily="34" charset="0"/>
              <a:cs typeface="Arial" panose="020B0604020202020204" pitchFamily="34" charset="0"/>
            </a:endParaRPr>
          </a:p>
        </p:txBody>
      </p:sp>
      <p:grpSp>
        <p:nvGrpSpPr>
          <p:cNvPr id="8" name="Grupa 7">
            <a:extLst>
              <a:ext uri="{FF2B5EF4-FFF2-40B4-BE49-F238E27FC236}">
                <a16:creationId xmlns:a16="http://schemas.microsoft.com/office/drawing/2014/main" id="{53D0493E-3C18-4741-A8CC-98D6DF8D58FF}"/>
              </a:ext>
            </a:extLst>
          </p:cNvPr>
          <p:cNvGrpSpPr/>
          <p:nvPr/>
        </p:nvGrpSpPr>
        <p:grpSpPr>
          <a:xfrm>
            <a:off x="-11705" y="0"/>
            <a:ext cx="1085105" cy="1017115"/>
            <a:chOff x="11106895" y="0"/>
            <a:chExt cx="1085105" cy="1017115"/>
          </a:xfrm>
        </p:grpSpPr>
        <p:sp>
          <p:nvSpPr>
            <p:cNvPr id="9" name="Rectangle 5">
              <a:extLst>
                <a:ext uri="{FF2B5EF4-FFF2-40B4-BE49-F238E27FC236}">
                  <a16:creationId xmlns:a16="http://schemas.microsoft.com/office/drawing/2014/main" id="{168C8540-08E4-48DD-8B36-506B697FF6D5}"/>
                </a:ext>
              </a:extLst>
            </p:cNvPr>
            <p:cNvSpPr/>
            <p:nvPr/>
          </p:nvSpPr>
          <p:spPr>
            <a:xfrm>
              <a:off x="11106895" y="0"/>
              <a:ext cx="1085105" cy="1017115"/>
            </a:xfrm>
            <a:prstGeom prst="rect">
              <a:avLst/>
            </a:prstGeom>
            <a:gradFill flip="none" rotWithShape="1">
              <a:gsLst>
                <a:gs pos="20000">
                  <a:srgbClr val="1A8592"/>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Obraz 9">
              <a:extLst>
                <a:ext uri="{FF2B5EF4-FFF2-40B4-BE49-F238E27FC236}">
                  <a16:creationId xmlns:a16="http://schemas.microsoft.com/office/drawing/2014/main" id="{81BECD6B-8D04-4987-A189-379C800CC3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74549" y="103886"/>
              <a:ext cx="749796" cy="749796"/>
            </a:xfrm>
            <a:prstGeom prst="rect">
              <a:avLst/>
            </a:prstGeom>
          </p:spPr>
        </p:pic>
      </p:grpSp>
      <p:pic>
        <p:nvPicPr>
          <p:cNvPr id="3" name="Obraz 2" descr="Obraz zawierający wewnątrz, osoba, stół, podłoże&#10;&#10;Opis wygenerowany automatycznie">
            <a:extLst>
              <a:ext uri="{FF2B5EF4-FFF2-40B4-BE49-F238E27FC236}">
                <a16:creationId xmlns:a16="http://schemas.microsoft.com/office/drawing/2014/main" id="{201C446E-B1C6-492A-BF71-D71A7D9623C4}"/>
              </a:ext>
            </a:extLst>
          </p:cNvPr>
          <p:cNvPicPr>
            <a:picLocks noChangeAspect="1"/>
          </p:cNvPicPr>
          <p:nvPr/>
        </p:nvPicPr>
        <p:blipFill rotWithShape="1">
          <a:blip r:embed="rId3">
            <a:extLst>
              <a:ext uri="{28A0092B-C50C-407E-A947-70E740481C1C}">
                <a14:useLocalDpi xmlns:a14="http://schemas.microsoft.com/office/drawing/2010/main" val="0"/>
              </a:ext>
            </a:extLst>
          </a:blip>
          <a:srcRect l="24585" r="23150"/>
          <a:stretch/>
        </p:blipFill>
        <p:spPr>
          <a:xfrm>
            <a:off x="7560860" y="0"/>
            <a:ext cx="4631140" cy="6858000"/>
          </a:xfrm>
          <a:prstGeom prst="rect">
            <a:avLst/>
          </a:prstGeom>
        </p:spPr>
      </p:pic>
    </p:spTree>
    <p:extLst>
      <p:ext uri="{BB962C8B-B14F-4D97-AF65-F5344CB8AC3E}">
        <p14:creationId xmlns:p14="http://schemas.microsoft.com/office/powerpoint/2010/main" val="34936947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Obraz 14">
            <a:extLst>
              <a:ext uri="{FF2B5EF4-FFF2-40B4-BE49-F238E27FC236}">
                <a16:creationId xmlns:a16="http://schemas.microsoft.com/office/drawing/2014/main" id="{8CE9227A-67A3-4114-9C3C-A768AB370BD2}"/>
              </a:ext>
            </a:extLst>
          </p:cNvPr>
          <p:cNvPicPr>
            <a:picLocks noChangeAspect="1"/>
          </p:cNvPicPr>
          <p:nvPr/>
        </p:nvPicPr>
        <p:blipFill rotWithShape="1">
          <a:blip r:embed="rId2"/>
          <a:srcRect r="13466"/>
          <a:stretch/>
        </p:blipFill>
        <p:spPr>
          <a:xfrm>
            <a:off x="4409252" y="1237217"/>
            <a:ext cx="7782748" cy="5487126"/>
          </a:xfrm>
          <a:prstGeom prst="rect">
            <a:avLst/>
          </a:prstGeom>
        </p:spPr>
      </p:pic>
      <p:sp>
        <p:nvSpPr>
          <p:cNvPr id="14" name="TextBox 13">
            <a:extLst>
              <a:ext uri="{FF2B5EF4-FFF2-40B4-BE49-F238E27FC236}">
                <a16:creationId xmlns:a16="http://schemas.microsoft.com/office/drawing/2014/main" id="{C471CE55-30DC-47D0-B9CD-7FAF426EBF0E}"/>
              </a:ext>
            </a:extLst>
          </p:cNvPr>
          <p:cNvSpPr txBox="1"/>
          <p:nvPr/>
        </p:nvSpPr>
        <p:spPr>
          <a:xfrm>
            <a:off x="530848" y="1430671"/>
            <a:ext cx="4727442" cy="1446550"/>
          </a:xfrm>
          <a:prstGeom prst="rect">
            <a:avLst/>
          </a:prstGeom>
          <a:noFill/>
        </p:spPr>
        <p:txBody>
          <a:bodyPr wrap="square" rtlCol="0">
            <a:spAutoFit/>
          </a:bodyPr>
          <a:lstStyle/>
          <a:p>
            <a:r>
              <a:rPr lang="pl-PL" sz="4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BIG SCIENCE </a:t>
            </a:r>
            <a:br>
              <a:rPr lang="pl-PL" sz="4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br>
            <a:r>
              <a:rPr lang="pl-PL" sz="4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HUB</a:t>
            </a:r>
          </a:p>
        </p:txBody>
      </p:sp>
      <p:pic>
        <p:nvPicPr>
          <p:cNvPr id="41" name="Obraz 40">
            <a:extLst>
              <a:ext uri="{FF2B5EF4-FFF2-40B4-BE49-F238E27FC236}">
                <a16:creationId xmlns:a16="http://schemas.microsoft.com/office/drawing/2014/main" id="{B33C5191-B7DA-4DDA-AD32-3805CADD0B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848" y="-2224220"/>
            <a:ext cx="133343" cy="166222"/>
          </a:xfrm>
          <a:prstGeom prst="rect">
            <a:avLst/>
          </a:prstGeom>
        </p:spPr>
      </p:pic>
      <p:sp>
        <p:nvSpPr>
          <p:cNvPr id="16" name="Prostokąt 15">
            <a:extLst>
              <a:ext uri="{FF2B5EF4-FFF2-40B4-BE49-F238E27FC236}">
                <a16:creationId xmlns:a16="http://schemas.microsoft.com/office/drawing/2014/main" id="{FDC6931B-22C1-4B60-B3E6-FF449214DE59}"/>
              </a:ext>
            </a:extLst>
          </p:cNvPr>
          <p:cNvSpPr/>
          <p:nvPr/>
        </p:nvSpPr>
        <p:spPr>
          <a:xfrm>
            <a:off x="597519" y="3070675"/>
            <a:ext cx="5143121" cy="2633863"/>
          </a:xfrm>
          <a:prstGeom prst="rect">
            <a:avLst/>
          </a:prstGeom>
        </p:spPr>
        <p:txBody>
          <a:bodyPr wrap="square">
            <a:spAutoFit/>
          </a:bodyPr>
          <a:lstStyle/>
          <a:p>
            <a:pPr>
              <a:lnSpc>
                <a:spcPts val="2000"/>
              </a:lnSpc>
            </a:pPr>
            <a:r>
              <a:rPr lang="pl-PL" sz="1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BIG SCIENCE HUB </a:t>
            </a:r>
            <a:r>
              <a:rPr lang="en-US" sz="1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is a venue where business meets science. </a:t>
            </a:r>
            <a:r>
              <a:rPr lang="pl-PL" sz="1400" dirty="0">
                <a:latin typeface="Arial" panose="020B0604020202020204" pitchFamily="34" charset="0"/>
                <a:cs typeface="Arial" panose="020B0604020202020204" pitchFamily="34" charset="0"/>
              </a:rPr>
              <a:t>It </a:t>
            </a:r>
            <a:r>
              <a:rPr lang="en-US" sz="1400" dirty="0">
                <a:latin typeface="Arial" panose="020B0604020202020204" pitchFamily="34" charset="0"/>
                <a:cs typeface="Arial" panose="020B0604020202020204" pitchFamily="34" charset="0"/>
              </a:rPr>
              <a:t>is a platform enabling the flow of knowledge on how, where and with whom to establish relationships that drive measurable revenues. </a:t>
            </a:r>
            <a:endParaRPr lang="pl-PL" sz="1400" dirty="0">
              <a:latin typeface="Arial" panose="020B0604020202020204" pitchFamily="34" charset="0"/>
              <a:cs typeface="Arial" panose="020B0604020202020204" pitchFamily="34" charset="0"/>
            </a:endParaRPr>
          </a:p>
          <a:p>
            <a:pPr>
              <a:lnSpc>
                <a:spcPts val="2000"/>
              </a:lnSpc>
            </a:pPr>
            <a:endParaRPr lang="en-US" sz="1400" dirty="0">
              <a:latin typeface="Arial" panose="020B0604020202020204" pitchFamily="34" charset="0"/>
              <a:cs typeface="Arial" panose="020B0604020202020204" pitchFamily="34" charset="0"/>
            </a:endParaRPr>
          </a:p>
          <a:p>
            <a:pPr>
              <a:lnSpc>
                <a:spcPts val="2000"/>
              </a:lnSpc>
            </a:pPr>
            <a:r>
              <a:rPr lang="pl-PL" sz="1400" dirty="0">
                <a:latin typeface="Arial" panose="020B0604020202020204" pitchFamily="34" charset="0"/>
                <a:cs typeface="Arial" panose="020B0604020202020204" pitchFamily="34" charset="0"/>
              </a:rPr>
              <a:t>We </a:t>
            </a:r>
            <a:r>
              <a:rPr lang="en-US" sz="1400" dirty="0">
                <a:latin typeface="Arial" panose="020B0604020202020204" pitchFamily="34" charset="0"/>
                <a:cs typeface="Arial" panose="020B0604020202020204" pitchFamily="34" charset="0"/>
              </a:rPr>
              <a:t>bring together companies and institutions </a:t>
            </a:r>
            <a:r>
              <a:rPr lang="en-AU" sz="1400" dirty="0">
                <a:latin typeface="Arial" panose="020B0604020202020204" pitchFamily="34" charset="0"/>
                <a:cs typeface="Arial" panose="020B0604020202020204" pitchFamily="34" charset="0"/>
              </a:rPr>
              <a:t>involved</a:t>
            </a:r>
            <a:r>
              <a:rPr lang="pl-PL" sz="1400" dirty="0">
                <a:latin typeface="Arial" panose="020B0604020202020204" pitchFamily="34" charset="0"/>
                <a:cs typeface="Arial" panose="020B0604020202020204" pitchFamily="34" charset="0"/>
              </a:rPr>
              <a:t> in</a:t>
            </a:r>
            <a:r>
              <a:rPr lang="en-US" sz="1400" dirty="0">
                <a:latin typeface="Arial" panose="020B0604020202020204" pitchFamily="34" charset="0"/>
                <a:cs typeface="Arial" panose="020B0604020202020204" pitchFamily="34" charset="0"/>
              </a:rPr>
              <a:t> innovations and new technologies</a:t>
            </a:r>
            <a:r>
              <a:rPr lang="pl-PL" sz="1400" dirty="0">
                <a:latin typeface="Arial" panose="020B0604020202020204" pitchFamily="34" charset="0"/>
                <a:cs typeface="Arial" panose="020B0604020202020204" pitchFamily="34" charset="0"/>
              </a:rPr>
              <a:t>. </a:t>
            </a:r>
            <a:r>
              <a:rPr lang="pl-PL" sz="1400" dirty="0" err="1">
                <a:latin typeface="Arial" panose="020B0604020202020204" pitchFamily="34" charset="0"/>
                <a:cs typeface="Arial" panose="020B0604020202020204" pitchFamily="34" charset="0"/>
              </a:rPr>
              <a:t>They</a:t>
            </a:r>
            <a:r>
              <a:rPr lang="pl-PL" sz="1400" dirty="0">
                <a:latin typeface="Arial" panose="020B0604020202020204" pitchFamily="34" charset="0"/>
                <a:cs typeface="Arial" panose="020B0604020202020204" pitchFamily="34" charset="0"/>
              </a:rPr>
              <a:t> </a:t>
            </a:r>
            <a:r>
              <a:rPr lang="pl-PL" sz="1400" dirty="0" err="1">
                <a:latin typeface="Arial" panose="020B0604020202020204" pitchFamily="34" charset="0"/>
                <a:cs typeface="Arial" panose="020B0604020202020204" pitchFamily="34" charset="0"/>
              </a:rPr>
              <a:t>can</a:t>
            </a:r>
            <a:r>
              <a:rPr lang="pl-PL" sz="1400"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find new cooperation partners</a:t>
            </a:r>
            <a:r>
              <a:rPr lang="pl-PL" sz="1400" dirty="0">
                <a:latin typeface="Arial" panose="020B0604020202020204" pitchFamily="34" charset="0"/>
                <a:cs typeface="Arial" panose="020B0604020202020204" pitchFamily="34" charset="0"/>
              </a:rPr>
              <a:t> and d</a:t>
            </a:r>
            <a:r>
              <a:rPr lang="en-US" sz="1400" dirty="0" err="1">
                <a:latin typeface="Arial" panose="020B0604020202020204" pitchFamily="34" charset="0"/>
                <a:cs typeface="Arial" panose="020B0604020202020204" pitchFamily="34" charset="0"/>
              </a:rPr>
              <a:t>emonstrate</a:t>
            </a:r>
            <a:r>
              <a:rPr lang="en-US" sz="1400" dirty="0">
                <a:latin typeface="Arial" panose="020B0604020202020204" pitchFamily="34" charset="0"/>
                <a:cs typeface="Arial" panose="020B0604020202020204" pitchFamily="34" charset="0"/>
              </a:rPr>
              <a:t> </a:t>
            </a:r>
            <a:r>
              <a:rPr lang="pl-PL" sz="1400" dirty="0" err="1">
                <a:latin typeface="Arial" panose="020B0604020202020204" pitchFamily="34" charset="0"/>
                <a:cs typeface="Arial" panose="020B0604020202020204" pitchFamily="34" charset="0"/>
              </a:rPr>
              <a:t>their</a:t>
            </a:r>
            <a:r>
              <a:rPr lang="en-US" sz="1400" dirty="0">
                <a:latin typeface="Arial" panose="020B0604020202020204" pitchFamily="34" charset="0"/>
                <a:cs typeface="Arial" panose="020B0604020202020204" pitchFamily="34" charset="0"/>
              </a:rPr>
              <a:t> activities and gain insight into the potential of other businesses, universities and business environment institutions.</a:t>
            </a:r>
            <a:endParaRPr lang="pl-PL" sz="1100" dirty="0">
              <a:solidFill>
                <a:srgbClr val="58585A"/>
              </a:solidFill>
              <a:latin typeface="Arial" panose="020B0604020202020204" pitchFamily="34" charset="0"/>
              <a:cs typeface="Arial" panose="020B0604020202020204" pitchFamily="34" charset="0"/>
            </a:endParaRPr>
          </a:p>
        </p:txBody>
      </p:sp>
      <p:grpSp>
        <p:nvGrpSpPr>
          <p:cNvPr id="2" name="Grupa 1">
            <a:extLst>
              <a:ext uri="{FF2B5EF4-FFF2-40B4-BE49-F238E27FC236}">
                <a16:creationId xmlns:a16="http://schemas.microsoft.com/office/drawing/2014/main" id="{F2DFD131-A002-4725-AF21-07E33FED7B80}"/>
              </a:ext>
            </a:extLst>
          </p:cNvPr>
          <p:cNvGrpSpPr/>
          <p:nvPr/>
        </p:nvGrpSpPr>
        <p:grpSpPr>
          <a:xfrm>
            <a:off x="-11705" y="0"/>
            <a:ext cx="1085105" cy="1017115"/>
            <a:chOff x="11106895" y="0"/>
            <a:chExt cx="1085105" cy="1017115"/>
          </a:xfrm>
        </p:grpSpPr>
        <p:sp>
          <p:nvSpPr>
            <p:cNvPr id="19" name="Rectangle 5">
              <a:extLst>
                <a:ext uri="{FF2B5EF4-FFF2-40B4-BE49-F238E27FC236}">
                  <a16:creationId xmlns:a16="http://schemas.microsoft.com/office/drawing/2014/main" id="{74055427-33AB-4228-9C85-97A96B2987EC}"/>
                </a:ext>
              </a:extLst>
            </p:cNvPr>
            <p:cNvSpPr/>
            <p:nvPr/>
          </p:nvSpPr>
          <p:spPr>
            <a:xfrm>
              <a:off x="11106895" y="0"/>
              <a:ext cx="1085105" cy="1017115"/>
            </a:xfrm>
            <a:prstGeom prst="rect">
              <a:avLst/>
            </a:prstGeom>
            <a:gradFill flip="none" rotWithShape="1">
              <a:gsLst>
                <a:gs pos="20000">
                  <a:srgbClr val="1A8592"/>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 name="Obraz 22">
              <a:extLst>
                <a:ext uri="{FF2B5EF4-FFF2-40B4-BE49-F238E27FC236}">
                  <a16:creationId xmlns:a16="http://schemas.microsoft.com/office/drawing/2014/main" id="{73AD616F-4638-421A-A5E6-811D38D18F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74549" y="103886"/>
              <a:ext cx="749796" cy="749796"/>
            </a:xfrm>
            <a:prstGeom prst="rect">
              <a:avLst/>
            </a:prstGeom>
          </p:spPr>
        </p:pic>
      </p:grpSp>
      <p:grpSp>
        <p:nvGrpSpPr>
          <p:cNvPr id="9" name="Grupa 8">
            <a:extLst>
              <a:ext uri="{FF2B5EF4-FFF2-40B4-BE49-F238E27FC236}">
                <a16:creationId xmlns:a16="http://schemas.microsoft.com/office/drawing/2014/main" id="{ED41F06B-5463-4A71-99BC-A81AC6970FD7}"/>
              </a:ext>
            </a:extLst>
          </p:cNvPr>
          <p:cNvGrpSpPr/>
          <p:nvPr/>
        </p:nvGrpSpPr>
        <p:grpSpPr>
          <a:xfrm>
            <a:off x="0" y="6207048"/>
            <a:ext cx="4454043" cy="762000"/>
            <a:chOff x="0" y="6207048"/>
            <a:chExt cx="4454043" cy="762000"/>
          </a:xfrm>
        </p:grpSpPr>
        <p:pic>
          <p:nvPicPr>
            <p:cNvPr id="10" name="Obraz 9" descr="Obraz zawierający osoba&#10;&#10;Opis wygenerowany automatycznie">
              <a:extLst>
                <a:ext uri="{FF2B5EF4-FFF2-40B4-BE49-F238E27FC236}">
                  <a16:creationId xmlns:a16="http://schemas.microsoft.com/office/drawing/2014/main" id="{EB697C4B-A09C-4A5E-B3F9-6BDDD31CA8E0}"/>
                </a:ext>
              </a:extLst>
            </p:cNvPr>
            <p:cNvPicPr>
              <a:picLocks noChangeAspect="1"/>
            </p:cNvPicPr>
            <p:nvPr/>
          </p:nvPicPr>
          <p:blipFill rotWithShape="1">
            <a:blip r:embed="rId5"/>
            <a:srcRect t="813"/>
            <a:stretch/>
          </p:blipFill>
          <p:spPr>
            <a:xfrm rot="16200000">
              <a:off x="1911471" y="4393076"/>
              <a:ext cx="567004" cy="4389945"/>
            </a:xfrm>
            <a:prstGeom prst="rect">
              <a:avLst/>
            </a:prstGeom>
          </p:spPr>
        </p:pic>
        <p:sp>
          <p:nvSpPr>
            <p:cNvPr id="11" name="pole tekstowe 10">
              <a:extLst>
                <a:ext uri="{FF2B5EF4-FFF2-40B4-BE49-F238E27FC236}">
                  <a16:creationId xmlns:a16="http://schemas.microsoft.com/office/drawing/2014/main" id="{0D97C1BA-12BC-42FC-B297-E344434623E5}"/>
                </a:ext>
              </a:extLst>
            </p:cNvPr>
            <p:cNvSpPr txBox="1"/>
            <p:nvPr/>
          </p:nvSpPr>
          <p:spPr>
            <a:xfrm>
              <a:off x="1812114" y="6412469"/>
              <a:ext cx="2641929" cy="338554"/>
            </a:xfrm>
            <a:prstGeom prst="rect">
              <a:avLst/>
            </a:prstGeom>
            <a:noFill/>
          </p:spPr>
          <p:txBody>
            <a:bodyPr wrap="square" rtlCol="0">
              <a:spAutoFit/>
            </a:bodyPr>
            <a:lstStyle/>
            <a:p>
              <a:r>
                <a:rPr lang="pl-PL" sz="1600" dirty="0">
                  <a:solidFill>
                    <a:schemeClr val="bg1"/>
                  </a:solidFill>
                  <a:latin typeface="Arial" panose="020B0604020202020204" pitchFamily="34" charset="0"/>
                  <a:ea typeface="Fira Sans" panose="020B0503050000020004" pitchFamily="34" charset="0"/>
                  <a:cs typeface="Arial" panose="020B0604020202020204" pitchFamily="34" charset="0"/>
                </a:rPr>
                <a:t>www.big-science.pl</a:t>
              </a:r>
            </a:p>
          </p:txBody>
        </p:sp>
        <p:pic>
          <p:nvPicPr>
            <p:cNvPr id="12" name="Obraz 11">
              <a:extLst>
                <a:ext uri="{FF2B5EF4-FFF2-40B4-BE49-F238E27FC236}">
                  <a16:creationId xmlns:a16="http://schemas.microsoft.com/office/drawing/2014/main" id="{60FC9E49-2655-4B6D-8926-CA13A28BC26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7667" y="6207048"/>
              <a:ext cx="1522711" cy="762000"/>
            </a:xfrm>
            <a:prstGeom prst="rect">
              <a:avLst/>
            </a:prstGeom>
          </p:spPr>
        </p:pic>
      </p:grpSp>
    </p:spTree>
    <p:extLst>
      <p:ext uri="{BB962C8B-B14F-4D97-AF65-F5344CB8AC3E}">
        <p14:creationId xmlns:p14="http://schemas.microsoft.com/office/powerpoint/2010/main" val="367770055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3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a:extLst>
              <a:ext uri="{FF2B5EF4-FFF2-40B4-BE49-F238E27FC236}">
                <a16:creationId xmlns:a16="http://schemas.microsoft.com/office/drawing/2014/main" id="{7EEACDF2-9020-45EA-A42F-66BF430562F9}"/>
              </a:ext>
            </a:extLst>
          </p:cNvPr>
          <p:cNvSpPr txBox="1"/>
          <p:nvPr/>
        </p:nvSpPr>
        <p:spPr>
          <a:xfrm>
            <a:off x="580888" y="2137171"/>
            <a:ext cx="5104379" cy="2585323"/>
          </a:xfrm>
          <a:prstGeom prst="rect">
            <a:avLst/>
          </a:prstGeom>
          <a:noFill/>
        </p:spPr>
        <p:txBody>
          <a:bodyPr wrap="square" rtlCol="0">
            <a:spAutoFit/>
          </a:bodyPr>
          <a:lstStyle/>
          <a:p>
            <a:r>
              <a:rPr lang="pl-PL" sz="5400" b="1" dirty="0">
                <a:gradFill flip="none" rotWithShape="1">
                  <a:gsLst>
                    <a:gs pos="0">
                      <a:srgbClr val="013977"/>
                    </a:gs>
                    <a:gs pos="100000">
                      <a:srgbClr val="0B8793"/>
                    </a:gs>
                  </a:gsLst>
                  <a:lin ang="18900000" scaled="1"/>
                  <a:tileRect/>
                </a:gradFill>
                <a:latin typeface="Arial" panose="020B0604020202020204" pitchFamily="34" charset="0"/>
                <a:ea typeface="Fira Sans" panose="020B0503050000020004" pitchFamily="34" charset="0"/>
                <a:cs typeface="Arial" panose="020B0604020202020204" pitchFamily="34" charset="0"/>
              </a:rPr>
              <a:t>BIG SCIENCE</a:t>
            </a:r>
          </a:p>
          <a:p>
            <a:r>
              <a:rPr lang="pl-PL" sz="5400" b="1" dirty="0">
                <a:gradFill flip="none" rotWithShape="1">
                  <a:gsLst>
                    <a:gs pos="0">
                      <a:srgbClr val="013977"/>
                    </a:gs>
                    <a:gs pos="100000">
                      <a:srgbClr val="0B8793"/>
                    </a:gs>
                  </a:gsLst>
                  <a:lin ang="18900000" scaled="1"/>
                  <a:tileRect/>
                </a:gradFill>
                <a:latin typeface="Arial" panose="020B0604020202020204" pitchFamily="34" charset="0"/>
                <a:ea typeface="Fira Sans" panose="020B0503050000020004" pitchFamily="34" charset="0"/>
                <a:cs typeface="Arial" panose="020B0604020202020204" pitchFamily="34" charset="0"/>
              </a:rPr>
              <a:t>HUB</a:t>
            </a:r>
          </a:p>
          <a:p>
            <a:r>
              <a:rPr lang="pl-PL" sz="5400" b="1" dirty="0" err="1">
                <a:gradFill flip="none" rotWithShape="1">
                  <a:gsLst>
                    <a:gs pos="0">
                      <a:srgbClr val="013977"/>
                    </a:gs>
                    <a:gs pos="100000">
                      <a:srgbClr val="0B8793"/>
                    </a:gs>
                  </a:gsLst>
                  <a:lin ang="18900000" scaled="1"/>
                  <a:tileRect/>
                </a:gradFill>
                <a:latin typeface="Arial" panose="020B0604020202020204" pitchFamily="34" charset="0"/>
                <a:ea typeface="Fira Sans" panose="020B0503050000020004" pitchFamily="34" charset="0"/>
                <a:cs typeface="Arial" panose="020B0604020202020204" pitchFamily="34" charset="0"/>
              </a:rPr>
              <a:t>objectives</a:t>
            </a:r>
            <a:endParaRPr lang="pl-PL" sz="5400" b="1" dirty="0">
              <a:gradFill flip="none" rotWithShape="1">
                <a:gsLst>
                  <a:gs pos="0">
                    <a:srgbClr val="013977"/>
                  </a:gs>
                  <a:gs pos="100000">
                    <a:srgbClr val="0B8793"/>
                  </a:gs>
                </a:gsLst>
                <a:lin ang="18900000" scaled="1"/>
                <a:tileRect/>
              </a:gradFill>
              <a:latin typeface="Arial" panose="020B0604020202020204" pitchFamily="34" charset="0"/>
              <a:ea typeface="Fira Sans" panose="020B0503050000020004" pitchFamily="34" charset="0"/>
              <a:cs typeface="Arial" panose="020B0604020202020204" pitchFamily="34" charset="0"/>
            </a:endParaRPr>
          </a:p>
        </p:txBody>
      </p:sp>
      <p:grpSp>
        <p:nvGrpSpPr>
          <p:cNvPr id="10" name="Grupa 9">
            <a:extLst>
              <a:ext uri="{FF2B5EF4-FFF2-40B4-BE49-F238E27FC236}">
                <a16:creationId xmlns:a16="http://schemas.microsoft.com/office/drawing/2014/main" id="{3A78FDA3-3139-456C-A4A0-5845DF40DC86}"/>
              </a:ext>
            </a:extLst>
          </p:cNvPr>
          <p:cNvGrpSpPr/>
          <p:nvPr/>
        </p:nvGrpSpPr>
        <p:grpSpPr>
          <a:xfrm>
            <a:off x="5823636" y="3808310"/>
            <a:ext cx="5949118" cy="954638"/>
            <a:chOff x="5919888" y="3808310"/>
            <a:chExt cx="5949118" cy="954638"/>
          </a:xfrm>
        </p:grpSpPr>
        <p:pic>
          <p:nvPicPr>
            <p:cNvPr id="16" name="Obraz 15">
              <a:extLst>
                <a:ext uri="{FF2B5EF4-FFF2-40B4-BE49-F238E27FC236}">
                  <a16:creationId xmlns:a16="http://schemas.microsoft.com/office/drawing/2014/main" id="{29BFD0D2-1189-4EAA-82F4-A2EA989946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19888" y="3808310"/>
              <a:ext cx="1554536" cy="954638"/>
            </a:xfrm>
            <a:prstGeom prst="rect">
              <a:avLst/>
            </a:prstGeom>
          </p:spPr>
        </p:pic>
        <p:sp>
          <p:nvSpPr>
            <p:cNvPr id="18" name="pole tekstowe 17">
              <a:extLst>
                <a:ext uri="{FF2B5EF4-FFF2-40B4-BE49-F238E27FC236}">
                  <a16:creationId xmlns:a16="http://schemas.microsoft.com/office/drawing/2014/main" id="{78FD8C5D-F38B-4D5E-80D4-F3F6425A20E1}"/>
                </a:ext>
              </a:extLst>
            </p:cNvPr>
            <p:cNvSpPr txBox="1"/>
            <p:nvPr/>
          </p:nvSpPr>
          <p:spPr>
            <a:xfrm>
              <a:off x="7442582" y="3870131"/>
              <a:ext cx="4426424" cy="830997"/>
            </a:xfrm>
            <a:prstGeom prst="rect">
              <a:avLst/>
            </a:prstGeom>
            <a:noFill/>
          </p:spPr>
          <p:txBody>
            <a:bodyPr wrap="square" rtlCol="0">
              <a:spAutoFit/>
            </a:bodyPr>
            <a:lstStyle/>
            <a:p>
              <a:r>
                <a:rPr lang="en-US" sz="1600" b="1" dirty="0">
                  <a:solidFill>
                    <a:srgbClr val="044F7F"/>
                  </a:solidFill>
                  <a:latin typeface="Arial" panose="020B0604020202020204" pitchFamily="34" charset="0"/>
                  <a:cs typeface="Arial" panose="020B0604020202020204" pitchFamily="34" charset="0"/>
                </a:rPr>
                <a:t>Seek</a:t>
              </a:r>
              <a:r>
                <a:rPr lang="en-US" sz="1600" dirty="0">
                  <a:solidFill>
                    <a:schemeClr val="tx1">
                      <a:lumMod val="75000"/>
                      <a:lumOff val="25000"/>
                    </a:schemeClr>
                  </a:solidFill>
                  <a:latin typeface="Arial" panose="020B0604020202020204" pitchFamily="34" charset="0"/>
                  <a:cs typeface="Arial" panose="020B0604020202020204" pitchFamily="34" charset="0"/>
                </a:rPr>
                <a:t> contractors or service providers who will provide assistance in your project implementation.</a:t>
              </a:r>
              <a:endParaRPr lang="pl-PL" sz="1400" dirty="0">
                <a:latin typeface="Arial" panose="020B0604020202020204" pitchFamily="34" charset="0"/>
                <a:cs typeface="Arial" panose="020B0604020202020204" pitchFamily="34" charset="0"/>
              </a:endParaRPr>
            </a:p>
          </p:txBody>
        </p:sp>
      </p:grpSp>
      <p:grpSp>
        <p:nvGrpSpPr>
          <p:cNvPr id="8" name="Grupa 7">
            <a:extLst>
              <a:ext uri="{FF2B5EF4-FFF2-40B4-BE49-F238E27FC236}">
                <a16:creationId xmlns:a16="http://schemas.microsoft.com/office/drawing/2014/main" id="{6A62828E-5B38-4455-8A71-F6926DD54E94}"/>
              </a:ext>
            </a:extLst>
          </p:cNvPr>
          <p:cNvGrpSpPr/>
          <p:nvPr/>
        </p:nvGrpSpPr>
        <p:grpSpPr>
          <a:xfrm>
            <a:off x="6105771" y="2310536"/>
            <a:ext cx="5611618" cy="954638"/>
            <a:chOff x="6202023" y="2310536"/>
            <a:chExt cx="5611618" cy="954638"/>
          </a:xfrm>
        </p:grpSpPr>
        <p:sp>
          <p:nvSpPr>
            <p:cNvPr id="17" name="pole tekstowe 16">
              <a:extLst>
                <a:ext uri="{FF2B5EF4-FFF2-40B4-BE49-F238E27FC236}">
                  <a16:creationId xmlns:a16="http://schemas.microsoft.com/office/drawing/2014/main" id="{1D9D9A76-E424-49B9-BA58-AF8A98C8FC01}"/>
                </a:ext>
              </a:extLst>
            </p:cNvPr>
            <p:cNvSpPr txBox="1"/>
            <p:nvPr/>
          </p:nvSpPr>
          <p:spPr>
            <a:xfrm>
              <a:off x="7387217" y="2378264"/>
              <a:ext cx="4426424" cy="830997"/>
            </a:xfrm>
            <a:prstGeom prst="rect">
              <a:avLst/>
            </a:prstGeom>
            <a:noFill/>
          </p:spPr>
          <p:txBody>
            <a:bodyPr wrap="square" rtlCol="0">
              <a:spAutoFit/>
            </a:bodyPr>
            <a:lstStyle/>
            <a:p>
              <a:r>
                <a:rPr lang="en-US" sz="1600" b="1" dirty="0">
                  <a:solidFill>
                    <a:srgbClr val="044F7F"/>
                  </a:solidFill>
                  <a:latin typeface="Arial" panose="020B0604020202020204" pitchFamily="34" charset="0"/>
                  <a:cs typeface="Arial" panose="020B0604020202020204" pitchFamily="34" charset="0"/>
                </a:rPr>
                <a:t>Find</a:t>
              </a:r>
              <a:r>
                <a:rPr lang="en-US" sz="1600" dirty="0">
                  <a:solidFill>
                    <a:schemeClr val="tx1">
                      <a:lumMod val="75000"/>
                      <a:lumOff val="25000"/>
                    </a:schemeClr>
                  </a:solidFill>
                  <a:latin typeface="Arial" panose="020B0604020202020204" pitchFamily="34" charset="0"/>
                  <a:cs typeface="Arial" panose="020B0604020202020204" pitchFamily="34" charset="0"/>
                </a:rPr>
                <a:t> partners who will help you grow your business or who will enter into cooperation with you.</a:t>
              </a:r>
              <a:endParaRPr lang="pl-PL" sz="1400" dirty="0">
                <a:solidFill>
                  <a:schemeClr val="tx1">
                    <a:lumMod val="75000"/>
                    <a:lumOff val="25000"/>
                  </a:schemeClr>
                </a:solidFill>
                <a:latin typeface="Arial" panose="020B0604020202020204" pitchFamily="34" charset="0"/>
                <a:cs typeface="Arial" panose="020B0604020202020204" pitchFamily="34" charset="0"/>
              </a:endParaRPr>
            </a:p>
          </p:txBody>
        </p:sp>
        <p:pic>
          <p:nvPicPr>
            <p:cNvPr id="7" name="Obraz 6">
              <a:extLst>
                <a:ext uri="{FF2B5EF4-FFF2-40B4-BE49-F238E27FC236}">
                  <a16:creationId xmlns:a16="http://schemas.microsoft.com/office/drawing/2014/main" id="{9BFE4536-9F48-423A-AB91-9841C631B6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2023" y="2310536"/>
              <a:ext cx="954638" cy="954638"/>
            </a:xfrm>
            <a:prstGeom prst="rect">
              <a:avLst/>
            </a:prstGeom>
          </p:spPr>
        </p:pic>
      </p:grpSp>
      <p:grpSp>
        <p:nvGrpSpPr>
          <p:cNvPr id="11" name="Grupa 10">
            <a:extLst>
              <a:ext uri="{FF2B5EF4-FFF2-40B4-BE49-F238E27FC236}">
                <a16:creationId xmlns:a16="http://schemas.microsoft.com/office/drawing/2014/main" id="{07B39ECA-5207-466F-9468-CD5E2C986E3D}"/>
              </a:ext>
            </a:extLst>
          </p:cNvPr>
          <p:cNvGrpSpPr/>
          <p:nvPr/>
        </p:nvGrpSpPr>
        <p:grpSpPr>
          <a:xfrm>
            <a:off x="6127781" y="5288281"/>
            <a:ext cx="5644973" cy="911435"/>
            <a:chOff x="6224033" y="5288281"/>
            <a:chExt cx="5644973" cy="911435"/>
          </a:xfrm>
        </p:grpSpPr>
        <p:sp>
          <p:nvSpPr>
            <p:cNvPr id="19" name="pole tekstowe 18">
              <a:extLst>
                <a:ext uri="{FF2B5EF4-FFF2-40B4-BE49-F238E27FC236}">
                  <a16:creationId xmlns:a16="http://schemas.microsoft.com/office/drawing/2014/main" id="{42929BF3-2648-499B-B24D-3501460651A1}"/>
                </a:ext>
              </a:extLst>
            </p:cNvPr>
            <p:cNvSpPr txBox="1"/>
            <p:nvPr/>
          </p:nvSpPr>
          <p:spPr>
            <a:xfrm>
              <a:off x="7442582" y="5328501"/>
              <a:ext cx="4426424" cy="830997"/>
            </a:xfrm>
            <a:prstGeom prst="rect">
              <a:avLst/>
            </a:prstGeom>
            <a:noFill/>
          </p:spPr>
          <p:txBody>
            <a:bodyPr wrap="square" rtlCol="0">
              <a:spAutoFit/>
            </a:bodyPr>
            <a:lstStyle/>
            <a:p>
              <a:r>
                <a:rPr lang="pl-PL" sz="1600" b="1" dirty="0" err="1">
                  <a:solidFill>
                    <a:srgbClr val="044F7F"/>
                  </a:solidFill>
                  <a:latin typeface="Arial" panose="020B0604020202020204" pitchFamily="34" charset="0"/>
                  <a:cs typeface="Arial" panose="020B0604020202020204" pitchFamily="34" charset="0"/>
                </a:rPr>
                <a:t>Stay</a:t>
              </a:r>
              <a:r>
                <a:rPr lang="pl-PL" sz="1600" b="1" dirty="0">
                  <a:solidFill>
                    <a:srgbClr val="044F7F"/>
                  </a:solidFill>
                  <a:latin typeface="Arial" panose="020B0604020202020204" pitchFamily="34" charset="0"/>
                  <a:cs typeface="Arial" panose="020B0604020202020204" pitchFamily="34" charset="0"/>
                </a:rPr>
                <a:t> </a:t>
              </a:r>
              <a:r>
                <a:rPr lang="en-US" sz="1600" b="1" dirty="0">
                  <a:solidFill>
                    <a:srgbClr val="044F7F"/>
                  </a:solidFill>
                  <a:latin typeface="Arial" panose="020B0604020202020204" pitchFamily="34" charset="0"/>
                  <a:cs typeface="Arial" panose="020B0604020202020204" pitchFamily="34" charset="0"/>
                </a:rPr>
                <a:t>informed! </a:t>
              </a:r>
              <a:r>
                <a:rPr lang="en-US" sz="1600" dirty="0">
                  <a:solidFill>
                    <a:schemeClr val="tx1">
                      <a:lumMod val="75000"/>
                      <a:lumOff val="25000"/>
                    </a:schemeClr>
                  </a:solidFill>
                  <a:latin typeface="Arial" panose="020B0604020202020204" pitchFamily="34" charset="0"/>
                  <a:cs typeface="Arial" panose="020B0604020202020204" pitchFamily="34" charset="0"/>
                </a:rPr>
                <a:t>Read news from market and find interesting tenders and announcements from Big Science institutions.</a:t>
              </a:r>
              <a:endParaRPr lang="pl-PL" sz="1400" dirty="0">
                <a:solidFill>
                  <a:schemeClr val="tx1">
                    <a:lumMod val="75000"/>
                    <a:lumOff val="25000"/>
                  </a:schemeClr>
                </a:solidFill>
                <a:latin typeface="Arial" panose="020B0604020202020204" pitchFamily="34" charset="0"/>
                <a:cs typeface="Arial" panose="020B0604020202020204" pitchFamily="34" charset="0"/>
              </a:endParaRPr>
            </a:p>
          </p:txBody>
        </p:sp>
        <p:pic>
          <p:nvPicPr>
            <p:cNvPr id="9" name="Obraz 8" descr="Obraz zawierający obiekt&#10;&#10;Opis wygenerowany automatycznie">
              <a:extLst>
                <a:ext uri="{FF2B5EF4-FFF2-40B4-BE49-F238E27FC236}">
                  <a16:creationId xmlns:a16="http://schemas.microsoft.com/office/drawing/2014/main" id="{151A5DD1-8AA4-4F9D-8D6D-D117EA360C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4033" y="5288281"/>
              <a:ext cx="946245" cy="911435"/>
            </a:xfrm>
            <a:prstGeom prst="rect">
              <a:avLst/>
            </a:prstGeom>
          </p:spPr>
        </p:pic>
      </p:grpSp>
      <p:grpSp>
        <p:nvGrpSpPr>
          <p:cNvPr id="14" name="Grupa 13">
            <a:extLst>
              <a:ext uri="{FF2B5EF4-FFF2-40B4-BE49-F238E27FC236}">
                <a16:creationId xmlns:a16="http://schemas.microsoft.com/office/drawing/2014/main" id="{C8D93B73-338E-42B7-BDAA-CE1C508F5233}"/>
              </a:ext>
            </a:extLst>
          </p:cNvPr>
          <p:cNvGrpSpPr/>
          <p:nvPr/>
        </p:nvGrpSpPr>
        <p:grpSpPr>
          <a:xfrm>
            <a:off x="6111256" y="827465"/>
            <a:ext cx="5788179" cy="900723"/>
            <a:chOff x="6207508" y="827465"/>
            <a:chExt cx="5788179" cy="900723"/>
          </a:xfrm>
        </p:grpSpPr>
        <p:sp>
          <p:nvSpPr>
            <p:cNvPr id="3" name="pole tekstowe 2">
              <a:extLst>
                <a:ext uri="{FF2B5EF4-FFF2-40B4-BE49-F238E27FC236}">
                  <a16:creationId xmlns:a16="http://schemas.microsoft.com/office/drawing/2014/main" id="{FF5AE939-B089-491F-AC4E-EADC42031FC4}"/>
                </a:ext>
              </a:extLst>
            </p:cNvPr>
            <p:cNvSpPr txBox="1"/>
            <p:nvPr/>
          </p:nvSpPr>
          <p:spPr>
            <a:xfrm>
              <a:off x="7387216" y="862328"/>
              <a:ext cx="4608471" cy="584775"/>
            </a:xfrm>
            <a:prstGeom prst="rect">
              <a:avLst/>
            </a:prstGeom>
            <a:noFill/>
          </p:spPr>
          <p:txBody>
            <a:bodyPr wrap="square" rtlCol="0">
              <a:spAutoFit/>
            </a:bodyPr>
            <a:lstStyle/>
            <a:p>
              <a:r>
                <a:rPr lang="en-US" sz="1600" b="1" dirty="0">
                  <a:solidFill>
                    <a:srgbClr val="044F7F"/>
                  </a:solidFill>
                  <a:latin typeface="Arial" panose="020B0604020202020204" pitchFamily="34" charset="0"/>
                  <a:cs typeface="Arial" panose="020B0604020202020204" pitchFamily="34" charset="0"/>
                </a:rPr>
                <a:t>Present</a:t>
              </a:r>
              <a:r>
                <a:rPr lang="en-US" sz="1600" dirty="0">
                  <a:solidFill>
                    <a:schemeClr val="tx1">
                      <a:lumMod val="75000"/>
                      <a:lumOff val="25000"/>
                    </a:schemeClr>
                  </a:solidFill>
                  <a:latin typeface="Arial" panose="020B0604020202020204" pitchFamily="34" charset="0"/>
                  <a:cs typeface="Arial" panose="020B0604020202020204" pitchFamily="34" charset="0"/>
                </a:rPr>
                <a:t> the offer of a company or institution that you represent to potential business partners.</a:t>
              </a:r>
              <a:endParaRPr lang="pl-PL" sz="1600" dirty="0">
                <a:solidFill>
                  <a:schemeClr val="tx1">
                    <a:lumMod val="75000"/>
                    <a:lumOff val="25000"/>
                  </a:schemeClr>
                </a:solidFill>
                <a:latin typeface="Arial" panose="020B0604020202020204" pitchFamily="34" charset="0"/>
                <a:cs typeface="Arial" panose="020B0604020202020204" pitchFamily="34" charset="0"/>
              </a:endParaRPr>
            </a:p>
          </p:txBody>
        </p:sp>
        <p:pic>
          <p:nvPicPr>
            <p:cNvPr id="13" name="Obraz 12" descr="Obraz zawierający talerz, zastawa stołowa&#10;&#10;Opis wygenerowany automatycznie">
              <a:extLst>
                <a:ext uri="{FF2B5EF4-FFF2-40B4-BE49-F238E27FC236}">
                  <a16:creationId xmlns:a16="http://schemas.microsoft.com/office/drawing/2014/main" id="{44C53DE6-B8D6-4248-89FB-57F3E2988C7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07508" y="827465"/>
              <a:ext cx="900723" cy="900723"/>
            </a:xfrm>
            <a:prstGeom prst="rect">
              <a:avLst/>
            </a:prstGeom>
          </p:spPr>
        </p:pic>
      </p:grpSp>
      <p:grpSp>
        <p:nvGrpSpPr>
          <p:cNvPr id="23" name="Grupa 22">
            <a:extLst>
              <a:ext uri="{FF2B5EF4-FFF2-40B4-BE49-F238E27FC236}">
                <a16:creationId xmlns:a16="http://schemas.microsoft.com/office/drawing/2014/main" id="{C337DDFA-8948-497E-A6C7-4AF5044FC755}"/>
              </a:ext>
            </a:extLst>
          </p:cNvPr>
          <p:cNvGrpSpPr/>
          <p:nvPr/>
        </p:nvGrpSpPr>
        <p:grpSpPr>
          <a:xfrm>
            <a:off x="0" y="6207048"/>
            <a:ext cx="4454043" cy="762000"/>
            <a:chOff x="0" y="6207048"/>
            <a:chExt cx="4454043" cy="762000"/>
          </a:xfrm>
        </p:grpSpPr>
        <p:pic>
          <p:nvPicPr>
            <p:cNvPr id="24" name="Obraz 23" descr="Obraz zawierający osoba&#10;&#10;Opis wygenerowany automatycznie">
              <a:extLst>
                <a:ext uri="{FF2B5EF4-FFF2-40B4-BE49-F238E27FC236}">
                  <a16:creationId xmlns:a16="http://schemas.microsoft.com/office/drawing/2014/main" id="{B77D0244-FAD4-4962-B97F-E6E364AD8457}"/>
                </a:ext>
              </a:extLst>
            </p:cNvPr>
            <p:cNvPicPr>
              <a:picLocks noChangeAspect="1"/>
            </p:cNvPicPr>
            <p:nvPr/>
          </p:nvPicPr>
          <p:blipFill rotWithShape="1">
            <a:blip r:embed="rId6"/>
            <a:srcRect t="813"/>
            <a:stretch/>
          </p:blipFill>
          <p:spPr>
            <a:xfrm rot="16200000">
              <a:off x="1911471" y="4393076"/>
              <a:ext cx="567004" cy="4389945"/>
            </a:xfrm>
            <a:prstGeom prst="rect">
              <a:avLst/>
            </a:prstGeom>
          </p:spPr>
        </p:pic>
        <p:sp>
          <p:nvSpPr>
            <p:cNvPr id="25" name="pole tekstowe 24">
              <a:extLst>
                <a:ext uri="{FF2B5EF4-FFF2-40B4-BE49-F238E27FC236}">
                  <a16:creationId xmlns:a16="http://schemas.microsoft.com/office/drawing/2014/main" id="{13455B81-B7AA-4369-8530-768C0CE1EE35}"/>
                </a:ext>
              </a:extLst>
            </p:cNvPr>
            <p:cNvSpPr txBox="1"/>
            <p:nvPr/>
          </p:nvSpPr>
          <p:spPr>
            <a:xfrm>
              <a:off x="1812114" y="6412469"/>
              <a:ext cx="2641929" cy="338554"/>
            </a:xfrm>
            <a:prstGeom prst="rect">
              <a:avLst/>
            </a:prstGeom>
            <a:noFill/>
          </p:spPr>
          <p:txBody>
            <a:bodyPr wrap="square" rtlCol="0">
              <a:spAutoFit/>
            </a:bodyPr>
            <a:lstStyle/>
            <a:p>
              <a:r>
                <a:rPr lang="pl-PL" sz="1600" dirty="0">
                  <a:solidFill>
                    <a:schemeClr val="bg1"/>
                  </a:solidFill>
                  <a:latin typeface="Arial" panose="020B0604020202020204" pitchFamily="34" charset="0"/>
                  <a:ea typeface="Fira Sans" panose="020B0503050000020004" pitchFamily="34" charset="0"/>
                  <a:cs typeface="Arial" panose="020B0604020202020204" pitchFamily="34" charset="0"/>
                </a:rPr>
                <a:t>www.big-science.pl</a:t>
              </a:r>
            </a:p>
          </p:txBody>
        </p:sp>
        <p:pic>
          <p:nvPicPr>
            <p:cNvPr id="26" name="Obraz 25">
              <a:extLst>
                <a:ext uri="{FF2B5EF4-FFF2-40B4-BE49-F238E27FC236}">
                  <a16:creationId xmlns:a16="http://schemas.microsoft.com/office/drawing/2014/main" id="{505F90CF-4FBE-4B76-8561-2B6B09AD40F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7667" y="6207048"/>
              <a:ext cx="1522711" cy="762000"/>
            </a:xfrm>
            <a:prstGeom prst="rect">
              <a:avLst/>
            </a:prstGeom>
          </p:spPr>
        </p:pic>
      </p:grpSp>
      <p:grpSp>
        <p:nvGrpSpPr>
          <p:cNvPr id="20" name="Grupa 19">
            <a:extLst>
              <a:ext uri="{FF2B5EF4-FFF2-40B4-BE49-F238E27FC236}">
                <a16:creationId xmlns:a16="http://schemas.microsoft.com/office/drawing/2014/main" id="{A15F6B5D-8374-4E65-AD6D-2DCD76C0B205}"/>
              </a:ext>
            </a:extLst>
          </p:cNvPr>
          <p:cNvGrpSpPr/>
          <p:nvPr/>
        </p:nvGrpSpPr>
        <p:grpSpPr>
          <a:xfrm>
            <a:off x="0" y="0"/>
            <a:ext cx="1085105" cy="1017115"/>
            <a:chOff x="11106895" y="0"/>
            <a:chExt cx="1085105" cy="1017115"/>
          </a:xfrm>
        </p:grpSpPr>
        <p:sp>
          <p:nvSpPr>
            <p:cNvPr id="21" name="Rectangle 5">
              <a:extLst>
                <a:ext uri="{FF2B5EF4-FFF2-40B4-BE49-F238E27FC236}">
                  <a16:creationId xmlns:a16="http://schemas.microsoft.com/office/drawing/2014/main" id="{312A6C82-9991-4242-A4A4-ADE1964D0C91}"/>
                </a:ext>
              </a:extLst>
            </p:cNvPr>
            <p:cNvSpPr/>
            <p:nvPr/>
          </p:nvSpPr>
          <p:spPr>
            <a:xfrm>
              <a:off x="11106895" y="0"/>
              <a:ext cx="1085105" cy="1017115"/>
            </a:xfrm>
            <a:prstGeom prst="rect">
              <a:avLst/>
            </a:prstGeom>
            <a:gradFill flip="none" rotWithShape="1">
              <a:gsLst>
                <a:gs pos="20000">
                  <a:srgbClr val="1A8592"/>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Obraz 21">
              <a:extLst>
                <a:ext uri="{FF2B5EF4-FFF2-40B4-BE49-F238E27FC236}">
                  <a16:creationId xmlns:a16="http://schemas.microsoft.com/office/drawing/2014/main" id="{5176300B-CD5C-44FB-AC57-FFDDA095383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274549" y="103886"/>
              <a:ext cx="749796" cy="749796"/>
            </a:xfrm>
            <a:prstGeom prst="rect">
              <a:avLst/>
            </a:prstGeom>
          </p:spPr>
        </p:pic>
      </p:grpSp>
    </p:spTree>
    <p:extLst>
      <p:ext uri="{BB962C8B-B14F-4D97-AF65-F5344CB8AC3E}">
        <p14:creationId xmlns:p14="http://schemas.microsoft.com/office/powerpoint/2010/main" val="3948945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Obraz 11" descr="Obraz zawierający osoba, stół, wewnątrz, osoby&#10;&#10;Opis wygenerowany automatycznie">
            <a:extLst>
              <a:ext uri="{FF2B5EF4-FFF2-40B4-BE49-F238E27FC236}">
                <a16:creationId xmlns:a16="http://schemas.microsoft.com/office/drawing/2014/main" id="{1910BE6C-5754-4223-A49C-13174E6EED8F}"/>
              </a:ext>
            </a:extLst>
          </p:cNvPr>
          <p:cNvPicPr>
            <a:picLocks noChangeAspect="1"/>
          </p:cNvPicPr>
          <p:nvPr/>
        </p:nvPicPr>
        <p:blipFill rotWithShape="1">
          <a:blip r:embed="rId2">
            <a:extLst>
              <a:ext uri="{28A0092B-C50C-407E-A947-70E740481C1C}">
                <a14:useLocalDpi xmlns:a14="http://schemas.microsoft.com/office/drawing/2010/main" val="0"/>
              </a:ext>
            </a:extLst>
          </a:blip>
          <a:srcRect l="36844" t="34509" r="33637"/>
          <a:stretch/>
        </p:blipFill>
        <p:spPr>
          <a:xfrm>
            <a:off x="7547210" y="-1"/>
            <a:ext cx="4644789" cy="6871551"/>
          </a:xfrm>
          <a:prstGeom prst="rect">
            <a:avLst/>
          </a:prstGeom>
        </p:spPr>
      </p:pic>
      <p:sp>
        <p:nvSpPr>
          <p:cNvPr id="33" name="Rectangle 5">
            <a:extLst>
              <a:ext uri="{FF2B5EF4-FFF2-40B4-BE49-F238E27FC236}">
                <a16:creationId xmlns:a16="http://schemas.microsoft.com/office/drawing/2014/main" id="{4EE7A509-8F4A-4A90-8C09-CFA8EA23ED94}"/>
              </a:ext>
            </a:extLst>
          </p:cNvPr>
          <p:cNvSpPr/>
          <p:nvPr/>
        </p:nvSpPr>
        <p:spPr>
          <a:xfrm>
            <a:off x="7547210" y="-1"/>
            <a:ext cx="4644788" cy="6858000"/>
          </a:xfrm>
          <a:prstGeom prst="rect">
            <a:avLst/>
          </a:prstGeom>
          <a:gradFill flip="none" rotWithShape="1">
            <a:gsLst>
              <a:gs pos="20000">
                <a:srgbClr val="1A8592">
                  <a:alpha val="80000"/>
                </a:srgbClr>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pole tekstowe 1">
            <a:extLst>
              <a:ext uri="{FF2B5EF4-FFF2-40B4-BE49-F238E27FC236}">
                <a16:creationId xmlns:a16="http://schemas.microsoft.com/office/drawing/2014/main" id="{7EEACDF2-9020-45EA-A42F-66BF430562F9}"/>
              </a:ext>
            </a:extLst>
          </p:cNvPr>
          <p:cNvSpPr txBox="1"/>
          <p:nvPr/>
        </p:nvSpPr>
        <p:spPr>
          <a:xfrm>
            <a:off x="695325" y="1906504"/>
            <a:ext cx="7275733" cy="1323439"/>
          </a:xfrm>
          <a:prstGeom prst="rect">
            <a:avLst/>
          </a:prstGeom>
          <a:noFill/>
        </p:spPr>
        <p:txBody>
          <a:bodyPr wrap="square" rtlCol="0">
            <a:spAutoFit/>
          </a:bodyPr>
          <a:lstStyle/>
          <a:p>
            <a:r>
              <a:rPr lang="pl-PL" sz="4000" b="1" dirty="0">
                <a:gradFill flip="none" rotWithShape="1">
                  <a:gsLst>
                    <a:gs pos="0">
                      <a:srgbClr val="013977"/>
                    </a:gs>
                    <a:gs pos="100000">
                      <a:srgbClr val="0B8793"/>
                    </a:gs>
                  </a:gsLst>
                  <a:lin ang="18900000" scaled="1"/>
                  <a:tileRect/>
                </a:gradFill>
                <a:latin typeface="Arial" panose="020B0604020202020204" pitchFamily="34" charset="0"/>
                <a:ea typeface="Fira Sans" panose="020B0503050000020004" pitchFamily="34" charset="0"/>
                <a:cs typeface="Arial" panose="020B0604020202020204" pitchFamily="34" charset="0"/>
              </a:rPr>
              <a:t>BIG SCIENCE HUB </a:t>
            </a:r>
          </a:p>
          <a:p>
            <a:r>
              <a:rPr lang="en-US" sz="4000" dirty="0">
                <a:solidFill>
                  <a:schemeClr val="tx1">
                    <a:lumMod val="75000"/>
                    <a:lumOff val="25000"/>
                  </a:schemeClr>
                </a:solidFill>
                <a:latin typeface="Arial" panose="020B0604020202020204" pitchFamily="34" charset="0"/>
                <a:ea typeface="Fira Sans" panose="020B0503050000020004" pitchFamily="34" charset="0"/>
                <a:cs typeface="Arial" panose="020B0604020202020204" pitchFamily="34" charset="0"/>
              </a:rPr>
              <a:t>it's not just a portal</a:t>
            </a:r>
            <a:r>
              <a:rPr lang="pl-PL" sz="4000" dirty="0">
                <a:solidFill>
                  <a:schemeClr val="tx1">
                    <a:lumMod val="75000"/>
                    <a:lumOff val="25000"/>
                  </a:schemeClr>
                </a:solidFill>
                <a:latin typeface="Arial" panose="020B0604020202020204" pitchFamily="34" charset="0"/>
                <a:ea typeface="Fira Sans" panose="020B0503050000020004" pitchFamily="34" charset="0"/>
                <a:cs typeface="Arial" panose="020B0604020202020204" pitchFamily="34" charset="0"/>
              </a:rPr>
              <a:t>. </a:t>
            </a:r>
          </a:p>
        </p:txBody>
      </p:sp>
      <p:grpSp>
        <p:nvGrpSpPr>
          <p:cNvPr id="23" name="Grupa 22">
            <a:extLst>
              <a:ext uri="{FF2B5EF4-FFF2-40B4-BE49-F238E27FC236}">
                <a16:creationId xmlns:a16="http://schemas.microsoft.com/office/drawing/2014/main" id="{C337DDFA-8948-497E-A6C7-4AF5044FC755}"/>
              </a:ext>
            </a:extLst>
          </p:cNvPr>
          <p:cNvGrpSpPr/>
          <p:nvPr/>
        </p:nvGrpSpPr>
        <p:grpSpPr>
          <a:xfrm>
            <a:off x="0" y="6207048"/>
            <a:ext cx="4454043" cy="762000"/>
            <a:chOff x="0" y="6207048"/>
            <a:chExt cx="4454043" cy="762000"/>
          </a:xfrm>
        </p:grpSpPr>
        <p:pic>
          <p:nvPicPr>
            <p:cNvPr id="24" name="Obraz 23" descr="Obraz zawierający osoba&#10;&#10;Opis wygenerowany automatycznie">
              <a:extLst>
                <a:ext uri="{FF2B5EF4-FFF2-40B4-BE49-F238E27FC236}">
                  <a16:creationId xmlns:a16="http://schemas.microsoft.com/office/drawing/2014/main" id="{B77D0244-FAD4-4962-B97F-E6E364AD8457}"/>
                </a:ext>
              </a:extLst>
            </p:cNvPr>
            <p:cNvPicPr>
              <a:picLocks noChangeAspect="1"/>
            </p:cNvPicPr>
            <p:nvPr/>
          </p:nvPicPr>
          <p:blipFill rotWithShape="1">
            <a:blip r:embed="rId3"/>
            <a:srcRect t="813"/>
            <a:stretch/>
          </p:blipFill>
          <p:spPr>
            <a:xfrm rot="16200000">
              <a:off x="1911471" y="4393076"/>
              <a:ext cx="567004" cy="4389945"/>
            </a:xfrm>
            <a:prstGeom prst="rect">
              <a:avLst/>
            </a:prstGeom>
          </p:spPr>
        </p:pic>
        <p:sp>
          <p:nvSpPr>
            <p:cNvPr id="25" name="pole tekstowe 24">
              <a:extLst>
                <a:ext uri="{FF2B5EF4-FFF2-40B4-BE49-F238E27FC236}">
                  <a16:creationId xmlns:a16="http://schemas.microsoft.com/office/drawing/2014/main" id="{13455B81-B7AA-4369-8530-768C0CE1EE35}"/>
                </a:ext>
              </a:extLst>
            </p:cNvPr>
            <p:cNvSpPr txBox="1"/>
            <p:nvPr/>
          </p:nvSpPr>
          <p:spPr>
            <a:xfrm>
              <a:off x="1812114" y="6412469"/>
              <a:ext cx="2641929" cy="338554"/>
            </a:xfrm>
            <a:prstGeom prst="rect">
              <a:avLst/>
            </a:prstGeom>
            <a:noFill/>
          </p:spPr>
          <p:txBody>
            <a:bodyPr wrap="square" rtlCol="0">
              <a:spAutoFit/>
            </a:bodyPr>
            <a:lstStyle/>
            <a:p>
              <a:r>
                <a:rPr lang="pl-PL" sz="1600" dirty="0">
                  <a:solidFill>
                    <a:schemeClr val="bg1"/>
                  </a:solidFill>
                  <a:latin typeface="Arial" panose="020B0604020202020204" pitchFamily="34" charset="0"/>
                  <a:ea typeface="Fira Sans" panose="020B0503050000020004" pitchFamily="34" charset="0"/>
                  <a:cs typeface="Arial" panose="020B0604020202020204" pitchFamily="34" charset="0"/>
                </a:rPr>
                <a:t>www.big-science.pl</a:t>
              </a:r>
            </a:p>
          </p:txBody>
        </p:sp>
        <p:pic>
          <p:nvPicPr>
            <p:cNvPr id="26" name="Obraz 25">
              <a:extLst>
                <a:ext uri="{FF2B5EF4-FFF2-40B4-BE49-F238E27FC236}">
                  <a16:creationId xmlns:a16="http://schemas.microsoft.com/office/drawing/2014/main" id="{505F90CF-4FBE-4B76-8561-2B6B09AD40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7667" y="6207048"/>
              <a:ext cx="1522711" cy="762000"/>
            </a:xfrm>
            <a:prstGeom prst="rect">
              <a:avLst/>
            </a:prstGeom>
          </p:spPr>
        </p:pic>
      </p:grpSp>
      <p:grpSp>
        <p:nvGrpSpPr>
          <p:cNvPr id="20" name="Grupa 19">
            <a:extLst>
              <a:ext uri="{FF2B5EF4-FFF2-40B4-BE49-F238E27FC236}">
                <a16:creationId xmlns:a16="http://schemas.microsoft.com/office/drawing/2014/main" id="{A15F6B5D-8374-4E65-AD6D-2DCD76C0B205}"/>
              </a:ext>
            </a:extLst>
          </p:cNvPr>
          <p:cNvGrpSpPr/>
          <p:nvPr/>
        </p:nvGrpSpPr>
        <p:grpSpPr>
          <a:xfrm>
            <a:off x="0" y="0"/>
            <a:ext cx="1085105" cy="1017115"/>
            <a:chOff x="11106895" y="0"/>
            <a:chExt cx="1085105" cy="1017115"/>
          </a:xfrm>
        </p:grpSpPr>
        <p:sp>
          <p:nvSpPr>
            <p:cNvPr id="21" name="Rectangle 5">
              <a:extLst>
                <a:ext uri="{FF2B5EF4-FFF2-40B4-BE49-F238E27FC236}">
                  <a16:creationId xmlns:a16="http://schemas.microsoft.com/office/drawing/2014/main" id="{312A6C82-9991-4242-A4A4-ADE1964D0C91}"/>
                </a:ext>
              </a:extLst>
            </p:cNvPr>
            <p:cNvSpPr/>
            <p:nvPr/>
          </p:nvSpPr>
          <p:spPr>
            <a:xfrm>
              <a:off x="11106895" y="0"/>
              <a:ext cx="1085105" cy="1017115"/>
            </a:xfrm>
            <a:prstGeom prst="rect">
              <a:avLst/>
            </a:prstGeom>
            <a:gradFill flip="none" rotWithShape="1">
              <a:gsLst>
                <a:gs pos="20000">
                  <a:srgbClr val="1A8592"/>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Obraz 21">
              <a:extLst>
                <a:ext uri="{FF2B5EF4-FFF2-40B4-BE49-F238E27FC236}">
                  <a16:creationId xmlns:a16="http://schemas.microsoft.com/office/drawing/2014/main" id="{5176300B-CD5C-44FB-AC57-FFDDA09538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74549" y="103886"/>
              <a:ext cx="749796" cy="749796"/>
            </a:xfrm>
            <a:prstGeom prst="rect">
              <a:avLst/>
            </a:prstGeom>
          </p:spPr>
        </p:pic>
      </p:grpSp>
      <p:sp>
        <p:nvSpPr>
          <p:cNvPr id="28" name="pole tekstowe 27">
            <a:extLst>
              <a:ext uri="{FF2B5EF4-FFF2-40B4-BE49-F238E27FC236}">
                <a16:creationId xmlns:a16="http://schemas.microsoft.com/office/drawing/2014/main" id="{CE19809F-FDF9-45E9-A8D9-6326BCD351B2}"/>
              </a:ext>
            </a:extLst>
          </p:cNvPr>
          <p:cNvSpPr txBox="1"/>
          <p:nvPr/>
        </p:nvSpPr>
        <p:spPr>
          <a:xfrm>
            <a:off x="695325" y="3798597"/>
            <a:ext cx="7069540" cy="1569660"/>
          </a:xfrm>
          <a:prstGeom prst="rect">
            <a:avLst/>
          </a:prstGeom>
          <a:noFill/>
        </p:spPr>
        <p:txBody>
          <a:bodyPr wrap="square" rtlCol="0">
            <a:spAutoFit/>
          </a:bodyPr>
          <a:lstStyle/>
          <a:p>
            <a:r>
              <a:rPr lang="pl-PL" sz="4800" b="1" dirty="0" err="1">
                <a:gradFill flip="none" rotWithShape="1">
                  <a:gsLst>
                    <a:gs pos="0">
                      <a:srgbClr val="013977"/>
                    </a:gs>
                    <a:gs pos="100000">
                      <a:srgbClr val="0B8793"/>
                    </a:gs>
                  </a:gsLst>
                  <a:lin ang="18900000" scaled="1"/>
                  <a:tileRect/>
                </a:gradFill>
                <a:latin typeface="Arial" panose="020B0604020202020204" pitchFamily="34" charset="0"/>
                <a:ea typeface="Fira Sans" panose="020B0503050000020004" pitchFamily="34" charset="0"/>
                <a:cs typeface="Arial" panose="020B0604020202020204" pitchFamily="34" charset="0"/>
              </a:rPr>
              <a:t>It's</a:t>
            </a:r>
            <a:r>
              <a:rPr lang="pl-PL" sz="4800" b="1" dirty="0">
                <a:gradFill flip="none" rotWithShape="1">
                  <a:gsLst>
                    <a:gs pos="0">
                      <a:srgbClr val="013977"/>
                    </a:gs>
                    <a:gs pos="100000">
                      <a:srgbClr val="0B8793"/>
                    </a:gs>
                  </a:gsLst>
                  <a:lin ang="18900000" scaled="1"/>
                  <a:tileRect/>
                </a:gradFill>
                <a:latin typeface="Arial" panose="020B0604020202020204" pitchFamily="34" charset="0"/>
                <a:ea typeface="Fira Sans" panose="020B0503050000020004" pitchFamily="34" charset="0"/>
                <a:cs typeface="Arial" panose="020B0604020202020204" pitchFamily="34" charset="0"/>
              </a:rPr>
              <a:t> a </a:t>
            </a:r>
            <a:r>
              <a:rPr lang="pl-PL" sz="4800" b="1" dirty="0" err="1">
                <a:gradFill flip="none" rotWithShape="1">
                  <a:gsLst>
                    <a:gs pos="0">
                      <a:srgbClr val="013977"/>
                    </a:gs>
                    <a:gs pos="100000">
                      <a:srgbClr val="0B8793"/>
                    </a:gs>
                  </a:gsLst>
                  <a:lin ang="18900000" scaled="1"/>
                  <a:tileRect/>
                </a:gradFill>
                <a:latin typeface="Arial" panose="020B0604020202020204" pitchFamily="34" charset="0"/>
                <a:ea typeface="Fira Sans" panose="020B0503050000020004" pitchFamily="34" charset="0"/>
                <a:cs typeface="Arial" panose="020B0604020202020204" pitchFamily="34" charset="0"/>
              </a:rPr>
              <a:t>community</a:t>
            </a:r>
            <a:r>
              <a:rPr lang="pl-PL" sz="4800" b="1" dirty="0">
                <a:gradFill flip="none" rotWithShape="1">
                  <a:gsLst>
                    <a:gs pos="0">
                      <a:srgbClr val="013977"/>
                    </a:gs>
                    <a:gs pos="100000">
                      <a:srgbClr val="0B8793"/>
                    </a:gs>
                  </a:gsLst>
                  <a:lin ang="18900000" scaled="1"/>
                  <a:tileRect/>
                </a:gradFill>
                <a:latin typeface="Arial" panose="020B0604020202020204" pitchFamily="34" charset="0"/>
                <a:ea typeface="Fira Sans" panose="020B0503050000020004" pitchFamily="34" charset="0"/>
                <a:cs typeface="Arial" panose="020B0604020202020204" pitchFamily="34" charset="0"/>
              </a:rPr>
              <a:t>.</a:t>
            </a:r>
          </a:p>
          <a:p>
            <a:endParaRPr lang="pl-PL" sz="4800" b="1" dirty="0">
              <a:gradFill flip="none" rotWithShape="1">
                <a:gsLst>
                  <a:gs pos="0">
                    <a:srgbClr val="013977"/>
                  </a:gs>
                  <a:gs pos="100000">
                    <a:srgbClr val="0B8793"/>
                  </a:gs>
                </a:gsLst>
                <a:lin ang="18900000" scaled="1"/>
                <a:tileRect/>
              </a:gradFill>
              <a:latin typeface="Arial" panose="020B0604020202020204" pitchFamily="34" charset="0"/>
              <a:ea typeface="Fira Sans" panose="020B0503050000020004" pitchFamily="34" charset="0"/>
              <a:cs typeface="Arial" panose="020B0604020202020204" pitchFamily="34" charset="0"/>
            </a:endParaRPr>
          </a:p>
        </p:txBody>
      </p:sp>
      <p:sp>
        <p:nvSpPr>
          <p:cNvPr id="30" name="pole tekstowe 29">
            <a:extLst>
              <a:ext uri="{FF2B5EF4-FFF2-40B4-BE49-F238E27FC236}">
                <a16:creationId xmlns:a16="http://schemas.microsoft.com/office/drawing/2014/main" id="{BAEDF7EB-5EF4-4204-8BBA-E701641522C5}"/>
              </a:ext>
            </a:extLst>
          </p:cNvPr>
          <p:cNvSpPr txBox="1"/>
          <p:nvPr/>
        </p:nvSpPr>
        <p:spPr>
          <a:xfrm>
            <a:off x="8174097" y="2020354"/>
            <a:ext cx="3566792" cy="1077218"/>
          </a:xfrm>
          <a:prstGeom prst="rect">
            <a:avLst/>
          </a:prstGeom>
          <a:noFill/>
        </p:spPr>
        <p:txBody>
          <a:bodyPr wrap="square" rtlCol="0">
            <a:spAutoFit/>
          </a:bodyPr>
          <a:lstStyle/>
          <a:p>
            <a:pPr algn="r"/>
            <a:r>
              <a:rPr lang="pl-PL" sz="3200" b="1" dirty="0" err="1">
                <a:solidFill>
                  <a:schemeClr val="bg1"/>
                </a:solidFill>
                <a:latin typeface="Arial" panose="020B0604020202020204" pitchFamily="34" charset="0"/>
                <a:ea typeface="Fira Sans" panose="020B0503050000020004" pitchFamily="34" charset="0"/>
                <a:cs typeface="Arial" panose="020B0604020202020204" pitchFamily="34" charset="0"/>
              </a:rPr>
              <a:t>Let's</a:t>
            </a:r>
            <a:r>
              <a:rPr lang="pl-PL" sz="3200" b="1" dirty="0">
                <a:solidFill>
                  <a:schemeClr val="bg1"/>
                </a:solidFill>
                <a:latin typeface="Arial" panose="020B0604020202020204" pitchFamily="34" charset="0"/>
                <a:ea typeface="Fira Sans" panose="020B0503050000020004" pitchFamily="34" charset="0"/>
                <a:cs typeface="Arial" panose="020B0604020202020204" pitchFamily="34" charset="0"/>
              </a:rPr>
              <a:t> </a:t>
            </a:r>
            <a:r>
              <a:rPr lang="pl-PL" sz="3200" b="1" dirty="0" err="1">
                <a:solidFill>
                  <a:schemeClr val="bg1"/>
                </a:solidFill>
                <a:latin typeface="Arial" panose="020B0604020202020204" pitchFamily="34" charset="0"/>
                <a:ea typeface="Fira Sans" panose="020B0503050000020004" pitchFamily="34" charset="0"/>
                <a:cs typeface="Arial" panose="020B0604020202020204" pitchFamily="34" charset="0"/>
              </a:rPr>
              <a:t>create</a:t>
            </a:r>
            <a:r>
              <a:rPr lang="pl-PL" sz="3200" b="1" dirty="0">
                <a:solidFill>
                  <a:schemeClr val="bg1"/>
                </a:solidFill>
                <a:latin typeface="Arial" panose="020B0604020202020204" pitchFamily="34" charset="0"/>
                <a:ea typeface="Fira Sans" panose="020B0503050000020004" pitchFamily="34" charset="0"/>
                <a:cs typeface="Arial" panose="020B0604020202020204" pitchFamily="34" charset="0"/>
              </a:rPr>
              <a:t> </a:t>
            </a:r>
            <a:r>
              <a:rPr lang="pl-PL" sz="3200" b="1" dirty="0" err="1">
                <a:solidFill>
                  <a:schemeClr val="bg1"/>
                </a:solidFill>
                <a:latin typeface="Arial" panose="020B0604020202020204" pitchFamily="34" charset="0"/>
                <a:ea typeface="Fira Sans" panose="020B0503050000020004" pitchFamily="34" charset="0"/>
                <a:cs typeface="Arial" panose="020B0604020202020204" pitchFamily="34" charset="0"/>
              </a:rPr>
              <a:t>it</a:t>
            </a:r>
            <a:r>
              <a:rPr lang="pl-PL" sz="3200" b="1" dirty="0">
                <a:solidFill>
                  <a:schemeClr val="bg1"/>
                </a:solidFill>
                <a:latin typeface="Arial" panose="020B0604020202020204" pitchFamily="34" charset="0"/>
                <a:ea typeface="Fira Sans" panose="020B0503050000020004" pitchFamily="34" charset="0"/>
                <a:cs typeface="Arial" panose="020B0604020202020204" pitchFamily="34" charset="0"/>
              </a:rPr>
              <a:t> </a:t>
            </a:r>
            <a:r>
              <a:rPr lang="pl-PL" sz="3200" b="1" dirty="0" err="1">
                <a:solidFill>
                  <a:schemeClr val="bg1"/>
                </a:solidFill>
                <a:latin typeface="Arial" panose="020B0604020202020204" pitchFamily="34" charset="0"/>
                <a:ea typeface="Fira Sans" panose="020B0503050000020004" pitchFamily="34" charset="0"/>
                <a:cs typeface="Arial" panose="020B0604020202020204" pitchFamily="34" charset="0"/>
              </a:rPr>
              <a:t>together</a:t>
            </a:r>
            <a:r>
              <a:rPr lang="pl-PL" sz="3200" b="1" dirty="0">
                <a:solidFill>
                  <a:schemeClr val="bg1"/>
                </a:solidFill>
                <a:latin typeface="Arial" panose="020B0604020202020204" pitchFamily="34" charset="0"/>
                <a:ea typeface="Fira Sans" panose="020B0503050000020004" pitchFamily="34" charset="0"/>
                <a:cs typeface="Arial" panose="020B0604020202020204" pitchFamily="34" charset="0"/>
              </a:rPr>
              <a:t> on:</a:t>
            </a:r>
            <a:endParaRPr lang="pl-PL" dirty="0">
              <a:solidFill>
                <a:schemeClr val="bg1"/>
              </a:solidFill>
              <a:latin typeface="Arial" panose="020B0604020202020204" pitchFamily="34" charset="0"/>
              <a:cs typeface="Arial" panose="020B0604020202020204" pitchFamily="34" charset="0"/>
            </a:endParaRPr>
          </a:p>
        </p:txBody>
      </p:sp>
      <p:pic>
        <p:nvPicPr>
          <p:cNvPr id="31" name="Picture 2" descr="Podobny obraz">
            <a:extLst>
              <a:ext uri="{FF2B5EF4-FFF2-40B4-BE49-F238E27FC236}">
                <a16:creationId xmlns:a16="http://schemas.microsoft.com/office/drawing/2014/main" id="{AC081FA0-1345-4019-B31F-91EDBE9426E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76263" y="3559828"/>
            <a:ext cx="1569660" cy="1569660"/>
          </a:xfrm>
          <a:prstGeom prst="rect">
            <a:avLst/>
          </a:prstGeom>
          <a:noFill/>
          <a:extLst>
            <a:ext uri="{909E8E84-426E-40DD-AFC4-6F175D3DCCD1}">
              <a14:hiddenFill xmlns:a14="http://schemas.microsoft.com/office/drawing/2010/main">
                <a:solidFill>
                  <a:srgbClr val="FFFFFF"/>
                </a:solidFill>
              </a14:hiddenFill>
            </a:ext>
          </a:extLst>
        </p:spPr>
      </p:pic>
      <p:pic>
        <p:nvPicPr>
          <p:cNvPr id="32" name="Obraz 31" descr="Obraz zawierający krzyż&#10;&#10;Opis wygenerowany automatycznie">
            <a:extLst>
              <a:ext uri="{FF2B5EF4-FFF2-40B4-BE49-F238E27FC236}">
                <a16:creationId xmlns:a16="http://schemas.microsoft.com/office/drawing/2014/main" id="{25F8CE3E-2383-49BE-B040-098884E2F44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946581" y="4065144"/>
            <a:ext cx="637982" cy="637982"/>
          </a:xfrm>
          <a:prstGeom prst="rect">
            <a:avLst/>
          </a:prstGeom>
        </p:spPr>
      </p:pic>
    </p:spTree>
    <p:extLst>
      <p:ext uri="{BB962C8B-B14F-4D97-AF65-F5344CB8AC3E}">
        <p14:creationId xmlns:p14="http://schemas.microsoft.com/office/powerpoint/2010/main" val="10607544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rostokąt 32">
            <a:extLst>
              <a:ext uri="{FF2B5EF4-FFF2-40B4-BE49-F238E27FC236}">
                <a16:creationId xmlns:a16="http://schemas.microsoft.com/office/drawing/2014/main" id="{6983A0D8-1609-4B40-ABB3-11FBFB42B33A}"/>
              </a:ext>
            </a:extLst>
          </p:cNvPr>
          <p:cNvSpPr/>
          <p:nvPr/>
        </p:nvSpPr>
        <p:spPr>
          <a:xfrm>
            <a:off x="509403" y="1195329"/>
            <a:ext cx="5519460" cy="20390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Big Science Partner</a:t>
            </a:r>
            <a:br>
              <a:rPr lang="pl-PL" sz="4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br>
            <a:r>
              <a:rPr lang="en-US" sz="4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&amp; Industry Day</a:t>
            </a:r>
            <a:endParaRPr lang="pl-PL" sz="2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br>
              <a:rPr lang="pl-PL" sz="1050" b="1" dirty="0">
                <a:solidFill>
                  <a:schemeClr val="tx1">
                    <a:lumMod val="65000"/>
                    <a:lumOff val="35000"/>
                  </a:schemeClr>
                </a:solidFill>
                <a:latin typeface="Arial" panose="020B0604020202020204" pitchFamily="34" charset="0"/>
                <a:ea typeface="Verdana" pitchFamily="34" charset="0"/>
                <a:cs typeface="Arial" panose="020B0604020202020204" pitchFamily="34" charset="0"/>
              </a:rPr>
            </a:br>
            <a:r>
              <a:rPr lang="pl-PL" sz="2800" b="1" dirty="0">
                <a:solidFill>
                  <a:schemeClr val="tx1">
                    <a:lumMod val="65000"/>
                    <a:lumOff val="35000"/>
                  </a:schemeClr>
                </a:solidFill>
                <a:latin typeface="Arial" panose="020B0604020202020204" pitchFamily="34" charset="0"/>
                <a:ea typeface="Verdana" pitchFamily="34" charset="0"/>
                <a:cs typeface="Arial" panose="020B0604020202020204" pitchFamily="34" charset="0"/>
              </a:rPr>
              <a:t>30.11.2018, IFJ PAN, Kraków </a:t>
            </a:r>
          </a:p>
        </p:txBody>
      </p:sp>
      <p:pic>
        <p:nvPicPr>
          <p:cNvPr id="41" name="Obraz 40">
            <a:extLst>
              <a:ext uri="{FF2B5EF4-FFF2-40B4-BE49-F238E27FC236}">
                <a16:creationId xmlns:a16="http://schemas.microsoft.com/office/drawing/2014/main" id="{B33C5191-B7DA-4DDA-AD32-3805CADD0B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848" y="-2224220"/>
            <a:ext cx="133343" cy="166222"/>
          </a:xfrm>
          <a:prstGeom prst="rect">
            <a:avLst/>
          </a:prstGeom>
        </p:spPr>
      </p:pic>
      <p:grpSp>
        <p:nvGrpSpPr>
          <p:cNvPr id="2" name="Grupa 1">
            <a:extLst>
              <a:ext uri="{FF2B5EF4-FFF2-40B4-BE49-F238E27FC236}">
                <a16:creationId xmlns:a16="http://schemas.microsoft.com/office/drawing/2014/main" id="{F2DFD131-A002-4725-AF21-07E33FED7B80}"/>
              </a:ext>
            </a:extLst>
          </p:cNvPr>
          <p:cNvGrpSpPr/>
          <p:nvPr/>
        </p:nvGrpSpPr>
        <p:grpSpPr>
          <a:xfrm>
            <a:off x="-11705" y="0"/>
            <a:ext cx="1085105" cy="1017115"/>
            <a:chOff x="11106895" y="0"/>
            <a:chExt cx="1085105" cy="1017115"/>
          </a:xfrm>
        </p:grpSpPr>
        <p:sp>
          <p:nvSpPr>
            <p:cNvPr id="19" name="Rectangle 5">
              <a:extLst>
                <a:ext uri="{FF2B5EF4-FFF2-40B4-BE49-F238E27FC236}">
                  <a16:creationId xmlns:a16="http://schemas.microsoft.com/office/drawing/2014/main" id="{74055427-33AB-4228-9C85-97A96B2987EC}"/>
                </a:ext>
              </a:extLst>
            </p:cNvPr>
            <p:cNvSpPr/>
            <p:nvPr/>
          </p:nvSpPr>
          <p:spPr>
            <a:xfrm>
              <a:off x="11106895" y="0"/>
              <a:ext cx="1085105" cy="1017115"/>
            </a:xfrm>
            <a:prstGeom prst="rect">
              <a:avLst/>
            </a:prstGeom>
            <a:gradFill flip="none" rotWithShape="1">
              <a:gsLst>
                <a:gs pos="20000">
                  <a:srgbClr val="1A8592"/>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 name="Obraz 22">
              <a:extLst>
                <a:ext uri="{FF2B5EF4-FFF2-40B4-BE49-F238E27FC236}">
                  <a16:creationId xmlns:a16="http://schemas.microsoft.com/office/drawing/2014/main" id="{73AD616F-4638-421A-A5E6-811D38D18F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74549" y="103886"/>
              <a:ext cx="749796" cy="749796"/>
            </a:xfrm>
            <a:prstGeom prst="rect">
              <a:avLst/>
            </a:prstGeom>
          </p:spPr>
        </p:pic>
      </p:grpSp>
      <p:grpSp>
        <p:nvGrpSpPr>
          <p:cNvPr id="6" name="Grupa 5">
            <a:extLst>
              <a:ext uri="{FF2B5EF4-FFF2-40B4-BE49-F238E27FC236}">
                <a16:creationId xmlns:a16="http://schemas.microsoft.com/office/drawing/2014/main" id="{033794A4-4BFD-447C-B8D1-40E6D7120203}"/>
              </a:ext>
            </a:extLst>
          </p:cNvPr>
          <p:cNvGrpSpPr/>
          <p:nvPr/>
        </p:nvGrpSpPr>
        <p:grpSpPr>
          <a:xfrm>
            <a:off x="280594" y="3399381"/>
            <a:ext cx="5132556" cy="879650"/>
            <a:chOff x="280594" y="3399381"/>
            <a:chExt cx="5132556" cy="879650"/>
          </a:xfrm>
        </p:grpSpPr>
        <p:grpSp>
          <p:nvGrpSpPr>
            <p:cNvPr id="5" name="Grupa 4">
              <a:extLst>
                <a:ext uri="{FF2B5EF4-FFF2-40B4-BE49-F238E27FC236}">
                  <a16:creationId xmlns:a16="http://schemas.microsoft.com/office/drawing/2014/main" id="{BDB2DC8D-2A31-4289-867C-7228CB7A8C52}"/>
                </a:ext>
              </a:extLst>
            </p:cNvPr>
            <p:cNvGrpSpPr/>
            <p:nvPr/>
          </p:nvGrpSpPr>
          <p:grpSpPr>
            <a:xfrm>
              <a:off x="664191" y="3399381"/>
              <a:ext cx="4748959" cy="879650"/>
              <a:chOff x="664191" y="3399381"/>
              <a:chExt cx="4748959" cy="879650"/>
            </a:xfrm>
          </p:grpSpPr>
          <p:sp>
            <p:nvSpPr>
              <p:cNvPr id="17" name="Rectangle 38">
                <a:extLst>
                  <a:ext uri="{FF2B5EF4-FFF2-40B4-BE49-F238E27FC236}">
                    <a16:creationId xmlns:a16="http://schemas.microsoft.com/office/drawing/2014/main" id="{5F3B69A2-D165-44CA-B65C-178AEE8D34D8}"/>
                  </a:ext>
                </a:extLst>
              </p:cNvPr>
              <p:cNvSpPr/>
              <p:nvPr/>
            </p:nvSpPr>
            <p:spPr>
              <a:xfrm>
                <a:off x="664191" y="3399381"/>
                <a:ext cx="4727442" cy="879649"/>
              </a:xfrm>
              <a:prstGeom prst="rect">
                <a:avLst/>
              </a:prstGeom>
              <a:solidFill>
                <a:schemeClr val="bg1"/>
              </a:solidFill>
              <a:ln>
                <a:solidFill>
                  <a:schemeClr val="bg1">
                    <a:lumMod val="85000"/>
                  </a:schemeClr>
                </a:solidFill>
              </a:ln>
              <a:effectLst>
                <a:outerShdw blurRad="1054100" dist="495300" dir="660000" sx="65000" sy="65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7">
                <a:extLst>
                  <a:ext uri="{FF2B5EF4-FFF2-40B4-BE49-F238E27FC236}">
                    <a16:creationId xmlns:a16="http://schemas.microsoft.com/office/drawing/2014/main" id="{B255B9DF-7514-431B-B2F0-6598F8F79E2A}"/>
                  </a:ext>
                </a:extLst>
              </p:cNvPr>
              <p:cNvSpPr txBox="1"/>
              <p:nvPr/>
            </p:nvSpPr>
            <p:spPr>
              <a:xfrm>
                <a:off x="1653004" y="3669928"/>
                <a:ext cx="2620285" cy="338554"/>
              </a:xfrm>
              <a:prstGeom prst="rect">
                <a:avLst/>
              </a:prstGeom>
              <a:noFill/>
            </p:spPr>
            <p:txBody>
              <a:bodyPr wrap="square" rtlCol="0">
                <a:spAutoFit/>
              </a:bodyPr>
              <a:lstStyle/>
              <a:p>
                <a:pPr fontAlgn="base">
                  <a:spcBef>
                    <a:spcPct val="20000"/>
                  </a:spcBef>
                  <a:spcAft>
                    <a:spcPct val="0"/>
                  </a:spcAft>
                </a:pPr>
                <a:r>
                  <a:rPr lang="pl-PL" altLang="pl-PL" sz="1600" dirty="0" err="1">
                    <a:solidFill>
                      <a:schemeClr val="tx1">
                        <a:lumMod val="85000"/>
                        <a:lumOff val="15000"/>
                      </a:schemeClr>
                    </a:solidFill>
                    <a:latin typeface="Arial" panose="020B0604020202020204" pitchFamily="34" charset="0"/>
                    <a:ea typeface="Verdana" pitchFamily="34" charset="0"/>
                    <a:cs typeface="Arial" panose="020B0604020202020204" pitchFamily="34" charset="0"/>
                  </a:rPr>
                  <a:t>participants</a:t>
                </a:r>
                <a:endParaRPr lang="id-ID" sz="2800" b="1"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0" name="Rectangle: Rounded Corners 4">
                <a:extLst>
                  <a:ext uri="{FF2B5EF4-FFF2-40B4-BE49-F238E27FC236}">
                    <a16:creationId xmlns:a16="http://schemas.microsoft.com/office/drawing/2014/main" id="{24E821A2-A549-4D66-83C0-390286320739}"/>
                  </a:ext>
                </a:extLst>
              </p:cNvPr>
              <p:cNvSpPr/>
              <p:nvPr/>
            </p:nvSpPr>
            <p:spPr>
              <a:xfrm>
                <a:off x="5081846" y="3399381"/>
                <a:ext cx="331304" cy="879650"/>
              </a:xfrm>
              <a:prstGeom prst="roundRect">
                <a:avLst>
                  <a:gd name="adj" fmla="val 6350"/>
                </a:avLst>
              </a:prstGeom>
              <a:gradFill flip="none" rotWithShape="1">
                <a:gsLst>
                  <a:gs pos="20000">
                    <a:srgbClr val="1A8592"/>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Box 7">
              <a:extLst>
                <a:ext uri="{FF2B5EF4-FFF2-40B4-BE49-F238E27FC236}">
                  <a16:creationId xmlns:a16="http://schemas.microsoft.com/office/drawing/2014/main" id="{444C6055-97B3-4FD7-B2AF-BD88BE71068C}"/>
                </a:ext>
              </a:extLst>
            </p:cNvPr>
            <p:cNvSpPr txBox="1"/>
            <p:nvPr/>
          </p:nvSpPr>
          <p:spPr>
            <a:xfrm>
              <a:off x="280594" y="3577595"/>
              <a:ext cx="1432434" cy="523220"/>
            </a:xfrm>
            <a:prstGeom prst="rect">
              <a:avLst/>
            </a:prstGeom>
            <a:noFill/>
          </p:spPr>
          <p:txBody>
            <a:bodyPr wrap="square" rtlCol="0">
              <a:spAutoFit/>
            </a:bodyPr>
            <a:lstStyle/>
            <a:p>
              <a:pPr algn="r" fontAlgn="base">
                <a:spcBef>
                  <a:spcPct val="20000"/>
                </a:spcBef>
                <a:spcAft>
                  <a:spcPct val="0"/>
                </a:spcAft>
              </a:pPr>
              <a:r>
                <a:rPr lang="pl-PL" altLang="pl-PL" sz="28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60+</a:t>
              </a:r>
              <a:endParaRPr lang="id-ID" sz="28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endParaRPr>
            </a:p>
          </p:txBody>
        </p:sp>
      </p:grpSp>
      <p:grpSp>
        <p:nvGrpSpPr>
          <p:cNvPr id="28" name="Grupa 27">
            <a:extLst>
              <a:ext uri="{FF2B5EF4-FFF2-40B4-BE49-F238E27FC236}">
                <a16:creationId xmlns:a16="http://schemas.microsoft.com/office/drawing/2014/main" id="{240D68EA-4753-4260-8B5F-DEACE52E00DF}"/>
              </a:ext>
            </a:extLst>
          </p:cNvPr>
          <p:cNvGrpSpPr/>
          <p:nvPr/>
        </p:nvGrpSpPr>
        <p:grpSpPr>
          <a:xfrm>
            <a:off x="8539221" y="6202150"/>
            <a:ext cx="4036376" cy="762000"/>
            <a:chOff x="417667" y="6207048"/>
            <a:chExt cx="4036376" cy="762000"/>
          </a:xfrm>
        </p:grpSpPr>
        <p:sp>
          <p:nvSpPr>
            <p:cNvPr id="30" name="pole tekstowe 29">
              <a:extLst>
                <a:ext uri="{FF2B5EF4-FFF2-40B4-BE49-F238E27FC236}">
                  <a16:creationId xmlns:a16="http://schemas.microsoft.com/office/drawing/2014/main" id="{6A86F71E-F97D-4C5B-B0A7-B8CA3E621DB1}"/>
                </a:ext>
              </a:extLst>
            </p:cNvPr>
            <p:cNvSpPr txBox="1"/>
            <p:nvPr/>
          </p:nvSpPr>
          <p:spPr>
            <a:xfrm>
              <a:off x="1812114" y="6447638"/>
              <a:ext cx="2641929" cy="338554"/>
            </a:xfrm>
            <a:prstGeom prst="rect">
              <a:avLst/>
            </a:prstGeom>
            <a:noFill/>
          </p:spPr>
          <p:txBody>
            <a:bodyPr wrap="square" rtlCol="0">
              <a:spAutoFit/>
            </a:bodyPr>
            <a:lstStyle/>
            <a:p>
              <a:r>
                <a:rPr lang="pl-PL" sz="1600" dirty="0">
                  <a:solidFill>
                    <a:schemeClr val="bg1"/>
                  </a:solidFill>
                  <a:latin typeface="Arial" panose="020B0604020202020204" pitchFamily="34" charset="0"/>
                  <a:ea typeface="Fira Sans" panose="020B0503050000020004" pitchFamily="34" charset="0"/>
                  <a:cs typeface="Arial" panose="020B0604020202020204" pitchFamily="34" charset="0"/>
                </a:rPr>
                <a:t>www.big-science.pl</a:t>
              </a:r>
            </a:p>
          </p:txBody>
        </p:sp>
        <p:pic>
          <p:nvPicPr>
            <p:cNvPr id="31" name="Obraz 30">
              <a:extLst>
                <a:ext uri="{FF2B5EF4-FFF2-40B4-BE49-F238E27FC236}">
                  <a16:creationId xmlns:a16="http://schemas.microsoft.com/office/drawing/2014/main" id="{1D242772-2E47-4A64-AA8A-16889D4794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7667" y="6207048"/>
              <a:ext cx="1522711" cy="762000"/>
            </a:xfrm>
            <a:prstGeom prst="rect">
              <a:avLst/>
            </a:prstGeom>
          </p:spPr>
        </p:pic>
      </p:grpSp>
      <p:pic>
        <p:nvPicPr>
          <p:cNvPr id="27" name="Obraz 26">
            <a:extLst>
              <a:ext uri="{FF2B5EF4-FFF2-40B4-BE49-F238E27FC236}">
                <a16:creationId xmlns:a16="http://schemas.microsoft.com/office/drawing/2014/main" id="{998B9A06-655C-4B22-9F0E-DDF8E62CCBA4}"/>
              </a:ext>
            </a:extLst>
          </p:cNvPr>
          <p:cNvPicPr>
            <a:picLocks noChangeAspect="1"/>
          </p:cNvPicPr>
          <p:nvPr/>
        </p:nvPicPr>
        <p:blipFill rotWithShape="1">
          <a:blip r:embed="rId5"/>
          <a:srcRect t="5815" b="12180"/>
          <a:stretch/>
        </p:blipFill>
        <p:spPr>
          <a:xfrm>
            <a:off x="6059488" y="-2144"/>
            <a:ext cx="6132512" cy="3370747"/>
          </a:xfrm>
          <a:prstGeom prst="rect">
            <a:avLst/>
          </a:prstGeom>
        </p:spPr>
      </p:pic>
      <p:pic>
        <p:nvPicPr>
          <p:cNvPr id="29" name="Obraz 28">
            <a:extLst>
              <a:ext uri="{FF2B5EF4-FFF2-40B4-BE49-F238E27FC236}">
                <a16:creationId xmlns:a16="http://schemas.microsoft.com/office/drawing/2014/main" id="{C8FDF42A-A249-4E81-BF54-6B3CC450329B}"/>
              </a:ext>
            </a:extLst>
          </p:cNvPr>
          <p:cNvPicPr>
            <a:picLocks noChangeAspect="1"/>
          </p:cNvPicPr>
          <p:nvPr/>
        </p:nvPicPr>
        <p:blipFill rotWithShape="1">
          <a:blip r:embed="rId6"/>
          <a:srcRect t="5862" b="13622"/>
          <a:stretch/>
        </p:blipFill>
        <p:spPr>
          <a:xfrm>
            <a:off x="6044493" y="3465513"/>
            <a:ext cx="6147507" cy="3392549"/>
          </a:xfrm>
          <a:prstGeom prst="rect">
            <a:avLst/>
          </a:prstGeom>
        </p:spPr>
      </p:pic>
      <p:grpSp>
        <p:nvGrpSpPr>
          <p:cNvPr id="4" name="Grupa 3">
            <a:extLst>
              <a:ext uri="{FF2B5EF4-FFF2-40B4-BE49-F238E27FC236}">
                <a16:creationId xmlns:a16="http://schemas.microsoft.com/office/drawing/2014/main" id="{23C0D849-6593-4F1C-84EB-CFB3A86E4C88}"/>
              </a:ext>
            </a:extLst>
          </p:cNvPr>
          <p:cNvGrpSpPr/>
          <p:nvPr/>
        </p:nvGrpSpPr>
        <p:grpSpPr>
          <a:xfrm>
            <a:off x="664191" y="4513681"/>
            <a:ext cx="4748959" cy="980725"/>
            <a:chOff x="664191" y="4513681"/>
            <a:chExt cx="4748959" cy="980725"/>
          </a:xfrm>
        </p:grpSpPr>
        <p:sp>
          <p:nvSpPr>
            <p:cNvPr id="34" name="Rectangle 38">
              <a:extLst>
                <a:ext uri="{FF2B5EF4-FFF2-40B4-BE49-F238E27FC236}">
                  <a16:creationId xmlns:a16="http://schemas.microsoft.com/office/drawing/2014/main" id="{3DEF3C30-DA2F-4984-9698-D045BC2AEAAC}"/>
                </a:ext>
              </a:extLst>
            </p:cNvPr>
            <p:cNvSpPr/>
            <p:nvPr/>
          </p:nvSpPr>
          <p:spPr>
            <a:xfrm>
              <a:off x="664191" y="4513682"/>
              <a:ext cx="4727442" cy="980724"/>
            </a:xfrm>
            <a:prstGeom prst="rect">
              <a:avLst/>
            </a:prstGeom>
            <a:solidFill>
              <a:schemeClr val="bg1"/>
            </a:solidFill>
            <a:ln>
              <a:solidFill>
                <a:schemeClr val="bg1">
                  <a:lumMod val="85000"/>
                </a:schemeClr>
              </a:solidFill>
            </a:ln>
            <a:effectLst>
              <a:outerShdw blurRad="1054100" dist="495300" dir="660000" sx="65000" sy="65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7">
              <a:extLst>
                <a:ext uri="{FF2B5EF4-FFF2-40B4-BE49-F238E27FC236}">
                  <a16:creationId xmlns:a16="http://schemas.microsoft.com/office/drawing/2014/main" id="{45194ABE-B94A-4324-87C6-8B6FE37F1B11}"/>
                </a:ext>
              </a:extLst>
            </p:cNvPr>
            <p:cNvSpPr txBox="1"/>
            <p:nvPr/>
          </p:nvSpPr>
          <p:spPr>
            <a:xfrm>
              <a:off x="874062" y="4615265"/>
              <a:ext cx="4307700" cy="830997"/>
            </a:xfrm>
            <a:prstGeom prst="rect">
              <a:avLst/>
            </a:prstGeom>
            <a:noFill/>
          </p:spPr>
          <p:txBody>
            <a:bodyPr wrap="square" rtlCol="0">
              <a:spAutoFit/>
            </a:bodyPr>
            <a:lstStyle/>
            <a:p>
              <a:pPr fontAlgn="base">
                <a:spcBef>
                  <a:spcPct val="20000"/>
                </a:spcBef>
                <a:spcAft>
                  <a:spcPct val="0"/>
                </a:spcAft>
              </a:pPr>
              <a:r>
                <a:rPr lang="en-US" altLang="pl-PL" sz="1600" dirty="0">
                  <a:solidFill>
                    <a:schemeClr val="tx1">
                      <a:lumMod val="85000"/>
                      <a:lumOff val="15000"/>
                    </a:schemeClr>
                  </a:solidFill>
                  <a:latin typeface="Arial" panose="020B0604020202020204" pitchFamily="34" charset="0"/>
                  <a:ea typeface="Verdana" pitchFamily="34" charset="0"/>
                  <a:cs typeface="Arial" panose="020B0604020202020204" pitchFamily="34" charset="0"/>
                </a:rPr>
                <a:t>Representatives of purchasing departments of the largest Big Science centers: </a:t>
              </a:r>
              <a:r>
                <a:rPr lang="en-US" altLang="pl-PL" sz="16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CERN, </a:t>
              </a:r>
              <a:r>
                <a:rPr lang="pl-PL" altLang="pl-PL" sz="16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ESS, </a:t>
              </a:r>
              <a:r>
                <a:rPr lang="en-US" altLang="pl-PL" sz="16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Fusion for Energy</a:t>
              </a:r>
              <a:endParaRPr lang="id-ID" sz="16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endParaRPr>
            </a:p>
          </p:txBody>
        </p:sp>
        <p:sp>
          <p:nvSpPr>
            <p:cNvPr id="36" name="Rectangle: Rounded Corners 4">
              <a:extLst>
                <a:ext uri="{FF2B5EF4-FFF2-40B4-BE49-F238E27FC236}">
                  <a16:creationId xmlns:a16="http://schemas.microsoft.com/office/drawing/2014/main" id="{C35071A6-97D5-46E2-BAE6-5096FC8C78ED}"/>
                </a:ext>
              </a:extLst>
            </p:cNvPr>
            <p:cNvSpPr/>
            <p:nvPr/>
          </p:nvSpPr>
          <p:spPr>
            <a:xfrm>
              <a:off x="5081846" y="4513681"/>
              <a:ext cx="331304" cy="980725"/>
            </a:xfrm>
            <a:prstGeom prst="roundRect">
              <a:avLst>
                <a:gd name="adj" fmla="val 6350"/>
              </a:avLst>
            </a:prstGeom>
            <a:gradFill flip="none" rotWithShape="1">
              <a:gsLst>
                <a:gs pos="20000">
                  <a:srgbClr val="1A8592"/>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upa 2">
            <a:extLst>
              <a:ext uri="{FF2B5EF4-FFF2-40B4-BE49-F238E27FC236}">
                <a16:creationId xmlns:a16="http://schemas.microsoft.com/office/drawing/2014/main" id="{5A251F50-D759-45DC-93C1-FD6E7E25B8F5}"/>
              </a:ext>
            </a:extLst>
          </p:cNvPr>
          <p:cNvGrpSpPr/>
          <p:nvPr/>
        </p:nvGrpSpPr>
        <p:grpSpPr>
          <a:xfrm>
            <a:off x="664191" y="5648518"/>
            <a:ext cx="4748959" cy="879650"/>
            <a:chOff x="664191" y="5648518"/>
            <a:chExt cx="4748959" cy="879650"/>
          </a:xfrm>
        </p:grpSpPr>
        <p:sp>
          <p:nvSpPr>
            <p:cNvPr id="38" name="Rectangle 38">
              <a:extLst>
                <a:ext uri="{FF2B5EF4-FFF2-40B4-BE49-F238E27FC236}">
                  <a16:creationId xmlns:a16="http://schemas.microsoft.com/office/drawing/2014/main" id="{298CE51C-15B7-420C-AA86-41B89824662F}"/>
                </a:ext>
              </a:extLst>
            </p:cNvPr>
            <p:cNvSpPr/>
            <p:nvPr/>
          </p:nvSpPr>
          <p:spPr>
            <a:xfrm>
              <a:off x="664191" y="5648519"/>
              <a:ext cx="4727442" cy="879649"/>
            </a:xfrm>
            <a:prstGeom prst="rect">
              <a:avLst/>
            </a:prstGeom>
            <a:solidFill>
              <a:schemeClr val="bg1"/>
            </a:solidFill>
            <a:ln>
              <a:solidFill>
                <a:schemeClr val="bg1">
                  <a:lumMod val="85000"/>
                </a:schemeClr>
              </a:solidFill>
            </a:ln>
            <a:effectLst>
              <a:outerShdw blurRad="1054100" dist="495300" dir="660000" sx="65000" sy="65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Rounded Corners 4">
              <a:extLst>
                <a:ext uri="{FF2B5EF4-FFF2-40B4-BE49-F238E27FC236}">
                  <a16:creationId xmlns:a16="http://schemas.microsoft.com/office/drawing/2014/main" id="{DBEB9AEE-866E-424E-BB3B-F856DE5E519A}"/>
                </a:ext>
              </a:extLst>
            </p:cNvPr>
            <p:cNvSpPr/>
            <p:nvPr/>
          </p:nvSpPr>
          <p:spPr>
            <a:xfrm>
              <a:off x="5081846" y="5648518"/>
              <a:ext cx="331304" cy="879650"/>
            </a:xfrm>
            <a:prstGeom prst="roundRect">
              <a:avLst>
                <a:gd name="adj" fmla="val 6350"/>
              </a:avLst>
            </a:prstGeom>
            <a:gradFill flip="none" rotWithShape="1">
              <a:gsLst>
                <a:gs pos="20000">
                  <a:srgbClr val="1A8592"/>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7">
              <a:extLst>
                <a:ext uri="{FF2B5EF4-FFF2-40B4-BE49-F238E27FC236}">
                  <a16:creationId xmlns:a16="http://schemas.microsoft.com/office/drawing/2014/main" id="{63F13F1F-67F6-44C1-A322-8BED01CA4550}"/>
                </a:ext>
              </a:extLst>
            </p:cNvPr>
            <p:cNvSpPr txBox="1"/>
            <p:nvPr/>
          </p:nvSpPr>
          <p:spPr>
            <a:xfrm>
              <a:off x="874062" y="5919066"/>
              <a:ext cx="4307700" cy="523220"/>
            </a:xfrm>
            <a:prstGeom prst="rect">
              <a:avLst/>
            </a:prstGeom>
            <a:noFill/>
          </p:spPr>
          <p:txBody>
            <a:bodyPr wrap="square" rtlCol="0">
              <a:spAutoFit/>
            </a:bodyPr>
            <a:lstStyle/>
            <a:p>
              <a:pPr lvl="0">
                <a:defRPr/>
              </a:pPr>
              <a:r>
                <a:rPr lang="pl-PL" sz="28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20+</a:t>
              </a:r>
              <a:r>
                <a:rPr lang="pl-PL" sz="16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 B2B </a:t>
              </a:r>
              <a:r>
                <a:rPr lang="pl-PL" sz="1600" b="1" dirty="0" err="1">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meetings</a:t>
              </a:r>
              <a:r>
                <a:rPr lang="pl-PL" sz="16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 </a:t>
              </a:r>
              <a:r>
                <a:rPr lang="pl-PL" sz="1600" dirty="0">
                  <a:solidFill>
                    <a:schemeClr val="tx1">
                      <a:lumMod val="85000"/>
                      <a:lumOff val="15000"/>
                    </a:schemeClr>
                  </a:solidFill>
                  <a:latin typeface="Arial" panose="020B0604020202020204" pitchFamily="34" charset="0"/>
                  <a:ea typeface="Verdana" pitchFamily="34" charset="0"/>
                  <a:cs typeface="Arial" panose="020B0604020202020204" pitchFamily="34" charset="0"/>
                </a:rPr>
                <a:t>with Polish </a:t>
              </a:r>
              <a:r>
                <a:rPr lang="pl-PL" sz="1600" dirty="0" err="1">
                  <a:solidFill>
                    <a:schemeClr val="tx1">
                      <a:lumMod val="85000"/>
                      <a:lumOff val="15000"/>
                    </a:schemeClr>
                  </a:solidFill>
                  <a:latin typeface="Arial" panose="020B0604020202020204" pitchFamily="34" charset="0"/>
                  <a:ea typeface="Verdana" pitchFamily="34" charset="0"/>
                  <a:cs typeface="Arial" panose="020B0604020202020204" pitchFamily="34" charset="0"/>
                </a:rPr>
                <a:t>companies</a:t>
              </a:r>
              <a:endParaRPr lang="pl-PL" sz="1600" dirty="0">
                <a:solidFill>
                  <a:schemeClr val="tx1">
                    <a:lumMod val="85000"/>
                    <a:lumOff val="15000"/>
                  </a:schemeClr>
                </a:solidFill>
                <a:latin typeface="Arial" panose="020B0604020202020204" pitchFamily="34" charset="0"/>
                <a:ea typeface="Verdana" pitchFamily="34" charset="0"/>
                <a:cs typeface="Arial" panose="020B0604020202020204" pitchFamily="34" charset="0"/>
              </a:endParaRPr>
            </a:p>
          </p:txBody>
        </p:sp>
      </p:grpSp>
      <p:sp>
        <p:nvSpPr>
          <p:cNvPr id="45" name="pole tekstowe 44">
            <a:extLst>
              <a:ext uri="{FF2B5EF4-FFF2-40B4-BE49-F238E27FC236}">
                <a16:creationId xmlns:a16="http://schemas.microsoft.com/office/drawing/2014/main" id="{3C2999B1-18CB-470A-BCBD-FF0B760CCBE9}"/>
              </a:ext>
            </a:extLst>
          </p:cNvPr>
          <p:cNvSpPr txBox="1"/>
          <p:nvPr/>
        </p:nvSpPr>
        <p:spPr>
          <a:xfrm>
            <a:off x="9448456" y="139225"/>
            <a:ext cx="2752725" cy="369332"/>
          </a:xfrm>
          <a:prstGeom prst="rect">
            <a:avLst/>
          </a:prstGeom>
          <a:gradFill flip="none" rotWithShape="1">
            <a:gsLst>
              <a:gs pos="20000">
                <a:srgbClr val="1A8592"/>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pl-PL"/>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pl-PL" sz="1600" b="1" dirty="0" err="1">
                <a:latin typeface="Arial" panose="020B0604020202020204" pitchFamily="34" charset="0"/>
                <a:cs typeface="Arial" panose="020B0604020202020204" pitchFamily="34" charset="0"/>
              </a:rPr>
              <a:t>Nordine</a:t>
            </a:r>
            <a:r>
              <a:rPr lang="pl-PL" sz="1600" b="1" dirty="0">
                <a:latin typeface="Arial" panose="020B0604020202020204" pitchFamily="34" charset="0"/>
                <a:cs typeface="Arial" panose="020B0604020202020204" pitchFamily="34" charset="0"/>
              </a:rPr>
              <a:t> </a:t>
            </a:r>
            <a:r>
              <a:rPr lang="pl-PL" sz="1600" b="1" dirty="0" err="1">
                <a:latin typeface="Arial" panose="020B0604020202020204" pitchFamily="34" charset="0"/>
                <a:cs typeface="Arial" panose="020B0604020202020204" pitchFamily="34" charset="0"/>
              </a:rPr>
              <a:t>Azizi</a:t>
            </a:r>
            <a:r>
              <a:rPr lang="pl-PL" sz="1600" b="1" dirty="0">
                <a:latin typeface="Arial" panose="020B0604020202020204" pitchFamily="34" charset="0"/>
                <a:cs typeface="Arial" panose="020B0604020202020204" pitchFamily="34" charset="0"/>
              </a:rPr>
              <a:t>,  CERN</a:t>
            </a:r>
          </a:p>
        </p:txBody>
      </p:sp>
      <p:sp>
        <p:nvSpPr>
          <p:cNvPr id="47" name="pole tekstowe 46">
            <a:extLst>
              <a:ext uri="{FF2B5EF4-FFF2-40B4-BE49-F238E27FC236}">
                <a16:creationId xmlns:a16="http://schemas.microsoft.com/office/drawing/2014/main" id="{79087688-9203-4B9F-BE24-B8DEF06A61C6}"/>
              </a:ext>
            </a:extLst>
          </p:cNvPr>
          <p:cNvSpPr txBox="1"/>
          <p:nvPr/>
        </p:nvSpPr>
        <p:spPr>
          <a:xfrm>
            <a:off x="8781969" y="3639179"/>
            <a:ext cx="3410032" cy="369332"/>
          </a:xfrm>
          <a:prstGeom prst="rect">
            <a:avLst/>
          </a:prstGeom>
          <a:gradFill flip="none" rotWithShape="1">
            <a:gsLst>
              <a:gs pos="20000">
                <a:srgbClr val="1A8592"/>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pl-PL"/>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lgn="l">
              <a:defRPr/>
            </a:pPr>
            <a:r>
              <a:rPr lang="pl-PL" sz="1600" b="1" dirty="0">
                <a:latin typeface="Arial" panose="020B0604020202020204" pitchFamily="34" charset="0"/>
                <a:cs typeface="Arial" panose="020B0604020202020204" pitchFamily="34" charset="0"/>
              </a:rPr>
              <a:t>   Sylwia Wójtowicz, ILO CERN</a:t>
            </a:r>
          </a:p>
        </p:txBody>
      </p:sp>
      <p:sp>
        <p:nvSpPr>
          <p:cNvPr id="32" name="pole tekstowe 31">
            <a:extLst>
              <a:ext uri="{FF2B5EF4-FFF2-40B4-BE49-F238E27FC236}">
                <a16:creationId xmlns:a16="http://schemas.microsoft.com/office/drawing/2014/main" id="{692BBEE7-5224-4D1D-A627-4B44C4C64A23}"/>
              </a:ext>
            </a:extLst>
          </p:cNvPr>
          <p:cNvSpPr txBox="1"/>
          <p:nvPr/>
        </p:nvSpPr>
        <p:spPr>
          <a:xfrm>
            <a:off x="6120738" y="2915175"/>
            <a:ext cx="3410032" cy="369332"/>
          </a:xfrm>
          <a:prstGeom prst="rect">
            <a:avLst/>
          </a:prstGeom>
          <a:gradFill flip="none" rotWithShape="1">
            <a:gsLst>
              <a:gs pos="20000">
                <a:srgbClr val="1A8592"/>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pl-PL"/>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lgn="l">
              <a:defRPr/>
            </a:pPr>
            <a:r>
              <a:rPr lang="pl-PL" sz="1600" b="1" dirty="0">
                <a:latin typeface="Arial" panose="020B0604020202020204" pitchFamily="34" charset="0"/>
                <a:cs typeface="Arial" panose="020B0604020202020204" pitchFamily="34" charset="0"/>
              </a:rPr>
              <a:t>   Mirko Menninga (ESS)</a:t>
            </a:r>
          </a:p>
        </p:txBody>
      </p:sp>
      <p:pic>
        <p:nvPicPr>
          <p:cNvPr id="37" name="Obraz 36">
            <a:extLst>
              <a:ext uri="{FF2B5EF4-FFF2-40B4-BE49-F238E27FC236}">
                <a16:creationId xmlns:a16="http://schemas.microsoft.com/office/drawing/2014/main" id="{41AF4625-83D1-481C-9222-B88C51A954CF}"/>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4117642" y="105133"/>
            <a:ext cx="713806" cy="888775"/>
          </a:xfrm>
          <a:prstGeom prst="rect">
            <a:avLst/>
          </a:prstGeom>
        </p:spPr>
      </p:pic>
      <p:pic>
        <p:nvPicPr>
          <p:cNvPr id="39" name="Obraz 38">
            <a:extLst>
              <a:ext uri="{FF2B5EF4-FFF2-40B4-BE49-F238E27FC236}">
                <a16:creationId xmlns:a16="http://schemas.microsoft.com/office/drawing/2014/main" id="{C4221899-D62D-4C97-939E-CD1FCB63B8F5}"/>
              </a:ext>
            </a:extLst>
          </p:cNvPr>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3188533" y="270738"/>
            <a:ext cx="765353" cy="700592"/>
          </a:xfrm>
          <a:prstGeom prst="rect">
            <a:avLst/>
          </a:prstGeom>
        </p:spPr>
      </p:pic>
      <p:pic>
        <p:nvPicPr>
          <p:cNvPr id="42" name="Obraz 41">
            <a:extLst>
              <a:ext uri="{FF2B5EF4-FFF2-40B4-BE49-F238E27FC236}">
                <a16:creationId xmlns:a16="http://schemas.microsoft.com/office/drawing/2014/main" id="{505F90CF-4FBE-4B76-8561-2B6B09AD40F4}"/>
              </a:ext>
            </a:extLst>
          </p:cNvPr>
          <p:cNvPicPr>
            <a:picLocks noChangeAspect="1"/>
          </p:cNvPicPr>
          <p:nvPr/>
        </p:nvPicPr>
        <p:blipFill>
          <a:blip r:embed="rId9" cstate="hqprint">
            <a:extLst>
              <a:ext uri="{28A0092B-C50C-407E-A947-70E740481C1C}">
                <a14:useLocalDpi xmlns:a14="http://schemas.microsoft.com/office/drawing/2010/main" val="0"/>
              </a:ext>
            </a:extLst>
          </a:blip>
          <a:stretch>
            <a:fillRect/>
          </a:stretch>
        </p:blipFill>
        <p:spPr>
          <a:xfrm>
            <a:off x="1531252" y="236871"/>
            <a:ext cx="1522711" cy="762000"/>
          </a:xfrm>
          <a:prstGeom prst="rect">
            <a:avLst/>
          </a:prstGeom>
          <a:solidFill>
            <a:srgbClr val="09778D"/>
          </a:solidFill>
        </p:spPr>
      </p:pic>
    </p:spTree>
    <p:extLst>
      <p:ext uri="{BB962C8B-B14F-4D97-AF65-F5344CB8AC3E}">
        <p14:creationId xmlns:p14="http://schemas.microsoft.com/office/powerpoint/2010/main" val="29951719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C471CE55-30DC-47D0-B9CD-7FAF426EBF0E}"/>
              </a:ext>
            </a:extLst>
          </p:cNvPr>
          <p:cNvSpPr txBox="1"/>
          <p:nvPr/>
        </p:nvSpPr>
        <p:spPr>
          <a:xfrm>
            <a:off x="530848" y="1430671"/>
            <a:ext cx="4727442" cy="1446550"/>
          </a:xfrm>
          <a:prstGeom prst="rect">
            <a:avLst/>
          </a:prstGeom>
          <a:noFill/>
        </p:spPr>
        <p:txBody>
          <a:bodyPr wrap="square" rtlCol="0">
            <a:spAutoFit/>
          </a:bodyPr>
          <a:lstStyle/>
          <a:p>
            <a:r>
              <a:rPr lang="pl-PL" sz="4400" b="1" dirty="0" err="1">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Poland&amp;CERN</a:t>
            </a:r>
            <a:endParaRPr lang="pl-PL" sz="4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endParaRPr>
          </a:p>
          <a:p>
            <a:r>
              <a:rPr lang="pl-PL" sz="4400" b="1" dirty="0" err="1">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collaboration</a:t>
            </a:r>
            <a:endParaRPr lang="pl-PL" sz="4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endParaRPr>
          </a:p>
        </p:txBody>
      </p:sp>
      <p:pic>
        <p:nvPicPr>
          <p:cNvPr id="41" name="Obraz 40">
            <a:extLst>
              <a:ext uri="{FF2B5EF4-FFF2-40B4-BE49-F238E27FC236}">
                <a16:creationId xmlns:a16="http://schemas.microsoft.com/office/drawing/2014/main" id="{B33C5191-B7DA-4DDA-AD32-3805CADD0B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848" y="-2224220"/>
            <a:ext cx="133343" cy="166222"/>
          </a:xfrm>
          <a:prstGeom prst="rect">
            <a:avLst/>
          </a:prstGeom>
        </p:spPr>
      </p:pic>
      <p:grpSp>
        <p:nvGrpSpPr>
          <p:cNvPr id="2" name="Grupa 1">
            <a:extLst>
              <a:ext uri="{FF2B5EF4-FFF2-40B4-BE49-F238E27FC236}">
                <a16:creationId xmlns:a16="http://schemas.microsoft.com/office/drawing/2014/main" id="{F2DFD131-A002-4725-AF21-07E33FED7B80}"/>
              </a:ext>
            </a:extLst>
          </p:cNvPr>
          <p:cNvGrpSpPr/>
          <p:nvPr/>
        </p:nvGrpSpPr>
        <p:grpSpPr>
          <a:xfrm>
            <a:off x="-11705" y="0"/>
            <a:ext cx="1085105" cy="1017115"/>
            <a:chOff x="11106895" y="0"/>
            <a:chExt cx="1085105" cy="1017115"/>
          </a:xfrm>
        </p:grpSpPr>
        <p:sp>
          <p:nvSpPr>
            <p:cNvPr id="19" name="Rectangle 5">
              <a:extLst>
                <a:ext uri="{FF2B5EF4-FFF2-40B4-BE49-F238E27FC236}">
                  <a16:creationId xmlns:a16="http://schemas.microsoft.com/office/drawing/2014/main" id="{74055427-33AB-4228-9C85-97A96B2987EC}"/>
                </a:ext>
              </a:extLst>
            </p:cNvPr>
            <p:cNvSpPr/>
            <p:nvPr/>
          </p:nvSpPr>
          <p:spPr>
            <a:xfrm>
              <a:off x="11106895" y="0"/>
              <a:ext cx="1085105" cy="1017115"/>
            </a:xfrm>
            <a:prstGeom prst="rect">
              <a:avLst/>
            </a:prstGeom>
            <a:gradFill flip="none" rotWithShape="1">
              <a:gsLst>
                <a:gs pos="20000">
                  <a:srgbClr val="1A8592"/>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 name="Obraz 22">
              <a:extLst>
                <a:ext uri="{FF2B5EF4-FFF2-40B4-BE49-F238E27FC236}">
                  <a16:creationId xmlns:a16="http://schemas.microsoft.com/office/drawing/2014/main" id="{73AD616F-4638-421A-A5E6-811D38D18F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74549" y="103886"/>
              <a:ext cx="749796" cy="749796"/>
            </a:xfrm>
            <a:prstGeom prst="rect">
              <a:avLst/>
            </a:prstGeom>
          </p:spPr>
        </p:pic>
      </p:grpSp>
      <p:grpSp>
        <p:nvGrpSpPr>
          <p:cNvPr id="3" name="Grupa 2">
            <a:extLst>
              <a:ext uri="{FF2B5EF4-FFF2-40B4-BE49-F238E27FC236}">
                <a16:creationId xmlns:a16="http://schemas.microsoft.com/office/drawing/2014/main" id="{1C4193C1-1261-4BAA-8E4A-B5E6C242EFE2}"/>
              </a:ext>
            </a:extLst>
          </p:cNvPr>
          <p:cNvGrpSpPr/>
          <p:nvPr/>
        </p:nvGrpSpPr>
        <p:grpSpPr>
          <a:xfrm>
            <a:off x="664191" y="3081090"/>
            <a:ext cx="4748959" cy="1406023"/>
            <a:chOff x="664191" y="3081090"/>
            <a:chExt cx="4748959" cy="1406023"/>
          </a:xfrm>
        </p:grpSpPr>
        <p:sp>
          <p:nvSpPr>
            <p:cNvPr id="17" name="Rectangle 38">
              <a:extLst>
                <a:ext uri="{FF2B5EF4-FFF2-40B4-BE49-F238E27FC236}">
                  <a16:creationId xmlns:a16="http://schemas.microsoft.com/office/drawing/2014/main" id="{5F3B69A2-D165-44CA-B65C-178AEE8D34D8}"/>
                </a:ext>
              </a:extLst>
            </p:cNvPr>
            <p:cNvSpPr/>
            <p:nvPr/>
          </p:nvSpPr>
          <p:spPr>
            <a:xfrm>
              <a:off x="664191" y="3081091"/>
              <a:ext cx="4727442" cy="1406022"/>
            </a:xfrm>
            <a:prstGeom prst="rect">
              <a:avLst/>
            </a:prstGeom>
            <a:solidFill>
              <a:schemeClr val="bg1"/>
            </a:solidFill>
            <a:ln>
              <a:solidFill>
                <a:schemeClr val="bg1">
                  <a:lumMod val="85000"/>
                </a:schemeClr>
              </a:solidFill>
            </a:ln>
            <a:effectLst>
              <a:outerShdw blurRad="1054100" dist="495300" dir="660000" sx="65000" sy="65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7">
              <a:extLst>
                <a:ext uri="{FF2B5EF4-FFF2-40B4-BE49-F238E27FC236}">
                  <a16:creationId xmlns:a16="http://schemas.microsoft.com/office/drawing/2014/main" id="{B255B9DF-7514-431B-B2F0-6598F8F79E2A}"/>
                </a:ext>
              </a:extLst>
            </p:cNvPr>
            <p:cNvSpPr txBox="1"/>
            <p:nvPr/>
          </p:nvSpPr>
          <p:spPr>
            <a:xfrm>
              <a:off x="2268334" y="3368604"/>
              <a:ext cx="2620285" cy="830997"/>
            </a:xfrm>
            <a:prstGeom prst="rect">
              <a:avLst/>
            </a:prstGeom>
            <a:noFill/>
          </p:spPr>
          <p:txBody>
            <a:bodyPr wrap="square" rtlCol="0">
              <a:spAutoFit/>
            </a:bodyPr>
            <a:lstStyle/>
            <a:p>
              <a:pPr fontAlgn="base">
                <a:spcBef>
                  <a:spcPct val="20000"/>
                </a:spcBef>
                <a:spcAft>
                  <a:spcPct val="0"/>
                </a:spcAft>
              </a:pPr>
              <a:r>
                <a:rPr lang="pl-PL" altLang="pl-PL" sz="1600" dirty="0" err="1">
                  <a:solidFill>
                    <a:schemeClr val="tx1">
                      <a:lumMod val="85000"/>
                      <a:lumOff val="15000"/>
                    </a:schemeClr>
                  </a:solidFill>
                  <a:latin typeface="Arial" panose="020B0604020202020204" pitchFamily="34" charset="0"/>
                  <a:ea typeface="Verdana" pitchFamily="34" charset="0"/>
                  <a:cs typeface="Arial" panose="020B0604020202020204" pitchFamily="34" charset="0"/>
                </a:rPr>
                <a:t>companies</a:t>
              </a:r>
              <a:r>
                <a:rPr lang="pl-PL" altLang="pl-PL" sz="1600" dirty="0">
                  <a:solidFill>
                    <a:schemeClr val="tx1">
                      <a:lumMod val="85000"/>
                      <a:lumOff val="15000"/>
                    </a:schemeClr>
                  </a:solidFill>
                  <a:latin typeface="Arial" panose="020B0604020202020204" pitchFamily="34" charset="0"/>
                  <a:ea typeface="Verdana" pitchFamily="34" charset="0"/>
                  <a:cs typeface="Arial" panose="020B0604020202020204" pitchFamily="34" charset="0"/>
                </a:rPr>
                <a:t> and </a:t>
              </a:r>
              <a:r>
                <a:rPr lang="pl-PL" altLang="pl-PL" sz="1600" dirty="0" err="1">
                  <a:solidFill>
                    <a:schemeClr val="tx1">
                      <a:lumMod val="85000"/>
                      <a:lumOff val="15000"/>
                    </a:schemeClr>
                  </a:solidFill>
                  <a:latin typeface="Arial" panose="020B0604020202020204" pitchFamily="34" charset="0"/>
                  <a:ea typeface="Verdana" pitchFamily="34" charset="0"/>
                  <a:cs typeface="Arial" panose="020B0604020202020204" pitchFamily="34" charset="0"/>
                </a:rPr>
                <a:t>institutions</a:t>
              </a:r>
              <a:r>
                <a:rPr lang="pl-PL" altLang="pl-PL" sz="1600" dirty="0">
                  <a:solidFill>
                    <a:schemeClr val="tx1">
                      <a:lumMod val="85000"/>
                      <a:lumOff val="15000"/>
                    </a:schemeClr>
                  </a:solidFill>
                  <a:latin typeface="Arial" panose="020B0604020202020204" pitchFamily="34" charset="0"/>
                  <a:ea typeface="Verdana" pitchFamily="34" charset="0"/>
                  <a:cs typeface="Arial" panose="020B0604020202020204" pitchFamily="34" charset="0"/>
                </a:rPr>
                <a:t> from </a:t>
              </a:r>
              <a:r>
                <a:rPr lang="pl-PL" altLang="pl-PL" sz="1600" dirty="0" err="1">
                  <a:solidFill>
                    <a:schemeClr val="tx1">
                      <a:lumMod val="85000"/>
                      <a:lumOff val="15000"/>
                    </a:schemeClr>
                  </a:solidFill>
                  <a:latin typeface="Arial" panose="020B0604020202020204" pitchFamily="34" charset="0"/>
                  <a:ea typeface="Verdana" pitchFamily="34" charset="0"/>
                  <a:cs typeface="Arial" panose="020B0604020202020204" pitchFamily="34" charset="0"/>
                </a:rPr>
                <a:t>polish</a:t>
              </a:r>
              <a:r>
                <a:rPr lang="pl-PL" altLang="pl-PL" sz="1600" dirty="0">
                  <a:solidFill>
                    <a:schemeClr val="tx1">
                      <a:lumMod val="85000"/>
                      <a:lumOff val="15000"/>
                    </a:schemeClr>
                  </a:solidFill>
                  <a:latin typeface="Arial" panose="020B0604020202020204" pitchFamily="34" charset="0"/>
                  <a:ea typeface="Verdana" pitchFamily="34" charset="0"/>
                  <a:cs typeface="Arial" panose="020B0604020202020204" pitchFamily="34" charset="0"/>
                </a:rPr>
                <a:t> high-tech </a:t>
              </a:r>
              <a:r>
                <a:rPr lang="pl-PL" altLang="pl-PL" sz="1600" dirty="0" err="1">
                  <a:solidFill>
                    <a:schemeClr val="tx1">
                      <a:lumMod val="85000"/>
                      <a:lumOff val="15000"/>
                    </a:schemeClr>
                  </a:solidFill>
                  <a:latin typeface="Arial" panose="020B0604020202020204" pitchFamily="34" charset="0"/>
                  <a:ea typeface="Verdana" pitchFamily="34" charset="0"/>
                  <a:cs typeface="Arial" panose="020B0604020202020204" pitchFamily="34" charset="0"/>
                </a:rPr>
                <a:t>sector</a:t>
              </a:r>
              <a:endParaRPr lang="id-ID" sz="2800" b="1"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0" name="Rectangle: Rounded Corners 4">
              <a:extLst>
                <a:ext uri="{FF2B5EF4-FFF2-40B4-BE49-F238E27FC236}">
                  <a16:creationId xmlns:a16="http://schemas.microsoft.com/office/drawing/2014/main" id="{24E821A2-A549-4D66-83C0-390286320739}"/>
                </a:ext>
              </a:extLst>
            </p:cNvPr>
            <p:cNvSpPr/>
            <p:nvPr/>
          </p:nvSpPr>
          <p:spPr>
            <a:xfrm>
              <a:off x="5081846" y="3081090"/>
              <a:ext cx="331304" cy="1406023"/>
            </a:xfrm>
            <a:prstGeom prst="roundRect">
              <a:avLst>
                <a:gd name="adj" fmla="val 6350"/>
              </a:avLst>
            </a:prstGeom>
            <a:gradFill flip="none" rotWithShape="1">
              <a:gsLst>
                <a:gs pos="20000">
                  <a:srgbClr val="1A8592"/>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7">
              <a:extLst>
                <a:ext uri="{FF2B5EF4-FFF2-40B4-BE49-F238E27FC236}">
                  <a16:creationId xmlns:a16="http://schemas.microsoft.com/office/drawing/2014/main" id="{444C6055-97B3-4FD7-B2AF-BD88BE71068C}"/>
                </a:ext>
              </a:extLst>
            </p:cNvPr>
            <p:cNvSpPr txBox="1"/>
            <p:nvPr/>
          </p:nvSpPr>
          <p:spPr>
            <a:xfrm>
              <a:off x="835900" y="3399382"/>
              <a:ext cx="1432434" cy="769441"/>
            </a:xfrm>
            <a:prstGeom prst="rect">
              <a:avLst/>
            </a:prstGeom>
            <a:noFill/>
          </p:spPr>
          <p:txBody>
            <a:bodyPr wrap="square" rtlCol="0">
              <a:spAutoFit/>
            </a:bodyPr>
            <a:lstStyle/>
            <a:p>
              <a:pPr algn="r" fontAlgn="base">
                <a:spcBef>
                  <a:spcPct val="20000"/>
                </a:spcBef>
                <a:spcAft>
                  <a:spcPct val="0"/>
                </a:spcAft>
              </a:pPr>
              <a:r>
                <a:rPr lang="pl-PL" altLang="pl-PL" sz="4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+20</a:t>
              </a:r>
              <a:endParaRPr lang="id-ID" sz="4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endParaRPr>
            </a:p>
          </p:txBody>
        </p:sp>
      </p:grpSp>
      <p:grpSp>
        <p:nvGrpSpPr>
          <p:cNvPr id="4" name="Grupa 3">
            <a:extLst>
              <a:ext uri="{FF2B5EF4-FFF2-40B4-BE49-F238E27FC236}">
                <a16:creationId xmlns:a16="http://schemas.microsoft.com/office/drawing/2014/main" id="{80C93CA8-0148-4AC2-9496-0AE04CC0572E}"/>
              </a:ext>
            </a:extLst>
          </p:cNvPr>
          <p:cNvGrpSpPr/>
          <p:nvPr/>
        </p:nvGrpSpPr>
        <p:grpSpPr>
          <a:xfrm>
            <a:off x="664191" y="4881736"/>
            <a:ext cx="4748959" cy="1423529"/>
            <a:chOff x="664191" y="4881736"/>
            <a:chExt cx="4748959" cy="1423529"/>
          </a:xfrm>
        </p:grpSpPr>
        <p:sp>
          <p:nvSpPr>
            <p:cNvPr id="22" name="Rectangle 38">
              <a:extLst>
                <a:ext uri="{FF2B5EF4-FFF2-40B4-BE49-F238E27FC236}">
                  <a16:creationId xmlns:a16="http://schemas.microsoft.com/office/drawing/2014/main" id="{AA140F00-7AAE-4D92-B150-06683D6B92B6}"/>
                </a:ext>
              </a:extLst>
            </p:cNvPr>
            <p:cNvSpPr/>
            <p:nvPr/>
          </p:nvSpPr>
          <p:spPr>
            <a:xfrm>
              <a:off x="664191" y="4881736"/>
              <a:ext cx="4727442" cy="1423529"/>
            </a:xfrm>
            <a:prstGeom prst="rect">
              <a:avLst/>
            </a:prstGeom>
            <a:solidFill>
              <a:schemeClr val="bg1"/>
            </a:solidFill>
            <a:ln>
              <a:solidFill>
                <a:schemeClr val="bg1">
                  <a:lumMod val="85000"/>
                </a:schemeClr>
              </a:solidFill>
            </a:ln>
            <a:effectLst>
              <a:outerShdw blurRad="1054100" dist="495300" dir="660000" sx="65000" sy="65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7">
              <a:extLst>
                <a:ext uri="{FF2B5EF4-FFF2-40B4-BE49-F238E27FC236}">
                  <a16:creationId xmlns:a16="http://schemas.microsoft.com/office/drawing/2014/main" id="{2780A496-BE38-4770-A15E-55B3977059C5}"/>
                </a:ext>
              </a:extLst>
            </p:cNvPr>
            <p:cNvSpPr txBox="1"/>
            <p:nvPr/>
          </p:nvSpPr>
          <p:spPr>
            <a:xfrm>
              <a:off x="835899" y="5208780"/>
              <a:ext cx="1790070" cy="769441"/>
            </a:xfrm>
            <a:prstGeom prst="rect">
              <a:avLst/>
            </a:prstGeom>
            <a:noFill/>
          </p:spPr>
          <p:txBody>
            <a:bodyPr wrap="square" rtlCol="0">
              <a:spAutoFit/>
            </a:bodyPr>
            <a:lstStyle/>
            <a:p>
              <a:pPr fontAlgn="base">
                <a:spcBef>
                  <a:spcPct val="20000"/>
                </a:spcBef>
                <a:spcAft>
                  <a:spcPct val="0"/>
                </a:spcAft>
              </a:pPr>
              <a:r>
                <a:rPr lang="pl-PL" altLang="pl-PL" sz="4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rPr>
                <a:t>+120</a:t>
              </a:r>
              <a:endParaRPr lang="id-ID" sz="4400" b="1" dirty="0">
                <a:gradFill>
                  <a:gsLst>
                    <a:gs pos="100000">
                      <a:srgbClr val="013C78"/>
                    </a:gs>
                    <a:gs pos="0">
                      <a:srgbClr val="0B8392"/>
                    </a:gs>
                  </a:gsLst>
                  <a:lin ang="10800000" scaled="1"/>
                </a:gradFill>
                <a:latin typeface="Arial" panose="020B0604020202020204" pitchFamily="34" charset="0"/>
                <a:ea typeface="Verdana" pitchFamily="34" charset="0"/>
                <a:cs typeface="Arial" panose="020B0604020202020204" pitchFamily="34" charset="0"/>
              </a:endParaRPr>
            </a:p>
          </p:txBody>
        </p:sp>
        <p:sp>
          <p:nvSpPr>
            <p:cNvPr id="25" name="TextBox 7">
              <a:extLst>
                <a:ext uri="{FF2B5EF4-FFF2-40B4-BE49-F238E27FC236}">
                  <a16:creationId xmlns:a16="http://schemas.microsoft.com/office/drawing/2014/main" id="{278EC6FE-EC08-4BAF-B8C9-8AF05CC36569}"/>
                </a:ext>
              </a:extLst>
            </p:cNvPr>
            <p:cNvSpPr txBox="1"/>
            <p:nvPr/>
          </p:nvSpPr>
          <p:spPr>
            <a:xfrm>
              <a:off x="2268334" y="5147224"/>
              <a:ext cx="2895338" cy="830997"/>
            </a:xfrm>
            <a:prstGeom prst="rect">
              <a:avLst/>
            </a:prstGeom>
            <a:noFill/>
          </p:spPr>
          <p:txBody>
            <a:bodyPr wrap="square" rtlCol="0">
              <a:spAutoFit/>
            </a:bodyPr>
            <a:lstStyle/>
            <a:p>
              <a:pPr fontAlgn="base">
                <a:spcBef>
                  <a:spcPct val="20000"/>
                </a:spcBef>
                <a:spcAft>
                  <a:spcPct val="0"/>
                </a:spcAft>
              </a:pPr>
              <a:r>
                <a:rPr lang="pl-PL" altLang="pl-PL" sz="1600" dirty="0" err="1">
                  <a:solidFill>
                    <a:schemeClr val="tx1">
                      <a:lumMod val="85000"/>
                      <a:lumOff val="15000"/>
                    </a:schemeClr>
                  </a:solidFill>
                  <a:latin typeface="Arial" panose="020B0604020202020204" pitchFamily="34" charset="0"/>
                  <a:ea typeface="Verdana" pitchFamily="34" charset="0"/>
                  <a:cs typeface="Arial" panose="020B0604020202020204" pitchFamily="34" charset="0"/>
                </a:rPr>
                <a:t>networking</a:t>
              </a:r>
              <a:r>
                <a:rPr lang="pl-PL" altLang="pl-PL" sz="1600" dirty="0">
                  <a:solidFill>
                    <a:schemeClr val="tx1">
                      <a:lumMod val="85000"/>
                      <a:lumOff val="15000"/>
                    </a:schemeClr>
                  </a:solidFill>
                  <a:latin typeface="Arial" panose="020B0604020202020204" pitchFamily="34" charset="0"/>
                  <a:ea typeface="Verdana" pitchFamily="34" charset="0"/>
                  <a:cs typeface="Arial" panose="020B0604020202020204" pitchFamily="34" charset="0"/>
                </a:rPr>
                <a:t> </a:t>
              </a:r>
              <a:r>
                <a:rPr lang="pl-PL" altLang="pl-PL" sz="1600" dirty="0" err="1">
                  <a:solidFill>
                    <a:schemeClr val="tx1">
                      <a:lumMod val="85000"/>
                      <a:lumOff val="15000"/>
                    </a:schemeClr>
                  </a:solidFill>
                  <a:latin typeface="Arial" panose="020B0604020202020204" pitchFamily="34" charset="0"/>
                  <a:ea typeface="Verdana" pitchFamily="34" charset="0"/>
                  <a:cs typeface="Arial" panose="020B0604020202020204" pitchFamily="34" charset="0"/>
                </a:rPr>
                <a:t>meetings</a:t>
              </a:r>
              <a:r>
                <a:rPr lang="pl-PL" altLang="pl-PL" sz="1600" dirty="0">
                  <a:solidFill>
                    <a:schemeClr val="tx1">
                      <a:lumMod val="85000"/>
                      <a:lumOff val="15000"/>
                    </a:schemeClr>
                  </a:solidFill>
                  <a:latin typeface="Arial" panose="020B0604020202020204" pitchFamily="34" charset="0"/>
                  <a:ea typeface="Verdana" pitchFamily="34" charset="0"/>
                  <a:cs typeface="Arial" panose="020B0604020202020204" pitchFamily="34" charset="0"/>
                </a:rPr>
                <a:t> </a:t>
              </a:r>
              <a:br>
                <a:rPr lang="pl-PL" altLang="pl-PL" sz="1600" dirty="0">
                  <a:solidFill>
                    <a:schemeClr val="tx1">
                      <a:lumMod val="85000"/>
                      <a:lumOff val="15000"/>
                    </a:schemeClr>
                  </a:solidFill>
                  <a:latin typeface="Arial" panose="020B0604020202020204" pitchFamily="34" charset="0"/>
                  <a:ea typeface="Verdana" pitchFamily="34" charset="0"/>
                  <a:cs typeface="Arial" panose="020B0604020202020204" pitchFamily="34" charset="0"/>
                </a:rPr>
              </a:br>
              <a:r>
                <a:rPr lang="pl-PL" altLang="pl-PL" sz="1600" dirty="0">
                  <a:solidFill>
                    <a:schemeClr val="tx1">
                      <a:lumMod val="85000"/>
                      <a:lumOff val="15000"/>
                    </a:schemeClr>
                  </a:solidFill>
                  <a:latin typeface="Arial" panose="020B0604020202020204" pitchFamily="34" charset="0"/>
                  <a:ea typeface="Verdana" pitchFamily="34" charset="0"/>
                  <a:cs typeface="Arial" panose="020B0604020202020204" pitchFamily="34" charset="0"/>
                </a:rPr>
                <a:t>of 60 </a:t>
              </a:r>
              <a:r>
                <a:rPr lang="pl-PL" altLang="pl-PL" sz="1600" dirty="0" err="1">
                  <a:solidFill>
                    <a:schemeClr val="tx1">
                      <a:lumMod val="85000"/>
                      <a:lumOff val="15000"/>
                    </a:schemeClr>
                  </a:solidFill>
                  <a:latin typeface="Arial" panose="020B0604020202020204" pitchFamily="34" charset="0"/>
                  <a:ea typeface="Verdana" pitchFamily="34" charset="0"/>
                  <a:cs typeface="Arial" panose="020B0604020202020204" pitchFamily="34" charset="0"/>
                </a:rPr>
                <a:t>polish</a:t>
              </a:r>
              <a:r>
                <a:rPr lang="pl-PL" altLang="pl-PL" sz="1600" dirty="0">
                  <a:solidFill>
                    <a:schemeClr val="tx1">
                      <a:lumMod val="85000"/>
                      <a:lumOff val="15000"/>
                    </a:schemeClr>
                  </a:solidFill>
                  <a:latin typeface="Arial" panose="020B0604020202020204" pitchFamily="34" charset="0"/>
                  <a:ea typeface="Verdana" pitchFamily="34" charset="0"/>
                  <a:cs typeface="Arial" panose="020B0604020202020204" pitchFamily="34" charset="0"/>
                </a:rPr>
                <a:t> </a:t>
              </a:r>
              <a:r>
                <a:rPr lang="pl-PL" altLang="pl-PL" sz="1600" dirty="0" err="1">
                  <a:solidFill>
                    <a:schemeClr val="tx1">
                      <a:lumMod val="85000"/>
                      <a:lumOff val="15000"/>
                    </a:schemeClr>
                  </a:solidFill>
                  <a:latin typeface="Arial" panose="020B0604020202020204" pitchFamily="34" charset="0"/>
                  <a:ea typeface="Verdana" pitchFamily="34" charset="0"/>
                  <a:cs typeface="Arial" panose="020B0604020202020204" pitchFamily="34" charset="0"/>
                </a:rPr>
                <a:t>participants</a:t>
              </a:r>
              <a:r>
                <a:rPr lang="pl-PL" altLang="pl-PL" sz="1600" dirty="0">
                  <a:solidFill>
                    <a:schemeClr val="tx1">
                      <a:lumMod val="85000"/>
                      <a:lumOff val="15000"/>
                    </a:schemeClr>
                  </a:solidFill>
                  <a:latin typeface="Arial" panose="020B0604020202020204" pitchFamily="34" charset="0"/>
                  <a:ea typeface="Verdana" pitchFamily="34" charset="0"/>
                  <a:cs typeface="Arial" panose="020B0604020202020204" pitchFamily="34" charset="0"/>
                </a:rPr>
                <a:t> with CERN </a:t>
              </a:r>
              <a:r>
                <a:rPr lang="pl-PL" altLang="pl-PL" sz="1600" dirty="0" err="1">
                  <a:solidFill>
                    <a:schemeClr val="tx1">
                      <a:lumMod val="85000"/>
                      <a:lumOff val="15000"/>
                    </a:schemeClr>
                  </a:solidFill>
                  <a:latin typeface="Arial" panose="020B0604020202020204" pitchFamily="34" charset="0"/>
                  <a:ea typeface="Verdana" pitchFamily="34" charset="0"/>
                  <a:cs typeface="Arial" panose="020B0604020202020204" pitchFamily="34" charset="0"/>
                </a:rPr>
                <a:t>representatives</a:t>
              </a:r>
              <a:r>
                <a:rPr lang="pl-PL" altLang="pl-PL" sz="1600" dirty="0">
                  <a:solidFill>
                    <a:schemeClr val="tx1">
                      <a:lumMod val="85000"/>
                      <a:lumOff val="15000"/>
                    </a:schemeClr>
                  </a:solidFill>
                  <a:latin typeface="Arial" panose="020B0604020202020204" pitchFamily="34" charset="0"/>
                  <a:ea typeface="Verdana" pitchFamily="34" charset="0"/>
                  <a:cs typeface="Arial" panose="020B0604020202020204" pitchFamily="34" charset="0"/>
                </a:rPr>
                <a:t> </a:t>
              </a:r>
              <a:endParaRPr lang="id-ID" sz="2800" b="1"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6" name="Rectangle: Rounded Corners 4">
              <a:extLst>
                <a:ext uri="{FF2B5EF4-FFF2-40B4-BE49-F238E27FC236}">
                  <a16:creationId xmlns:a16="http://schemas.microsoft.com/office/drawing/2014/main" id="{E9DBF6A9-0565-4394-89C5-7DFEFBE009A8}"/>
                </a:ext>
              </a:extLst>
            </p:cNvPr>
            <p:cNvSpPr/>
            <p:nvPr/>
          </p:nvSpPr>
          <p:spPr>
            <a:xfrm>
              <a:off x="5081846" y="4881737"/>
              <a:ext cx="331304" cy="1423528"/>
            </a:xfrm>
            <a:prstGeom prst="roundRect">
              <a:avLst>
                <a:gd name="adj" fmla="val 6350"/>
              </a:avLst>
            </a:prstGeom>
            <a:gradFill flip="none" rotWithShape="1">
              <a:gsLst>
                <a:gs pos="20000">
                  <a:srgbClr val="1A8592"/>
                </a:gs>
                <a:gs pos="98000">
                  <a:srgbClr val="173C70"/>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1" name="Obraz 10" descr="Obraz zawierający zewnętrzne, czerwony, budynek, znak&#10;&#10;Opis wygenerowany automatycznie">
            <a:extLst>
              <a:ext uri="{FF2B5EF4-FFF2-40B4-BE49-F238E27FC236}">
                <a16:creationId xmlns:a16="http://schemas.microsoft.com/office/drawing/2014/main" id="{1FB016BD-DCBB-4F35-9C5F-F39B5133421F}"/>
              </a:ext>
            </a:extLst>
          </p:cNvPr>
          <p:cNvPicPr>
            <a:picLocks noChangeAspect="1"/>
          </p:cNvPicPr>
          <p:nvPr/>
        </p:nvPicPr>
        <p:blipFill rotWithShape="1">
          <a:blip r:embed="rId4">
            <a:extLst>
              <a:ext uri="{28A0092B-C50C-407E-A947-70E740481C1C}">
                <a14:useLocalDpi xmlns:a14="http://schemas.microsoft.com/office/drawing/2010/main" val="0"/>
              </a:ext>
            </a:extLst>
          </a:blip>
          <a:srcRect l="1" r="615"/>
          <a:stretch/>
        </p:blipFill>
        <p:spPr>
          <a:xfrm>
            <a:off x="6059489" y="0"/>
            <a:ext cx="6132512" cy="6858000"/>
          </a:xfrm>
          <a:prstGeom prst="rect">
            <a:avLst/>
          </a:prstGeom>
        </p:spPr>
      </p:pic>
      <p:grpSp>
        <p:nvGrpSpPr>
          <p:cNvPr id="28" name="Grupa 27">
            <a:extLst>
              <a:ext uri="{FF2B5EF4-FFF2-40B4-BE49-F238E27FC236}">
                <a16:creationId xmlns:a16="http://schemas.microsoft.com/office/drawing/2014/main" id="{240D68EA-4753-4260-8B5F-DEACE52E00DF}"/>
              </a:ext>
            </a:extLst>
          </p:cNvPr>
          <p:cNvGrpSpPr/>
          <p:nvPr/>
        </p:nvGrpSpPr>
        <p:grpSpPr>
          <a:xfrm>
            <a:off x="8539221" y="6202150"/>
            <a:ext cx="4036376" cy="762000"/>
            <a:chOff x="417667" y="6207048"/>
            <a:chExt cx="4036376" cy="762000"/>
          </a:xfrm>
        </p:grpSpPr>
        <p:sp>
          <p:nvSpPr>
            <p:cNvPr id="30" name="pole tekstowe 29">
              <a:extLst>
                <a:ext uri="{FF2B5EF4-FFF2-40B4-BE49-F238E27FC236}">
                  <a16:creationId xmlns:a16="http://schemas.microsoft.com/office/drawing/2014/main" id="{6A86F71E-F97D-4C5B-B0A7-B8CA3E621DB1}"/>
                </a:ext>
              </a:extLst>
            </p:cNvPr>
            <p:cNvSpPr txBox="1"/>
            <p:nvPr/>
          </p:nvSpPr>
          <p:spPr>
            <a:xfrm>
              <a:off x="1812114" y="6447638"/>
              <a:ext cx="2641929" cy="338554"/>
            </a:xfrm>
            <a:prstGeom prst="rect">
              <a:avLst/>
            </a:prstGeom>
            <a:noFill/>
          </p:spPr>
          <p:txBody>
            <a:bodyPr wrap="square" rtlCol="0">
              <a:spAutoFit/>
            </a:bodyPr>
            <a:lstStyle/>
            <a:p>
              <a:r>
                <a:rPr lang="pl-PL" sz="1600" dirty="0">
                  <a:solidFill>
                    <a:schemeClr val="bg1"/>
                  </a:solidFill>
                  <a:latin typeface="Arial" panose="020B0604020202020204" pitchFamily="34" charset="0"/>
                  <a:ea typeface="Fira Sans" panose="020B0503050000020004" pitchFamily="34" charset="0"/>
                  <a:cs typeface="Arial" panose="020B0604020202020204" pitchFamily="34" charset="0"/>
                </a:rPr>
                <a:t>www.big-science.pl</a:t>
              </a:r>
            </a:p>
          </p:txBody>
        </p:sp>
        <p:pic>
          <p:nvPicPr>
            <p:cNvPr id="31" name="Obraz 30">
              <a:extLst>
                <a:ext uri="{FF2B5EF4-FFF2-40B4-BE49-F238E27FC236}">
                  <a16:creationId xmlns:a16="http://schemas.microsoft.com/office/drawing/2014/main" id="{1D242772-2E47-4A64-AA8A-16889D47948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7667" y="6207048"/>
              <a:ext cx="1522711" cy="762000"/>
            </a:xfrm>
            <a:prstGeom prst="rect">
              <a:avLst/>
            </a:prstGeom>
          </p:spPr>
        </p:pic>
      </p:grpSp>
    </p:spTree>
    <p:extLst>
      <p:ext uri="{BB962C8B-B14F-4D97-AF65-F5344CB8AC3E}">
        <p14:creationId xmlns:p14="http://schemas.microsoft.com/office/powerpoint/2010/main" val="31815692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631</TotalTime>
  <Words>562</Words>
  <Application>Microsoft Office PowerPoint</Application>
  <PresentationFormat>Panoramiczny</PresentationFormat>
  <Paragraphs>95</Paragraphs>
  <Slides>15</Slides>
  <Notes>0</Notes>
  <HiddenSlides>0</HiddenSlides>
  <MMClips>1</MMClips>
  <ScaleCrop>false</ScaleCrop>
  <HeadingPairs>
    <vt:vector size="6" baseType="variant">
      <vt:variant>
        <vt:lpstr>Używane czcionki</vt:lpstr>
      </vt:variant>
      <vt:variant>
        <vt:i4>5</vt:i4>
      </vt:variant>
      <vt:variant>
        <vt:lpstr>Motyw</vt:lpstr>
      </vt:variant>
      <vt:variant>
        <vt:i4>1</vt:i4>
      </vt:variant>
      <vt:variant>
        <vt:lpstr>Tytuły slajdów</vt:lpstr>
      </vt:variant>
      <vt:variant>
        <vt:i4>15</vt:i4>
      </vt:variant>
    </vt:vector>
  </HeadingPairs>
  <TitlesOfParts>
    <vt:vector size="21" baseType="lpstr">
      <vt:lpstr>Arial</vt:lpstr>
      <vt:lpstr>Bookman Old Style</vt:lpstr>
      <vt:lpstr>Calibri</vt:lpstr>
      <vt:lpstr>Calibri Light</vt:lpstr>
      <vt:lpstr>Wingdings</vt:lpstr>
      <vt:lpstr>Motyw pakietu Office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Marta Bodys</dc:creator>
  <cp:lastModifiedBy>Sylwia Wójtowicz</cp:lastModifiedBy>
  <cp:revision>172</cp:revision>
  <dcterms:created xsi:type="dcterms:W3CDTF">2018-11-28T20:19:02Z</dcterms:created>
  <dcterms:modified xsi:type="dcterms:W3CDTF">2019-05-23T21:30:01Z</dcterms:modified>
</cp:coreProperties>
</file>