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65" r:id="rId4"/>
    <p:sldId id="476" r:id="rId5"/>
    <p:sldId id="446" r:id="rId6"/>
    <p:sldId id="413" r:id="rId7"/>
    <p:sldId id="414" r:id="rId8"/>
    <p:sldId id="434" r:id="rId9"/>
    <p:sldId id="431" r:id="rId10"/>
    <p:sldId id="447" r:id="rId11"/>
    <p:sldId id="422" r:id="rId12"/>
    <p:sldId id="449" r:id="rId13"/>
    <p:sldId id="429" r:id="rId14"/>
    <p:sldId id="450" r:id="rId15"/>
    <p:sldId id="410" r:id="rId16"/>
    <p:sldId id="428" r:id="rId17"/>
    <p:sldId id="620" r:id="rId18"/>
    <p:sldId id="444" r:id="rId19"/>
    <p:sldId id="445" r:id="rId20"/>
    <p:sldId id="470" r:id="rId21"/>
    <p:sldId id="462" r:id="rId22"/>
    <p:sldId id="463" r:id="rId23"/>
    <p:sldId id="474" r:id="rId24"/>
    <p:sldId id="475" r:id="rId25"/>
    <p:sldId id="294" r:id="rId26"/>
  </p:sldIdLst>
  <p:sldSz cx="9144000" cy="6858000" type="screen4x3"/>
  <p:notesSz cx="6858000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4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lwina Jabczuga-Gębalska" initials="MJ" lastIdx="1" clrIdx="0"/>
  <p:cmAuthor id="1" name="Grzegorz Gilewski" initials="GG" lastIdx="1" clrIdx="1"/>
  <p:cmAuthor id="2" name="Magdalena Borska" initials="MB" lastIdx="1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133C"/>
    <a:srgbClr val="E91F2D"/>
    <a:srgbClr val="EB1D49"/>
    <a:srgbClr val="A40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5" autoAdjust="0"/>
    <p:restoredTop sz="91215" autoAdjust="0"/>
  </p:normalViewPr>
  <p:slideViewPr>
    <p:cSldViewPr showGuides="1">
      <p:cViewPr varScale="1">
        <p:scale>
          <a:sx n="107" d="100"/>
          <a:sy n="107" d="100"/>
        </p:scale>
        <p:origin x="1816" y="176"/>
      </p:cViewPr>
      <p:guideLst>
        <p:guide orient="horz" pos="1344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/C:\Users\GILGR\Desktop\Prezentacja%20DNI%20NCN\Kopia%20Kopia%20Prezentacja%20NCN%20-%20lata%202011-2018%20_%20wykresy%20i%20tabela%20(ca&#322;o&#347;&#263;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Arkusz_programu_Microsoft_Excel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GILGR\Desktop\Prezentacja%20DNI%20NCN\Kopia%20Kopia%20Prezentacja%20NCN%20-%20lata%202011-2018%20_%20wykresy%20i%20tabela%20(ca&#322;o&#347;&#263;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Arkusz1!$D$2</c:f>
              <c:strCache>
                <c:ptCount val="1"/>
                <c:pt idx="0">
                  <c:v>Total subsidy from the Ministry of Science and Higher Education (EUR)</c:v>
                </c:pt>
              </c:strCache>
            </c:strRef>
          </c:tx>
          <c:cat>
            <c:numRef>
              <c:f>Arkusz1!$C$3:$C$10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Arkusz1!$D$3:$D$10</c:f>
              <c:numCache>
                <c:formatCode>#,##0</c:formatCode>
                <c:ptCount val="8"/>
                <c:pt idx="0">
                  <c:v>119757783.01886792</c:v>
                </c:pt>
                <c:pt idx="1">
                  <c:v>200470047.16981131</c:v>
                </c:pt>
                <c:pt idx="2">
                  <c:v>208599528.30188677</c:v>
                </c:pt>
                <c:pt idx="3">
                  <c:v>207893632.0754717</c:v>
                </c:pt>
                <c:pt idx="4">
                  <c:v>214969103.7735849</c:v>
                </c:pt>
                <c:pt idx="5">
                  <c:v>241924528.30188677</c:v>
                </c:pt>
                <c:pt idx="6">
                  <c:v>272176415.09433961</c:v>
                </c:pt>
                <c:pt idx="7">
                  <c:v>330000000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B61-1A4B-98A9-F223BBDB0C8A}"/>
            </c:ext>
          </c:extLst>
        </c:ser>
        <c:ser>
          <c:idx val="0"/>
          <c:order val="1"/>
          <c:tx>
            <c:strRef>
              <c:f>Arkusz1!$D$2</c:f>
              <c:strCache>
                <c:ptCount val="1"/>
                <c:pt idx="0">
                  <c:v>Total subsidy from the Ministry of Science and Higher Education (EUR)</c:v>
                </c:pt>
              </c:strCache>
            </c:strRef>
          </c:tx>
          <c:spPr>
            <a:ln>
              <a:solidFill>
                <a:srgbClr val="DB133C"/>
              </a:solidFill>
            </a:ln>
          </c:spPr>
          <c:marker>
            <c:spPr>
              <a:solidFill>
                <a:srgbClr val="DB133C"/>
              </a:solidFill>
              <a:ln>
                <a:solidFill>
                  <a:srgbClr val="DB133C"/>
                </a:solidFill>
              </a:ln>
            </c:spPr>
          </c:marker>
          <c:cat>
            <c:numRef>
              <c:f>Arkusz1!$C$3:$C$10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Arkusz1!$D$3:$D$10</c:f>
              <c:numCache>
                <c:formatCode>#,##0</c:formatCode>
                <c:ptCount val="8"/>
                <c:pt idx="0">
                  <c:v>119757783.01886792</c:v>
                </c:pt>
                <c:pt idx="1">
                  <c:v>200470047.16981131</c:v>
                </c:pt>
                <c:pt idx="2">
                  <c:v>208599528.30188677</c:v>
                </c:pt>
                <c:pt idx="3">
                  <c:v>207893632.0754717</c:v>
                </c:pt>
                <c:pt idx="4">
                  <c:v>214969103.7735849</c:v>
                </c:pt>
                <c:pt idx="5">
                  <c:v>241924528.30188677</c:v>
                </c:pt>
                <c:pt idx="6">
                  <c:v>272176415.09433961</c:v>
                </c:pt>
                <c:pt idx="7">
                  <c:v>330000000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B61-1A4B-98A9-F223BBDB0C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9634232"/>
        <c:axId val="269287640"/>
      </c:lineChart>
      <c:catAx>
        <c:axId val="309634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pl-PL"/>
          </a:p>
        </c:txPr>
        <c:crossAx val="269287640"/>
        <c:crosses val="autoZero"/>
        <c:auto val="1"/>
        <c:lblAlgn val="ctr"/>
        <c:lblOffset val="100"/>
        <c:noMultiLvlLbl val="0"/>
      </c:catAx>
      <c:valAx>
        <c:axId val="2692876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pl-PL"/>
          </a:p>
        </c:txPr>
        <c:crossAx val="309634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082189176319299"/>
          <c:y val="0.12388608950791256"/>
          <c:w val="0.76365707352190093"/>
          <c:h val="0.751196714081123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'przestawne (OSF)'!$B$76</c:f>
              <c:strCache>
                <c:ptCount val="1"/>
                <c:pt idx="0">
                  <c:v>złożone</c:v>
                </c:pt>
              </c:strCache>
            </c:strRef>
          </c:tx>
          <c:spPr>
            <a:solidFill>
              <a:sysClr val="window" lastClr="FFFFFF">
                <a:lumMod val="75000"/>
                <a:alpha val="85000"/>
              </a:sysClr>
            </a:solidFill>
            <a:ln w="12700">
              <a:solidFill>
                <a:sysClr val="window" lastClr="FFFFFF">
                  <a:lumMod val="75000"/>
                </a:sysClr>
              </a:solidFill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'przestawne (OSF)'!$A$77:$A$79</c:f>
              <c:strCache>
                <c:ptCount val="3"/>
                <c:pt idx="0">
                  <c:v>HS</c:v>
                </c:pt>
                <c:pt idx="1">
                  <c:v>NZ</c:v>
                </c:pt>
                <c:pt idx="2">
                  <c:v>ST</c:v>
                </c:pt>
              </c:strCache>
            </c:strRef>
          </c:cat>
          <c:val>
            <c:numRef>
              <c:f>'przestawne (OSF)'!$B$77:$B$79</c:f>
              <c:numCache>
                <c:formatCode>General</c:formatCode>
                <c:ptCount val="3"/>
                <c:pt idx="0">
                  <c:v>25707</c:v>
                </c:pt>
                <c:pt idx="1">
                  <c:v>26609</c:v>
                </c:pt>
                <c:pt idx="2">
                  <c:v>31161</c:v>
                </c:pt>
              </c:numCache>
            </c:numRef>
          </c:val>
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<c:ext xmlns:c16="http://schemas.microsoft.com/office/drawing/2014/chart" uri="{C3380CC4-5D6E-409C-BE32-E72D297353CC}">
              <c16:uniqueId val="{00000000-11D9-482D-A82B-955970CDCC7B}"/>
            </c:ext>
          </c:extLst>
        </c:ser>
        <c:ser>
          <c:idx val="0"/>
          <c:order val="1"/>
          <c:tx>
            <c:strRef>
              <c:f>'przestawne (OSF)'!$C$76</c:f>
              <c:strCache>
                <c:ptCount val="1"/>
                <c:pt idx="0">
                  <c:v>zakwalifikowane</c:v>
                </c:pt>
              </c:strCache>
            </c:strRef>
          </c:tx>
          <c:spPr>
            <a:solidFill>
              <a:srgbClr val="DB133C">
                <a:alpha val="84706"/>
              </a:srgbClr>
            </a:solidFill>
            <a:ln w="12700">
              <a:solidFill>
                <a:srgbClr val="DB133C"/>
              </a:solidFill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DB133C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'przestawne (OSF)'!$A$77:$A$79</c:f>
              <c:strCache>
                <c:ptCount val="3"/>
                <c:pt idx="0">
                  <c:v>HS</c:v>
                </c:pt>
                <c:pt idx="1">
                  <c:v>NZ</c:v>
                </c:pt>
                <c:pt idx="2">
                  <c:v>ST</c:v>
                </c:pt>
              </c:strCache>
            </c:strRef>
          </c:cat>
          <c:val>
            <c:numRef>
              <c:f>'przestawne (OSF)'!$C$77:$C$79</c:f>
              <c:numCache>
                <c:formatCode>General</c:formatCode>
                <c:ptCount val="3"/>
                <c:pt idx="0">
                  <c:v>5175</c:v>
                </c:pt>
                <c:pt idx="1">
                  <c:v>5867</c:v>
                </c:pt>
                <c:pt idx="2">
                  <c:v>7390</c:v>
                </c:pt>
              </c:numCache>
            </c:numRef>
          </c:val>
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<c:ext xmlns:c16="http://schemas.microsoft.com/office/drawing/2014/chart" uri="{C3380CC4-5D6E-409C-BE32-E72D297353CC}">
              <c16:uniqueId val="{00000001-11D9-482D-A82B-955970CDCC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308330664"/>
        <c:axId val="308330272"/>
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/>
      </c:barChart>
      <c:catAx>
        <c:axId val="3083306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rnd" cmpd="sng" algn="ctr">
            <a:solidFill>
              <a:srgbClr val="E7E6E6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308330272"/>
        <c:crosses val="autoZero"/>
        <c:auto val="1"/>
        <c:lblAlgn val="ctr"/>
        <c:lblOffset val="1000"/>
        <c:noMultiLvlLbl val="0"/>
      </c:catAx>
      <c:valAx>
        <c:axId val="308330272"/>
        <c:scaling>
          <c:orientation val="minMax"/>
          <c:max val="35000"/>
        </c:scaling>
        <c:delete val="0"/>
        <c:axPos val="t"/>
        <c:majorGridlines>
          <c:spPr>
            <a:ln w="3175" cap="rnd" cmpd="sng" algn="ctr">
              <a:solidFill>
                <a:srgbClr val="E7E6E6"/>
              </a:solidFill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100" b="0" i="0" baseline="0" dirty="0">
                    <a:effectLst/>
                    <a:latin typeface="Arial" panose="020B0604020202020204" pitchFamily="34" charset="0"/>
                  </a:rPr>
                  <a:t>Number of proposals</a:t>
                </a:r>
                <a:endParaRPr lang="en-GB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7.5070852233283516E-3"/>
              <c:y val="3.272210039468067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308330664"/>
        <c:crosses val="autoZero"/>
        <c:crossBetween val="between"/>
        <c:majorUnit val="5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589875416734728"/>
          <c:y val="0.89567386369635249"/>
          <c:w val="0.4897838956965524"/>
          <c:h val="0.104326136303647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pl-PL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00586508189391"/>
          <c:y val="3.5569909129957986E-2"/>
          <c:w val="0.86279855604265843"/>
          <c:h val="0.733238571980157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'przestawne (OSF)'!$H$6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rgbClr val="FEE6E6">
                <a:alpha val="84706"/>
              </a:srgbClr>
            </a:solidFill>
            <a:ln>
              <a:noFill/>
            </a:ln>
            <a:effectLst/>
          </c:spPr>
          <c:invertIfNegative val="0"/>
          <c:cat>
            <c:numRef>
              <c:f>'przestawne (OSF)'!$I$5:$P$5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'przestawne (OSF)'!$I$6:$P$6</c:f>
              <c:numCache>
                <c:formatCode>0%</c:formatCode>
                <c:ptCount val="8"/>
                <c:pt idx="0">
                  <c:v>0.27</c:v>
                </c:pt>
                <c:pt idx="1">
                  <c:v>0.22</c:v>
                </c:pt>
                <c:pt idx="2">
                  <c:v>0.22</c:v>
                </c:pt>
                <c:pt idx="3">
                  <c:v>0.15</c:v>
                </c:pt>
                <c:pt idx="4">
                  <c:v>0.15</c:v>
                </c:pt>
                <c:pt idx="5">
                  <c:v>0.23</c:v>
                </c:pt>
                <c:pt idx="6">
                  <c:v>0.23</c:v>
                </c:pt>
                <c:pt idx="7">
                  <c:v>0.18892240197422538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C3-0947-834E-450E2679540C}"/>
            </c:ext>
          </c:extLst>
        </c:ser>
        <c:ser>
          <c:idx val="1"/>
          <c:order val="1"/>
          <c:tx>
            <c:strRef>
              <c:f>'przestawne (OSF)'!$H$7</c:f>
              <c:strCache>
                <c:ptCount val="1"/>
                <c:pt idx="0">
                  <c:v>NZ</c:v>
                </c:pt>
              </c:strCache>
            </c:strRef>
          </c:tx>
          <c:spPr>
            <a:solidFill>
              <a:srgbClr val="FCB6B6"/>
            </a:solidFill>
            <a:ln>
              <a:noFill/>
            </a:ln>
            <a:effectLst/>
          </c:spPr>
          <c:invertIfNegative val="0"/>
          <c:cat>
            <c:numRef>
              <c:f>'przestawne (OSF)'!$I$5:$P$5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'przestawne (OSF)'!$I$7:$P$7</c:f>
              <c:numCache>
                <c:formatCode>0%</c:formatCode>
                <c:ptCount val="8"/>
                <c:pt idx="0">
                  <c:v>0.22</c:v>
                </c:pt>
                <c:pt idx="1">
                  <c:v>0.18</c:v>
                </c:pt>
                <c:pt idx="2">
                  <c:v>0.22</c:v>
                </c:pt>
                <c:pt idx="3">
                  <c:v>0.16</c:v>
                </c:pt>
                <c:pt idx="4">
                  <c:v>0.2</c:v>
                </c:pt>
                <c:pt idx="5">
                  <c:v>0.27</c:v>
                </c:pt>
                <c:pt idx="6">
                  <c:v>0.31</c:v>
                </c:pt>
                <c:pt idx="7">
                  <c:v>0.22285272117616714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C3-0947-834E-450E2679540C}"/>
            </c:ext>
          </c:extLst>
        </c:ser>
        <c:ser>
          <c:idx val="2"/>
          <c:order val="2"/>
          <c:tx>
            <c:strRef>
              <c:f>'przestawne (OSF)'!$H$8</c:f>
              <c:strCache>
                <c:ptCount val="1"/>
                <c:pt idx="0">
                  <c:v>ST</c:v>
                </c:pt>
              </c:strCache>
            </c:strRef>
          </c:tx>
          <c:spPr>
            <a:solidFill>
              <a:srgbClr val="DB133C">
                <a:alpha val="89804"/>
              </a:srgbClr>
            </a:solidFill>
            <a:ln>
              <a:solidFill>
                <a:srgbClr val="DB133C"/>
              </a:solidFill>
            </a:ln>
            <a:effectLst/>
          </c:spPr>
          <c:invertIfNegative val="0"/>
          <c:cat>
            <c:numRef>
              <c:f>'przestawne (OSF)'!$I$5:$P$5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'przestawne (OSF)'!$I$8:$P$8</c:f>
              <c:numCache>
                <c:formatCode>0%</c:formatCode>
                <c:ptCount val="8"/>
                <c:pt idx="0">
                  <c:v>0.23</c:v>
                </c:pt>
                <c:pt idx="1">
                  <c:v>0.21</c:v>
                </c:pt>
                <c:pt idx="2">
                  <c:v>0.25</c:v>
                </c:pt>
                <c:pt idx="3">
                  <c:v>0.17</c:v>
                </c:pt>
                <c:pt idx="4">
                  <c:v>0.21</c:v>
                </c:pt>
                <c:pt idx="5">
                  <c:v>0.28000000000000003</c:v>
                </c:pt>
                <c:pt idx="6">
                  <c:v>0.32</c:v>
                </c:pt>
                <c:pt idx="7">
                  <c:v>0.23620689655172414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C3-0947-834E-450E26795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20379752"/>
        <c:axId val="320382496"/>
      </c:barChart>
      <c:lineChart>
        <c:grouping val="stacked"/>
        <c:varyColors val="0"/>
        <c:ser>
          <c:idx val="3"/>
          <c:order val="3"/>
          <c:tx>
            <c:strRef>
              <c:f>'przestawne (OSF)'!$G$10</c:f>
              <c:strCache>
                <c:ptCount val="1"/>
                <c:pt idx="0">
                  <c:v>Total success rate figure for NCN calls</c:v>
                </c:pt>
              </c:strCache>
            </c:strRef>
          </c:tx>
          <c:spPr>
            <a:ln w="12700" cap="rnd">
              <a:solidFill>
                <a:sysClr val="windowText" lastClr="000000">
                  <a:lumMod val="75000"/>
                  <a:lumOff val="25000"/>
                </a:sysClr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bg2">
                  <a:lumMod val="90000"/>
                </a:schemeClr>
              </a:solidFill>
              <a:ln w="952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dLbls>
            <c:spPr>
              <a:solidFill>
                <a:schemeClr val="bg1">
                  <a:alpha val="50000"/>
                </a:schemeClr>
              </a:solidFill>
              <a:ln>
                <a:solidFill>
                  <a:schemeClr val="tx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'przestawne (OSF)'!$I$5:$P$5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'przestawne (OSF)'!$I$10:$P$10</c:f>
              <c:numCache>
                <c:formatCode>0%</c:formatCode>
                <c:ptCount val="8"/>
                <c:pt idx="0">
                  <c:v>0.24</c:v>
                </c:pt>
                <c:pt idx="1">
                  <c:v>0.20333333333333334</c:v>
                </c:pt>
                <c:pt idx="2">
                  <c:v>0.22999999999999998</c:v>
                </c:pt>
                <c:pt idx="3">
                  <c:v>0.16</c:v>
                </c:pt>
                <c:pt idx="4">
                  <c:v>0.18666666666666665</c:v>
                </c:pt>
                <c:pt idx="5">
                  <c:v>0.26</c:v>
                </c:pt>
                <c:pt idx="6">
                  <c:v>0.28666666666666668</c:v>
                </c:pt>
                <c:pt idx="7">
                  <c:v>0.21685082872928177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9C3-0947-834E-450E26795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0379752"/>
        <c:axId val="320382496"/>
      </c:lineChart>
      <c:catAx>
        <c:axId val="320379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320382496"/>
        <c:crosses val="autoZero"/>
        <c:auto val="1"/>
        <c:lblAlgn val="ctr"/>
        <c:lblOffset val="100"/>
        <c:noMultiLvlLbl val="0"/>
      </c:catAx>
      <c:valAx>
        <c:axId val="320382496"/>
        <c:scaling>
          <c:orientation val="minMax"/>
        </c:scaling>
        <c:delete val="0"/>
        <c:axPos val="l"/>
        <c:majorGridlines>
          <c:spPr>
            <a:ln w="3175" cap="rnd" cmpd="sng" algn="ctr">
              <a:solidFill>
                <a:srgbClr val="E7E6E6"/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100" b="0" i="0" baseline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sz="1100" b="0" i="0" baseline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uccess rate figure</a:t>
                </a:r>
                <a:endParaRPr lang="pl-PL" sz="80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8.8574832201378691E-3"/>
              <c:y val="0.173611730969714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l-PL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320379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+mn-lt"/>
        </a:defRPr>
      </a:pPr>
      <a:endParaRPr lang="pl-PL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'[4]% ekspertów i recenzji'!$B$2</c:f>
              <c:strCache>
                <c:ptCount val="1"/>
                <c:pt idx="0">
                  <c:v>% zaangażowanych w proces oceny projektów ekspertów zagranicznych</c:v>
                </c:pt>
              </c:strCache>
            </c:strRef>
          </c:tx>
          <c:spPr>
            <a:solidFill>
              <a:srgbClr val="DB133C"/>
            </a:solidFill>
            <a:ln>
              <a:solidFill>
                <a:srgbClr val="DB133C"/>
              </a:solidFill>
            </a:ln>
            <a:effectLst/>
          </c:spPr>
          <c:invertIfNegative val="0"/>
          <c:dLbls>
            <c:dLbl>
              <c:idx val="5"/>
              <c:layout>
                <c:manualLayout>
                  <c:x val="-5.657707787857045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9BA-4E99-BDF8-079331023BCF}"/>
                </c:ext>
              </c:extLst>
            </c:dLbl>
            <c:dLbl>
              <c:idx val="6"/>
              <c:layout>
                <c:manualLayout>
                  <c:x val="-7.5436103838093967E-3"/>
                  <c:y val="-8.0408427840126407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9BA-4E99-BDF8-079331023BCF}"/>
                </c:ext>
              </c:extLst>
            </c:dLbl>
            <c:dLbl>
              <c:idx val="7"/>
              <c:layout>
                <c:manualLayout>
                  <c:x val="-7.5436103838093967E-3"/>
                  <c:y val="-8.0408427840126407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9BA-4E99-BDF8-079331023BCF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rgbClr val="DB133C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'[4]% ekspertów i recenzji'!$C$1:$J$1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'[4]% ekspertów i recenzji'!$C$2:$J$2</c:f>
              <c:numCache>
                <c:formatCode>General</c:formatCode>
                <c:ptCount val="8"/>
                <c:pt idx="0">
                  <c:v>8.0000000000000029E-2</c:v>
                </c:pt>
                <c:pt idx="1">
                  <c:v>0.19</c:v>
                </c:pt>
                <c:pt idx="2">
                  <c:v>0.4</c:v>
                </c:pt>
                <c:pt idx="3">
                  <c:v>0.62000000000000022</c:v>
                </c:pt>
                <c:pt idx="4">
                  <c:v>0.79</c:v>
                </c:pt>
                <c:pt idx="5">
                  <c:v>0.91</c:v>
                </c:pt>
                <c:pt idx="6">
                  <c:v>0.92</c:v>
                </c:pt>
                <c:pt idx="7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BA-4E99-BDF8-079331023BCF}"/>
            </c:ext>
          </c:extLst>
        </c:ser>
        <c:ser>
          <c:idx val="1"/>
          <c:order val="1"/>
          <c:tx>
            <c:strRef>
              <c:f>'[4]% ekspertów i recenzji'!$B$3</c:f>
              <c:strCache>
                <c:ptCount val="1"/>
                <c:pt idx="0">
                  <c:v>stosunek liczby wykonanych recenzji zagranicznych do wszystkich recenzji zewnętrznych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5.657707787857061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b.d.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9BA-4E99-BDF8-079331023BCF}"/>
                </c:ext>
              </c:extLst>
            </c:dLbl>
            <c:dLbl>
              <c:idx val="1"/>
              <c:layout>
                <c:manualLayout>
                  <c:x val="5.657707787857010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9BA-4E99-BDF8-079331023BCF}"/>
                </c:ext>
              </c:extLst>
            </c:dLbl>
            <c:dLbl>
              <c:idx val="2"/>
              <c:layout>
                <c:manualLayout>
                  <c:x val="5.657707787857113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9BA-4E99-BDF8-079331023BCF}"/>
                </c:ext>
              </c:extLst>
            </c:dLbl>
            <c:dLbl>
              <c:idx val="3"/>
              <c:layout>
                <c:manualLayout>
                  <c:x val="5.6577077878570458E-3"/>
                  <c:y val="-6.432674227210113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9BA-4E99-BDF8-079331023BCF}"/>
                </c:ext>
              </c:extLst>
            </c:dLbl>
            <c:dLbl>
              <c:idx val="4"/>
              <c:layout>
                <c:manualLayout>
                  <c:x val="5.6577077878571134E-3"/>
                  <c:y val="-3.216337113605056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9BA-4E99-BDF8-079331023BCF}"/>
                </c:ext>
              </c:extLst>
            </c:dLbl>
            <c:dLbl>
              <c:idx val="5"/>
              <c:layout>
                <c:manualLayout>
                  <c:x val="5.657707787857045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9BA-4E99-BDF8-079331023BCF}"/>
                </c:ext>
              </c:extLst>
            </c:dLbl>
            <c:dLbl>
              <c:idx val="6"/>
              <c:layout>
                <c:manualLayout>
                  <c:x val="5.6577077878570458E-3"/>
                  <c:y val="-8.0408427840126407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9BA-4E99-BDF8-079331023BCF}"/>
                </c:ext>
              </c:extLst>
            </c:dLbl>
            <c:dLbl>
              <c:idx val="7"/>
              <c:layout>
                <c:manualLayout>
                  <c:x val="3.771805191904697E-3"/>
                  <c:y val="-8.0408427840126407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9BA-4E99-BDF8-079331023BCF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'[4]% ekspertów i recenzji'!$C$1:$J$1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'[4]% ekspertów i recenzji'!$C$3:$J$3</c:f>
              <c:numCache>
                <c:formatCode>General</c:formatCode>
                <c:ptCount val="8"/>
                <c:pt idx="0">
                  <c:v>0</c:v>
                </c:pt>
                <c:pt idx="1">
                  <c:v>0.14000000000000001</c:v>
                </c:pt>
                <c:pt idx="2">
                  <c:v>0.31000000000000011</c:v>
                </c:pt>
                <c:pt idx="3">
                  <c:v>0.56999999999999995</c:v>
                </c:pt>
                <c:pt idx="4">
                  <c:v>0.75000000000000022</c:v>
                </c:pt>
                <c:pt idx="5">
                  <c:v>0.91</c:v>
                </c:pt>
                <c:pt idx="6">
                  <c:v>0.92</c:v>
                </c:pt>
                <c:pt idx="7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9BA-4E99-BDF8-079331023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0"/>
        <c:axId val="308332624"/>
        <c:axId val="308333016"/>
      </c:barChart>
      <c:catAx>
        <c:axId val="30833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308333016"/>
        <c:crosses val="autoZero"/>
        <c:auto val="1"/>
        <c:lblAlgn val="ctr"/>
        <c:lblOffset val="100"/>
        <c:noMultiLvlLbl val="0"/>
      </c:catAx>
      <c:valAx>
        <c:axId val="308333016"/>
        <c:scaling>
          <c:orientation val="minMax"/>
        </c:scaling>
        <c:delete val="0"/>
        <c:axPos val="l"/>
        <c:majorGridlines>
          <c:spPr>
            <a:ln w="3175" cap="rnd" cmpd="sng" algn="ctr">
              <a:solidFill>
                <a:schemeClr val="bg2"/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308332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675248832540592"/>
          <c:y val="0.88009368021678525"/>
          <c:w val="0.50649491398787028"/>
          <c:h val="0.116612104606635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0.62785</cdr:x>
      <cdr:y>0.9028</cdr:y>
    </cdr:from>
    <cdr:to>
      <cdr:x>0.89409</cdr:x>
      <cdr:y>0.9894</cdr:y>
    </cdr:to>
    <cdr:sp macro="" textlink="">
      <cdr:nvSpPr>
        <cdr:cNvPr id="22" name="pole tekstowe 21"/>
        <cdr:cNvSpPr txBox="1"/>
      </cdr:nvSpPr>
      <cdr:spPr>
        <a:xfrm xmlns:a="http://schemas.openxmlformats.org/drawingml/2006/main">
          <a:off x="5727191" y="3033641"/>
          <a:ext cx="2428598" cy="290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>
              <a:solidFill>
                <a:schemeClr val="tx1"/>
              </a:solidFill>
              <a:latin typeface="Arial" panose="020B0604020202020204" pitchFamily="34" charset="0"/>
            </a:rPr>
            <a:t>success rate figure</a:t>
          </a:r>
        </a:p>
      </cdr:txBody>
    </cdr:sp>
  </cdr:relSizeAnchor>
  <cdr:relSizeAnchor xmlns:cdr="http://schemas.openxmlformats.org/drawingml/2006/chartDrawing">
    <cdr:from>
      <cdr:x>0.11587</cdr:x>
      <cdr:y>0.69999</cdr:y>
    </cdr:from>
    <cdr:to>
      <cdr:x>0.19248</cdr:x>
      <cdr:y>0.80169</cdr:y>
    </cdr:to>
    <cdr:sp macro="" textlink="">
      <cdr:nvSpPr>
        <cdr:cNvPr id="11" name="pole tekstowe 1"/>
        <cdr:cNvSpPr txBox="1"/>
      </cdr:nvSpPr>
      <cdr:spPr>
        <a:xfrm xmlns:a="http://schemas.openxmlformats.org/drawingml/2006/main">
          <a:off x="1056942" y="2352155"/>
          <a:ext cx="698873" cy="341748"/>
        </a:xfrm>
        <a:prstGeom xmlns:a="http://schemas.openxmlformats.org/drawingml/2006/main" prst="roundRect">
          <a:avLst/>
        </a:prstGeom>
        <a:ln xmlns:a="http://schemas.openxmlformats.org/drawingml/2006/main" w="19050">
          <a:solidFill>
            <a:srgbClr val="DB133C"/>
          </a:solidFill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ctr"/>
        <a:lstStyle xmlns:a="http://schemas.openxmlformats.org/drawingml/2006/main">
          <a:defPPr>
            <a:defRPr lang="pl-PL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b="1" dirty="0">
              <a:solidFill>
                <a:srgbClr val="DB133C"/>
              </a:solidFill>
              <a:latin typeface="Arial" panose="020B0604020202020204" pitchFamily="34" charset="0"/>
            </a:rPr>
            <a:t>24%</a:t>
          </a:r>
        </a:p>
      </cdr:txBody>
    </cdr:sp>
  </cdr:relSizeAnchor>
  <cdr:relSizeAnchor xmlns:cdr="http://schemas.openxmlformats.org/drawingml/2006/chartDrawing">
    <cdr:from>
      <cdr:x>0.60367</cdr:x>
      <cdr:y>0.92146</cdr:y>
    </cdr:from>
    <cdr:to>
      <cdr:x>0.62735</cdr:x>
      <cdr:y>0.96432</cdr:y>
    </cdr:to>
    <cdr:sp macro="" textlink="">
      <cdr:nvSpPr>
        <cdr:cNvPr id="12" name="pole tekstowe 1"/>
        <cdr:cNvSpPr txBox="1"/>
      </cdr:nvSpPr>
      <cdr:spPr>
        <a:xfrm xmlns:a="http://schemas.openxmlformats.org/drawingml/2006/main">
          <a:off x="5506622" y="3096352"/>
          <a:ext cx="216005" cy="144021"/>
        </a:xfrm>
        <a:prstGeom xmlns:a="http://schemas.openxmlformats.org/drawingml/2006/main" prst="roundRect">
          <a:avLst/>
        </a:prstGeom>
        <a:ln xmlns:a="http://schemas.openxmlformats.org/drawingml/2006/main">
          <a:solidFill>
            <a:srgbClr val="DB133C"/>
          </a:solidFill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pl-PL" sz="800" b="1" dirty="0">
            <a:solidFill>
              <a:srgbClr val="DB133C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09E6B-309F-4A48-919C-6909CBA9B2B6}" type="datetimeFigureOut">
              <a:rPr lang="pl-PL" smtClean="0"/>
              <a:pPr/>
              <a:t>23.05.2019</a:t>
            </a:fld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DC842-395A-42C0-8FE8-36129E7E34F7}" type="slidenum">
              <a:rPr lang="pl-PL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288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00012-7F22-4A76-945B-48C0131B85A2}" type="datetimeFigureOut">
              <a:rPr lang="pl-PL" smtClean="0"/>
              <a:pPr/>
              <a:t>23.05.2019</a:t>
            </a:fld>
            <a:endParaRPr lang="en-GB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9A110-A293-4581-8913-320496E8412A}" type="slidenum">
              <a:rPr lang="pl-PL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837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09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832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573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None/>
            </a:pPr>
            <a:endParaRPr lang="pl-PL" sz="1200" b="0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9273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None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085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Research projects in the area of physics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are submitted in three discipline panels: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296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598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>
                <a:solidFill>
                  <a:prstClr val="black"/>
                </a:solidFill>
              </a:rPr>
              <a:pPr/>
              <a:t>23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453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598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>
                <a:solidFill>
                  <a:prstClr val="black"/>
                </a:solidFill>
              </a:rPr>
              <a:pPr/>
              <a:t>24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092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711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281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SzTx/>
              <a:buFont typeface="Wingdings" pitchFamily="2" charset="2"/>
              <a:buNone/>
              <a:tabLst/>
              <a:defRPr/>
            </a:pPr>
            <a:r>
              <a:rPr lang="pl-P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Sciences</a:t>
            </a:r>
            <a:r>
              <a:rPr lang="pl-P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Engineering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None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472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None/>
            </a:pPr>
            <a:endParaRPr lang="pl-PL" sz="1200" b="0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372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380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6551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None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482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DB133C"/>
              </a:buClr>
              <a:buFont typeface="Wingdings" pitchFamily="2" charset="2"/>
              <a:buChar char="§"/>
            </a:pPr>
            <a:endParaRPr lang="pl-PL" sz="1200" b="1" dirty="0">
              <a:latin typeface="Arial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9A110-A293-4581-8913-320496E8412A}" type="slidenum">
              <a:rPr lang="pl-PL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914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72228-3EBF-4940-9557-EE7E19D3C023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281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B04D-3954-488F-B4DB-3F108DAA1744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810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2C42-A82A-4A57-93A7-DD2A47D1E4F6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6624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1115616" y="72000"/>
            <a:ext cx="7571184" cy="112474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pl-PL" dirty="0"/>
              <a:t>Tytuł rozdziału</a:t>
            </a:r>
          </a:p>
        </p:txBody>
      </p:sp>
      <p:pic>
        <p:nvPicPr>
          <p:cNvPr id="8" name="Picture 2" descr="C:\Users\PIOJA\Pictures\ncn\logotyp\poprawione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5615" cy="107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ymbol zastępczy zawartości 2"/>
          <p:cNvSpPr>
            <a:spLocks noGrp="1"/>
          </p:cNvSpPr>
          <p:nvPr>
            <p:ph sz="half" idx="13"/>
          </p:nvPr>
        </p:nvSpPr>
        <p:spPr>
          <a:xfrm>
            <a:off x="457200" y="1556792"/>
            <a:ext cx="8219256" cy="4277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rgbClr val="DB133C"/>
              </a:buClr>
              <a:buFont typeface="Wingdings" pitchFamily="2" charset="2"/>
              <a:buChar char="§"/>
              <a:defRPr sz="2800">
                <a:solidFill>
                  <a:srgbClr val="58585A"/>
                </a:solidFill>
              </a:defRPr>
            </a:lvl1pPr>
            <a:lvl2pPr marL="742950" indent="-285750">
              <a:buClr>
                <a:srgbClr val="DB133C"/>
              </a:buClr>
              <a:buFont typeface="Wingdings" pitchFamily="2" charset="2"/>
              <a:buChar char="§"/>
              <a:defRPr sz="2400">
                <a:solidFill>
                  <a:srgbClr val="58585A"/>
                </a:solidFill>
              </a:defRPr>
            </a:lvl2pPr>
            <a:lvl3pPr marL="1143000" indent="-228600">
              <a:buClr>
                <a:srgbClr val="DB133C"/>
              </a:buClr>
              <a:buFont typeface="Wingdings" pitchFamily="2" charset="2"/>
              <a:buChar char="§"/>
              <a:defRPr sz="2000">
                <a:solidFill>
                  <a:srgbClr val="58585A"/>
                </a:solidFill>
              </a:defRPr>
            </a:lvl3pPr>
            <a:lvl4pPr marL="1600200" indent="-228600">
              <a:buClr>
                <a:srgbClr val="DB133C"/>
              </a:buClr>
              <a:buFont typeface="Arial" pitchFamily="34" charset="0"/>
              <a:buChar char="•"/>
              <a:defRPr sz="1800">
                <a:solidFill>
                  <a:srgbClr val="58585A"/>
                </a:solidFill>
              </a:defRPr>
            </a:lvl4pPr>
            <a:lvl5pPr marL="2057400" indent="-228600">
              <a:buClr>
                <a:srgbClr val="DB133C"/>
              </a:buClr>
              <a:buFont typeface="Arial" pitchFamily="34" charset="0"/>
              <a:buChar char="•"/>
              <a:defRPr sz="1800">
                <a:solidFill>
                  <a:srgbClr val="58585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820473" y="6453336"/>
            <a:ext cx="323528" cy="294379"/>
          </a:xfrm>
          <a:prstGeom prst="rect">
            <a:avLst/>
          </a:prstGeom>
          <a:solidFill>
            <a:srgbClr val="DB133C"/>
          </a:solidFill>
        </p:spPr>
        <p:txBody>
          <a:bodyPr wrap="none" lIns="0" tIns="0" rIns="0" bIns="0" anchor="ctr"/>
          <a:lstStyle>
            <a:lvl1pPr algn="ctr">
              <a:defRPr sz="11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30C7376-5BD8-4B18-A792-65A73A5F61B6}" type="slidenum">
              <a:rPr lang="pl-PL" smtClean="0">
                <a:solidFill>
                  <a:prstClr val="white"/>
                </a:solidFill>
              </a:rPr>
              <a:pPr/>
              <a:t>‹#›</a:t>
            </a:fld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10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5438403" y="6453336"/>
            <a:ext cx="3238053" cy="288032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rgbClr val="58585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>
                <a:ea typeface="Calibri"/>
              </a:rPr>
              <a:t>RECFA visit to Poland </a:t>
            </a:r>
            <a:r>
              <a:rPr lang="en-GB" dirty="0">
                <a:ea typeface="Calibri"/>
                <a:cs typeface="Times New Roman"/>
              </a:rPr>
              <a:t>2012</a:t>
            </a:r>
            <a:endParaRPr lang="en-GB" dirty="0"/>
          </a:p>
        </p:txBody>
      </p:sp>
      <p:pic>
        <p:nvPicPr>
          <p:cNvPr id="11" name="Picture 3" descr="C:\Users\PIOJA\Pictures\ncn\logotyp\poprawione\logo-poziom-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96" y="6453336"/>
            <a:ext cx="3384000" cy="28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44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ll/>
      </p:transition>
    </mc:Choice>
    <mc:Fallback xmlns="">
      <p:transition spd="slow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5074D-8BBE-4DDC-BF3E-E9CF080EF0E4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02985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0B8E-A05F-4464-B0CD-CA7C79EA7A9D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4440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0552C-4844-4616-87C0-3CDA5670F107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9110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FEEB-52B3-401D-8478-E9D90B35C250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264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27140-AA7B-4EF3-B7D5-3B31024A03C9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440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1920-113D-41F4-B845-2C4E8CAAE370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1631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ACF1-44F8-47E5-B8DD-BE0A444008A2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34251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BFA77-AA9F-4CC9-AFAA-60FAAA16DF8A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5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23441-8AAD-4CA7-AD61-D37A04687858}" type="datetime1">
              <a:rPr lang="pl-PL" smtClean="0"/>
              <a:pPr/>
              <a:t>23.05.2019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2CBC-4718-4A64-99D5-269E6258F666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465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59632" y="3868444"/>
            <a:ext cx="7571184" cy="1944216"/>
          </a:xfrm>
        </p:spPr>
        <p:txBody>
          <a:bodyPr>
            <a:normAutofit fontScale="90000"/>
          </a:bodyPr>
          <a:lstStyle/>
          <a:p>
            <a:pPr marL="3175" lvl="0" algn="r" defTabSz="1616075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National Science Centre</a:t>
            </a:r>
            <a:br>
              <a:rPr lang="en-GB" dirty="0"/>
            </a:br>
            <a:r>
              <a:rPr lang="pl-PL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Prof. Małgorzata Kossowska, </a:t>
            </a:r>
            <a:r>
              <a:rPr lang="pl-PL" sz="27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</a:t>
            </a:r>
            <a:r>
              <a:rPr lang="pl-PL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D. </a:t>
            </a:r>
            <a:br>
              <a:rPr lang="pl-PL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l-PL" sz="27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Head</a:t>
            </a:r>
            <a:r>
              <a:rPr lang="en-US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of the Council</a:t>
            </a:r>
            <a:r>
              <a:rPr lang="pl-PL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the National Science Centre</a:t>
            </a:r>
            <a:br>
              <a:rPr lang="en-US" sz="27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en-GB" sz="2700" dirty="0"/>
            </a:br>
            <a:endParaRPr lang="en-GB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81540" y="3573016"/>
            <a:ext cx="8762460" cy="2398358"/>
          </a:xfrm>
        </p:spPr>
        <p:txBody>
          <a:bodyPr>
            <a:normAutofit/>
          </a:bodyPr>
          <a:lstStyle/>
          <a:p>
            <a:pPr marL="3175" lvl="0" algn="r" defTabSz="1616075"/>
            <a:endParaRPr lang="pl-PL" dirty="0"/>
          </a:p>
          <a:p>
            <a:pPr marL="3175" lvl="0" algn="r" defTabSz="1616075"/>
            <a:endParaRPr lang="pl-PL" dirty="0"/>
          </a:p>
          <a:p>
            <a:pPr marL="3175" lvl="0" algn="r" defTabSz="1616075"/>
            <a:r>
              <a:rPr lang="en-GB" dirty="0"/>
              <a:t> 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en-GB" smtClean="0">
                <a:solidFill>
                  <a:srgbClr val="DB133C"/>
                </a:solidFill>
              </a:rPr>
              <a:pPr/>
              <a:t>1</a:t>
            </a:fld>
            <a:endParaRPr lang="en-GB" dirty="0">
              <a:solidFill>
                <a:srgbClr val="DB1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56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974632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155679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pl-P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Funding</a:t>
            </a:r>
            <a:r>
              <a:rPr lang="pl-P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schemes</a:t>
            </a:r>
            <a:br>
              <a:rPr lang="pl-P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l-PL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INTERNATIONAL COOPERATION</a:t>
            </a:r>
          </a:p>
        </p:txBody>
      </p:sp>
      <p:sp>
        <p:nvSpPr>
          <p:cNvPr id="7" name="Podtytuł 2"/>
          <p:cNvSpPr txBox="1">
            <a:spLocks/>
          </p:cNvSpPr>
          <p:nvPr/>
        </p:nvSpPr>
        <p:spPr>
          <a:xfrm>
            <a:off x="149319" y="5661248"/>
            <a:ext cx="3630593" cy="1014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616075">
              <a:buNone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248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/>
          <p:cNvSpPr txBox="1"/>
          <p:nvPr/>
        </p:nvSpPr>
        <p:spPr>
          <a:xfrm>
            <a:off x="1209121" y="378568"/>
            <a:ext cx="6856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NCN INTERNATIONAL CALLS</a:t>
            </a:r>
            <a:r>
              <a:rPr lang="pl-PL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IN 2011-2018  </a:t>
            </a:r>
            <a:endParaRPr lang="en-GB" sz="2200" b="1" dirty="0">
              <a:solidFill>
                <a:srgbClr val="DB1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46" y="3336453"/>
            <a:ext cx="1232771" cy="930394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291" y="3258310"/>
            <a:ext cx="1043548" cy="1119442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113" y="3143820"/>
            <a:ext cx="1440165" cy="1318246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234" y="3153068"/>
            <a:ext cx="1301410" cy="1354125"/>
          </a:xfrm>
          <a:prstGeom prst="rect">
            <a:avLst/>
          </a:prstGeom>
        </p:spPr>
      </p:pic>
      <p:sp>
        <p:nvSpPr>
          <p:cNvPr id="19" name="object 5"/>
          <p:cNvSpPr txBox="1"/>
          <p:nvPr/>
        </p:nvSpPr>
        <p:spPr>
          <a:xfrm>
            <a:off x="395536" y="4867949"/>
            <a:ext cx="1627171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spc="-5" dirty="0">
                <a:solidFill>
                  <a:srgbClr val="58595B"/>
                </a:solidFill>
                <a:latin typeface="Arial"/>
              </a:rPr>
              <a:t>announced</a:t>
            </a:r>
            <a:endParaRPr lang="en-GB" b="1" spc="-80" dirty="0">
              <a:solidFill>
                <a:srgbClr val="58595B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rgbClr val="58595B"/>
                </a:solidFill>
                <a:latin typeface="Arial"/>
              </a:rPr>
              <a:t>calls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20" name="object 5"/>
          <p:cNvSpPr txBox="1"/>
          <p:nvPr/>
        </p:nvSpPr>
        <p:spPr>
          <a:xfrm>
            <a:off x="902267" y="1752441"/>
            <a:ext cx="1008112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5400" b="1" spc="-5" dirty="0">
                <a:solidFill>
                  <a:srgbClr val="E02846"/>
                </a:solidFill>
                <a:latin typeface="Arial"/>
              </a:rPr>
              <a:t>51</a:t>
            </a:r>
            <a:endParaRPr lang="en-GB" sz="5400" dirty="0">
              <a:latin typeface="Arial"/>
              <a:cs typeface="Arial"/>
            </a:endParaRPr>
          </a:p>
        </p:txBody>
      </p:sp>
      <p:sp>
        <p:nvSpPr>
          <p:cNvPr id="21" name="object 5"/>
          <p:cNvSpPr txBox="1"/>
          <p:nvPr/>
        </p:nvSpPr>
        <p:spPr>
          <a:xfrm>
            <a:off x="2305863" y="4805732"/>
            <a:ext cx="1834089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pl-PL" b="1" spc="-5" dirty="0" err="1">
                <a:solidFill>
                  <a:srgbClr val="58595B"/>
                </a:solidFill>
                <a:latin typeface="Arial"/>
              </a:rPr>
              <a:t>concluded</a:t>
            </a:r>
            <a:endParaRPr lang="en-GB" b="1" spc="-80" dirty="0">
              <a:solidFill>
                <a:srgbClr val="58595B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rgbClr val="58595B"/>
                </a:solidFill>
                <a:latin typeface="Arial"/>
              </a:rPr>
              <a:t>calls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4378315" y="4881747"/>
            <a:ext cx="16817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spc="-5" dirty="0">
                <a:solidFill>
                  <a:srgbClr val="58595B"/>
                </a:solidFill>
                <a:latin typeface="Arial"/>
              </a:rPr>
              <a:t>awarded grants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24" name="object 5"/>
          <p:cNvSpPr txBox="1"/>
          <p:nvPr/>
        </p:nvSpPr>
        <p:spPr>
          <a:xfrm>
            <a:off x="2768026" y="1736754"/>
            <a:ext cx="1000359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sz="5400" b="1" dirty="0">
                <a:solidFill>
                  <a:srgbClr val="DB133C"/>
                </a:solidFill>
                <a:latin typeface="Arial"/>
              </a:rPr>
              <a:t>41</a:t>
            </a:r>
            <a:endParaRPr lang="en-GB" sz="5400" b="1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sp>
        <p:nvSpPr>
          <p:cNvPr id="25" name="object 5"/>
          <p:cNvSpPr txBox="1"/>
          <p:nvPr/>
        </p:nvSpPr>
        <p:spPr>
          <a:xfrm>
            <a:off x="4427984" y="1752441"/>
            <a:ext cx="151216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5400" b="1" spc="-5" dirty="0">
                <a:solidFill>
                  <a:srgbClr val="DB133C"/>
                </a:solidFill>
                <a:latin typeface="Arial"/>
              </a:rPr>
              <a:t>240</a:t>
            </a:r>
            <a:endParaRPr lang="en-GB" sz="5400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sp>
        <p:nvSpPr>
          <p:cNvPr id="26" name="object 5"/>
          <p:cNvSpPr txBox="1"/>
          <p:nvPr/>
        </p:nvSpPr>
        <p:spPr>
          <a:xfrm>
            <a:off x="6375127" y="1752441"/>
            <a:ext cx="2409624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5400" b="1" spc="-5" dirty="0">
                <a:solidFill>
                  <a:srgbClr val="DB133C"/>
                </a:solidFill>
                <a:latin typeface="Arial"/>
              </a:rPr>
              <a:t>182.3</a:t>
            </a:r>
            <a:endParaRPr lang="en-GB" sz="5400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sp>
        <p:nvSpPr>
          <p:cNvPr id="27" name="Prostokąt 26"/>
          <p:cNvSpPr/>
          <p:nvPr/>
        </p:nvSpPr>
        <p:spPr>
          <a:xfrm rot="16200000">
            <a:off x="7921783" y="1973998"/>
            <a:ext cx="963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spc="-5" dirty="0">
                <a:solidFill>
                  <a:srgbClr val="DB133C"/>
                </a:solidFill>
                <a:latin typeface="Arial"/>
              </a:rPr>
              <a:t>M </a:t>
            </a:r>
            <a:r>
              <a:rPr lang="en-GB" b="1" spc="-5" dirty="0">
                <a:solidFill>
                  <a:srgbClr val="DB133C"/>
                </a:solidFill>
                <a:latin typeface="Arial"/>
              </a:rPr>
              <a:t>PLN </a:t>
            </a:r>
          </a:p>
        </p:txBody>
      </p:sp>
      <p:sp>
        <p:nvSpPr>
          <p:cNvPr id="28" name="object 5"/>
          <p:cNvSpPr txBox="1"/>
          <p:nvPr/>
        </p:nvSpPr>
        <p:spPr>
          <a:xfrm>
            <a:off x="6739059" y="4867949"/>
            <a:ext cx="16817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spc="-5" dirty="0">
                <a:solidFill>
                  <a:srgbClr val="58595B"/>
                </a:solidFill>
                <a:latin typeface="Arial"/>
              </a:rPr>
              <a:t>awarded funds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22" name="Trójkąt prostokątny 21">
            <a:extLst>
              <a:ext uri="{FF2B5EF4-FFF2-40B4-BE49-F238E27FC236}">
                <a16:creationId xmlns:a16="http://schemas.microsoft.com/office/drawing/2014/main" id="{7E37DFEA-7A58-EA49-B0B5-E8EA1FDC7A21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291471"/>
      </p:ext>
    </p:extLst>
  </p:cSld>
  <p:clrMapOvr>
    <a:masterClrMapping/>
  </p:clrMapOvr>
  <p:transition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ójkąt prostokątny 5"/>
          <p:cNvSpPr/>
          <p:nvPr/>
        </p:nvSpPr>
        <p:spPr>
          <a:xfrm rot="5400000">
            <a:off x="575557" y="152637"/>
            <a:ext cx="1152126" cy="1368152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9676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28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INTERNATIONAL CALLS</a:t>
            </a:r>
            <a:br>
              <a:rPr lang="pl-PL" sz="48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l-PL" sz="28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BILATERAL COOPERATION PROGRAMMES </a:t>
            </a:r>
            <a:endParaRPr lang="pl-PL" sz="2400" b="1" dirty="0">
              <a:solidFill>
                <a:srgbClr val="DB1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rójkąt prostokątny 3"/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Łącznik prostoliniowy 8"/>
          <p:cNvCxnSpPr/>
          <p:nvPr/>
        </p:nvCxnSpPr>
        <p:spPr>
          <a:xfrm>
            <a:off x="251520" y="1916832"/>
            <a:ext cx="84241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>
            <a:off x="274286" y="4021072"/>
            <a:ext cx="83521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" name="Picture 2" descr="https://ncn.gov.pl/sites/default/files/obrazki/logo/logo-poziom-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27" y="6418496"/>
            <a:ext cx="3384000" cy="29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pole tekstowe 51"/>
          <p:cNvSpPr txBox="1"/>
          <p:nvPr/>
        </p:nvSpPr>
        <p:spPr>
          <a:xfrm>
            <a:off x="493985" y="2039234"/>
            <a:ext cx="197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BEETHOVEN</a:t>
            </a:r>
          </a:p>
        </p:txBody>
      </p:sp>
      <p:sp>
        <p:nvSpPr>
          <p:cNvPr id="53" name="pole tekstowe 52"/>
          <p:cNvSpPr txBox="1"/>
          <p:nvPr/>
        </p:nvSpPr>
        <p:spPr>
          <a:xfrm>
            <a:off x="2762711" y="2038125"/>
            <a:ext cx="252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BEETHOVEN LIFE</a:t>
            </a:r>
          </a:p>
        </p:txBody>
      </p:sp>
      <p:sp>
        <p:nvSpPr>
          <p:cNvPr id="54" name="pole tekstowe 53"/>
          <p:cNvSpPr txBox="1"/>
          <p:nvPr/>
        </p:nvSpPr>
        <p:spPr>
          <a:xfrm>
            <a:off x="5452831" y="2039234"/>
            <a:ext cx="1280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DAINA</a:t>
            </a:r>
          </a:p>
        </p:txBody>
      </p:sp>
      <p:sp>
        <p:nvSpPr>
          <p:cNvPr id="55" name="pole tekstowe 54"/>
          <p:cNvSpPr txBox="1"/>
          <p:nvPr/>
        </p:nvSpPr>
        <p:spPr>
          <a:xfrm>
            <a:off x="7301468" y="1998694"/>
            <a:ext cx="1191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SHENG</a:t>
            </a:r>
            <a:r>
              <a:rPr lang="pl-PL" sz="20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6" name="Obraz 55" descr="C:\Users\BORMA\AppData\Local\Microsoft\Windows\INetCache\Content.Outlook\H48LEGSD\beethoven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70" y="2048300"/>
            <a:ext cx="185780" cy="267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Obraz 57" descr="C:\Users\BORMA\AppData\Local\Microsoft\Windows\INetCache\Content.Outlook\H48LEGSD\dain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614" y="2069200"/>
            <a:ext cx="252581" cy="234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516" y="1912534"/>
            <a:ext cx="572431" cy="572431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80" y="1922497"/>
            <a:ext cx="561068" cy="561068"/>
          </a:xfrm>
          <a:prstGeom prst="rect">
            <a:avLst/>
          </a:prstGeom>
        </p:spPr>
      </p:pic>
      <p:sp>
        <p:nvSpPr>
          <p:cNvPr id="59" name="pole tekstowe 58"/>
          <p:cNvSpPr txBox="1"/>
          <p:nvPr/>
        </p:nvSpPr>
        <p:spPr>
          <a:xfrm>
            <a:off x="550916" y="4184600"/>
            <a:ext cx="162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DIOSCURI</a:t>
            </a:r>
          </a:p>
        </p:txBody>
      </p:sp>
      <p:pic>
        <p:nvPicPr>
          <p:cNvPr id="60" name="Obraz 59" descr="C:\Users\BORMA\AppData\Local\Microsoft\Windows\INetCache\Content.Outlook\H48LEGSD\dioscuri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02" y="4212474"/>
            <a:ext cx="292192" cy="29688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Prostokąt 29"/>
          <p:cNvSpPr/>
          <p:nvPr/>
        </p:nvSpPr>
        <p:spPr>
          <a:xfrm>
            <a:off x="5980332" y="4176249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ALPHORN</a:t>
            </a:r>
          </a:p>
        </p:txBody>
      </p:sp>
      <p:sp>
        <p:nvSpPr>
          <p:cNvPr id="32" name="Prostokąt 31"/>
          <p:cNvSpPr/>
          <p:nvPr/>
        </p:nvSpPr>
        <p:spPr>
          <a:xfrm>
            <a:off x="3874799" y="4176249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MOZART</a:t>
            </a:r>
          </a:p>
        </p:txBody>
      </p:sp>
      <p:pic>
        <p:nvPicPr>
          <p:cNvPr id="44" name="Obraz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424" y="4051657"/>
            <a:ext cx="618516" cy="618516"/>
          </a:xfrm>
          <a:prstGeom prst="rect">
            <a:avLst/>
          </a:prstGeom>
        </p:spPr>
      </p:pic>
      <p:sp>
        <p:nvSpPr>
          <p:cNvPr id="61" name="Prostokąt 60"/>
          <p:cNvSpPr/>
          <p:nvPr/>
        </p:nvSpPr>
        <p:spPr>
          <a:xfrm>
            <a:off x="296729" y="2393080"/>
            <a:ext cx="24509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</a:rPr>
              <a:t>in cooperation with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</a:rPr>
              <a:t>German Research Foundation (DFG)</a:t>
            </a:r>
            <a:endParaRPr lang="pl-PL" sz="1400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lvl="0"/>
            <a:r>
              <a:rPr lang="pl-PL" sz="1400" b="1" dirty="0">
                <a:latin typeface="Arial" panose="020B0604020202020204" pitchFamily="34" charset="0"/>
              </a:rPr>
              <a:t>for </a:t>
            </a:r>
            <a:r>
              <a:rPr lang="en-US" sz="1400" b="1" dirty="0">
                <a:latin typeface="Arial" panose="020B0604020202020204" pitchFamily="34" charset="0"/>
              </a:rPr>
              <a:t>Polish-German </a:t>
            </a:r>
            <a:endParaRPr lang="pl-PL" sz="1400" b="1" dirty="0">
              <a:latin typeface="Arial" panose="020B0604020202020204" pitchFamily="34" charset="0"/>
            </a:endParaRPr>
          </a:p>
          <a:p>
            <a:pPr lvl="0"/>
            <a:r>
              <a:rPr lang="pl-PL" sz="1400" b="1" dirty="0" err="1">
                <a:latin typeface="Arial" panose="020B0604020202020204" pitchFamily="34" charset="0"/>
              </a:rPr>
              <a:t>research</a:t>
            </a:r>
            <a:r>
              <a:rPr lang="pl-PL" sz="1400" b="1" dirty="0">
                <a:latin typeface="Arial" panose="020B0604020202020204" pitchFamily="34" charset="0"/>
              </a:rPr>
              <a:t> </a:t>
            </a:r>
            <a:r>
              <a:rPr lang="pl-PL" sz="1400" b="1" dirty="0" err="1">
                <a:latin typeface="Arial" panose="020B0604020202020204" pitchFamily="34" charset="0"/>
              </a:rPr>
              <a:t>projects</a:t>
            </a:r>
            <a:endParaRPr lang="pl-PL" sz="1400" b="1" dirty="0">
              <a:latin typeface="Arial" panose="020B0604020202020204" pitchFamily="34" charset="0"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2546075" y="2393079"/>
            <a:ext cx="250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latin typeface="Arial" panose="020B0604020202020204" pitchFamily="34" charset="0"/>
              </a:rPr>
              <a:t>in cooperation with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</a:rPr>
              <a:t>German Research Foundation (DFG)</a:t>
            </a:r>
            <a:endParaRPr lang="pl-PL" sz="1400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lvl="0"/>
            <a:r>
              <a:rPr lang="pl-PL" sz="1400" b="1" dirty="0">
                <a:latin typeface="Arial" panose="020B0604020202020204" pitchFamily="34" charset="0"/>
              </a:rPr>
              <a:t>for </a:t>
            </a:r>
            <a:r>
              <a:rPr lang="en-US" sz="1400" b="1" dirty="0">
                <a:latin typeface="Arial" panose="020B0604020202020204" pitchFamily="34" charset="0"/>
              </a:rPr>
              <a:t>Polish-German </a:t>
            </a:r>
            <a:endParaRPr lang="pl-PL" sz="1400" b="1" dirty="0">
              <a:latin typeface="Arial" panose="020B0604020202020204" pitchFamily="34" charset="0"/>
            </a:endParaRPr>
          </a:p>
          <a:p>
            <a:pPr lvl="0"/>
            <a:r>
              <a:rPr lang="pl-PL" sz="1400" b="1" dirty="0" err="1">
                <a:latin typeface="Arial" panose="020B0604020202020204" pitchFamily="34" charset="0"/>
              </a:rPr>
              <a:t>research</a:t>
            </a:r>
            <a:r>
              <a:rPr lang="pl-PL" sz="1400" b="1" dirty="0">
                <a:latin typeface="Arial" panose="020B0604020202020204" pitchFamily="34" charset="0"/>
              </a:rPr>
              <a:t> </a:t>
            </a:r>
            <a:r>
              <a:rPr lang="pl-PL" sz="1400" b="1" dirty="0" err="1">
                <a:latin typeface="Arial" panose="020B0604020202020204" pitchFamily="34" charset="0"/>
              </a:rPr>
              <a:t>projects</a:t>
            </a:r>
            <a:endParaRPr lang="pl-PL" sz="1400" b="1" dirty="0">
              <a:latin typeface="Arial" panose="020B0604020202020204" pitchFamily="34" charset="0"/>
            </a:endParaRPr>
          </a:p>
          <a:p>
            <a:pPr lvl="0"/>
            <a:endParaRPr lang="pl-PL" sz="1400" b="1" dirty="0">
              <a:solidFill>
                <a:srgbClr val="DB133C"/>
              </a:solidFill>
            </a:endParaRPr>
          </a:p>
        </p:txBody>
      </p:sp>
      <p:sp>
        <p:nvSpPr>
          <p:cNvPr id="1024" name="Prostokąt 1023"/>
          <p:cNvSpPr/>
          <p:nvPr/>
        </p:nvSpPr>
        <p:spPr>
          <a:xfrm>
            <a:off x="6984091" y="2401675"/>
            <a:ext cx="2089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  cooperation  with 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 Natural  Science  Foundation  of  China  (NSFC)</a:t>
            </a:r>
            <a:endParaRPr lang="pl-PL" sz="1400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Polish-Chinese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pl-P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5" name="Prostokąt 1024"/>
          <p:cNvSpPr/>
          <p:nvPr/>
        </p:nvSpPr>
        <p:spPr>
          <a:xfrm>
            <a:off x="5077694" y="2363946"/>
            <a:ext cx="1865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 cooperation with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Council of Lithuania (RCL)</a:t>
            </a:r>
            <a:endParaRPr lang="pl-PL" sz="1400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Polish-Lithuanian  research projects</a:t>
            </a:r>
            <a:endParaRPr lang="pl-P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Prostokąt 1026"/>
          <p:cNvSpPr/>
          <p:nvPr/>
        </p:nvSpPr>
        <p:spPr>
          <a:xfrm>
            <a:off x="330680" y="4524874"/>
            <a:ext cx="282580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  cooperation  with 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Germany’s  Max Planck Society (MPG)</a:t>
            </a:r>
            <a:endParaRPr lang="pl-PL" sz="1400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for  funding  the  establishment  of 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Centres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of  Scientific  Excellence  in  Central </a:t>
            </a:r>
            <a:endParaRPr lang="pl-P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and  Eastern  Europe</a:t>
            </a:r>
            <a:endParaRPr lang="pl-P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8" name="Prostokąt 1027"/>
          <p:cNvSpPr/>
          <p:nvPr/>
        </p:nvSpPr>
        <p:spPr>
          <a:xfrm>
            <a:off x="3493127" y="4553932"/>
            <a:ext cx="213045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latin typeface="Arial" panose="020B0604020202020204" pitchFamily="34" charset="0"/>
              </a:rPr>
              <a:t>in cooperation with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</a:rPr>
              <a:t>Austrian Science Fund (FWF)</a:t>
            </a:r>
            <a:endParaRPr lang="pl-PL" sz="1400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lvl="0"/>
            <a:r>
              <a:rPr lang="pl-PL" sz="1400" b="1" dirty="0">
                <a:latin typeface="Arial" panose="020B0604020202020204" pitchFamily="34" charset="0"/>
              </a:rPr>
              <a:t>for </a:t>
            </a:r>
            <a:r>
              <a:rPr lang="en-US" sz="1400" b="1" dirty="0">
                <a:latin typeface="Arial" panose="020B0604020202020204" pitchFamily="34" charset="0"/>
              </a:rPr>
              <a:t>Polish-Austrian </a:t>
            </a:r>
            <a:r>
              <a:rPr lang="pl-PL" sz="1400" b="1" dirty="0" err="1">
                <a:latin typeface="Arial" panose="020B0604020202020204" pitchFamily="34" charset="0"/>
              </a:rPr>
              <a:t>research</a:t>
            </a:r>
            <a:r>
              <a:rPr lang="pl-PL" sz="1400" b="1" dirty="0">
                <a:latin typeface="Arial" panose="020B0604020202020204" pitchFamily="34" charset="0"/>
              </a:rPr>
              <a:t> </a:t>
            </a:r>
            <a:r>
              <a:rPr lang="pl-PL" sz="1400" b="1" dirty="0" err="1">
                <a:latin typeface="Arial" panose="020B0604020202020204" pitchFamily="34" charset="0"/>
              </a:rPr>
              <a:t>projects</a:t>
            </a:r>
            <a:endParaRPr lang="pl-PL" sz="1400" b="1" dirty="0">
              <a:latin typeface="Arial" panose="020B0604020202020204" pitchFamily="34" charset="0"/>
            </a:endParaRPr>
          </a:p>
        </p:txBody>
      </p:sp>
      <p:sp>
        <p:nvSpPr>
          <p:cNvPr id="1029" name="Prostokąt 1028"/>
          <p:cNvSpPr/>
          <p:nvPr/>
        </p:nvSpPr>
        <p:spPr>
          <a:xfrm>
            <a:off x="5933677" y="4511016"/>
            <a:ext cx="21755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latin typeface="Arial" panose="020B0604020202020204" pitchFamily="34" charset="0"/>
              </a:rPr>
              <a:t>in cooperation with  </a:t>
            </a:r>
            <a:r>
              <a:rPr lang="en-US" sz="1400" b="1" dirty="0">
                <a:solidFill>
                  <a:srgbClr val="DB133C"/>
                </a:solidFill>
                <a:latin typeface="Arial" panose="020B0604020202020204" pitchFamily="34" charset="0"/>
              </a:rPr>
              <a:t>Swiss National Science Foundation</a:t>
            </a:r>
            <a:r>
              <a:rPr lang="pl-PL" sz="1400" b="1" dirty="0">
                <a:solidFill>
                  <a:srgbClr val="DB133C"/>
                </a:solidFill>
                <a:latin typeface="Arial" panose="020B0604020202020204" pitchFamily="34" charset="0"/>
              </a:rPr>
              <a:t> (SNSF)</a:t>
            </a:r>
          </a:p>
          <a:p>
            <a:pPr lvl="0"/>
            <a:r>
              <a:rPr lang="pl-PL" sz="1400" b="1" dirty="0">
                <a:latin typeface="Arial" panose="020B0604020202020204" pitchFamily="34" charset="0"/>
              </a:rPr>
              <a:t>for </a:t>
            </a:r>
            <a:r>
              <a:rPr lang="en-US" sz="1400" b="1" dirty="0">
                <a:latin typeface="Arial" panose="020B0604020202020204" pitchFamily="34" charset="0"/>
              </a:rPr>
              <a:t>Polish-Swiss </a:t>
            </a:r>
            <a:r>
              <a:rPr lang="pl-PL" sz="1400" b="1" dirty="0" err="1">
                <a:latin typeface="Arial" panose="020B0604020202020204" pitchFamily="34" charset="0"/>
              </a:rPr>
              <a:t>research</a:t>
            </a:r>
            <a:r>
              <a:rPr lang="pl-PL" sz="1400" b="1" dirty="0">
                <a:latin typeface="Arial" panose="020B0604020202020204" pitchFamily="34" charset="0"/>
              </a:rPr>
              <a:t> </a:t>
            </a:r>
            <a:r>
              <a:rPr lang="pl-PL" sz="1400" b="1" dirty="0" err="1">
                <a:latin typeface="Arial" panose="020B0604020202020204" pitchFamily="34" charset="0"/>
              </a:rPr>
              <a:t>projects</a:t>
            </a:r>
            <a:endParaRPr lang="pl-PL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97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2000820" y="658328"/>
            <a:ext cx="6976693" cy="1017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DB133C"/>
              </a:buClr>
              <a:defRPr/>
            </a:pPr>
            <a:r>
              <a:rPr lang="en-GB" dirty="0"/>
              <a:t> </a:t>
            </a:r>
          </a:p>
          <a:p>
            <a:pPr marL="285750" lvl="0" indent="-285750" algn="just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HERA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– Humanities </a:t>
            </a:r>
          </a:p>
          <a:p>
            <a:pPr marL="2857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B133C"/>
              </a:buClr>
              <a:buFont typeface="Wingdings" panose="05000000000000000000" pitchFamily="2" charset="2"/>
              <a:buChar char="§"/>
              <a:tabLst>
                <a:tab pos="985838" algn="l"/>
              </a:tabLst>
              <a:defRPr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NORFACE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– Social Sciences</a:t>
            </a:r>
          </a:p>
          <a:p>
            <a:pPr marL="2857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B133C"/>
              </a:buClr>
              <a:buFont typeface="Wingdings" panose="05000000000000000000" pitchFamily="2" charset="2"/>
              <a:buChar char="§"/>
              <a:tabLst>
                <a:tab pos="985838" algn="l"/>
              </a:tabLst>
              <a:defRPr/>
            </a:pPr>
            <a:r>
              <a:rPr lang="en-GB" b="1" dirty="0" err="1">
                <a:solidFill>
                  <a:srgbClr val="DB133C"/>
                </a:solidFill>
                <a:latin typeface="Arial" pitchFamily="34" charset="0"/>
              </a:rPr>
              <a:t>EqUIP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– Humanities and Social Sciences</a:t>
            </a:r>
          </a:p>
          <a:p>
            <a:pPr lvl="0">
              <a:buClr>
                <a:srgbClr val="DB133C"/>
              </a:buClr>
              <a:defRPr/>
            </a:pPr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JPI AMR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– antibiotic resistance</a:t>
            </a: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 err="1">
                <a:solidFill>
                  <a:srgbClr val="DB133C"/>
                </a:solidFill>
                <a:latin typeface="Arial" pitchFamily="34" charset="0"/>
              </a:rPr>
              <a:t>JPcofuND</a:t>
            </a: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 2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– neurodegenerative diseases</a:t>
            </a: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ERA-CAPS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– molecular biology of plants</a:t>
            </a:r>
          </a:p>
          <a:p>
            <a:pPr lvl="0">
              <a:buClr>
                <a:srgbClr val="DB133C"/>
              </a:buClr>
              <a:defRPr/>
            </a:pPr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CHIST-ERA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communication and information technologies</a:t>
            </a: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M-ERA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materials science </a:t>
            </a: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Solar-Driven</a:t>
            </a:r>
            <a:r>
              <a:rPr lang="en-GB" dirty="0"/>
              <a:t>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Chemistry</a:t>
            </a:r>
            <a:r>
              <a:rPr lang="en-GB" dirty="0"/>
              <a:t>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photochemistry, photocatalysis</a:t>
            </a:r>
          </a:p>
          <a:p>
            <a:pPr marL="285750" lvl="0" indent="-285750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 err="1">
                <a:solidFill>
                  <a:srgbClr val="DB133C"/>
                </a:solidFill>
                <a:latin typeface="Arial" panose="020B0604020202020204" pitchFamily="34" charset="0"/>
              </a:rPr>
              <a:t>QuantERA</a:t>
            </a:r>
            <a:r>
              <a:rPr lang="en-GB" dirty="0"/>
              <a:t>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quantum technologies</a:t>
            </a: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 err="1">
                <a:solidFill>
                  <a:srgbClr val="DB133C"/>
                </a:solidFill>
                <a:latin typeface="Arial" panose="020B0604020202020204" pitchFamily="34" charset="0"/>
              </a:rPr>
              <a:t>BiodivERsA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– biodiversity</a:t>
            </a:r>
          </a:p>
          <a:p>
            <a:pPr marL="285750" lvl="0" indent="-285750" algn="just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 err="1">
                <a:solidFill>
                  <a:srgbClr val="DB133C"/>
                </a:solidFill>
                <a:latin typeface="Arial" panose="020B0604020202020204" pitchFamily="34" charset="0"/>
              </a:rPr>
              <a:t>ForestValue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– forest management</a:t>
            </a:r>
          </a:p>
          <a:p>
            <a:pPr marL="285750" lvl="0" indent="-285750" algn="just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SUGI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– contemporary urban challenges</a:t>
            </a:r>
          </a:p>
          <a:p>
            <a:pPr marL="285750" lvl="0" indent="-285750" algn="just"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JPI EU + China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contemporary urban challenges </a:t>
            </a: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269394" y="239323"/>
            <a:ext cx="77048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INTERNATIONAL CALLS</a:t>
            </a:r>
            <a:br>
              <a:rPr lang="en-GB" dirty="0"/>
            </a:b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– MULTILATERAL COOPERATION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67" y="2636912"/>
            <a:ext cx="208229" cy="406542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394" y="3902672"/>
            <a:ext cx="409446" cy="406542"/>
          </a:xfrm>
          <a:prstGeom prst="rect">
            <a:avLst/>
          </a:prstGeom>
        </p:spPr>
      </p:pic>
      <p:sp>
        <p:nvSpPr>
          <p:cNvPr id="7" name="Prostokąt 6"/>
          <p:cNvSpPr/>
          <p:nvPr/>
        </p:nvSpPr>
        <p:spPr>
          <a:xfrm>
            <a:off x="7348369" y="789906"/>
            <a:ext cx="3996445" cy="121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DB133C"/>
              </a:buClr>
              <a:defRPr/>
            </a:pPr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B133C"/>
              </a:buClr>
              <a:buFont typeface="Wingdings" panose="05000000000000000000" pitchFamily="2" charset="2"/>
              <a:buChar char="§"/>
              <a:tabLst>
                <a:tab pos="985838" algn="l"/>
              </a:tabLst>
              <a:defRPr/>
            </a:pP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5" y="1550976"/>
            <a:ext cx="296272" cy="291899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29" y="5306085"/>
            <a:ext cx="426118" cy="395128"/>
          </a:xfrm>
          <a:prstGeom prst="rect">
            <a:avLst/>
          </a:prstGeom>
        </p:spPr>
      </p:pic>
      <p:sp>
        <p:nvSpPr>
          <p:cNvPr id="13" name="Trójkąt prostokątny 12">
            <a:extLst>
              <a:ext uri="{FF2B5EF4-FFF2-40B4-BE49-F238E27FC236}">
                <a16:creationId xmlns:a16="http://schemas.microsoft.com/office/drawing/2014/main" id="{2208597C-801E-6D49-BCC8-739F83C93D36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65581"/>
      </p:ext>
    </p:extLst>
  </p:cSld>
  <p:clrMapOvr>
    <a:masterClrMapping/>
  </p:clrMapOvr>
  <p:transition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2"/>
          <p:cNvSpPr txBox="1">
            <a:spLocks noChangeArrowheads="1"/>
          </p:cNvSpPr>
          <p:nvPr/>
        </p:nvSpPr>
        <p:spPr bwMode="auto">
          <a:xfrm>
            <a:off x="251520" y="2613073"/>
            <a:ext cx="2592388" cy="365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Austria – FWF, FFG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Belgium – FNRS, FWO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Bulgaria – NBSF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Czech Republic – MEYS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Denmark – IFD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Finland – AKA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France – ANR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Germany – BMBF, VDI-TZ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Greece – GSRT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Hungary – NKFIH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Ireland – SFI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Israel– MATIMOP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Italy – MIUR, CNR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2521869" y="2634060"/>
            <a:ext cx="2519362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Latvia – VIAA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The Netherlands – NOW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Norway – RCN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Poland – NCN, NCBR</a:t>
            </a:r>
            <a:endParaRPr lang="en-GB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Portugal – FCT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Romania – UEFISCDI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Slovakia – SAS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Slovenia – MIZS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Spain – MINECO-AEI</a:t>
            </a: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Sweden – VR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Switzerland – SNSF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Turkey – TUBITAK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Clr>
                <a:srgbClr val="DB133C"/>
              </a:buClr>
              <a:buFont typeface="Wingdings" panose="05000000000000000000" pitchFamily="2" charset="2"/>
              <a:buChar char="§"/>
              <a:defRPr/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The United Kingdom – EPSRC, InnovateUK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sz="12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795" y="1439633"/>
            <a:ext cx="4571428" cy="510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443" y="221325"/>
            <a:ext cx="3470332" cy="857983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95536" y="1151408"/>
            <a:ext cx="83529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b="1" dirty="0">
                <a:solidFill>
                  <a:srgbClr val="DB133C"/>
                </a:solidFill>
                <a:latin typeface="Arial" panose="020B0604020202020204" pitchFamily="34" charset="0"/>
              </a:rPr>
              <a:t>ERA-NET Cofund Programme co-ordinated by the NCN 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is the global largest network of agencies funding </a:t>
            </a:r>
            <a:r>
              <a:rPr lang="en-GB" altLang="en-US" b="1" dirty="0">
                <a:solidFill>
                  <a:srgbClr val="DB133C"/>
                </a:solidFill>
                <a:latin typeface="Arial" panose="020B0604020202020204" pitchFamily="34" charset="0"/>
              </a:rPr>
              <a:t>research in the field of quantum technologies 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made up of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32 organisations from 27 countries</a:t>
            </a:r>
            <a:endParaRPr lang="pl-PL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Programme's budget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</a:rPr>
              <a:t>is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34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 M EUR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rójkąt prostokątny 12">
            <a:extLst>
              <a:ext uri="{FF2B5EF4-FFF2-40B4-BE49-F238E27FC236}">
                <a16:creationId xmlns:a16="http://schemas.microsoft.com/office/drawing/2014/main" id="{DE6E5A81-1B88-564F-8D1B-64E32AF10F63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040418"/>
      </p:ext>
    </p:extLst>
  </p:cSld>
  <p:clrMapOvr>
    <a:masterClrMapping/>
  </p:clrMapOvr>
  <p:transition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1208"/>
            <a:ext cx="3470332" cy="857983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251521" y="1225736"/>
            <a:ext cx="88224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/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First </a:t>
            </a:r>
            <a:r>
              <a:rPr lang="en-GB" b="1" dirty="0" err="1">
                <a:solidFill>
                  <a:srgbClr val="DB133C"/>
                </a:solidFill>
                <a:latin typeface="Arial" panose="020B0604020202020204" pitchFamily="34" charset="0"/>
              </a:rPr>
              <a:t>QuantERA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 call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results </a:t>
            </a:r>
          </a:p>
          <a:p>
            <a:pPr marL="266700"/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/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Submitted proposals: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number of all submitted proposals:	 	</a:t>
            </a:r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             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221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total budget of all submitted proposals: 	</a:t>
            </a:r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             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236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/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Funded projects: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number of funded projects:			</a:t>
            </a:r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             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26</a:t>
            </a:r>
            <a:r>
              <a:rPr lang="en-GB" dirty="0"/>
              <a:t> 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value of funded projects: 			</a:t>
            </a:r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             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32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 </a:t>
            </a:r>
            <a:endParaRPr lang="en-GB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EC co-funding 				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              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11.5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</a:t>
            </a:r>
            <a:endParaRPr lang="en-GB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marL="266700">
              <a:buClr>
                <a:srgbClr val="DB133C"/>
              </a:buClr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/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Results of Polish researchers: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number of funded proposals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with teams from Poland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9 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success rate of Polish researchers (2 stage):	 	</a:t>
            </a:r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35 %</a:t>
            </a:r>
            <a:r>
              <a:rPr lang="en-GB" dirty="0"/>
              <a:t>	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total budget of the proposals funded by the NCN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:	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1.56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 </a:t>
            </a:r>
          </a:p>
          <a:p>
            <a:pPr marL="552450" indent="-285750"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budget for the NCN from the EC </a:t>
            </a:r>
            <a:r>
              <a:rPr lang="en-GB" dirty="0"/>
              <a:t>		 </a:t>
            </a:r>
            <a:r>
              <a:rPr lang="pl-PL" dirty="0"/>
              <a:t>                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0.5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</a:t>
            </a:r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>
              <a:buClr>
                <a:srgbClr val="DB133C"/>
              </a:buClr>
            </a:pPr>
            <a:endParaRPr lang="pl-PL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marL="266700">
              <a:buClr>
                <a:srgbClr val="DB133C"/>
              </a:buClr>
            </a:pP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Second </a:t>
            </a:r>
            <a:r>
              <a:rPr lang="en-GB" b="1" dirty="0" err="1">
                <a:solidFill>
                  <a:srgbClr val="DB133C"/>
                </a:solidFill>
                <a:latin typeface="Arial" panose="020B0604020202020204" pitchFamily="34" charset="0"/>
              </a:rPr>
              <a:t>QuantERA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 call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– conclusion of the call in autumn 2019</a:t>
            </a:r>
          </a:p>
          <a:p>
            <a:pPr marL="266700">
              <a:buClr>
                <a:srgbClr val="DB133C"/>
              </a:buClr>
            </a:pPr>
            <a:endParaRPr lang="en-GB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rójkąt prostokątny 5">
            <a:extLst>
              <a:ext uri="{FF2B5EF4-FFF2-40B4-BE49-F238E27FC236}">
                <a16:creationId xmlns:a16="http://schemas.microsoft.com/office/drawing/2014/main" id="{5EDFC56F-039B-394D-8F2D-9F1372F34FA5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42236"/>
      </p:ext>
    </p:extLst>
  </p:cSld>
  <p:clrMapOvr>
    <a:masterClrMapping/>
  </p:clrMapOvr>
  <p:transition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Prostokąt 38"/>
          <p:cNvSpPr/>
          <p:nvPr/>
        </p:nvSpPr>
        <p:spPr>
          <a:xfrm>
            <a:off x="1115616" y="298532"/>
            <a:ext cx="84309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INTERNATIONAL CALLS -</a:t>
            </a:r>
          </a:p>
          <a:p>
            <a:r>
              <a:rPr lang="en-GB" sz="2200" b="1" dirty="0">
                <a:solidFill>
                  <a:srgbClr val="E028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EEA FUNDS AND NORWAY GRANTS</a:t>
            </a:r>
            <a:endParaRPr lang="en-GB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0" name="object 9">
            <a:extLst>
              <a:ext uri="{FF2B5EF4-FFF2-40B4-BE49-F238E27FC236}">
                <a16:creationId xmlns:a16="http://schemas.microsoft.com/office/drawing/2014/main" id="{585E85C3-E03C-4C10-B95F-9C82EF3483F5}"/>
              </a:ext>
            </a:extLst>
          </p:cNvPr>
          <p:cNvSpPr txBox="1"/>
          <p:nvPr/>
        </p:nvSpPr>
        <p:spPr>
          <a:xfrm>
            <a:off x="674024" y="2871833"/>
            <a:ext cx="7930424" cy="314701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b="1" spc="-5" dirty="0">
                <a:solidFill>
                  <a:srgbClr val="DB133C"/>
                </a:solidFill>
                <a:latin typeface="Arial" panose="020B0604020202020204" pitchFamily="34" charset="0"/>
              </a:rPr>
              <a:t>IDEALAB call for innovative, ground-breaking research projects </a:t>
            </a:r>
            <a:r>
              <a:rPr lang="en-GB" b="1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that are a response to important social challenges, carried out in cooperation with teams from Norway, Iceland, and Liechtenstein,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with a budget of 4.43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</a:t>
            </a:r>
            <a:endParaRPr lang="en-GB" b="1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endParaRPr lang="en-GB" b="1" spc="-5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GB" b="1" spc="-5" dirty="0">
                <a:solidFill>
                  <a:srgbClr val="DB133C"/>
                </a:solidFill>
                <a:latin typeface="Arial" panose="020B0604020202020204" pitchFamily="34" charset="0"/>
              </a:rPr>
              <a:t>GRIEG</a:t>
            </a:r>
            <a:r>
              <a:rPr lang="en-GB" dirty="0"/>
              <a:t> </a:t>
            </a:r>
            <a:r>
              <a:rPr lang="en-GB" b="1" dirty="0">
                <a:solidFill>
                  <a:srgbClr val="DB133C"/>
                </a:solidFill>
                <a:latin typeface="Arial"/>
              </a:rPr>
              <a:t>a call for Polish-Norwegian research projects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, with special focus on polar research and research in the field of social sciences, </a:t>
            </a:r>
            <a:r>
              <a:rPr lang="en-GB" b="1" dirty="0">
                <a:solidFill>
                  <a:srgbClr val="DB133C"/>
                </a:solidFill>
                <a:latin typeface="Arial"/>
              </a:rPr>
              <a:t>with a budget of</a:t>
            </a:r>
            <a:r>
              <a:rPr lang="pl-PL" b="1" dirty="0">
                <a:solidFill>
                  <a:srgbClr val="DB133C"/>
                </a:solidFill>
                <a:latin typeface="Arial"/>
              </a:rPr>
              <a:t> </a:t>
            </a:r>
            <a:r>
              <a:rPr lang="en-GB" b="1" dirty="0">
                <a:solidFill>
                  <a:srgbClr val="DB133C"/>
                </a:solidFill>
                <a:latin typeface="Arial"/>
              </a:rPr>
              <a:t>37.34 </a:t>
            </a:r>
            <a:r>
              <a:rPr lang="pl-PL" b="1" dirty="0">
                <a:solidFill>
                  <a:srgbClr val="DB133C"/>
                </a:solidFill>
                <a:latin typeface="Arial"/>
              </a:rPr>
              <a:t>M EUR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GB" dirty="0"/>
              <a:t> 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en-GB" b="1" dirty="0">
                <a:solidFill>
                  <a:srgbClr val="DB133C"/>
                </a:solidFill>
                <a:latin typeface="Arial"/>
              </a:rPr>
              <a:t>POLS</a:t>
            </a:r>
            <a:r>
              <a:rPr lang="en-GB" dirty="0"/>
              <a:t>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c</a:t>
            </a:r>
            <a:r>
              <a:rPr lang="en-GB" b="1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all for research projects by foreign scientists</a:t>
            </a:r>
            <a:br>
              <a:rPr lang="en-GB" dirty="0"/>
            </a:br>
            <a:r>
              <a:rPr lang="en-GB" b="1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wishing to conduct research in Poland, </a:t>
            </a:r>
            <a:r>
              <a:rPr lang="en-GB" b="1" dirty="0">
                <a:solidFill>
                  <a:srgbClr val="DB133C"/>
                </a:solidFill>
                <a:latin typeface="Arial"/>
              </a:rPr>
              <a:t>with a budget of</a:t>
            </a:r>
            <a:r>
              <a:rPr lang="en-GB" b="1" spc="-5" dirty="0">
                <a:solidFill>
                  <a:srgbClr val="DB133C"/>
                </a:solidFill>
                <a:latin typeface="Arial"/>
              </a:rPr>
              <a:t> 7 </a:t>
            </a:r>
            <a:r>
              <a:rPr lang="pl-PL" b="1" spc="-5" dirty="0">
                <a:solidFill>
                  <a:srgbClr val="DB133C"/>
                </a:solidFill>
                <a:latin typeface="Arial"/>
              </a:rPr>
              <a:t>M EUR</a:t>
            </a:r>
            <a:endParaRPr lang="en-GB" b="1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087" y="4054905"/>
            <a:ext cx="1030863" cy="1030863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751" y="2841584"/>
            <a:ext cx="841300" cy="8413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751" y="5172187"/>
            <a:ext cx="884192" cy="884192"/>
          </a:xfrm>
          <a:prstGeom prst="rect">
            <a:avLst/>
          </a:prstGeom>
        </p:spPr>
      </p:pic>
      <p:sp>
        <p:nvSpPr>
          <p:cNvPr id="41" name="pole tekstowe 40"/>
          <p:cNvSpPr txBox="1"/>
          <p:nvPr/>
        </p:nvSpPr>
        <p:spPr>
          <a:xfrm>
            <a:off x="398177" y="1412779"/>
            <a:ext cx="82062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“Research” Programme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3rd Edition of Norway Grants </a:t>
            </a:r>
          </a:p>
          <a:p>
            <a:pPr algn="just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Programme’s budget: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48.77 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</a:rPr>
              <a:t>M EUR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Operator: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National Science Centre:</a:t>
            </a:r>
          </a:p>
          <a:p>
            <a:pPr algn="just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Programme partner: </a:t>
            </a:r>
            <a:r>
              <a:rPr lang="en-GB" b="1" dirty="0">
                <a:solidFill>
                  <a:srgbClr val="DB133C"/>
                </a:solidFill>
                <a:latin typeface="Arial" panose="020B0604020202020204" pitchFamily="34" charset="0"/>
              </a:rPr>
              <a:t>Research Council of Norway</a:t>
            </a:r>
          </a:p>
          <a:p>
            <a:pPr algn="just">
              <a:spcAft>
                <a:spcPts val="600"/>
              </a:spcAft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rójkąt prostokątny 9">
            <a:extLst>
              <a:ext uri="{FF2B5EF4-FFF2-40B4-BE49-F238E27FC236}">
                <a16:creationId xmlns:a16="http://schemas.microsoft.com/office/drawing/2014/main" id="{76B215FD-E09F-EC41-ACE6-695C03539ADE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115768"/>
      </p:ext>
    </p:extLst>
  </p:cSld>
  <p:clrMapOvr>
    <a:masterClrMapping/>
  </p:clrMapOvr>
  <p:transition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498764" y="2034257"/>
            <a:ext cx="7570787" cy="455509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fontAlgn="t"/>
            <a:r>
              <a:rPr lang="en-US" sz="2000" b="1" spc="-5" dirty="0">
                <a:solidFill>
                  <a:srgbClr val="DB133C"/>
                </a:solidFill>
                <a:latin typeface="Arial" panose="020B0604020202020204" pitchFamily="34" charset="0"/>
              </a:rPr>
              <a:t>Science Europe Multilateral Lead Agency Task Force</a:t>
            </a:r>
            <a:endParaRPr lang="pl-PL" sz="2000" b="1" spc="-5" dirty="0">
              <a:solidFill>
                <a:srgbClr val="DB133C"/>
              </a:solidFill>
              <a:latin typeface="Arial" panose="020B0604020202020204" pitchFamily="34" charset="0"/>
            </a:endParaRPr>
          </a:p>
          <a:p>
            <a:pPr fontAlgn="t"/>
            <a:endParaRPr lang="pl-PL" b="1" dirty="0">
              <a:solidFill>
                <a:srgbClr val="000000"/>
              </a:solidFill>
            </a:endParaRPr>
          </a:p>
          <a:p>
            <a:pPr fontAlgn="t"/>
            <a:r>
              <a:rPr lang="en-GB" b="1" u="sng" dirty="0">
                <a:solidFill>
                  <a:srgbClr val="000000"/>
                </a:solidFill>
              </a:rPr>
              <a:t>Switzerland</a:t>
            </a:r>
            <a:r>
              <a:rPr lang="pl-PL" b="1" u="sng" dirty="0">
                <a:solidFill>
                  <a:srgbClr val="000000"/>
                </a:solidFill>
              </a:rPr>
              <a:t>:</a:t>
            </a:r>
            <a:r>
              <a:rPr lang="en-GB" b="1" u="sng" dirty="0">
                <a:solidFill>
                  <a:srgbClr val="000000"/>
                </a:solidFill>
              </a:rPr>
              <a:t> SNSF</a:t>
            </a:r>
            <a:r>
              <a:rPr lang="pl-PL" b="1" u="sng" dirty="0">
                <a:solidFill>
                  <a:srgbClr val="000000"/>
                </a:solidFill>
              </a:rPr>
              <a:t> (LIDER)</a:t>
            </a:r>
            <a:endParaRPr lang="pl-PL" u="sng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Austria</a:t>
            </a:r>
            <a:r>
              <a:rPr lang="pl-PL" b="1" dirty="0">
                <a:solidFill>
                  <a:srgbClr val="000000"/>
                </a:solidFill>
              </a:rPr>
              <a:t>: </a:t>
            </a:r>
            <a:r>
              <a:rPr lang="en-GB" b="1" dirty="0">
                <a:solidFill>
                  <a:srgbClr val="000000"/>
                </a:solidFill>
              </a:rPr>
              <a:t>FWF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Belgium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Research Foundation Flanders (FWO), F.R.S.-FNRS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Croatia</a:t>
            </a:r>
            <a:r>
              <a:rPr lang="pl-PL" b="1" dirty="0">
                <a:solidFill>
                  <a:srgbClr val="000000"/>
                </a:solidFill>
              </a:rPr>
              <a:t>: </a:t>
            </a:r>
            <a:r>
              <a:rPr lang="en-GB" b="1" dirty="0">
                <a:solidFill>
                  <a:srgbClr val="000000"/>
                </a:solidFill>
              </a:rPr>
              <a:t>HRZZ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Germany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DFG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Finland</a:t>
            </a:r>
            <a:r>
              <a:rPr lang="pl-PL" b="1" dirty="0">
                <a:solidFill>
                  <a:srgbClr val="000000"/>
                </a:solidFill>
              </a:rPr>
              <a:t>: </a:t>
            </a:r>
            <a:r>
              <a:rPr lang="en-GB" b="1" dirty="0">
                <a:solidFill>
                  <a:srgbClr val="000000"/>
                </a:solidFill>
              </a:rPr>
              <a:t>Academy of Finland (AKA)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France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ANR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Ireland</a:t>
            </a:r>
            <a:r>
              <a:rPr lang="pl-PL" b="1" dirty="0">
                <a:solidFill>
                  <a:srgbClr val="000000"/>
                </a:solidFill>
              </a:rPr>
              <a:t>: </a:t>
            </a:r>
            <a:r>
              <a:rPr lang="en-GB" b="1" dirty="0">
                <a:solidFill>
                  <a:srgbClr val="000000"/>
                </a:solidFill>
              </a:rPr>
              <a:t>SFI</a:t>
            </a:r>
            <a:endParaRPr lang="pl-PL" dirty="0">
              <a:solidFill>
                <a:srgbClr val="000000"/>
              </a:solidFill>
            </a:endParaRPr>
          </a:p>
          <a:p>
            <a:pPr fontAlgn="auto"/>
            <a:r>
              <a:rPr lang="en-GB" b="1" dirty="0">
                <a:solidFill>
                  <a:srgbClr val="000000"/>
                </a:solidFill>
              </a:rPr>
              <a:t>Luxemburg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FNR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Netherlands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NWO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Norway</a:t>
            </a:r>
            <a:r>
              <a:rPr lang="pl-PL" b="1" dirty="0">
                <a:solidFill>
                  <a:srgbClr val="000000"/>
                </a:solidFill>
              </a:rPr>
              <a:t>: </a:t>
            </a:r>
            <a:r>
              <a:rPr lang="en-GB" b="1" dirty="0">
                <a:solidFill>
                  <a:srgbClr val="000000"/>
                </a:solidFill>
              </a:rPr>
              <a:t>RCN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Portugal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FCT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Sweden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FORMAS</a:t>
            </a:r>
            <a:endParaRPr lang="pl-PL" dirty="0">
              <a:solidFill>
                <a:srgbClr val="000000"/>
              </a:solidFill>
            </a:endParaRP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United Kingdom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UKRI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21508" name="Symbol zastępczy numeru slajdu 3"/>
          <p:cNvSpPr>
            <a:spLocks noGrp="1"/>
          </p:cNvSpPr>
          <p:nvPr>
            <p:ph type="sldNum" sz="quarter" idx="14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l-PL" altLang="en-US" dirty="0">
              <a:solidFill>
                <a:srgbClr val="FFFFFF"/>
              </a:solidFill>
            </a:endParaRP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570787" cy="1125537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LEAD AGENCY PROCEDURE:</a:t>
            </a:r>
            <a:b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</a:b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Central </a:t>
            </a:r>
            <a:r>
              <a:rPr lang="pl-PL" sz="2400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EUropean</a:t>
            </a: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Science </a:t>
            </a:r>
            <a:r>
              <a:rPr lang="pl-PL" sz="2400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initiative</a:t>
            </a: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(CEUS)</a:t>
            </a:r>
            <a:b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</a:b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Science Europe </a:t>
            </a:r>
            <a:r>
              <a:rPr lang="pl-PL" sz="2400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Multilateral</a:t>
            </a: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l-PL" sz="2400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Lead</a:t>
            </a: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l-PL" sz="2400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Agency</a:t>
            </a: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pl-PL" sz="2400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Task</a:t>
            </a:r>
            <a:r>
              <a:rPr lang="pl-PL" sz="24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Force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355976" y="3933056"/>
            <a:ext cx="4536504" cy="1754326"/>
          </a:xfrm>
          <a:prstGeom prst="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fontAlgn="t"/>
            <a:r>
              <a:rPr lang="pl-PL" b="1" dirty="0">
                <a:solidFill>
                  <a:srgbClr val="DB133C"/>
                </a:solidFill>
              </a:rPr>
              <a:t>Central </a:t>
            </a:r>
            <a:r>
              <a:rPr lang="pl-PL" b="1" dirty="0" err="1">
                <a:solidFill>
                  <a:srgbClr val="DB133C"/>
                </a:solidFill>
              </a:rPr>
              <a:t>EUropean</a:t>
            </a:r>
            <a:r>
              <a:rPr lang="pl-PL" b="1" dirty="0">
                <a:solidFill>
                  <a:srgbClr val="DB133C"/>
                </a:solidFill>
              </a:rPr>
              <a:t> Science </a:t>
            </a:r>
            <a:r>
              <a:rPr lang="pl-PL" b="1" dirty="0" err="1">
                <a:solidFill>
                  <a:srgbClr val="DB133C"/>
                </a:solidFill>
              </a:rPr>
              <a:t>initiative</a:t>
            </a:r>
            <a:r>
              <a:rPr lang="pl-PL" b="1" dirty="0">
                <a:solidFill>
                  <a:srgbClr val="DB133C"/>
                </a:solidFill>
              </a:rPr>
              <a:t> (CEUS)</a:t>
            </a:r>
          </a:p>
          <a:p>
            <a:pPr fontAlgn="t"/>
            <a:endParaRPr lang="pl-PL" b="1" dirty="0"/>
          </a:p>
          <a:p>
            <a:pPr fontAlgn="t"/>
            <a:r>
              <a:rPr lang="en-GB" b="1" u="sng" dirty="0">
                <a:solidFill>
                  <a:srgbClr val="000000"/>
                </a:solidFill>
              </a:rPr>
              <a:t>Austria</a:t>
            </a:r>
            <a:r>
              <a:rPr lang="pl-PL" b="1" u="sng" dirty="0">
                <a:solidFill>
                  <a:srgbClr val="000000"/>
                </a:solidFill>
              </a:rPr>
              <a:t>: </a:t>
            </a:r>
            <a:r>
              <a:rPr lang="en-GB" b="1" u="sng" dirty="0">
                <a:solidFill>
                  <a:srgbClr val="000000"/>
                </a:solidFill>
              </a:rPr>
              <a:t>FWF</a:t>
            </a:r>
            <a:r>
              <a:rPr lang="pl-PL" b="1" u="sng" dirty="0">
                <a:solidFill>
                  <a:srgbClr val="000000"/>
                </a:solidFill>
              </a:rPr>
              <a:t> (LIDER) </a:t>
            </a: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Czech Republic</a:t>
            </a:r>
            <a:r>
              <a:rPr lang="pl-PL" b="1" dirty="0">
                <a:solidFill>
                  <a:srgbClr val="000000"/>
                </a:solidFill>
              </a:rPr>
              <a:t>: </a:t>
            </a:r>
            <a:r>
              <a:rPr lang="en-GB" b="1" dirty="0">
                <a:solidFill>
                  <a:srgbClr val="000000"/>
                </a:solidFill>
              </a:rPr>
              <a:t>GACR</a:t>
            </a:r>
            <a:r>
              <a:rPr lang="pl-PL" b="1" dirty="0">
                <a:solidFill>
                  <a:srgbClr val="000000"/>
                </a:solidFill>
              </a:rPr>
              <a:t> </a:t>
            </a: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Poland</a:t>
            </a:r>
            <a:r>
              <a:rPr lang="pl-PL" b="1" dirty="0">
                <a:solidFill>
                  <a:srgbClr val="000000"/>
                </a:solidFill>
              </a:rPr>
              <a:t>: NCN</a:t>
            </a:r>
          </a:p>
          <a:p>
            <a:pPr fontAlgn="t"/>
            <a:r>
              <a:rPr lang="en-GB" b="1" dirty="0">
                <a:solidFill>
                  <a:srgbClr val="000000"/>
                </a:solidFill>
              </a:rPr>
              <a:t>Slovenia</a:t>
            </a:r>
            <a:r>
              <a:rPr lang="pl-PL" b="1" dirty="0">
                <a:solidFill>
                  <a:srgbClr val="000000"/>
                </a:solidFill>
              </a:rPr>
              <a:t>:</a:t>
            </a:r>
            <a:r>
              <a:rPr lang="en-GB" b="1" dirty="0">
                <a:solidFill>
                  <a:srgbClr val="000000"/>
                </a:solidFill>
              </a:rPr>
              <a:t> ARRS</a:t>
            </a:r>
            <a:endParaRPr lang="pl-P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60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ll/>
      </p:transition>
    </mc:Choice>
    <mc:Fallback xmlns="">
      <p:transition spd="slow">
        <p:pull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ole tekstowe 11"/>
          <p:cNvSpPr txBox="1"/>
          <p:nvPr/>
        </p:nvSpPr>
        <p:spPr>
          <a:xfrm>
            <a:off x="1279491" y="332656"/>
            <a:ext cx="77027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NCN EXPERTS </a:t>
            </a:r>
            <a:r>
              <a:rPr lang="pl-PL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</a:t>
            </a: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2011-2018 </a:t>
            </a:r>
            <a:br>
              <a:rPr dirty="0"/>
            </a:b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– foreign experts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508657"/>
              </p:ext>
            </p:extLst>
          </p:nvPr>
        </p:nvGraphicFramePr>
        <p:xfrm>
          <a:off x="0" y="1772816"/>
          <a:ext cx="9144001" cy="3855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Prostokąt 1"/>
          <p:cNvSpPr/>
          <p:nvPr/>
        </p:nvSpPr>
        <p:spPr>
          <a:xfrm>
            <a:off x="2699792" y="511897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% of foreign experts involved in the project evaluation procedure</a:t>
            </a:r>
          </a:p>
        </p:txBody>
      </p:sp>
      <p:sp>
        <p:nvSpPr>
          <p:cNvPr id="3" name="Prostokąt 2"/>
          <p:cNvSpPr/>
          <p:nvPr/>
        </p:nvSpPr>
        <p:spPr>
          <a:xfrm>
            <a:off x="2699792" y="534980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Ratio of the number of foreign reviews to all external reviews </a:t>
            </a:r>
            <a:endParaRPr lang="pl-PL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rójkąt prostokątny 7">
            <a:extLst>
              <a:ext uri="{FF2B5EF4-FFF2-40B4-BE49-F238E27FC236}">
                <a16:creationId xmlns:a16="http://schemas.microsoft.com/office/drawing/2014/main" id="{EA21E878-8351-7548-AD52-087B9B5E842B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607212"/>
      </p:ext>
    </p:extLst>
  </p:cSld>
  <p:clrMapOvr>
    <a:masterClrMapping/>
  </p:clrMapOvr>
  <p:transition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259632" y="260648"/>
            <a:ext cx="7992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2018 NCN EXPERTS</a:t>
            </a:r>
          </a:p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– countries with </a:t>
            </a:r>
            <a:r>
              <a:rPr lang="pl-PL" sz="2200" b="1" dirty="0" err="1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research</a:t>
            </a: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affiliation of foreign experts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556792"/>
            <a:ext cx="8712969" cy="4104455"/>
          </a:xfrm>
          <a:prstGeom prst="rect">
            <a:avLst/>
          </a:prstGeom>
        </p:spPr>
      </p:pic>
      <p:sp>
        <p:nvSpPr>
          <p:cNvPr id="6" name="Trójkąt prostokątny 5">
            <a:extLst>
              <a:ext uri="{FF2B5EF4-FFF2-40B4-BE49-F238E27FC236}">
                <a16:creationId xmlns:a16="http://schemas.microsoft.com/office/drawing/2014/main" id="{864F253A-129C-1645-8114-CDB775928550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84500"/>
      </p:ext>
    </p:extLst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ójkąt prostokątny 5"/>
          <p:cNvSpPr/>
          <p:nvPr/>
        </p:nvSpPr>
        <p:spPr>
          <a:xfrm rot="5400000">
            <a:off x="575557" y="152637"/>
            <a:ext cx="1152126" cy="1368152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4970"/>
          </a:xfrm>
        </p:spPr>
        <p:txBody>
          <a:bodyPr>
            <a:noAutofit/>
          </a:bodyPr>
          <a:lstStyle/>
          <a:p>
            <a:pPr lvl="1" algn="l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tabLst>
                <a:tab pos="0" algn="l"/>
                <a:tab pos="365125" algn="l"/>
              </a:tabLst>
            </a:pPr>
            <a:r>
              <a:rPr lang="en-IE" sz="2800" b="1" kern="5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Times New Roman"/>
              </a:rPr>
              <a:t>GENERAL INFORMATION </a:t>
            </a:r>
            <a:endParaRPr lang="pl-PL" sz="2800" dirty="0">
              <a:solidFill>
                <a:srgbClr val="DB1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019608"/>
            <a:ext cx="8424936" cy="5309892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0"/>
              </a:spcBef>
              <a:buNone/>
              <a:defRPr/>
            </a:pPr>
            <a:endParaRPr lang="en-US" sz="1800" b="1" kern="0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en-US" sz="1800" b="1" kern="0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The National Science Centre (NCN) </a:t>
            </a:r>
            <a:r>
              <a:rPr lang="en-US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is a government executive agency set up </a:t>
            </a: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n-US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fund basic research</a:t>
            </a:r>
            <a:r>
              <a:rPr lang="pl-PL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three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scientific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domains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pl-PL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arts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humanities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social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sciences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0" indent="0" algn="just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physical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sciences</a:t>
            </a: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engineering </a:t>
            </a:r>
          </a:p>
          <a:p>
            <a:pPr marL="0" lvl="0" indent="0" algn="just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pl-PL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 life </a:t>
            </a:r>
            <a:r>
              <a:rPr lang="pl-PL" sz="1800" b="1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sciences</a:t>
            </a:r>
            <a:endParaRPr lang="pl-PL" sz="18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300"/>
              </a:spcAft>
              <a:buNone/>
              <a:defRPr/>
            </a:pPr>
            <a:endParaRPr lang="pl-PL" sz="14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Basic research</a:t>
            </a:r>
            <a:r>
              <a:rPr lang="en-US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is original experimental or theoretical research work that strives to expand knowledge of the fundamentals of phenomena and observable facts. It is not intended to </a:t>
            </a: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have any direct </a:t>
            </a:r>
            <a:r>
              <a:rPr lang="pl-PL" sz="1800" b="1" kern="0" dirty="0" err="1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commercial</a:t>
            </a: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 application</a:t>
            </a:r>
            <a:r>
              <a:rPr lang="pl-PL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kern="0" dirty="0" err="1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pl-PL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800" b="1" kern="0" dirty="0" err="1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pl-PL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pl-PL" sz="1800" b="1" kern="0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en-US" sz="1400" b="1" kern="0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pl-PL" sz="1800" b="1" kern="0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kern="0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The NCN </a:t>
            </a:r>
            <a:r>
              <a:rPr lang="en-IE" sz="1800" b="1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regularly publishes calls for proposals for research projects, fellowships and post doctoral internships.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rójkąt prostokątny 3"/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</a:endParaRPr>
          </a:p>
        </p:txBody>
      </p:sp>
      <p:pic>
        <p:nvPicPr>
          <p:cNvPr id="1026" name="Picture 2" descr="https://ncn.gov.pl/sites/default/files/obrazki/logo/logo-poziom-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81318"/>
            <a:ext cx="3384000" cy="29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955" y="2285666"/>
            <a:ext cx="329898" cy="295533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112" y="2581199"/>
            <a:ext cx="348276" cy="310717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112" y="2886954"/>
            <a:ext cx="348276" cy="39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55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68560" y="3645024"/>
            <a:ext cx="9433048" cy="1362075"/>
          </a:xfrm>
        </p:spPr>
        <p:txBody>
          <a:bodyPr>
            <a:noAutofit/>
          </a:bodyPr>
          <a:lstStyle/>
          <a:p>
            <a:pPr algn="r"/>
            <a:r>
              <a:rPr lang="en-GB" sz="3600" cap="none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Physics in NCN calls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95264" cy="365125"/>
          </a:xfrm>
        </p:spPr>
        <p:txBody>
          <a:bodyPr/>
          <a:lstStyle/>
          <a:p>
            <a:fld id="{18522CBC-4718-4A64-99D5-269E6258F666}" type="slidenum">
              <a:rPr lang="pl-P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20</a:t>
            </a:fld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84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8686800" cy="535259"/>
          </a:xfrm>
        </p:spPr>
        <p:txBody>
          <a:bodyPr>
            <a:normAutofit/>
          </a:bodyPr>
          <a:lstStyle/>
          <a:p>
            <a:pPr algn="l"/>
            <a:r>
              <a:rPr lang="en-GB" sz="2200" b="1" noProof="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PHYSICS IN NCN CALLS</a:t>
            </a:r>
            <a:endParaRPr lang="en-GB" sz="2200" b="1" noProof="0" dirty="0">
              <a:solidFill>
                <a:srgbClr val="DB1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ostokąt 6"/>
          <p:cNvSpPr/>
          <p:nvPr/>
        </p:nvSpPr>
        <p:spPr>
          <a:xfrm>
            <a:off x="611560" y="1288951"/>
            <a:ext cx="799288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endParaRPr lang="en-GB" b="1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ST2 BASIC COMPONENTS OF MATTER</a:t>
            </a:r>
          </a:p>
          <a:p>
            <a:pPr marL="265113"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Fields: physics of elementary particles, nuclear physics, physics of plasma, atomic physics, molecular physics, physics of gases, and optical physics</a:t>
            </a:r>
          </a:p>
          <a:p>
            <a:pPr marL="268288" algn="just">
              <a:spcAft>
                <a:spcPts val="600"/>
              </a:spcAft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ST3 CONDENSED MATTER PHYSICS</a:t>
            </a:r>
          </a:p>
          <a:p>
            <a:pPr marL="265113" algn="just"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Fields: structure, electron properties, liquids, nanoscience</a:t>
            </a:r>
          </a:p>
          <a:p>
            <a:pPr algn="just">
              <a:spcAft>
                <a:spcPts val="600"/>
              </a:spcAft>
            </a:pPr>
            <a:endParaRPr lang="en-GB" b="1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GB" b="1" dirty="0">
                <a:solidFill>
                  <a:srgbClr val="DB133C"/>
                </a:solidFill>
                <a:latin typeface="Arial" pitchFamily="34" charset="0"/>
              </a:rPr>
              <a:t>ST9 ASTRONOMY AND SPACE RESEARCH</a:t>
            </a:r>
          </a:p>
          <a:p>
            <a:pPr marL="265113"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Fields: astrophysics, astrochemistry, astrobiology, the Solar System, planetary systems, stellar astronomy, galactic and extragalactic astronomy, space research and instruments</a:t>
            </a:r>
          </a:p>
        </p:txBody>
      </p:sp>
      <p:sp>
        <p:nvSpPr>
          <p:cNvPr id="8" name="Trójkąt prostokątny 7">
            <a:extLst>
              <a:ext uri="{FF2B5EF4-FFF2-40B4-BE49-F238E27FC236}">
                <a16:creationId xmlns:a16="http://schemas.microsoft.com/office/drawing/2014/main" id="{DB8C1DD8-8C15-F740-82CC-9E2C443F29F6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007986"/>
      </p:ext>
    </p:extLst>
  </p:cSld>
  <p:clrMapOvr>
    <a:masterClrMapping/>
  </p:clrMapOvr>
  <p:transition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51F84B2A-8CD9-4C60-A4D1-AA6A7540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1450" y="188640"/>
            <a:ext cx="7570787" cy="792311"/>
          </a:xfrm>
        </p:spPr>
        <p:txBody>
          <a:bodyPr>
            <a:normAutofit/>
          </a:bodyPr>
          <a:lstStyle/>
          <a:p>
            <a:pPr algn="l"/>
            <a:r>
              <a:rPr lang="en-GB" sz="2200" noProof="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PHYSICS IN </a:t>
            </a:r>
            <a:r>
              <a:rPr lang="pl-PL" sz="2200" noProof="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NATIONAL AND INTERNATIONAL </a:t>
            </a:r>
            <a:r>
              <a:rPr lang="en-GB" sz="2200" noProof="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CALLS</a:t>
            </a:r>
            <a:br>
              <a:rPr lang="pl-PL" sz="2200" noProof="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en-GB" sz="22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Results of </a:t>
            </a:r>
            <a:r>
              <a:rPr lang="pl-PL" sz="22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NCN</a:t>
            </a:r>
            <a:r>
              <a:rPr lang="en-GB" sz="22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calls 2011</a:t>
            </a:r>
            <a:r>
              <a:rPr lang="pl-PL" sz="22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- </a:t>
            </a:r>
            <a:r>
              <a:rPr lang="en-GB" sz="2200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2018</a:t>
            </a:r>
            <a:endParaRPr lang="en-GB" sz="2200" b="1" noProof="0" dirty="0">
              <a:solidFill>
                <a:srgbClr val="DB1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55A34F6C-5679-4B75-8FD1-3F467135CE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357896"/>
              </p:ext>
            </p:extLst>
          </p:nvPr>
        </p:nvGraphicFramePr>
        <p:xfrm>
          <a:off x="207585" y="1628800"/>
          <a:ext cx="8676457" cy="2864633"/>
        </p:xfrm>
        <a:graphic>
          <a:graphicData uri="http://schemas.openxmlformats.org/drawingml/2006/table">
            <a:tbl>
              <a:tblPr/>
              <a:tblGrid>
                <a:gridCol w="2708231">
                  <a:extLst>
                    <a:ext uri="{9D8B030D-6E8A-4147-A177-3AD203B41FA5}">
                      <a16:colId xmlns:a16="http://schemas.microsoft.com/office/drawing/2014/main" val="2966312692"/>
                    </a:ext>
                  </a:extLst>
                </a:gridCol>
                <a:gridCol w="1884103">
                  <a:extLst>
                    <a:ext uri="{9D8B030D-6E8A-4147-A177-3AD203B41FA5}">
                      <a16:colId xmlns:a16="http://schemas.microsoft.com/office/drawing/2014/main" val="1292723884"/>
                    </a:ext>
                  </a:extLst>
                </a:gridCol>
                <a:gridCol w="2148345">
                  <a:extLst>
                    <a:ext uri="{9D8B030D-6E8A-4147-A177-3AD203B41FA5}">
                      <a16:colId xmlns:a16="http://schemas.microsoft.com/office/drawing/2014/main" val="4012371898"/>
                    </a:ext>
                  </a:extLst>
                </a:gridCol>
                <a:gridCol w="1935778">
                  <a:extLst>
                    <a:ext uri="{9D8B030D-6E8A-4147-A177-3AD203B41FA5}">
                      <a16:colId xmlns:a16="http://schemas.microsoft.com/office/drawing/2014/main" val="1321605554"/>
                    </a:ext>
                  </a:extLst>
                </a:gridCol>
              </a:tblGrid>
              <a:tr h="338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 panel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090951"/>
                  </a:ext>
                </a:extLst>
              </a:tr>
              <a:tr h="4886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submitted proposals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92883"/>
                  </a:ext>
                </a:extLst>
              </a:tr>
              <a:tr h="5408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qualified proposals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156273"/>
                  </a:ext>
                </a:extLst>
              </a:tr>
              <a:tr h="4886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success rate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572770"/>
                  </a:ext>
                </a:extLst>
              </a:tr>
              <a:tr h="100783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 of funded projects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</a:t>
                      </a:r>
                      <a:r>
                        <a:rPr lang="pl-PL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</a:t>
                      </a:r>
                      <a:r>
                        <a:rPr lang="pl-PL" sz="1800" b="1" i="0" u="none" strike="noStrike" baseline="0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 PLN</a:t>
                      </a:r>
                      <a:endParaRPr lang="en-GB" sz="1800" b="1" i="0" u="none" strike="noStrike" dirty="0">
                        <a:solidFill>
                          <a:srgbClr val="DB133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</a:t>
                      </a:r>
                      <a:r>
                        <a:rPr lang="pl-PL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r>
                        <a:rPr lang="pl-PL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pl-PL" sz="1800" b="1" i="0" u="none" strike="noStrike" baseline="0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 PLN</a:t>
                      </a:r>
                      <a:endParaRPr lang="en-GB" sz="1800" b="1" i="0" u="none" strike="noStrike" dirty="0">
                        <a:solidFill>
                          <a:srgbClr val="DB133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</a:t>
                      </a:r>
                      <a:r>
                        <a:rPr lang="pl-PL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800" b="1" i="0" u="none" strike="noStrike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837</a:t>
                      </a:r>
                      <a:r>
                        <a:rPr lang="pl-PL" sz="1800" b="1" i="0" u="none" strike="noStrike" baseline="0" dirty="0">
                          <a:solidFill>
                            <a:srgbClr val="DB133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 PLN</a:t>
                      </a:r>
                      <a:endParaRPr lang="en-GB" sz="1800" b="1" i="0" u="none" strike="noStrike" dirty="0">
                        <a:solidFill>
                          <a:srgbClr val="DB133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57756"/>
                  </a:ext>
                </a:extLst>
              </a:tr>
            </a:tbl>
          </a:graphicData>
        </a:graphic>
      </p:graphicFrame>
      <p:sp>
        <p:nvSpPr>
          <p:cNvPr id="8" name="Prostokąt 7">
            <a:extLst>
              <a:ext uri="{FF2B5EF4-FFF2-40B4-BE49-F238E27FC236}">
                <a16:creationId xmlns:a16="http://schemas.microsoft.com/office/drawing/2014/main" id="{3ECC342D-22E4-41CA-B84B-D1C53A12389F}"/>
              </a:ext>
            </a:extLst>
          </p:cNvPr>
          <p:cNvSpPr/>
          <p:nvPr/>
        </p:nvSpPr>
        <p:spPr>
          <a:xfrm>
            <a:off x="899592" y="4784225"/>
            <a:ext cx="755206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NCN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calls: ETIUDA, FUGA, MAESTRO, MINIATURA, OPUS, PRELUDIUM, SONATA, SONATA BIS, SONATINA, SYMFONIA, TANGO, UWERTURA </a:t>
            </a:r>
          </a:p>
          <a:p>
            <a:pPr>
              <a:spcAft>
                <a:spcPts val="600"/>
              </a:spcAft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International calls: BEETHOVEN, DAINA, HARMONIA, POLONEZ, UNISONO</a:t>
            </a:r>
          </a:p>
        </p:txBody>
      </p:sp>
      <p:sp>
        <p:nvSpPr>
          <p:cNvPr id="7" name="Trójkąt prostokątny 6">
            <a:extLst>
              <a:ext uri="{FF2B5EF4-FFF2-40B4-BE49-F238E27FC236}">
                <a16:creationId xmlns:a16="http://schemas.microsoft.com/office/drawing/2014/main" id="{F037F0AA-1E7C-5C4B-824C-75AFFE5F7584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21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ll/>
      </p:transition>
    </mc:Choice>
    <mc:Fallback xmlns="">
      <p:transition spd="slow">
        <p:pull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/>
          <p:cNvSpPr txBox="1"/>
          <p:nvPr/>
        </p:nvSpPr>
        <p:spPr>
          <a:xfrm>
            <a:off x="1115616" y="40466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OPUS – A NEW FORMULA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123728" y="1467258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67545" y="1236425"/>
            <a:ext cx="8136903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b="1" dirty="0">
                <a:solidFill>
                  <a:srgbClr val="DB133C"/>
                </a:solidFill>
                <a:latin typeface="Arial" pitchFamily="34" charset="0"/>
              </a:rPr>
              <a:t>for </a:t>
            </a:r>
            <a:r>
              <a:rPr lang="en-US" b="1" dirty="0">
                <a:solidFill>
                  <a:srgbClr val="DB133C"/>
                </a:solidFill>
                <a:latin typeface="Arial" pitchFamily="34" charset="0"/>
              </a:rPr>
              <a:t>research projects,</a:t>
            </a:r>
            <a:r>
              <a:rPr lang="pl-PL" b="1" dirty="0">
                <a:solidFill>
                  <a:srgbClr val="DB133C"/>
                </a:solidFill>
                <a:latin typeface="Arial" pitchFamily="34" charset="0"/>
              </a:rPr>
              <a:t> </a:t>
            </a:r>
            <a:r>
              <a:rPr lang="en-US" b="1" dirty="0">
                <a:solidFill>
                  <a:srgbClr val="DB133C"/>
                </a:solidFill>
                <a:latin typeface="Arial" pitchFamily="34" charset="0"/>
              </a:rPr>
              <a:t>including </a:t>
            </a:r>
            <a:r>
              <a:rPr lang="pl-PL" b="1" dirty="0" err="1">
                <a:solidFill>
                  <a:srgbClr val="DB133C"/>
                </a:solidFill>
                <a:latin typeface="Arial" pitchFamily="34" charset="0"/>
              </a:rPr>
              <a:t>international</a:t>
            </a:r>
            <a:r>
              <a:rPr lang="pl-PL" b="1" dirty="0">
                <a:solidFill>
                  <a:srgbClr val="DB133C"/>
                </a:solidFill>
                <a:latin typeface="Arial" pitchFamily="34" charset="0"/>
              </a:rPr>
              <a:t> </a:t>
            </a:r>
            <a:r>
              <a:rPr lang="en-US" b="1" dirty="0">
                <a:solidFill>
                  <a:srgbClr val="DB133C"/>
                </a:solidFill>
                <a:latin typeface="Arial" pitchFamily="34" charset="0"/>
              </a:rPr>
              <a:t>projects</a:t>
            </a:r>
            <a:r>
              <a:rPr lang="pl-PL" b="1" dirty="0">
                <a:solidFill>
                  <a:srgbClr val="DB133C"/>
                </a:solidFill>
                <a:latin typeface="Arial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carried out as international cooperation under a direct agreement 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partner or partners representing foreign research institutions</a:t>
            </a:r>
            <a:endParaRPr lang="pl-PL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carried out as 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bilateral international </a:t>
            </a:r>
            <a:r>
              <a:rPr lang="en-US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initiatives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carried out as 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multilateral international </a:t>
            </a:r>
            <a:r>
              <a:rPr lang="en-US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initiatives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whereby Polish teams use 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large-scale international research infrastructure</a:t>
            </a:r>
            <a:endParaRPr lang="pl-PL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DB133C"/>
              </a:buClr>
            </a:pPr>
            <a:endParaRPr lang="pl-PL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DB133C"/>
              </a:buClr>
            </a:pP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evaluating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significance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r>
              <a:rPr lang="pl-PL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 </a:t>
            </a:r>
            <a:endParaRPr lang="pl-PL" b="1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</a:endParaRPr>
          </a:p>
          <a:p>
            <a:br>
              <a:rPr lang="en-US" dirty="0">
                <a:solidFill>
                  <a:srgbClr val="DB133C"/>
                </a:solidFill>
              </a:rPr>
            </a:br>
            <a:endParaRPr lang="en-US" dirty="0">
              <a:solidFill>
                <a:srgbClr val="DB133C"/>
              </a:solidFill>
            </a:endParaRPr>
          </a:p>
        </p:txBody>
      </p:sp>
      <p:sp>
        <p:nvSpPr>
          <p:cNvPr id="7" name="Trójkąt prostokątny 6">
            <a:extLst>
              <a:ext uri="{FF2B5EF4-FFF2-40B4-BE49-F238E27FC236}">
                <a16:creationId xmlns:a16="http://schemas.microsoft.com/office/drawing/2014/main" id="{629F0AA0-3C10-204B-BB52-2BEB1FEAB946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525967"/>
      </p:ext>
    </p:extLst>
  </p:cSld>
  <p:clrMapOvr>
    <a:masterClrMapping/>
  </p:clrMapOvr>
  <p:transition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/>
          <p:cNvSpPr txBox="1"/>
          <p:nvPr/>
        </p:nvSpPr>
        <p:spPr>
          <a:xfrm>
            <a:off x="1115616" y="40466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OPUS – A NEW FORMULA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123728" y="1467258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827584" y="1236425"/>
            <a:ext cx="7992890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of construction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modernisation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research equipment is </a:t>
            </a: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eligible</a:t>
            </a:r>
            <a:r>
              <a:rPr lang="pl-PL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l-PL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opportunities of building research teams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principal investigator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of salaries and scholarships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eligible for founding 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remuneration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members of the research team</a:t>
            </a:r>
            <a:endParaRPr lang="pl-PL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DB133C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 of business trips </a:t>
            </a: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members of the research team </a:t>
            </a:r>
            <a:r>
              <a:rPr lang="en-US" b="1" dirty="0">
                <a:solidFill>
                  <a:srgbClr val="DB1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eligible for founding </a:t>
            </a:r>
            <a:endParaRPr lang="pl-PL" b="1" dirty="0">
              <a:solidFill>
                <a:srgbClr val="DB1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pl-PL" b="1" dirty="0">
              <a:solidFill>
                <a:srgbClr val="DB133C"/>
              </a:solidFill>
              <a:latin typeface="Arial" pitchFamily="34" charset="0"/>
            </a:endParaRPr>
          </a:p>
          <a:p>
            <a:br>
              <a:rPr lang="en-US" dirty="0">
                <a:solidFill>
                  <a:srgbClr val="DB133C"/>
                </a:solidFill>
              </a:rPr>
            </a:br>
            <a:endParaRPr lang="en-US" dirty="0">
              <a:solidFill>
                <a:srgbClr val="DB133C"/>
              </a:solidFill>
            </a:endParaRPr>
          </a:p>
        </p:txBody>
      </p:sp>
      <p:sp>
        <p:nvSpPr>
          <p:cNvPr id="7" name="Trójkąt prostokątny 6">
            <a:extLst>
              <a:ext uri="{FF2B5EF4-FFF2-40B4-BE49-F238E27FC236}">
                <a16:creationId xmlns:a16="http://schemas.microsoft.com/office/drawing/2014/main" id="{6DA68526-0858-4F47-AE8A-AB03C6824BB0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399511"/>
      </p:ext>
    </p:extLst>
  </p:cSld>
  <p:clrMapOvr>
    <a:masterClrMapping/>
  </p:clrMapOvr>
  <p:transition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>
                <a:solidFill>
                  <a:srgbClr val="FF0000"/>
                </a:solidFill>
              </a:rPr>
              <a:pPr/>
              <a:t>25</a:t>
            </a:fld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Symbol zastępczy zawartości 7"/>
          <p:cNvSpPr txBox="1">
            <a:spLocks/>
          </p:cNvSpPr>
          <p:nvPr/>
        </p:nvSpPr>
        <p:spPr>
          <a:xfrm>
            <a:off x="0" y="2632687"/>
            <a:ext cx="9144000" cy="15926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58585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58585A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8585A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8585A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8585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6000" b="1" dirty="0">
                <a:solidFill>
                  <a:schemeClr val="bg1"/>
                </a:solidFill>
              </a:rPr>
              <a:t>www.ncn.gov.pl</a:t>
            </a:r>
          </a:p>
          <a:p>
            <a:pPr marL="0" indent="0" algn="ctr">
              <a:buNone/>
            </a:pPr>
            <a:endParaRPr lang="en-GB" sz="7200" b="1" dirty="0">
              <a:solidFill>
                <a:srgbClr val="DB133C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223963" y="1558533"/>
            <a:ext cx="6696075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 b="1" dirty="0">
                <a:solidFill>
                  <a:schemeClr val="bg1"/>
                </a:solidFill>
                <a:latin typeface="Arial" pitchFamily="34" charset="0"/>
              </a:rPr>
              <a:t>More information at:</a:t>
            </a:r>
          </a:p>
        </p:txBody>
      </p:sp>
      <p:sp>
        <p:nvSpPr>
          <p:cNvPr id="9" name="Prostokąt 8"/>
          <p:cNvSpPr/>
          <p:nvPr/>
        </p:nvSpPr>
        <p:spPr>
          <a:xfrm>
            <a:off x="2254451" y="4225313"/>
            <a:ext cx="4455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Arial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13739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" y="4005064"/>
            <a:ext cx="320992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rójkąt prostokątny 6"/>
          <p:cNvSpPr/>
          <p:nvPr/>
        </p:nvSpPr>
        <p:spPr>
          <a:xfrm rot="5400000">
            <a:off x="4680013" y="158077"/>
            <a:ext cx="1152126" cy="1368152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</a:endParaRPr>
          </a:p>
        </p:txBody>
      </p:sp>
      <p:sp>
        <p:nvSpPr>
          <p:cNvPr id="6" name="Trójkąt prostokątny 5"/>
          <p:cNvSpPr/>
          <p:nvPr/>
        </p:nvSpPr>
        <p:spPr>
          <a:xfrm rot="5400000">
            <a:off x="575557" y="152637"/>
            <a:ext cx="1152126" cy="1368152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859502"/>
          </a:xfrm>
        </p:spPr>
        <p:txBody>
          <a:bodyPr>
            <a:normAutofit/>
          </a:bodyPr>
          <a:lstStyle/>
          <a:p>
            <a:pPr algn="l"/>
            <a:r>
              <a:rPr lang="pl-PL" sz="28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MISSION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4395" y="1603844"/>
            <a:ext cx="4251482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DB133C"/>
                </a:solidFill>
                <a:latin typeface="Arial"/>
              </a:rPr>
              <a:t>Improving the quality of research </a:t>
            </a:r>
            <a:br>
              <a:rPr lang="pl-PL" sz="1800" b="1" dirty="0">
                <a:solidFill>
                  <a:srgbClr val="DB133C"/>
                </a:solidFill>
                <a:latin typeface="Arial"/>
              </a:rPr>
            </a:br>
            <a:r>
              <a:rPr lang="en-US" sz="1800" b="1" dirty="0">
                <a:solidFill>
                  <a:srgbClr val="DB133C"/>
                </a:solidFill>
                <a:latin typeface="Arial"/>
              </a:rPr>
              <a:t>in Poland </a:t>
            </a:r>
            <a:r>
              <a:rPr lang="en-US" sz="1800" b="1" dirty="0">
                <a:latin typeface="Arial"/>
              </a:rPr>
              <a:t>by means of a competition</a:t>
            </a:r>
            <a:br>
              <a:rPr lang="pl-PL" sz="1800" b="1" dirty="0">
                <a:latin typeface="Arial"/>
              </a:rPr>
            </a:br>
            <a:r>
              <a:rPr lang="en-US" sz="1800" b="1" dirty="0">
                <a:latin typeface="Arial"/>
              </a:rPr>
              <a:t>-based system of funding opportunities, </a:t>
            </a:r>
            <a:r>
              <a:rPr lang="en-US" sz="1800" b="1" dirty="0">
                <a:solidFill>
                  <a:srgbClr val="DB133C"/>
                </a:solidFill>
                <a:latin typeface="Arial"/>
              </a:rPr>
              <a:t>furthering the advancement of Polish research </a:t>
            </a:r>
            <a:br>
              <a:rPr lang="pl-PL" sz="1800" b="1" dirty="0">
                <a:solidFill>
                  <a:srgbClr val="DB133C"/>
                </a:solidFill>
                <a:latin typeface="Arial"/>
              </a:rPr>
            </a:br>
            <a:r>
              <a:rPr lang="en-US" sz="1800" b="1" dirty="0">
                <a:latin typeface="Arial"/>
              </a:rPr>
              <a:t>on the international arena</a:t>
            </a:r>
            <a:r>
              <a:rPr lang="pl-PL" sz="1800" b="1" dirty="0">
                <a:latin typeface="Arial"/>
              </a:rPr>
              <a:t>.</a:t>
            </a:r>
            <a:endParaRPr lang="en-US" sz="1800" b="1" dirty="0">
              <a:latin typeface="Arial"/>
            </a:endParaRPr>
          </a:p>
          <a:p>
            <a:pPr marL="0" indent="0" algn="just">
              <a:buNone/>
            </a:pPr>
            <a:endParaRPr lang="pl-PL" dirty="0"/>
          </a:p>
        </p:txBody>
      </p:sp>
      <p:sp>
        <p:nvSpPr>
          <p:cNvPr id="4" name="Trójkąt prostokątny 3"/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948264" y="6492875"/>
            <a:ext cx="2133600" cy="365125"/>
          </a:xfrm>
        </p:spPr>
        <p:txBody>
          <a:bodyPr/>
          <a:lstStyle/>
          <a:p>
            <a:endParaRPr lang="pl-PL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4572000" y="260648"/>
            <a:ext cx="4114800" cy="873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OBJECTIVES</a:t>
            </a: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4436046" y="1403649"/>
            <a:ext cx="4330166" cy="5061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DB133C"/>
              </a:buClr>
              <a:buFont typeface="Wingdings" pitchFamily="2" charset="2"/>
              <a:buChar char="§"/>
            </a:pPr>
            <a:r>
              <a:rPr lang="en-US" sz="1800" b="1" dirty="0">
                <a:solidFill>
                  <a:srgbClr val="DB133C"/>
                </a:solidFill>
                <a:latin typeface="Arial"/>
              </a:rPr>
              <a:t>Financing the best projects </a:t>
            </a:r>
            <a:r>
              <a:rPr lang="en-US" sz="1800" b="1" dirty="0">
                <a:latin typeface="Arial"/>
              </a:rPr>
              <a:t>in the area of basic research</a:t>
            </a:r>
            <a:r>
              <a:rPr lang="pl-PL" sz="1800" b="1" dirty="0">
                <a:latin typeface="Arial"/>
              </a:rPr>
              <a:t>.</a:t>
            </a:r>
            <a:r>
              <a:rPr lang="en-US" sz="1800" b="1" dirty="0">
                <a:latin typeface="Arial"/>
              </a:rPr>
              <a:t> </a:t>
            </a:r>
            <a:endParaRPr lang="pl-PL" sz="1800" b="1" dirty="0">
              <a:latin typeface="Arial"/>
            </a:endParaRPr>
          </a:p>
          <a:p>
            <a:pPr marL="0" indent="0">
              <a:spcBef>
                <a:spcPts val="0"/>
              </a:spcBef>
              <a:buClr>
                <a:srgbClr val="DB133C"/>
              </a:buClr>
              <a:buNone/>
            </a:pPr>
            <a:endParaRPr lang="en-US" sz="1800" b="1" dirty="0">
              <a:latin typeface="Arial"/>
            </a:endParaRPr>
          </a:p>
          <a:p>
            <a:pPr>
              <a:spcBef>
                <a:spcPts val="0"/>
              </a:spcBef>
              <a:buClr>
                <a:srgbClr val="DB133C"/>
              </a:buClr>
              <a:buFont typeface="Wingdings" pitchFamily="2" charset="2"/>
              <a:buChar char="§"/>
            </a:pPr>
            <a:r>
              <a:rPr lang="en-US" sz="1800" b="1" dirty="0">
                <a:solidFill>
                  <a:srgbClr val="DB133C"/>
                </a:solidFill>
                <a:latin typeface="Arial"/>
              </a:rPr>
              <a:t>Supporting researchers starting their career</a:t>
            </a:r>
            <a:r>
              <a:rPr lang="en-US" sz="1800" b="1" dirty="0">
                <a:latin typeface="Arial"/>
              </a:rPr>
              <a:t> in research</a:t>
            </a:r>
            <a:r>
              <a:rPr lang="pl-PL" sz="1800" b="1" dirty="0">
                <a:latin typeface="Arial"/>
              </a:rPr>
              <a:t>.</a:t>
            </a:r>
            <a:r>
              <a:rPr lang="en-US" sz="1800" b="1" dirty="0">
                <a:latin typeface="Arial"/>
              </a:rPr>
              <a:t> </a:t>
            </a:r>
            <a:endParaRPr lang="pl-PL" sz="1800" b="1" dirty="0">
              <a:latin typeface="Arial"/>
            </a:endParaRPr>
          </a:p>
          <a:p>
            <a:pPr marL="0" indent="0">
              <a:spcBef>
                <a:spcPts val="0"/>
              </a:spcBef>
              <a:buClr>
                <a:srgbClr val="DB133C"/>
              </a:buClr>
              <a:buNone/>
            </a:pPr>
            <a:endParaRPr lang="en-US" sz="1800" b="1" dirty="0">
              <a:latin typeface="Arial"/>
            </a:endParaRPr>
          </a:p>
          <a:p>
            <a:pPr>
              <a:spcBef>
                <a:spcPts val="0"/>
              </a:spcBef>
              <a:buClr>
                <a:srgbClr val="DB133C"/>
              </a:buClr>
              <a:buFont typeface="Wingdings" pitchFamily="2" charset="2"/>
              <a:buChar char="§"/>
            </a:pPr>
            <a:r>
              <a:rPr lang="en-US" sz="1800" b="1" dirty="0">
                <a:solidFill>
                  <a:srgbClr val="DB133C"/>
                </a:solidFill>
                <a:latin typeface="Arial"/>
              </a:rPr>
              <a:t>Supporting</a:t>
            </a:r>
            <a:r>
              <a:rPr lang="en-US" sz="1800" b="1" dirty="0">
                <a:latin typeface="Arial"/>
              </a:rPr>
              <a:t> researchers wanting to establish </a:t>
            </a:r>
            <a:r>
              <a:rPr lang="en-US" sz="1800" b="1" dirty="0">
                <a:solidFill>
                  <a:srgbClr val="DB133C"/>
                </a:solidFill>
                <a:latin typeface="Arial"/>
              </a:rPr>
              <a:t>new research teams</a:t>
            </a:r>
            <a:r>
              <a:rPr lang="en-US" sz="1800" b="1" dirty="0">
                <a:latin typeface="Arial"/>
              </a:rPr>
              <a:t>, including interdisciplinary </a:t>
            </a:r>
            <a:r>
              <a:rPr lang="en-US" sz="1800" b="1" dirty="0" err="1">
                <a:latin typeface="Arial"/>
              </a:rPr>
              <a:t>endeavours</a:t>
            </a:r>
            <a:r>
              <a:rPr lang="en-US" sz="1800" b="1" dirty="0">
                <a:latin typeface="Arial"/>
              </a:rPr>
              <a:t> capable of competing on the global stage</a:t>
            </a:r>
            <a:r>
              <a:rPr lang="pl-PL" sz="1800" b="1" dirty="0">
                <a:latin typeface="Arial"/>
              </a:rPr>
              <a:t>.</a:t>
            </a:r>
          </a:p>
          <a:p>
            <a:pPr>
              <a:spcBef>
                <a:spcPts val="0"/>
              </a:spcBef>
              <a:buClr>
                <a:srgbClr val="DB133C"/>
              </a:buClr>
              <a:buFont typeface="Wingdings" pitchFamily="2" charset="2"/>
              <a:buChar char="§"/>
            </a:pPr>
            <a:endParaRPr lang="en-US" sz="1800" b="1" dirty="0">
              <a:latin typeface="Arial"/>
            </a:endParaRPr>
          </a:p>
          <a:p>
            <a:pPr>
              <a:spcBef>
                <a:spcPts val="0"/>
              </a:spcBef>
              <a:buClr>
                <a:srgbClr val="DB133C"/>
              </a:buClr>
              <a:buFont typeface="Wingdings" pitchFamily="2" charset="2"/>
              <a:buChar char="§"/>
            </a:pPr>
            <a:r>
              <a:rPr lang="en-US" sz="1800" b="1" dirty="0">
                <a:solidFill>
                  <a:srgbClr val="DB133C"/>
                </a:solidFill>
                <a:latin typeface="Arial"/>
              </a:rPr>
              <a:t>Creating</a:t>
            </a:r>
            <a:r>
              <a:rPr lang="en-US" sz="1800" b="1" dirty="0">
                <a:latin typeface="Arial"/>
              </a:rPr>
              <a:t> </a:t>
            </a:r>
            <a:r>
              <a:rPr lang="en-US" sz="1800" b="1" dirty="0">
                <a:solidFill>
                  <a:srgbClr val="DB133C"/>
                </a:solidFill>
                <a:latin typeface="Arial"/>
              </a:rPr>
              <a:t>new employment </a:t>
            </a:r>
            <a:r>
              <a:rPr lang="en-US" sz="1800" b="1" dirty="0">
                <a:latin typeface="Arial"/>
              </a:rPr>
              <a:t>opportunities in research projects</a:t>
            </a:r>
            <a:r>
              <a:rPr lang="pl-PL" sz="1800" b="1" dirty="0">
                <a:latin typeface="Arial"/>
              </a:rPr>
              <a:t>.</a:t>
            </a:r>
            <a:r>
              <a:rPr lang="en-US" sz="1800" b="1" dirty="0">
                <a:latin typeface="Arial"/>
              </a:rPr>
              <a:t> </a:t>
            </a:r>
            <a:endParaRPr lang="pl-PL" sz="1800" b="1" dirty="0">
              <a:latin typeface="Arial"/>
            </a:endParaRPr>
          </a:p>
          <a:p>
            <a:pPr marL="0" indent="0">
              <a:spcBef>
                <a:spcPts val="0"/>
              </a:spcBef>
              <a:buClr>
                <a:srgbClr val="DB133C"/>
              </a:buClr>
              <a:buNone/>
            </a:pPr>
            <a:endParaRPr lang="en-US" sz="1800" b="1" dirty="0">
              <a:latin typeface="Arial"/>
            </a:endParaRPr>
          </a:p>
          <a:p>
            <a:pPr>
              <a:spcBef>
                <a:spcPts val="0"/>
              </a:spcBef>
              <a:buClr>
                <a:srgbClr val="DB133C"/>
              </a:buClr>
              <a:buFont typeface="Wingdings" pitchFamily="2" charset="2"/>
              <a:buChar char="§"/>
            </a:pPr>
            <a:r>
              <a:rPr lang="en-US" sz="1800" b="1" dirty="0">
                <a:solidFill>
                  <a:srgbClr val="DB133C"/>
                </a:solidFill>
                <a:latin typeface="Arial"/>
              </a:rPr>
              <a:t>Inspiring</a:t>
            </a:r>
            <a:r>
              <a:rPr lang="en-US" sz="1800" b="1" dirty="0">
                <a:latin typeface="Arial"/>
              </a:rPr>
              <a:t> </a:t>
            </a:r>
            <a:r>
              <a:rPr lang="en-US" sz="1800" b="1" dirty="0">
                <a:solidFill>
                  <a:srgbClr val="DB133C"/>
                </a:solidFill>
                <a:latin typeface="Arial"/>
              </a:rPr>
              <a:t>international cooperation </a:t>
            </a:r>
            <a:r>
              <a:rPr lang="en-US" sz="1800" b="1" dirty="0">
                <a:latin typeface="Arial"/>
              </a:rPr>
              <a:t>in research</a:t>
            </a:r>
            <a:r>
              <a:rPr lang="pl-PL" sz="1800" b="1" dirty="0">
                <a:latin typeface="Arial"/>
              </a:rPr>
              <a:t>.</a:t>
            </a:r>
            <a:endParaRPr lang="en-US" sz="1800" b="1" dirty="0">
              <a:latin typeface="Arial"/>
            </a:endParaRPr>
          </a:p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endParaRPr lang="pl-PL" dirty="0"/>
          </a:p>
        </p:txBody>
      </p:sp>
      <p:pic>
        <p:nvPicPr>
          <p:cNvPr id="11" name="Picture 2" descr="https://ncn.gov.pl/sites/default/files/obrazki/logo/logo-poziom-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18872"/>
            <a:ext cx="3384000" cy="29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94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ójkąt prostokątny 5"/>
          <p:cNvSpPr/>
          <p:nvPr/>
        </p:nvSpPr>
        <p:spPr>
          <a:xfrm rot="5400000">
            <a:off x="575557" y="152637"/>
            <a:ext cx="1152126" cy="1368152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rójkąt prostokątny 3"/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ymbol zastępczy zawartości 2"/>
          <p:cNvSpPr>
            <a:spLocks noGrp="1"/>
          </p:cNvSpPr>
          <p:nvPr>
            <p:ph sz="half" idx="4294967295"/>
          </p:nvPr>
        </p:nvSpPr>
        <p:spPr>
          <a:xfrm>
            <a:off x="755576" y="1187625"/>
            <a:ext cx="8543274" cy="37149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pl-PL" sz="1400" i="1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DB133C"/>
                </a:solidFill>
                <a:latin typeface="Arial" pitchFamily="34" charset="0"/>
                <a:cs typeface="Arial" pitchFamily="34" charset="0"/>
              </a:rPr>
              <a:t>Total subsidy from the Ministry of Science and Higher Education (EUR)</a:t>
            </a:r>
            <a:endParaRPr lang="pl-PL" sz="1800" b="1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sz="1800" b="1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395536" y="368992"/>
            <a:ext cx="8370676" cy="964898"/>
          </a:xfrm>
        </p:spPr>
        <p:txBody>
          <a:bodyPr>
            <a:normAutofit fontScale="90000"/>
          </a:bodyPr>
          <a:lstStyle/>
          <a:p>
            <a:pPr algn="l"/>
            <a:r>
              <a:rPr lang="pl-PL" sz="31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NCN TOTAL BUDGET </a:t>
            </a:r>
            <a:br>
              <a:rPr lang="pl-PL" sz="31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l-PL" sz="31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2011-2018</a:t>
            </a:r>
            <a:br>
              <a:rPr lang="pl-PL" sz="3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l-PL" sz="2800" b="1" dirty="0">
              <a:solidFill>
                <a:srgbClr val="DB13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Wykres 12" title="Total subsidy from the Ministry of Science and Higher Education (EUR)"/>
          <p:cNvGraphicFramePr>
            <a:graphicFrameLocks/>
          </p:cNvGraphicFramePr>
          <p:nvPr>
            <p:extLst/>
          </p:nvPr>
        </p:nvGraphicFramePr>
        <p:xfrm>
          <a:off x="755576" y="1863442"/>
          <a:ext cx="7560840" cy="4085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23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1556792"/>
            <a:ext cx="7772400" cy="1362075"/>
          </a:xfrm>
        </p:spPr>
        <p:txBody>
          <a:bodyPr>
            <a:normAutofit/>
          </a:bodyPr>
          <a:lstStyle/>
          <a:p>
            <a:r>
              <a:rPr lang="pl-P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Funding</a:t>
            </a:r>
            <a:r>
              <a:rPr lang="pl-P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schemes</a:t>
            </a:r>
            <a:br>
              <a:rPr lang="pl-P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l-PL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NATIONAL CALLS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2CBC-4718-4A64-99D5-269E6258F666}" type="slidenum">
              <a:rPr lang="pl-PL" smtClean="0"/>
              <a:t>5</a:t>
            </a:fld>
            <a:endParaRPr lang="pl-PL"/>
          </a:p>
        </p:txBody>
      </p:sp>
      <p:sp>
        <p:nvSpPr>
          <p:cNvPr id="7" name="Podtytuł 2"/>
          <p:cNvSpPr txBox="1">
            <a:spLocks/>
          </p:cNvSpPr>
          <p:nvPr/>
        </p:nvSpPr>
        <p:spPr>
          <a:xfrm>
            <a:off x="149319" y="5661248"/>
            <a:ext cx="3630593" cy="1014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616075">
              <a:buNone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313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/>
          <p:cNvSpPr txBox="1"/>
          <p:nvPr/>
        </p:nvSpPr>
        <p:spPr>
          <a:xfrm>
            <a:off x="1209465" y="357231"/>
            <a:ext cx="6023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2011-2018 NCN NATIONAL CALLS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46" y="3336453"/>
            <a:ext cx="1232771" cy="930394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189" y="3258310"/>
            <a:ext cx="1043548" cy="1119442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165" y="3146164"/>
            <a:ext cx="1440165" cy="1318246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600" y="3140968"/>
            <a:ext cx="1301410" cy="1354125"/>
          </a:xfrm>
          <a:prstGeom prst="rect">
            <a:avLst/>
          </a:prstGeom>
        </p:spPr>
      </p:pic>
      <p:sp>
        <p:nvSpPr>
          <p:cNvPr id="19" name="object 5"/>
          <p:cNvSpPr txBox="1"/>
          <p:nvPr/>
        </p:nvSpPr>
        <p:spPr>
          <a:xfrm>
            <a:off x="539552" y="4866703"/>
            <a:ext cx="1550847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announced</a:t>
            </a:r>
            <a:endParaRPr lang="en-GB" b="1" spc="-8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calls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0" name="object 5"/>
          <p:cNvSpPr txBox="1"/>
          <p:nvPr/>
        </p:nvSpPr>
        <p:spPr>
          <a:xfrm>
            <a:off x="683568" y="1752441"/>
            <a:ext cx="1445509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5400" b="1" spc="-5" dirty="0">
                <a:solidFill>
                  <a:srgbClr val="E02846"/>
                </a:solidFill>
                <a:latin typeface="Arial"/>
              </a:rPr>
              <a:t>100</a:t>
            </a:r>
            <a:endParaRPr lang="en-GB" sz="5400" dirty="0">
              <a:latin typeface="Arial"/>
              <a:cs typeface="Arial"/>
            </a:endParaRPr>
          </a:p>
        </p:txBody>
      </p:sp>
      <p:sp>
        <p:nvSpPr>
          <p:cNvPr id="21" name="object 5"/>
          <p:cNvSpPr txBox="1"/>
          <p:nvPr/>
        </p:nvSpPr>
        <p:spPr>
          <a:xfrm>
            <a:off x="2484083" y="4869160"/>
            <a:ext cx="1872712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pl-PL" b="1" spc="-5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concluded</a:t>
            </a:r>
            <a:endParaRPr lang="en-GB" b="1" spc="-8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calls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4814165" y="4898808"/>
            <a:ext cx="16817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awarded grants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4" name="object 5"/>
          <p:cNvSpPr txBox="1"/>
          <p:nvPr/>
        </p:nvSpPr>
        <p:spPr>
          <a:xfrm>
            <a:off x="2824782" y="1752441"/>
            <a:ext cx="1000359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sz="5400" b="1" dirty="0">
                <a:solidFill>
                  <a:srgbClr val="DB133C"/>
                </a:solidFill>
                <a:latin typeface="Arial"/>
              </a:rPr>
              <a:t>89</a:t>
            </a:r>
            <a:endParaRPr lang="en-GB" sz="5400" b="1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sp>
        <p:nvSpPr>
          <p:cNvPr id="25" name="object 5"/>
          <p:cNvSpPr txBox="1"/>
          <p:nvPr/>
        </p:nvSpPr>
        <p:spPr>
          <a:xfrm>
            <a:off x="4532660" y="1729825"/>
            <a:ext cx="265448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5400" b="1" spc="-5" dirty="0">
                <a:solidFill>
                  <a:srgbClr val="DB133C"/>
                </a:solidFill>
                <a:latin typeface="Arial"/>
              </a:rPr>
              <a:t>18,432</a:t>
            </a:r>
            <a:endParaRPr lang="en-GB" sz="5400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sp>
        <p:nvSpPr>
          <p:cNvPr id="26" name="object 5"/>
          <p:cNvSpPr txBox="1"/>
          <p:nvPr/>
        </p:nvSpPr>
        <p:spPr>
          <a:xfrm>
            <a:off x="7339241" y="1752441"/>
            <a:ext cx="1445509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5400" b="1" spc="-5" dirty="0">
                <a:solidFill>
                  <a:srgbClr val="DB133C"/>
                </a:solidFill>
                <a:latin typeface="Arial"/>
              </a:rPr>
              <a:t>7.7</a:t>
            </a:r>
            <a:endParaRPr lang="en-GB" sz="5400" dirty="0">
              <a:solidFill>
                <a:srgbClr val="DB133C"/>
              </a:solidFill>
              <a:latin typeface="Arial"/>
              <a:cs typeface="Arial"/>
            </a:endParaRPr>
          </a:p>
        </p:txBody>
      </p:sp>
      <p:sp>
        <p:nvSpPr>
          <p:cNvPr id="27" name="Prostokąt 26"/>
          <p:cNvSpPr/>
          <p:nvPr/>
        </p:nvSpPr>
        <p:spPr>
          <a:xfrm rot="16200000">
            <a:off x="8166769" y="1989685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spc="-5" dirty="0">
                <a:solidFill>
                  <a:srgbClr val="DB133C"/>
                </a:solidFill>
                <a:latin typeface="Arial"/>
              </a:rPr>
              <a:t>B </a:t>
            </a:r>
            <a:r>
              <a:rPr lang="en-GB" b="1" spc="-5" dirty="0">
                <a:solidFill>
                  <a:srgbClr val="DB133C"/>
                </a:solidFill>
                <a:latin typeface="Arial"/>
              </a:rPr>
              <a:t>PLN</a:t>
            </a:r>
            <a:r>
              <a:rPr lang="en-GB" b="1" dirty="0">
                <a:solidFill>
                  <a:srgbClr val="DB133C"/>
                </a:solidFill>
                <a:latin typeface="Arial"/>
              </a:rPr>
              <a:t> </a:t>
            </a:r>
            <a:endParaRPr lang="en-GB" dirty="0">
              <a:solidFill>
                <a:srgbClr val="DB133C"/>
              </a:solidFill>
            </a:endParaRPr>
          </a:p>
        </p:txBody>
      </p:sp>
      <p:sp>
        <p:nvSpPr>
          <p:cNvPr id="28" name="object 5"/>
          <p:cNvSpPr txBox="1"/>
          <p:nvPr/>
        </p:nvSpPr>
        <p:spPr>
          <a:xfrm>
            <a:off x="7221115" y="4960363"/>
            <a:ext cx="16817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b="1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awarded funds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2" name="Trójkąt prostokątny 21">
            <a:extLst>
              <a:ext uri="{FF2B5EF4-FFF2-40B4-BE49-F238E27FC236}">
                <a16:creationId xmlns:a16="http://schemas.microsoft.com/office/drawing/2014/main" id="{444A1069-B092-1644-B1CE-CD572D063A64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338764"/>
      </p:ext>
    </p:extLst>
  </p:cSld>
  <p:clrMapOvr>
    <a:masterClrMapping/>
  </p:clrMapOvr>
  <p:transition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/>
          <p:cNvSpPr txBox="1"/>
          <p:nvPr/>
        </p:nvSpPr>
        <p:spPr>
          <a:xfrm>
            <a:off x="4698533" y="1878698"/>
            <a:ext cx="1257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SONATA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7055734" y="1917710"/>
            <a:ext cx="165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SONATA BIS</a:t>
            </a:r>
          </a:p>
        </p:txBody>
      </p:sp>
      <p:sp>
        <p:nvSpPr>
          <p:cNvPr id="2" name="Prostokąt 1"/>
          <p:cNvSpPr/>
          <p:nvPr/>
        </p:nvSpPr>
        <p:spPr>
          <a:xfrm>
            <a:off x="214775" y="857126"/>
            <a:ext cx="536533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kern="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               </a:t>
            </a:r>
            <a:r>
              <a:rPr lang="en-GB" b="1" kern="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Calls for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research projects:</a:t>
            </a:r>
          </a:p>
          <a:p>
            <a:endParaRPr lang="en-GB" sz="800" b="1" dirty="0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  <a:p>
            <a: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RESEARCHERS </a:t>
            </a:r>
            <a:b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</a:br>
            <a: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AT THE BEGINNING </a:t>
            </a:r>
            <a:b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</a:br>
            <a: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OF THEIR CAREER</a:t>
            </a:r>
            <a:endParaRPr lang="en-GB" sz="1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  <a:p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59" y="1878698"/>
            <a:ext cx="146321" cy="271106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11" name="pole tekstowe 10"/>
          <p:cNvSpPr txBox="1"/>
          <p:nvPr/>
        </p:nvSpPr>
        <p:spPr>
          <a:xfrm>
            <a:off x="308727" y="1849041"/>
            <a:ext cx="21600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PRELUDIUM</a:t>
            </a:r>
          </a:p>
          <a:p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34991" y="2252993"/>
            <a:ext cx="1997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pre-doctoral</a:t>
            </a:r>
            <a:r>
              <a:rPr lang="pl-PL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</a:t>
            </a:r>
            <a:r>
              <a:rPr lang="pl-PL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candidates</a:t>
            </a: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; </a:t>
            </a:r>
            <a:endParaRPr lang="pl-PL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the opening of a doctoral degree awarding procedure is not a condition for submitting a </a:t>
            </a:r>
            <a:r>
              <a:rPr lang="pl-PL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funding</a:t>
            </a:r>
            <a:r>
              <a:rPr lang="pl-PL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</a:t>
            </a: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proposal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2408255" y="1849041"/>
            <a:ext cx="2160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SONATINA</a:t>
            </a:r>
          </a:p>
          <a:p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247" y="1917710"/>
            <a:ext cx="144016" cy="245674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18" name="pole tekstowe 17"/>
          <p:cNvSpPr txBox="1"/>
          <p:nvPr/>
        </p:nvSpPr>
        <p:spPr>
          <a:xfrm>
            <a:off x="2180762" y="2291649"/>
            <a:ext cx="20160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doctoral degree obtained within 3 years before submitting the proposal</a:t>
            </a:r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783" y="1925510"/>
            <a:ext cx="203390" cy="232445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20" name="pole tekstowe 19"/>
          <p:cNvSpPr txBox="1"/>
          <p:nvPr/>
        </p:nvSpPr>
        <p:spPr>
          <a:xfrm>
            <a:off x="4404407" y="2268187"/>
            <a:ext cx="28504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doctoral degree</a:t>
            </a:r>
          </a:p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awarded within 2 to 7 years</a:t>
            </a:r>
          </a:p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before submitting the proposal</a:t>
            </a:r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77" y="1955895"/>
            <a:ext cx="271008" cy="214937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22" name="pole tekstowe 21"/>
          <p:cNvSpPr txBox="1"/>
          <p:nvPr/>
        </p:nvSpPr>
        <p:spPr>
          <a:xfrm>
            <a:off x="6846247" y="2268187"/>
            <a:ext cx="28504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doctoral degree</a:t>
            </a:r>
          </a:p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awarded within 5 to 12 years</a:t>
            </a:r>
          </a:p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before submitting the proposal</a:t>
            </a:r>
          </a:p>
        </p:txBody>
      </p:sp>
      <p:cxnSp>
        <p:nvCxnSpPr>
          <p:cNvPr id="23" name="Łącznik prostoliniowy 8"/>
          <p:cNvCxnSpPr/>
          <p:nvPr/>
        </p:nvCxnSpPr>
        <p:spPr>
          <a:xfrm>
            <a:off x="251519" y="1849041"/>
            <a:ext cx="84241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pole tekstowe 23"/>
          <p:cNvSpPr txBox="1"/>
          <p:nvPr/>
        </p:nvSpPr>
        <p:spPr>
          <a:xfrm>
            <a:off x="2222392" y="1556448"/>
            <a:ext cx="43640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RESEARCHERS </a:t>
            </a:r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WITH A DOCTORAL DEGREE</a:t>
            </a:r>
          </a:p>
        </p:txBody>
      </p:sp>
      <p:cxnSp>
        <p:nvCxnSpPr>
          <p:cNvPr id="25" name="Łącznik prostoliniowy 9"/>
          <p:cNvCxnSpPr/>
          <p:nvPr/>
        </p:nvCxnSpPr>
        <p:spPr>
          <a:xfrm flipH="1">
            <a:off x="2092134" y="1655965"/>
            <a:ext cx="2644" cy="165885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Prostokąt 4"/>
          <p:cNvSpPr/>
          <p:nvPr/>
        </p:nvSpPr>
        <p:spPr>
          <a:xfrm>
            <a:off x="159585" y="3493714"/>
            <a:ext cx="21194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EXPERIENCED </a:t>
            </a:r>
            <a: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RESEARCHERS</a:t>
            </a:r>
            <a:endParaRPr lang="en-GB" sz="1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222392" y="3501967"/>
            <a:ext cx="14830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NCN CALL WINNERS</a:t>
            </a:r>
          </a:p>
        </p:txBody>
      </p:sp>
      <p:sp>
        <p:nvSpPr>
          <p:cNvPr id="26" name="pole tekstowe 25"/>
          <p:cNvSpPr txBox="1"/>
          <p:nvPr/>
        </p:nvSpPr>
        <p:spPr>
          <a:xfrm>
            <a:off x="4457349" y="3504371"/>
            <a:ext cx="3420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OPEN TO ALL </a:t>
            </a:r>
            <a:r>
              <a:rPr lang="pl-PL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RESEARCHERS</a:t>
            </a:r>
            <a:endParaRPr lang="en-GB" sz="1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268168" y="3849105"/>
            <a:ext cx="216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MAESTRO</a:t>
            </a:r>
          </a:p>
        </p:txBody>
      </p:sp>
      <p:sp>
        <p:nvSpPr>
          <p:cNvPr id="8" name="Prostokąt 7"/>
          <p:cNvSpPr/>
          <p:nvPr/>
        </p:nvSpPr>
        <p:spPr>
          <a:xfrm>
            <a:off x="2560843" y="3895118"/>
            <a:ext cx="1001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TANGO</a:t>
            </a:r>
          </a:p>
        </p:txBody>
      </p:sp>
      <p:sp>
        <p:nvSpPr>
          <p:cNvPr id="28" name="pole tekstowe 27"/>
          <p:cNvSpPr txBox="1"/>
          <p:nvPr/>
        </p:nvSpPr>
        <p:spPr>
          <a:xfrm>
            <a:off x="4568275" y="3849105"/>
            <a:ext cx="1482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OPUS</a:t>
            </a:r>
          </a:p>
        </p:txBody>
      </p:sp>
      <p:pic>
        <p:nvPicPr>
          <p:cNvPr id="30" name="Obraz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2" y="3882797"/>
            <a:ext cx="143956" cy="254322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143" y="3954878"/>
            <a:ext cx="197875" cy="225145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715" y="3868582"/>
            <a:ext cx="143152" cy="361156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cxnSp>
        <p:nvCxnSpPr>
          <p:cNvPr id="34" name="Łącznik prostoliniowy 8"/>
          <p:cNvCxnSpPr/>
          <p:nvPr/>
        </p:nvCxnSpPr>
        <p:spPr>
          <a:xfrm>
            <a:off x="295699" y="3841424"/>
            <a:ext cx="84241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Łącznik prostoliniowy 9"/>
          <p:cNvCxnSpPr/>
          <p:nvPr/>
        </p:nvCxnSpPr>
        <p:spPr>
          <a:xfrm>
            <a:off x="2132137" y="3594225"/>
            <a:ext cx="0" cy="127102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Łącznik prostoliniowy 9"/>
          <p:cNvCxnSpPr/>
          <p:nvPr/>
        </p:nvCxnSpPr>
        <p:spPr>
          <a:xfrm>
            <a:off x="4290587" y="3613702"/>
            <a:ext cx="0" cy="127102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pole tekstowe 36"/>
          <p:cNvSpPr txBox="1"/>
          <p:nvPr/>
        </p:nvSpPr>
        <p:spPr>
          <a:xfrm>
            <a:off x="134991" y="4296051"/>
            <a:ext cx="19861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at least a doctoral degree, </a:t>
            </a: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pioneering research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2191129" y="4219842"/>
            <a:ext cx="2106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implementation of deliverables </a:t>
            </a: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achieved under basic research</a:t>
            </a:r>
          </a:p>
        </p:txBody>
      </p:sp>
      <p:sp>
        <p:nvSpPr>
          <p:cNvPr id="39" name="pole tekstowe 38"/>
          <p:cNvSpPr txBox="1"/>
          <p:nvPr/>
        </p:nvSpPr>
        <p:spPr>
          <a:xfrm>
            <a:off x="4432799" y="4176727"/>
            <a:ext cx="3444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research projects,</a:t>
            </a: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including projects carried out </a:t>
            </a:r>
          </a:p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under international cooperation</a:t>
            </a:r>
            <a:br>
              <a:rPr sz="1100" dirty="0"/>
            </a:b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and funding of research equipment</a:t>
            </a:r>
          </a:p>
        </p:txBody>
      </p:sp>
      <p:sp>
        <p:nvSpPr>
          <p:cNvPr id="42" name="Prostokąt 41"/>
          <p:cNvSpPr/>
          <p:nvPr/>
        </p:nvSpPr>
        <p:spPr>
          <a:xfrm>
            <a:off x="1219330" y="4964536"/>
            <a:ext cx="7112835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5000"/>
              </a:lnSpc>
              <a:spcBef>
                <a:spcPts val="200"/>
              </a:spcBef>
              <a:tabLst>
                <a:tab pos="0" algn="l"/>
                <a:tab pos="365125" algn="l"/>
              </a:tabLst>
            </a:pPr>
            <a:r>
              <a:rPr lang="en-GB" b="1" kern="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Calls for fellowships, scholarships, research activities:</a:t>
            </a:r>
            <a:endParaRPr lang="en-GB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3" name="Obraz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03" y="5552416"/>
            <a:ext cx="138458" cy="223443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44" name="pole tekstowe 43"/>
          <p:cNvSpPr txBox="1"/>
          <p:nvPr/>
        </p:nvSpPr>
        <p:spPr>
          <a:xfrm>
            <a:off x="2370698" y="5495795"/>
            <a:ext cx="21600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ETIUDA</a:t>
            </a:r>
          </a:p>
          <a:p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2231799" y="5840940"/>
            <a:ext cx="19139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scholarships for</a:t>
            </a:r>
          </a:p>
          <a:p>
            <a:r>
              <a:rPr lang="pl-PL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doctoral</a:t>
            </a: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candidates</a:t>
            </a:r>
          </a:p>
        </p:txBody>
      </p:sp>
      <p:pic>
        <p:nvPicPr>
          <p:cNvPr id="46" name="Obraz 4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823" y="5618077"/>
            <a:ext cx="162779" cy="227411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47" name="pole tekstowe 46"/>
          <p:cNvSpPr txBox="1"/>
          <p:nvPr/>
        </p:nvSpPr>
        <p:spPr>
          <a:xfrm>
            <a:off x="4550205" y="5555747"/>
            <a:ext cx="216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UWERTURA</a:t>
            </a:r>
          </a:p>
        </p:txBody>
      </p:sp>
      <p:sp>
        <p:nvSpPr>
          <p:cNvPr id="48" name="pole tekstowe 47"/>
          <p:cNvSpPr txBox="1"/>
          <p:nvPr/>
        </p:nvSpPr>
        <p:spPr>
          <a:xfrm>
            <a:off x="4356795" y="5861407"/>
            <a:ext cx="18515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fellowships</a:t>
            </a: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in foreign research </a:t>
            </a:r>
            <a:r>
              <a:rPr lang="en-GB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teamimplementing</a:t>
            </a: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ERC grants</a:t>
            </a:r>
          </a:p>
        </p:txBody>
      </p:sp>
      <p:sp>
        <p:nvSpPr>
          <p:cNvPr id="49" name="Prostokąt 48"/>
          <p:cNvSpPr/>
          <p:nvPr/>
        </p:nvSpPr>
        <p:spPr>
          <a:xfrm>
            <a:off x="6964484" y="5526235"/>
            <a:ext cx="1462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MINIATURA</a:t>
            </a:r>
          </a:p>
        </p:txBody>
      </p:sp>
      <p:pic>
        <p:nvPicPr>
          <p:cNvPr id="50" name="Obraz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597" y="5585297"/>
            <a:ext cx="90965" cy="255643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51" name="pole tekstowe 50"/>
          <p:cNvSpPr txBox="1"/>
          <p:nvPr/>
        </p:nvSpPr>
        <p:spPr>
          <a:xfrm>
            <a:off x="6792677" y="5876255"/>
            <a:ext cx="20162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individual research </a:t>
            </a:r>
            <a:r>
              <a:rPr lang="en-GB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activit</a:t>
            </a:r>
            <a:r>
              <a:rPr lang="pl-PL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ies</a:t>
            </a:r>
            <a:r>
              <a: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aimed at conducting basic research</a:t>
            </a:r>
          </a:p>
        </p:txBody>
      </p:sp>
      <p:cxnSp>
        <p:nvCxnSpPr>
          <p:cNvPr id="52" name="Łącznik prostoliniowy 9"/>
          <p:cNvCxnSpPr/>
          <p:nvPr/>
        </p:nvCxnSpPr>
        <p:spPr>
          <a:xfrm>
            <a:off x="2222392" y="5495795"/>
            <a:ext cx="62646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Łącznik prostoliniowy 9"/>
          <p:cNvCxnSpPr/>
          <p:nvPr/>
        </p:nvCxnSpPr>
        <p:spPr>
          <a:xfrm>
            <a:off x="4301187" y="5294002"/>
            <a:ext cx="0" cy="12621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Łącznik prostoliniowy 9"/>
          <p:cNvCxnSpPr/>
          <p:nvPr/>
        </p:nvCxnSpPr>
        <p:spPr>
          <a:xfrm>
            <a:off x="6710225" y="5230330"/>
            <a:ext cx="0" cy="12621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pole tekstowe 2"/>
          <p:cNvSpPr txBox="1"/>
          <p:nvPr/>
        </p:nvSpPr>
        <p:spPr>
          <a:xfrm>
            <a:off x="1185687" y="352461"/>
            <a:ext cx="4752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NCN</a:t>
            </a:r>
            <a:r>
              <a:rPr lang="pl-PL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NATIONAL CALLS</a:t>
            </a:r>
            <a:endParaRPr lang="en-GB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rójkąt prostokątny 54">
            <a:extLst>
              <a:ext uri="{FF2B5EF4-FFF2-40B4-BE49-F238E27FC236}">
                <a16:creationId xmlns:a16="http://schemas.microsoft.com/office/drawing/2014/main" id="{75470EAC-71A9-E54B-9571-AEC69D53A5D0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54155"/>
      </p:ext>
    </p:extLst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29074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ole tekstowe 11"/>
          <p:cNvSpPr txBox="1"/>
          <p:nvPr/>
        </p:nvSpPr>
        <p:spPr>
          <a:xfrm>
            <a:off x="2026731" y="1311151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079105" y="278940"/>
            <a:ext cx="80648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2011-2018 NCN GRANTS </a:t>
            </a:r>
            <a:br>
              <a:rPr dirty="0"/>
            </a:b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– proposals submitted and qualified for funding </a:t>
            </a:r>
            <a:br>
              <a:rPr dirty="0"/>
            </a:b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under NCN calls</a:t>
            </a:r>
          </a:p>
        </p:txBody>
      </p:sp>
      <p:sp>
        <p:nvSpPr>
          <p:cNvPr id="8" name="pole tekstowe 1"/>
          <p:cNvSpPr txBox="1"/>
          <p:nvPr/>
        </p:nvSpPr>
        <p:spPr>
          <a:xfrm flipV="1">
            <a:off x="5652120" y="4869160"/>
            <a:ext cx="72046" cy="7201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pl-PL" sz="1100" dirty="0">
              <a:ln>
                <a:solidFill>
                  <a:sysClr val="windowText" lastClr="000000"/>
                </a:solidFill>
              </a:ln>
            </a:endParaRPr>
          </a:p>
        </p:txBody>
      </p:sp>
      <p:graphicFrame>
        <p:nvGraphicFramePr>
          <p:cNvPr id="11" name="Wykres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36062"/>
              </p:ext>
            </p:extLst>
          </p:nvPr>
        </p:nvGraphicFramePr>
        <p:xfrm>
          <a:off x="1" y="2012949"/>
          <a:ext cx="9121838" cy="3360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pole tekstowe 1"/>
          <p:cNvSpPr txBox="1"/>
          <p:nvPr/>
        </p:nvSpPr>
        <p:spPr>
          <a:xfrm>
            <a:off x="1056943" y="3522208"/>
            <a:ext cx="698873" cy="341748"/>
          </a:xfrm>
          <a:prstGeom prst="roundRect">
            <a:avLst/>
          </a:prstGeom>
          <a:ln w="19050">
            <a:solidFill>
              <a:srgbClr val="DB133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rgbClr val="DB133C"/>
                </a:solidFill>
                <a:latin typeface="Arial" panose="020B0604020202020204" pitchFamily="34" charset="0"/>
              </a:rPr>
              <a:t>22%</a:t>
            </a:r>
          </a:p>
        </p:txBody>
      </p:sp>
      <p:sp>
        <p:nvSpPr>
          <p:cNvPr id="14" name="pole tekstowe 1"/>
          <p:cNvSpPr txBox="1"/>
          <p:nvPr/>
        </p:nvSpPr>
        <p:spPr>
          <a:xfrm>
            <a:off x="1056942" y="2655204"/>
            <a:ext cx="698873" cy="341748"/>
          </a:xfrm>
          <a:prstGeom prst="roundRect">
            <a:avLst/>
          </a:prstGeom>
          <a:ln w="19050">
            <a:solidFill>
              <a:srgbClr val="DB133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rgbClr val="DB133C"/>
                </a:solidFill>
                <a:latin typeface="Arial" panose="020B0604020202020204" pitchFamily="34" charset="0"/>
              </a:rPr>
              <a:t>20%</a:t>
            </a:r>
          </a:p>
        </p:txBody>
      </p:sp>
      <p:pic>
        <p:nvPicPr>
          <p:cNvPr id="10" name="char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5050100"/>
            <a:ext cx="883997" cy="323116"/>
          </a:xfrm>
          <a:prstGeom prst="rect">
            <a:avLst/>
          </a:prstGeom>
        </p:spPr>
      </p:pic>
      <p:pic>
        <p:nvPicPr>
          <p:cNvPr id="16" name="char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7904" y="5050100"/>
            <a:ext cx="792549" cy="323116"/>
          </a:xfrm>
          <a:prstGeom prst="rect">
            <a:avLst/>
          </a:prstGeom>
        </p:spPr>
      </p:pic>
      <p:sp>
        <p:nvSpPr>
          <p:cNvPr id="17" name="Trójkąt prostokątny 16">
            <a:extLst>
              <a:ext uri="{FF2B5EF4-FFF2-40B4-BE49-F238E27FC236}">
                <a16:creationId xmlns:a16="http://schemas.microsoft.com/office/drawing/2014/main" id="{0C33EE66-2717-0349-94C3-D5954E9CA7BE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123925"/>
      </p:ext>
    </p:extLst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www.ncn.gov.pl/drupal/sites/all/themes/ncn-nowa/img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46143"/>
            <a:ext cx="41052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144514" y="299092"/>
            <a:ext cx="7891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2011-2018 NCN GRANTS </a:t>
            </a:r>
            <a:br>
              <a:rPr dirty="0"/>
            </a:br>
            <a:r>
              <a:rPr lang="en-GB" sz="2200" b="1" dirty="0">
                <a:solidFill>
                  <a:srgbClr val="DB13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– success rate figures for HS, ST, NZ</a:t>
            </a:r>
          </a:p>
        </p:txBody>
      </p:sp>
      <p:sp>
        <p:nvSpPr>
          <p:cNvPr id="8" name="Prostokąt 7"/>
          <p:cNvSpPr/>
          <p:nvPr/>
        </p:nvSpPr>
        <p:spPr>
          <a:xfrm>
            <a:off x="323528" y="5949280"/>
            <a:ext cx="878497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MINIATURA 2 call, resolved in 2018-2019, was entirely included in 2018.</a:t>
            </a:r>
          </a:p>
          <a:p>
            <a:pPr algn="r"/>
            <a:r>
              <a:rPr lang="en-GB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TANGO call was not included.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/>
          </p:nvPr>
        </p:nvGraphicFramePr>
        <p:xfrm>
          <a:off x="0" y="1484783"/>
          <a:ext cx="8820473" cy="4383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rójkąt prostokątny 6">
            <a:extLst>
              <a:ext uri="{FF2B5EF4-FFF2-40B4-BE49-F238E27FC236}">
                <a16:creationId xmlns:a16="http://schemas.microsoft.com/office/drawing/2014/main" id="{19312D31-29C6-844A-95D3-E8444EFBD789}"/>
              </a:ext>
            </a:extLst>
          </p:cNvPr>
          <p:cNvSpPr/>
          <p:nvPr/>
        </p:nvSpPr>
        <p:spPr>
          <a:xfrm rot="16200000">
            <a:off x="8388424" y="6125243"/>
            <a:ext cx="755576" cy="764704"/>
          </a:xfrm>
          <a:prstGeom prst="rtTriangle">
            <a:avLst/>
          </a:prstGeom>
          <a:solidFill>
            <a:srgbClr val="DB1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B133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8181"/>
      </p:ext>
    </p:extLst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6738</TotalTime>
  <Words>1294</Words>
  <Application>Microsoft Macintosh PowerPoint</Application>
  <PresentationFormat>Pokaz na ekranie (4:3)</PresentationFormat>
  <Paragraphs>344</Paragraphs>
  <Slides>25</Slides>
  <Notes>16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1" baseType="lpstr">
      <vt:lpstr>Microsoft YaHei</vt:lpstr>
      <vt:lpstr>Arial</vt:lpstr>
      <vt:lpstr>Calibri</vt:lpstr>
      <vt:lpstr>Times New Roman</vt:lpstr>
      <vt:lpstr>Wingdings</vt:lpstr>
      <vt:lpstr>Motyw pakietu Office</vt:lpstr>
      <vt:lpstr> National Science Centre Prof. Małgorzata Kossowska, Ph. D.  Head of the Council of the National Science Centre  </vt:lpstr>
      <vt:lpstr>GENERAL INFORMATION </vt:lpstr>
      <vt:lpstr>MISSION</vt:lpstr>
      <vt:lpstr>NCN TOTAL BUDGET  2011-2018 </vt:lpstr>
      <vt:lpstr>Funding schemes NATIONAL CALLS</vt:lpstr>
      <vt:lpstr>Prezentacja programu PowerPoint</vt:lpstr>
      <vt:lpstr>Prezentacja programu PowerPoint</vt:lpstr>
      <vt:lpstr>Prezentacja programu PowerPoint</vt:lpstr>
      <vt:lpstr>Prezentacja programu PowerPoint</vt:lpstr>
      <vt:lpstr>Funding schemes INTERNATIONAL COOPERATION</vt:lpstr>
      <vt:lpstr>Prezentacja programu PowerPoint</vt:lpstr>
      <vt:lpstr>INTERNATIONAL CALLS BILATERAL COOPERATION PROGRAMMES </vt:lpstr>
      <vt:lpstr>Prezentacja programu PowerPoint</vt:lpstr>
      <vt:lpstr>Prezentacja programu PowerPoint</vt:lpstr>
      <vt:lpstr>Prezentacja programu PowerPoint</vt:lpstr>
      <vt:lpstr>Prezentacja programu PowerPoint</vt:lpstr>
      <vt:lpstr>LEAD AGENCY PROCEDURE: Central EUropean Science initiative (CEUS) Science Europe Multilateral Lead Agency Task Force</vt:lpstr>
      <vt:lpstr>Prezentacja programu PowerPoint</vt:lpstr>
      <vt:lpstr>Prezentacja programu PowerPoint</vt:lpstr>
      <vt:lpstr>Physics in NCN calls</vt:lpstr>
      <vt:lpstr>PHYSICS IN NCN CALLS</vt:lpstr>
      <vt:lpstr>PHYSICS IN NATIONAL AND INTERNATIONAL CALLS Results of NCN calls 2011 - 2018</vt:lpstr>
      <vt:lpstr>Prezentacja programu PowerPoint</vt:lpstr>
      <vt:lpstr>Prezentacja programu PowerPoint</vt:lpstr>
      <vt:lpstr>Prezentacja programu PowerPoint</vt:lpstr>
    </vt:vector>
  </TitlesOfParts>
  <Company>Biuro Tłumaczeń VIVALANG | www.vivalang.pl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Science Centre:</dc:title>
  <dc:creator>Biuro Tłumaczeń VIVALANG | www.vivalang.pl</dc:creator>
  <cp:lastModifiedBy>Małgorzata Kossowska</cp:lastModifiedBy>
  <cp:revision>714</cp:revision>
  <cp:lastPrinted>2018-04-19T10:56:09Z</cp:lastPrinted>
  <dcterms:created xsi:type="dcterms:W3CDTF">2015-09-24T09:32:23Z</dcterms:created>
  <dcterms:modified xsi:type="dcterms:W3CDTF">2019-05-23T20:10:27Z</dcterms:modified>
</cp:coreProperties>
</file>