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822" r:id="rId2"/>
  </p:sldMasterIdLst>
  <p:notesMasterIdLst>
    <p:notesMasterId r:id="rId19"/>
  </p:notesMasterIdLst>
  <p:sldIdLst>
    <p:sldId id="256" r:id="rId3"/>
    <p:sldId id="258" r:id="rId4"/>
    <p:sldId id="259" r:id="rId5"/>
    <p:sldId id="268" r:id="rId6"/>
    <p:sldId id="271" r:id="rId7"/>
    <p:sldId id="262" r:id="rId8"/>
    <p:sldId id="270" r:id="rId9"/>
    <p:sldId id="263" r:id="rId10"/>
    <p:sldId id="265" r:id="rId11"/>
    <p:sldId id="266" r:id="rId12"/>
    <p:sldId id="264" r:id="rId13"/>
    <p:sldId id="267" r:id="rId14"/>
    <p:sldId id="269" r:id="rId15"/>
    <p:sldId id="274" r:id="rId16"/>
    <p:sldId id="273" r:id="rId17"/>
    <p:sldId id="272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9" autoAdjust="0"/>
    <p:restoredTop sz="86447" autoAdjust="0"/>
  </p:normalViewPr>
  <p:slideViewPr>
    <p:cSldViewPr>
      <p:cViewPr varScale="1">
        <p:scale>
          <a:sx n="64" d="100"/>
          <a:sy n="64" d="100"/>
        </p:scale>
        <p:origin x="-86" y="-1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19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51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C2FC176-E4B1-40BA-A180-F2C187D1EC87}" type="datetimeFigureOut">
              <a:rPr lang="en-US"/>
              <a:pPr>
                <a:defRPr/>
              </a:pPr>
              <a:t>3/8/2010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3E4DFE3-855E-41BE-8CC9-A7239A3D35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US" smtClean="0"/>
              <a:t>8 March 2010</a:t>
            </a:r>
            <a:endParaRPr lang="en-GB" dirty="0"/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SPL Cavity WG Meeting</a:t>
            </a:r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844AF-4A02-4CDB-A37F-31B5F64E1F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March 2010</a:t>
            </a: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SPL Cavity WG Meeting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D67D4-8928-4BF3-8FCC-A3A05E17C0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Isosceles Triangle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March 2010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SPL Cavity WG Meeting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F6E45-DF31-42DF-9500-345E53E4B8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F6622-0E34-45D6-87FE-64C6029DAFE1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08/03/2010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SPL cavity design by CEA-Saclay – Juliette Plouin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3DF10-053E-4C86-802D-E1703C43FB0C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r>
              <a:rPr lang="fr-FR">
                <a:solidFill>
                  <a:prstClr val="black">
                    <a:tint val="75000"/>
                  </a:prstClr>
                </a:solidFill>
              </a:rPr>
              <a:t>/12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533400" y="1219200"/>
            <a:ext cx="8229600" cy="493776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March 2010</a:t>
            </a: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SPL Cavity WG Meeting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A1D76-AE39-4A26-8F39-8F82AC4485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March 2010</a:t>
            </a:r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SPL Cavity WG Meeting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A4197-190E-4E75-A657-2C0750DEE7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March 2010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SPL Cavity WG Meeting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1B7BC-EA45-40AA-ACF3-04F02DC865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March 2010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SPL Cavity WG Meeting</a:t>
            </a: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9D0E3-63EC-44C0-AD53-A66AA559AC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March 2010</a:t>
            </a:r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SPL Cavity WG Meeting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2EA99-2CAA-4428-8905-72A94CC948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March 2010</a:t>
            </a: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SPL Cavity WG Meeting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2DD3D-0D95-4DC0-9AD7-A4B2242117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March 2010</a:t>
            </a:r>
            <a:endParaRPr lang="en-GB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SPL Cavity WG Meeting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A2D36-D917-4D6B-9A4D-57F2FC3947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8 March 2010</a:t>
            </a:r>
            <a:endParaRPr lang="en-GB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SPL Cavity WG Meeting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9D907-1120-4D25-B7C9-39C40B103E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8 March 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SPL Cavity WG Meeting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BA07B2C4-55E5-459F-A83A-7D0EC2C8DD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1" r:id="rId2"/>
    <p:sldLayoutId id="2147483816" r:id="rId3"/>
    <p:sldLayoutId id="2147483812" r:id="rId4"/>
    <p:sldLayoutId id="2147483813" r:id="rId5"/>
    <p:sldLayoutId id="2147483817" r:id="rId6"/>
    <p:sldLayoutId id="2147483818" r:id="rId7"/>
    <p:sldLayoutId id="2147483819" r:id="rId8"/>
    <p:sldLayoutId id="2147483820" r:id="rId9"/>
    <p:sldLayoutId id="2147483814" r:id="rId10"/>
    <p:sldLayoutId id="214748382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28625" y="6492875"/>
            <a:ext cx="10001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93E66E0-4095-46C4-B8FF-71FA2F0159F0}" type="datetime1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08/03/2010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786063" y="6492875"/>
            <a:ext cx="32337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SPL cavity design by CEA-Saclay – Juliette Plouin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786688" y="6492875"/>
            <a:ext cx="9191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10BF1B-F11B-4F4A-A6E0-794A301F41FC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1" name="Picture 2" descr="\\Dapdc5\jplouin\My Documents\IFMIF\reunions\2009-04-09_ASG\Sigle-Irfu.g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5725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rgbClr val="604A7B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rgbClr val="604A7B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rgbClr val="604A7B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rgbClr val="604A7B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rgbClr val="604A7B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604A7B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604A7B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604A7B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604A7B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1219200" y="3733800"/>
            <a:ext cx="6858000" cy="990600"/>
          </a:xfrm>
        </p:spPr>
        <p:txBody>
          <a:bodyPr/>
          <a:lstStyle/>
          <a:p>
            <a:pPr eaLnBrk="1" hangingPunct="1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tube damping </a:t>
            </a:r>
            <a:r>
              <a:rPr lang="en-US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estimations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SPL cavity</a:t>
            </a:r>
            <a:endParaRPr lang="en-GB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					W. Weingarten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March 2010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6E06CD-F4DE-460B-A971-EE8A26E822DD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SPL Cavity WG Meeting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 vs. f (3/6) </a:t>
            </a:r>
            <a:br>
              <a:rPr lang="en-US" dirty="0" smtClean="0"/>
            </a:br>
            <a:r>
              <a:rPr lang="en-US" sz="2000" dirty="0" smtClean="0"/>
              <a:t>for beam tube OR beam tube &amp; taper being normal conducting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March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SPL Cavity WG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9A1D76-AE39-4A26-8F39-8F82AC448599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95400"/>
            <a:ext cx="7361279" cy="491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Group 6"/>
          <p:cNvGrpSpPr/>
          <p:nvPr/>
        </p:nvGrpSpPr>
        <p:grpSpPr>
          <a:xfrm>
            <a:off x="4419600" y="4419600"/>
            <a:ext cx="860172" cy="990600"/>
            <a:chOff x="6858000" y="4419600"/>
            <a:chExt cx="860172" cy="990600"/>
          </a:xfrm>
        </p:grpSpPr>
        <p:sp>
          <p:nvSpPr>
            <p:cNvPr id="8" name="TextBox 7"/>
            <p:cNvSpPr txBox="1"/>
            <p:nvPr/>
          </p:nvSpPr>
          <p:spPr>
            <a:xfrm>
              <a:off x="6858000" y="4419600"/>
              <a:ext cx="860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50"/>
                  </a:solidFill>
                </a:rPr>
                <a:t>Cut off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rot="16200000" flipH="1">
              <a:off x="7354094" y="5142706"/>
              <a:ext cx="533400" cy="1588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324600" y="2057400"/>
            <a:ext cx="1828801" cy="990600"/>
            <a:chOff x="6248399" y="2133600"/>
            <a:chExt cx="1828801" cy="990600"/>
          </a:xfrm>
        </p:grpSpPr>
        <p:cxnSp>
          <p:nvCxnSpPr>
            <p:cNvPr id="11" name="Straight Arrow Connector 10"/>
            <p:cNvCxnSpPr/>
            <p:nvPr/>
          </p:nvCxnSpPr>
          <p:spPr>
            <a:xfrm rot="10800000" flipV="1">
              <a:off x="6248399" y="2438400"/>
              <a:ext cx="838200" cy="6858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6324600" y="2133600"/>
              <a:ext cx="1752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Beam spectral lines nf</a:t>
              </a:r>
              <a:r>
                <a:rPr lang="en-US" sz="1200" baseline="-25000" dirty="0" smtClean="0">
                  <a:solidFill>
                    <a:srgbClr val="FF0000"/>
                  </a:solidFill>
                </a:rPr>
                <a:t>0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 vs. f (4/6) </a:t>
            </a:r>
            <a:br>
              <a:rPr lang="en-US" dirty="0" smtClean="0"/>
            </a:br>
            <a:r>
              <a:rPr lang="en-US" sz="2000" dirty="0" smtClean="0"/>
              <a:t>for beam tube OR beam tube &amp; taper being normal conducting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March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SPL Cavity WG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9A1D76-AE39-4A26-8F39-8F82AC448599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7361279" cy="491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Group 6"/>
          <p:cNvGrpSpPr/>
          <p:nvPr/>
        </p:nvGrpSpPr>
        <p:grpSpPr>
          <a:xfrm>
            <a:off x="3657600" y="4343400"/>
            <a:ext cx="860172" cy="990600"/>
            <a:chOff x="6858000" y="4419600"/>
            <a:chExt cx="860172" cy="990600"/>
          </a:xfrm>
        </p:grpSpPr>
        <p:sp>
          <p:nvSpPr>
            <p:cNvPr id="8" name="TextBox 7"/>
            <p:cNvSpPr txBox="1"/>
            <p:nvPr/>
          </p:nvSpPr>
          <p:spPr>
            <a:xfrm>
              <a:off x="6858000" y="4419600"/>
              <a:ext cx="860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50"/>
                  </a:solidFill>
                </a:rPr>
                <a:t>Cut off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rot="16200000" flipH="1">
              <a:off x="7354094" y="5142706"/>
              <a:ext cx="533400" cy="1588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19800" y="2133600"/>
            <a:ext cx="1828801" cy="990600"/>
            <a:chOff x="6248399" y="2133600"/>
            <a:chExt cx="1828801" cy="990600"/>
          </a:xfrm>
        </p:grpSpPr>
        <p:cxnSp>
          <p:nvCxnSpPr>
            <p:cNvPr id="11" name="Straight Arrow Connector 10"/>
            <p:cNvCxnSpPr/>
            <p:nvPr/>
          </p:nvCxnSpPr>
          <p:spPr>
            <a:xfrm rot="10800000" flipV="1">
              <a:off x="6248399" y="2438400"/>
              <a:ext cx="838200" cy="6858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6324600" y="2133600"/>
              <a:ext cx="1752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Beam spectral lines nf</a:t>
              </a:r>
              <a:r>
                <a:rPr lang="en-US" sz="1200" baseline="-25000" dirty="0" smtClean="0">
                  <a:solidFill>
                    <a:srgbClr val="FF0000"/>
                  </a:solidFill>
                </a:rPr>
                <a:t>0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 vs. f (5/6) </a:t>
            </a:r>
            <a:br>
              <a:rPr lang="en-US" dirty="0" smtClean="0"/>
            </a:br>
            <a:r>
              <a:rPr lang="en-US" sz="2000" dirty="0" smtClean="0"/>
              <a:t>for beam tube OR beam tube &amp; taper being normal conducting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March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SPL Cavity WG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9A1D76-AE39-4A26-8F39-8F82AC448599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180" y="1192099"/>
            <a:ext cx="7570619" cy="5056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Group 6"/>
          <p:cNvGrpSpPr/>
          <p:nvPr/>
        </p:nvGrpSpPr>
        <p:grpSpPr>
          <a:xfrm>
            <a:off x="6019800" y="2133600"/>
            <a:ext cx="1828801" cy="990600"/>
            <a:chOff x="6248399" y="2133600"/>
            <a:chExt cx="1828801" cy="990600"/>
          </a:xfrm>
        </p:grpSpPr>
        <p:cxnSp>
          <p:nvCxnSpPr>
            <p:cNvPr id="8" name="Straight Arrow Connector 7"/>
            <p:cNvCxnSpPr/>
            <p:nvPr/>
          </p:nvCxnSpPr>
          <p:spPr>
            <a:xfrm rot="10800000" flipV="1">
              <a:off x="6248399" y="2438400"/>
              <a:ext cx="838200" cy="6858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6324600" y="2133600"/>
              <a:ext cx="1752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Beam spectral lines nf</a:t>
              </a:r>
              <a:r>
                <a:rPr lang="en-US" sz="1200" baseline="-25000" dirty="0" smtClean="0">
                  <a:solidFill>
                    <a:srgbClr val="FF0000"/>
                  </a:solidFill>
                </a:rPr>
                <a:t>0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 vs. f (6/6) </a:t>
            </a:r>
            <a:br>
              <a:rPr lang="en-US" dirty="0" smtClean="0"/>
            </a:br>
            <a:r>
              <a:rPr lang="en-US" sz="2000" dirty="0" smtClean="0"/>
              <a:t>for beam tube OR beam tube &amp; taper being normal conducting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March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SPL Cavity WG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9A1D76-AE39-4A26-8F39-8F82AC448599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95400"/>
            <a:ext cx="7372350" cy="4923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2" name="Group 11"/>
          <p:cNvGrpSpPr/>
          <p:nvPr/>
        </p:nvGrpSpPr>
        <p:grpSpPr>
          <a:xfrm>
            <a:off x="6248399" y="2133600"/>
            <a:ext cx="1828801" cy="990600"/>
            <a:chOff x="6248399" y="2133600"/>
            <a:chExt cx="1828801" cy="990600"/>
          </a:xfrm>
        </p:grpSpPr>
        <p:cxnSp>
          <p:nvCxnSpPr>
            <p:cNvPr id="8" name="Straight Arrow Connector 7"/>
            <p:cNvCxnSpPr/>
            <p:nvPr/>
          </p:nvCxnSpPr>
          <p:spPr>
            <a:xfrm rot="10800000" flipV="1">
              <a:off x="6248399" y="2438400"/>
              <a:ext cx="838200" cy="6858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6324600" y="2133600"/>
              <a:ext cx="1752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Forbidden frequency bands (nf</a:t>
              </a:r>
              <a:r>
                <a:rPr lang="en-US" sz="1200" baseline="-25000" dirty="0" smtClean="0">
                  <a:solidFill>
                    <a:srgbClr val="FF0000"/>
                  </a:solidFill>
                </a:rPr>
                <a:t>0</a:t>
              </a:r>
              <a:r>
                <a:rPr lang="en-US" sz="1200" dirty="0" smtClean="0">
                  <a:solidFill>
                    <a:srgbClr val="FF0000"/>
                  </a:solidFill>
                </a:rPr>
                <a:t> ± 10 MHz)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 vs. f (symmetric geometry</a:t>
            </a:r>
            <a:r>
              <a:rPr lang="en-US" dirty="0" smtClean="0"/>
              <a:t>) (1/2)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March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SPL Cavity WG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9A1D76-AE39-4A26-8F39-8F82AC448599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971800"/>
            <a:ext cx="8632247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 vs. f </a:t>
            </a:r>
            <a:r>
              <a:rPr lang="en-US" dirty="0" smtClean="0"/>
              <a:t>(symmetric geometry) (2/2)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for beam tube OR beam tube &amp; taper being normal conducting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March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SPL Cavity WG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9A1D76-AE39-4A26-8F39-8F82AC448599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95399"/>
            <a:ext cx="7239000" cy="4834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oup 6"/>
          <p:cNvGrpSpPr/>
          <p:nvPr/>
        </p:nvGrpSpPr>
        <p:grpSpPr>
          <a:xfrm>
            <a:off x="4419600" y="4343400"/>
            <a:ext cx="860172" cy="990600"/>
            <a:chOff x="6858000" y="4419600"/>
            <a:chExt cx="860172" cy="990600"/>
          </a:xfrm>
        </p:grpSpPr>
        <p:sp>
          <p:nvSpPr>
            <p:cNvPr id="8" name="TextBox 7"/>
            <p:cNvSpPr txBox="1"/>
            <p:nvPr/>
          </p:nvSpPr>
          <p:spPr>
            <a:xfrm>
              <a:off x="6858000" y="4419600"/>
              <a:ext cx="860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50"/>
                  </a:solidFill>
                </a:rPr>
                <a:t>Cut off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rot="16200000" flipH="1">
              <a:off x="7354094" y="5142706"/>
              <a:ext cx="533400" cy="1588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6248400" y="2057400"/>
            <a:ext cx="1828801" cy="990600"/>
            <a:chOff x="6248399" y="2133600"/>
            <a:chExt cx="1828801" cy="990600"/>
          </a:xfrm>
        </p:grpSpPr>
        <p:cxnSp>
          <p:nvCxnSpPr>
            <p:cNvPr id="16" name="Straight Arrow Connector 15"/>
            <p:cNvCxnSpPr/>
            <p:nvPr/>
          </p:nvCxnSpPr>
          <p:spPr>
            <a:xfrm rot="10800000" flipV="1">
              <a:off x="6248399" y="2438400"/>
              <a:ext cx="838200" cy="6858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6324600" y="2133600"/>
              <a:ext cx="1752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Forbidden frequency bands (nf</a:t>
              </a:r>
              <a:r>
                <a:rPr lang="en-US" sz="1200" baseline="-25000" dirty="0" smtClean="0">
                  <a:solidFill>
                    <a:srgbClr val="FF0000"/>
                  </a:solidFill>
                </a:rPr>
                <a:t>0</a:t>
              </a:r>
              <a:r>
                <a:rPr lang="en-US" sz="1200" dirty="0" smtClean="0">
                  <a:solidFill>
                    <a:srgbClr val="FF0000"/>
                  </a:solidFill>
                </a:rPr>
                <a:t> ± 10 MHz)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FF0000"/>
                </a:solidFill>
              </a:rPr>
              <a:t>Preliminary</a:t>
            </a:r>
            <a:r>
              <a:rPr lang="en-US" dirty="0" smtClean="0"/>
              <a:t> 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Damping HOM via dissipation in beam tube is difficult for the specific resistive material studied (high Al iron)</a:t>
            </a:r>
          </a:p>
          <a:p>
            <a:r>
              <a:rPr lang="en-US" sz="2400" dirty="0" smtClean="0"/>
              <a:t>Better damping with 12 or 14 cm Ø beam tube compared to reference design, especially for modes with f &gt; 1800 MHz</a:t>
            </a:r>
          </a:p>
          <a:p>
            <a:r>
              <a:rPr lang="en-US" sz="2400" dirty="0" smtClean="0"/>
              <a:t>The taper should be superconducting</a:t>
            </a:r>
          </a:p>
          <a:p>
            <a:r>
              <a:rPr lang="en-US" sz="2400" dirty="0" smtClean="0"/>
              <a:t>Designing the cavity such that the HOM frequencies avoid the bunch spectral bands n·f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 ± 10 MHz should keep the HOM power sufficiently low (&lt; 100 </a:t>
            </a:r>
            <a:r>
              <a:rPr lang="en-US" sz="2400" dirty="0" err="1" smtClean="0"/>
              <a:t>mW</a:t>
            </a:r>
            <a:r>
              <a:rPr lang="en-US" sz="2400" dirty="0" smtClean="0"/>
              <a:t> for </a:t>
            </a:r>
            <a:r>
              <a:rPr lang="en-US" sz="2400" dirty="0" err="1" smtClean="0"/>
              <a:t>Q</a:t>
            </a:r>
            <a:r>
              <a:rPr lang="en-US" sz="2400" baseline="-25000" dirty="0" err="1" smtClean="0"/>
              <a:t>ext</a:t>
            </a:r>
            <a:r>
              <a:rPr lang="en-US" sz="2400" dirty="0" smtClean="0"/>
              <a:t> &gt; 5·10</a:t>
            </a:r>
            <a:r>
              <a:rPr lang="en-US" sz="2400" baseline="30000" dirty="0" smtClean="0"/>
              <a:t>4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Antenna HOM absorbers trimmed for 1300 and 1500 MHz seem to be needed</a:t>
            </a:r>
          </a:p>
          <a:p>
            <a:r>
              <a:rPr lang="en-US" sz="2400" b="1" i="1" dirty="0" smtClean="0"/>
              <a:t>More comprehensive studies required</a:t>
            </a:r>
            <a:endParaRPr lang="en-GB" sz="2400" b="1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March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SPL Cavity WG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9A1D76-AE39-4A26-8F39-8F82AC448599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deposited by beam into a HOM (1/3)</a:t>
            </a:r>
            <a:endParaRPr lang="en-GB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52756D-8F49-401B-8506-532B69C6EEDA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SPL Cavity WG Meeting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March 2010</a:t>
            </a:r>
            <a:endParaRPr lang="en-GB" dirty="0"/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90800"/>
            <a:ext cx="817245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733800"/>
            <a:ext cx="60388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5715000"/>
            <a:ext cx="74580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533400" y="1447800"/>
            <a:ext cx="8229600" cy="457200"/>
          </a:xfrm>
        </p:spPr>
        <p:txBody>
          <a:bodyPr/>
          <a:lstStyle/>
          <a:p>
            <a:pPr lvl="0"/>
            <a:r>
              <a:rPr lang="en-US" dirty="0" smtClean="0"/>
              <a:t>From Yellow Report CERN-1992-03 CERN Accelerator School, page 338 f.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981200" y="5257800"/>
            <a:ext cx="1754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“- “sign missing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rot="5400000" flipH="1" flipV="1">
            <a:off x="2439194" y="4953000"/>
            <a:ext cx="608806" cy="79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Power deposited by beam into a HOM (2/3)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52756D-8F49-401B-8506-532B69C6EEDA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SPL Cavity WG Meeting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March 2010</a:t>
            </a:r>
            <a:endParaRPr lang="en-GB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295400"/>
            <a:ext cx="6219825" cy="5116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Power deposited by beam into a HOM (3/3)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52756D-8F49-401B-8506-532B69C6EEDA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SPL Cavity WG Meeting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March 2010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066800"/>
            <a:ext cx="4205793" cy="281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066800"/>
            <a:ext cx="420579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048517"/>
            <a:ext cx="4191000" cy="2809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4048518"/>
            <a:ext cx="4191000" cy="2809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Straight Connector 10"/>
          <p:cNvCxnSpPr/>
          <p:nvPr/>
        </p:nvCxnSpPr>
        <p:spPr>
          <a:xfrm>
            <a:off x="4800600" y="5562600"/>
            <a:ext cx="3505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 flipH="1" flipV="1">
            <a:off x="5562600" y="5638800"/>
            <a:ext cx="1676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FF0000"/>
                </a:solidFill>
              </a:rPr>
              <a:t>Preliminary</a:t>
            </a:r>
            <a:r>
              <a:rPr lang="en-US" dirty="0" smtClean="0"/>
              <a:t> simulations with SUPRFISH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for reference design cavity (asymmetric </a:t>
            </a:r>
            <a:r>
              <a:rPr lang="en-US" dirty="0" err="1" smtClean="0"/>
              <a:t>Saclay</a:t>
            </a:r>
            <a:r>
              <a:rPr lang="en-US" dirty="0" smtClean="0"/>
              <a:t> proposal)</a:t>
            </a:r>
          </a:p>
          <a:p>
            <a:r>
              <a:rPr lang="en-US" dirty="0" smtClean="0"/>
              <a:t>for most “prominent” frequency bands taken from </a:t>
            </a:r>
            <a:r>
              <a:rPr lang="en-US" dirty="0" err="1" smtClean="0"/>
              <a:t>J.Plouin’s</a:t>
            </a:r>
            <a:r>
              <a:rPr lang="en-US" dirty="0" smtClean="0"/>
              <a:t> table </a:t>
            </a:r>
          </a:p>
          <a:p>
            <a:r>
              <a:rPr lang="en-US" dirty="0" smtClean="0"/>
              <a:t>with absorbing material having </a:t>
            </a:r>
            <a:r>
              <a:rPr lang="el-GR" dirty="0" smtClean="0"/>
              <a:t>ρ</a:t>
            </a:r>
            <a:r>
              <a:rPr lang="en-US" dirty="0" smtClean="0"/>
              <a:t> =  240 </a:t>
            </a:r>
            <a:r>
              <a:rPr lang="el-GR" dirty="0" smtClean="0"/>
              <a:t>μΩ</a:t>
            </a:r>
            <a:r>
              <a:rPr lang="en-US" dirty="0" smtClean="0"/>
              <a:t> cm (high Al iron</a:t>
            </a:r>
            <a:r>
              <a:rPr lang="en-US" baseline="30000" dirty="0" smtClean="0"/>
              <a:t>1</a:t>
            </a:r>
            <a:r>
              <a:rPr lang="en-US" dirty="0" smtClean="0"/>
              <a:t>)</a:t>
            </a:r>
          </a:p>
          <a:p>
            <a:r>
              <a:rPr lang="en-US" dirty="0" smtClean="0"/>
              <a:t>by only modifying the diameter of the beam tube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1800" baseline="30000" dirty="0" smtClean="0"/>
              <a:t>1 </a:t>
            </a:r>
            <a:r>
              <a:rPr lang="de-CH" sz="1800" dirty="0" smtClean="0"/>
              <a:t>ASM Metals Handbook--Volume 1, Tenth Edition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March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SPL Cavity WG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9A1D76-AE39-4A26-8F39-8F82AC448599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14863" cy="1143000"/>
          </a:xfrm>
        </p:spPr>
        <p:txBody>
          <a:bodyPr/>
          <a:lstStyle/>
          <a:p>
            <a:r>
              <a:rPr lang="fr-FR" dirty="0" smtClean="0"/>
              <a:t>HOM (1) : </a:t>
            </a:r>
            <a:r>
              <a:rPr lang="fr-FR" dirty="0" err="1" smtClean="0"/>
              <a:t>list</a:t>
            </a:r>
            <a:endParaRPr lang="fr-FR" dirty="0" smtClean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>
                <a:solidFill>
                  <a:prstClr val="black">
                    <a:tint val="75000"/>
                  </a:prstClr>
                </a:solidFill>
              </a:rPr>
              <a:t>10/11/2009</a:t>
            </a: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SPL cavity design by CEA-Saclay – Juliette Plouin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E9EF0F-3371-452C-8415-A19E8ADA09C1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000625" y="0"/>
            <a:ext cx="4143375" cy="23383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1" dirty="0">
                <a:solidFill>
                  <a:srgbClr val="4BACC6">
                    <a:lumMod val="75000"/>
                  </a:srgbClr>
                </a:solidFill>
                <a:latin typeface="Calibri"/>
              </a:rPr>
              <a:t>#</a:t>
            </a:r>
            <a:r>
              <a:rPr lang="fr-FR" sz="900" b="1" dirty="0" err="1">
                <a:solidFill>
                  <a:srgbClr val="4BACC6">
                    <a:lumMod val="75000"/>
                  </a:srgbClr>
                </a:solidFill>
                <a:latin typeface="Calibri"/>
              </a:rPr>
              <a:t>freq</a:t>
            </a:r>
            <a:r>
              <a:rPr lang="fr-FR" sz="900" b="1" dirty="0">
                <a:solidFill>
                  <a:srgbClr val="4BACC6">
                    <a:lumMod val="75000"/>
                  </a:srgbClr>
                </a:solidFill>
                <a:latin typeface="Calibri"/>
              </a:rPr>
              <a:t>         	 r/Q      	</a:t>
            </a:r>
            <a:r>
              <a:rPr lang="fr-FR" sz="900" b="1" dirty="0" err="1">
                <a:solidFill>
                  <a:srgbClr val="4BACC6">
                    <a:lumMod val="75000"/>
                  </a:srgbClr>
                </a:solidFill>
                <a:latin typeface="Calibri"/>
              </a:rPr>
              <a:t>beta_opt</a:t>
            </a:r>
            <a:r>
              <a:rPr lang="fr-FR" sz="900" b="1" dirty="0">
                <a:solidFill>
                  <a:srgbClr val="4BACC6">
                    <a:lumMod val="75000"/>
                  </a:srgbClr>
                </a:solidFill>
                <a:latin typeface="Calibri"/>
              </a:rPr>
              <a:t> 	</a:t>
            </a:r>
            <a:r>
              <a:rPr lang="fr-FR" sz="900" b="1" dirty="0" err="1">
                <a:solidFill>
                  <a:srgbClr val="4BACC6">
                    <a:lumMod val="75000"/>
                  </a:srgbClr>
                </a:solidFill>
                <a:latin typeface="Calibri"/>
              </a:rPr>
              <a:t>Qo</a:t>
            </a:r>
            <a:r>
              <a:rPr lang="fr-FR" sz="900" b="1" dirty="0">
                <a:solidFill>
                  <a:srgbClr val="4BACC6">
                    <a:lumMod val="75000"/>
                  </a:srgbClr>
                </a:solidFill>
                <a:latin typeface="Calibri"/>
              </a:rPr>
              <a:t>                        </a:t>
            </a:r>
            <a:r>
              <a:rPr lang="fr-FR" sz="900" b="1" dirty="0" err="1">
                <a:solidFill>
                  <a:srgbClr val="4BACC6">
                    <a:lumMod val="75000"/>
                  </a:srgbClr>
                </a:solidFill>
                <a:latin typeface="Calibri"/>
              </a:rPr>
              <a:t>Rs_nOhm</a:t>
            </a:r>
            <a:endParaRPr lang="fr-FR" sz="900" b="1" dirty="0">
              <a:solidFill>
                <a:srgbClr val="4BACC6">
                  <a:lumMod val="75000"/>
                </a:srgbClr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 dirty="0">
                <a:solidFill>
                  <a:prstClr val="black"/>
                </a:solidFill>
                <a:latin typeface="Calibri"/>
              </a:rPr>
              <a:t>692.459406	15.495341	0.55	5.87048e+10	4.58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 dirty="0">
                <a:solidFill>
                  <a:prstClr val="black"/>
                </a:solidFill>
                <a:latin typeface="Calibri"/>
              </a:rPr>
              <a:t>695.691165	40.295848	0.63	5.85048e+10	4.60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 dirty="0">
                <a:solidFill>
                  <a:prstClr val="black"/>
                </a:solidFill>
                <a:latin typeface="Calibri"/>
              </a:rPr>
              <a:t>699.762722	86.977902	0.71	5.82537e+10	4.62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 dirty="0">
                <a:solidFill>
                  <a:prstClr val="black"/>
                </a:solidFill>
                <a:latin typeface="Calibri"/>
              </a:rPr>
              <a:t>703.121236	173.038043	0.81	5.80475e+10	4.64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900" b="1" dirty="0">
                <a:solidFill>
                  <a:srgbClr val="C0504D"/>
                </a:solidFill>
                <a:latin typeface="Calibri"/>
              </a:rPr>
              <a:t>704.420268	565.499512	1.00	5.8134e+10	4.65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800" dirty="0">
              <a:solidFill>
                <a:prstClr val="black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 dirty="0">
                <a:solidFill>
                  <a:prstClr val="black"/>
                </a:solidFill>
                <a:latin typeface="Calibri"/>
              </a:rPr>
              <a:t>1293.187800	3.150182	0.66	4.06538e+10	9.75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 dirty="0">
                <a:solidFill>
                  <a:prstClr val="black"/>
                </a:solidFill>
                <a:latin typeface="Calibri"/>
              </a:rPr>
              <a:t>1303.568690	7.969888	0.72	4.01921e+10	9.86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 dirty="0">
                <a:solidFill>
                  <a:prstClr val="black"/>
                </a:solidFill>
                <a:latin typeface="Calibri"/>
              </a:rPr>
              <a:t>1317.445320	17.344152	0.79	3.95608e+10	</a:t>
            </a:r>
            <a:r>
              <a:rPr lang="fr-FR" sz="800" dirty="0" err="1">
                <a:solidFill>
                  <a:prstClr val="black"/>
                </a:solidFill>
                <a:latin typeface="Calibri"/>
              </a:rPr>
              <a:t>10</a:t>
            </a:r>
            <a:r>
              <a:rPr lang="fr-FR" sz="800" dirty="0">
                <a:solidFill>
                  <a:prstClr val="black"/>
                </a:solidFill>
                <a:latin typeface="Calibri"/>
              </a:rPr>
              <a:t>.02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 dirty="0">
                <a:solidFill>
                  <a:prstClr val="black"/>
                </a:solidFill>
                <a:latin typeface="Calibri"/>
              </a:rPr>
              <a:t>1329.742220	59.154893	1.00	3.9004e+10	</a:t>
            </a:r>
            <a:r>
              <a:rPr lang="fr-FR" sz="800" dirty="0" err="1">
                <a:solidFill>
                  <a:prstClr val="black"/>
                </a:solidFill>
                <a:latin typeface="Calibri"/>
              </a:rPr>
              <a:t>10</a:t>
            </a:r>
            <a:r>
              <a:rPr lang="fr-FR" sz="800" dirty="0">
                <a:solidFill>
                  <a:prstClr val="black"/>
                </a:solidFill>
                <a:latin typeface="Calibri"/>
              </a:rPr>
              <a:t>.16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 dirty="0">
                <a:solidFill>
                  <a:prstClr val="black"/>
                </a:solidFill>
                <a:latin typeface="Calibri"/>
              </a:rPr>
              <a:t>1335.734260	107.744313	0.98	3.8525e+10	</a:t>
            </a:r>
            <a:r>
              <a:rPr lang="fr-FR" sz="800" dirty="0" err="1">
                <a:solidFill>
                  <a:prstClr val="black"/>
                </a:solidFill>
                <a:latin typeface="Calibri"/>
              </a:rPr>
              <a:t>10</a:t>
            </a:r>
            <a:r>
              <a:rPr lang="fr-FR" sz="800" dirty="0">
                <a:solidFill>
                  <a:prstClr val="black"/>
                </a:solidFill>
                <a:latin typeface="Calibri"/>
              </a:rPr>
              <a:t>.23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800" dirty="0">
              <a:solidFill>
                <a:prstClr val="black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 dirty="0">
                <a:solidFill>
                  <a:prstClr val="black"/>
                </a:solidFill>
                <a:latin typeface="Calibri"/>
              </a:rPr>
              <a:t>1450.724780	0.831396	0.92	5.06898e+10	11.62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 dirty="0">
                <a:solidFill>
                  <a:prstClr val="black"/>
                </a:solidFill>
                <a:latin typeface="Calibri"/>
              </a:rPr>
              <a:t>1460.366080	1.999197	0.89	5.03429e+10	11.74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 dirty="0">
                <a:solidFill>
                  <a:prstClr val="black"/>
                </a:solidFill>
                <a:latin typeface="Calibri"/>
              </a:rPr>
              <a:t>1474.206000	2.839266	0.85	5.03023e+10	11.92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 dirty="0">
                <a:solidFill>
                  <a:prstClr val="black"/>
                </a:solidFill>
                <a:latin typeface="Calibri"/>
              </a:rPr>
              <a:t>1488.535980	2.701775	0.80	5.09436e+10	12.10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800" dirty="0">
                <a:solidFill>
                  <a:prstClr val="black"/>
                </a:solidFill>
                <a:latin typeface="Calibri"/>
              </a:rPr>
              <a:t>1499.066360	2.342662	0.73	5.20134e+10	12.24</a:t>
            </a:r>
          </a:p>
        </p:txBody>
      </p:sp>
      <p:sp>
        <p:nvSpPr>
          <p:cNvPr id="14343" name="Rectangle 10"/>
          <p:cNvSpPr>
            <a:spLocks noChangeArrowheads="1"/>
          </p:cNvSpPr>
          <p:nvPr/>
        </p:nvSpPr>
        <p:spPr bwMode="auto">
          <a:xfrm>
            <a:off x="5000625" y="2357438"/>
            <a:ext cx="4143375" cy="218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">
                <a:solidFill>
                  <a:prstClr val="black"/>
                </a:solidFill>
                <a:latin typeface="Calibri" pitchFamily="34" charset="0"/>
              </a:rPr>
              <a:t>1843.272060	0.209069	0.95	3.35164e+10	17.22</a:t>
            </a:r>
          </a:p>
          <a:p>
            <a:r>
              <a:rPr lang="fr-FR" sz="800">
                <a:solidFill>
                  <a:prstClr val="black"/>
                </a:solidFill>
                <a:latin typeface="Calibri" pitchFamily="34" charset="0"/>
              </a:rPr>
              <a:t>1858.324840	0.596186	0.91	3.26306e+10	17.47</a:t>
            </a:r>
          </a:p>
          <a:p>
            <a:r>
              <a:rPr lang="fr-FR" sz="800">
                <a:solidFill>
                  <a:prstClr val="black"/>
                </a:solidFill>
                <a:latin typeface="Calibri" pitchFamily="34" charset="0"/>
              </a:rPr>
              <a:t>1881.326440	1.603429	0.98	3.28434e+10	17.84</a:t>
            </a:r>
          </a:p>
          <a:p>
            <a:r>
              <a:rPr lang="fr-FR" sz="800">
                <a:solidFill>
                  <a:prstClr val="black"/>
                </a:solidFill>
                <a:latin typeface="Calibri" pitchFamily="34" charset="0"/>
              </a:rPr>
              <a:t>1911.484360	1.329645	0.94	3.31308e+10	18.33</a:t>
            </a:r>
          </a:p>
          <a:p>
            <a:r>
              <a:rPr lang="fr-FR" sz="800">
                <a:solidFill>
                  <a:prstClr val="black"/>
                </a:solidFill>
                <a:latin typeface="Calibri" pitchFamily="34" charset="0"/>
              </a:rPr>
              <a:t>1948.248770	1.819111	1.00	3.35394e+10	18.95</a:t>
            </a:r>
          </a:p>
          <a:p>
            <a:r>
              <a:rPr lang="fr-FR" sz="800">
                <a:solidFill>
                  <a:prstClr val="black"/>
                </a:solidFill>
                <a:latin typeface="Calibri" pitchFamily="34" charset="0"/>
              </a:rPr>
              <a:t>2000.236410	2.451434	0.98	3.13642e+10	19.84</a:t>
            </a:r>
          </a:p>
          <a:p>
            <a:r>
              <a:rPr lang="fr-FR" sz="800">
                <a:solidFill>
                  <a:prstClr val="black"/>
                </a:solidFill>
                <a:latin typeface="Calibri" pitchFamily="34" charset="0"/>
              </a:rPr>
              <a:t>2039.865120	1.377179	0.78	3.70143e+10	20.53</a:t>
            </a:r>
          </a:p>
          <a:p>
            <a:r>
              <a:rPr lang="fr-FR" sz="800">
                <a:solidFill>
                  <a:prstClr val="black"/>
                </a:solidFill>
                <a:latin typeface="Calibri" pitchFamily="34" charset="0"/>
              </a:rPr>
              <a:t>2072.798390	3.019703	0.83	3.349e+10	21.12</a:t>
            </a:r>
          </a:p>
          <a:p>
            <a:r>
              <a:rPr lang="fr-FR" sz="800">
                <a:solidFill>
                  <a:prstClr val="black"/>
                </a:solidFill>
                <a:latin typeface="Calibri" pitchFamily="34" charset="0"/>
              </a:rPr>
              <a:t>2086.249930	5.689452	0.88	3.00335e+10	21.36</a:t>
            </a:r>
          </a:p>
          <a:p>
            <a:r>
              <a:rPr lang="fr-FR" sz="800">
                <a:solidFill>
                  <a:prstClr val="black"/>
                </a:solidFill>
                <a:latin typeface="Calibri" pitchFamily="34" charset="0"/>
              </a:rPr>
              <a:t>2089.642160	19.164504	1.00	2.90251e+10	21.42</a:t>
            </a:r>
          </a:p>
          <a:p>
            <a:r>
              <a:rPr lang="fr-FR" sz="900" b="1">
                <a:solidFill>
                  <a:srgbClr val="C0504D"/>
                </a:solidFill>
                <a:latin typeface="Calibri" pitchFamily="34" charset="0"/>
              </a:rPr>
              <a:t>2111.640680	10.636820	1.00	2.94648e+10	21.82</a:t>
            </a:r>
          </a:p>
          <a:p>
            <a:r>
              <a:rPr lang="fr-FR" sz="800">
                <a:solidFill>
                  <a:prstClr val="black"/>
                </a:solidFill>
                <a:latin typeface="Calibri" pitchFamily="34" charset="0"/>
              </a:rPr>
              <a:t>2119.767790	8.476595	1.00	2.65214e+10	21.97</a:t>
            </a:r>
          </a:p>
          <a:p>
            <a:r>
              <a:rPr lang="fr-FR" sz="800">
                <a:solidFill>
                  <a:prstClr val="black"/>
                </a:solidFill>
                <a:latin typeface="Calibri" pitchFamily="34" charset="0"/>
              </a:rPr>
              <a:t>2138.944200	1.075819	0.95	2.94674e+10	22.33</a:t>
            </a:r>
          </a:p>
          <a:p>
            <a:r>
              <a:rPr lang="fr-FR" sz="800">
                <a:solidFill>
                  <a:prstClr val="black"/>
                </a:solidFill>
                <a:latin typeface="Calibri" pitchFamily="34" charset="0"/>
              </a:rPr>
              <a:t>2175.157760	1.744804	0.91	3.24669e+10	23.00</a:t>
            </a:r>
          </a:p>
          <a:p>
            <a:r>
              <a:rPr lang="fr-FR" sz="800">
                <a:solidFill>
                  <a:prstClr val="black"/>
                </a:solidFill>
                <a:latin typeface="Calibri" pitchFamily="34" charset="0"/>
              </a:rPr>
              <a:t>2219.889020	4.482180	0.97	3.46431e+10	23.86</a:t>
            </a:r>
          </a:p>
          <a:p>
            <a:r>
              <a:rPr lang="fr-FR" sz="800">
                <a:solidFill>
                  <a:prstClr val="black"/>
                </a:solidFill>
                <a:latin typeface="Calibri" pitchFamily="34" charset="0"/>
              </a:rPr>
              <a:t>2262.192880	7.529522	1.00	3.6688e+10	24.68</a:t>
            </a:r>
          </a:p>
          <a:p>
            <a:r>
              <a:rPr lang="fr-FR" sz="800">
                <a:solidFill>
                  <a:prstClr val="black"/>
                </a:solidFill>
                <a:latin typeface="Calibri" pitchFamily="34" charset="0"/>
              </a:rPr>
              <a:t>2290.061390	0.330347	0.85	4.00758e+10	25.23</a:t>
            </a:r>
          </a:p>
        </p:txBody>
      </p:sp>
      <p:sp>
        <p:nvSpPr>
          <p:cNvPr id="14344" name="Rectangle 11"/>
          <p:cNvSpPr>
            <a:spLocks noChangeArrowheads="1"/>
          </p:cNvSpPr>
          <p:nvPr/>
        </p:nvSpPr>
        <p:spPr bwMode="auto">
          <a:xfrm>
            <a:off x="5000625" y="4672013"/>
            <a:ext cx="4143375" cy="218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" dirty="0">
                <a:solidFill>
                  <a:prstClr val="black"/>
                </a:solidFill>
                <a:latin typeface="Calibri" pitchFamily="34" charset="0"/>
              </a:rPr>
              <a:t>2464.607050	0.764947	0.95	2.5928e+10	28.82</a:t>
            </a:r>
          </a:p>
          <a:p>
            <a:r>
              <a:rPr lang="fr-FR" sz="800" dirty="0">
                <a:solidFill>
                  <a:prstClr val="black"/>
                </a:solidFill>
                <a:latin typeface="Calibri" pitchFamily="34" charset="0"/>
              </a:rPr>
              <a:t>2485.980300	1.514541	1.00	2.63647e+10	29.28</a:t>
            </a:r>
          </a:p>
          <a:p>
            <a:r>
              <a:rPr lang="fr-FR" sz="800" dirty="0">
                <a:solidFill>
                  <a:prstClr val="black"/>
                </a:solidFill>
                <a:latin typeface="Calibri" pitchFamily="34" charset="0"/>
              </a:rPr>
              <a:t>2512.576190	1.303253	0.96	2.84428e+10	29.86</a:t>
            </a:r>
          </a:p>
          <a:p>
            <a:r>
              <a:rPr lang="fr-FR" sz="800" dirty="0">
                <a:solidFill>
                  <a:prstClr val="black"/>
                </a:solidFill>
                <a:latin typeface="Calibri" pitchFamily="34" charset="0"/>
              </a:rPr>
              <a:t>2538.171130	8.505168	1.00	3.13472e+10	30.42</a:t>
            </a:r>
          </a:p>
          <a:p>
            <a:r>
              <a:rPr lang="fr-FR" sz="800" dirty="0">
                <a:solidFill>
                  <a:prstClr val="black"/>
                </a:solidFill>
                <a:latin typeface="Calibri" pitchFamily="34" charset="0"/>
              </a:rPr>
              <a:t>2559.022710	6.760250	0.99	3.40374e+10	30.88</a:t>
            </a:r>
          </a:p>
          <a:p>
            <a:r>
              <a:rPr lang="fr-FR" sz="800" dirty="0">
                <a:solidFill>
                  <a:prstClr val="black"/>
                </a:solidFill>
                <a:latin typeface="Calibri" pitchFamily="34" charset="0"/>
              </a:rPr>
              <a:t>2565.011240	2.855068	0.95	3.43392e+10	31.01</a:t>
            </a:r>
          </a:p>
          <a:p>
            <a:endParaRPr lang="fr-FR" sz="800" dirty="0">
              <a:solidFill>
                <a:prstClr val="black"/>
              </a:solidFill>
              <a:latin typeface="Calibri" pitchFamily="34" charset="0"/>
            </a:endParaRPr>
          </a:p>
          <a:p>
            <a:r>
              <a:rPr lang="fr-FR" sz="800" dirty="0">
                <a:solidFill>
                  <a:prstClr val="black"/>
                </a:solidFill>
                <a:latin typeface="Calibri" pitchFamily="34" charset="0"/>
              </a:rPr>
              <a:t>2639.339900	0.070686	0.90	2.41594e+10	32.69</a:t>
            </a:r>
          </a:p>
          <a:p>
            <a:r>
              <a:rPr lang="fr-FR" sz="800" dirty="0">
                <a:solidFill>
                  <a:prstClr val="black"/>
                </a:solidFill>
                <a:latin typeface="Calibri" pitchFamily="34" charset="0"/>
              </a:rPr>
              <a:t>2645.191100	0.071469	1.00	2.48068e+10	32.82</a:t>
            </a:r>
          </a:p>
          <a:p>
            <a:r>
              <a:rPr lang="fr-FR" sz="800" dirty="0">
                <a:solidFill>
                  <a:prstClr val="black"/>
                </a:solidFill>
                <a:latin typeface="Calibri" pitchFamily="34" charset="0"/>
              </a:rPr>
              <a:t>2650.937090	0.150348	1.00	2.47399e+10	32.96</a:t>
            </a:r>
          </a:p>
          <a:p>
            <a:r>
              <a:rPr lang="fr-FR" sz="800" dirty="0">
                <a:solidFill>
                  <a:prstClr val="black"/>
                </a:solidFill>
                <a:latin typeface="Calibri" pitchFamily="34" charset="0"/>
              </a:rPr>
              <a:t>2657.099030	0.275372	1.00	2.44513e+10	33.10</a:t>
            </a:r>
          </a:p>
          <a:p>
            <a:r>
              <a:rPr lang="fr-FR" sz="800" dirty="0">
                <a:solidFill>
                  <a:prstClr val="black"/>
                </a:solidFill>
                <a:latin typeface="Calibri" pitchFamily="34" charset="0"/>
              </a:rPr>
              <a:t>2721.471070	1.230228	0.96	2.23449e+10	34.60</a:t>
            </a:r>
          </a:p>
          <a:p>
            <a:endParaRPr lang="fr-FR" sz="800" dirty="0">
              <a:solidFill>
                <a:prstClr val="black"/>
              </a:solidFill>
              <a:latin typeface="Calibri" pitchFamily="34" charset="0"/>
            </a:endParaRPr>
          </a:p>
          <a:p>
            <a:r>
              <a:rPr lang="fr-FR" sz="800" dirty="0">
                <a:solidFill>
                  <a:prstClr val="black"/>
                </a:solidFill>
                <a:latin typeface="Calibri" pitchFamily="34" charset="0"/>
              </a:rPr>
              <a:t>2765.009700	0.249521	0.83	2.99369e+10	35.63</a:t>
            </a:r>
          </a:p>
          <a:p>
            <a:r>
              <a:rPr lang="fr-FR" sz="800" dirty="0">
                <a:solidFill>
                  <a:prstClr val="black"/>
                </a:solidFill>
                <a:latin typeface="Calibri" pitchFamily="34" charset="0"/>
              </a:rPr>
              <a:t>2781.989510	0.411752	0.87	2.61634e+10	36.04</a:t>
            </a:r>
          </a:p>
          <a:p>
            <a:r>
              <a:rPr lang="fr-FR" sz="800" dirty="0">
                <a:solidFill>
                  <a:prstClr val="black"/>
                </a:solidFill>
                <a:latin typeface="Calibri" pitchFamily="34" charset="0"/>
              </a:rPr>
              <a:t>2799.460470	0.229298	0.90	2.30615e+10	36.46</a:t>
            </a:r>
          </a:p>
          <a:p>
            <a:r>
              <a:rPr lang="fr-FR" sz="800" dirty="0">
                <a:solidFill>
                  <a:prstClr val="black"/>
                </a:solidFill>
                <a:latin typeface="Calibri" pitchFamily="34" charset="0"/>
              </a:rPr>
              <a:t>2809.660150	6.941103	1.00	2.09609e+10	36.71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785813" y="5643563"/>
            <a:ext cx="4214812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>
                <a:solidFill>
                  <a:prstClr val="black"/>
                </a:solidFill>
                <a:latin typeface="Calibri"/>
              </a:rPr>
              <a:t>List of </a:t>
            </a:r>
            <a:r>
              <a:rPr lang="fr-FR" b="1">
                <a:solidFill>
                  <a:srgbClr val="8064A2">
                    <a:lumMod val="75000"/>
                  </a:srgbClr>
                </a:solidFill>
                <a:latin typeface="Calibri"/>
              </a:rPr>
              <a:t>monopole HOM </a:t>
            </a:r>
            <a:r>
              <a:rPr lang="fr-FR">
                <a:solidFill>
                  <a:prstClr val="black"/>
                </a:solidFill>
                <a:latin typeface="Calibri"/>
              </a:rPr>
              <a:t>calculated with Superfish between 0 and 3000 kHz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>
                <a:solidFill>
                  <a:prstClr val="black"/>
                </a:solidFill>
                <a:latin typeface="Calibri"/>
              </a:rPr>
              <a:t>Axisymetric calculations</a:t>
            </a:r>
          </a:p>
        </p:txBody>
      </p:sp>
      <p:sp>
        <p:nvSpPr>
          <p:cNvPr id="14346" name="ZoneTexte 13"/>
          <p:cNvSpPr txBox="1">
            <a:spLocks noChangeArrowheads="1"/>
          </p:cNvSpPr>
          <p:nvPr/>
        </p:nvSpPr>
        <p:spPr bwMode="auto">
          <a:xfrm>
            <a:off x="2071688" y="1143000"/>
            <a:ext cx="2714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solidFill>
                  <a:srgbClr val="C0504D"/>
                </a:solidFill>
                <a:latin typeface="Calibri" pitchFamily="34" charset="0"/>
              </a:rPr>
              <a:t>Operating frequency mode (</a:t>
            </a:r>
            <a:r>
              <a:rPr lang="fr-FR">
                <a:solidFill>
                  <a:srgbClr val="C0504D"/>
                </a:solidFill>
                <a:latin typeface="Symbol" pitchFamily="18" charset="2"/>
              </a:rPr>
              <a:t>p</a:t>
            </a:r>
            <a:r>
              <a:rPr lang="fr-FR">
                <a:solidFill>
                  <a:srgbClr val="C0504D"/>
                </a:solidFill>
                <a:latin typeface="Calibri" pitchFamily="34" charset="0"/>
              </a:rPr>
              <a:t>) : f</a:t>
            </a:r>
            <a:r>
              <a:rPr lang="fr-FR" baseline="-25000">
                <a:solidFill>
                  <a:srgbClr val="C0504D"/>
                </a:solidFill>
                <a:latin typeface="Calibri" pitchFamily="34" charset="0"/>
              </a:rPr>
              <a:t>0</a:t>
            </a:r>
            <a:r>
              <a:rPr lang="fr-FR">
                <a:solidFill>
                  <a:srgbClr val="C0504D"/>
                </a:solidFill>
                <a:latin typeface="Calibri" pitchFamily="34" charset="0"/>
              </a:rPr>
              <a:t> = 704.4 MHz</a:t>
            </a:r>
          </a:p>
        </p:txBody>
      </p:sp>
      <p:cxnSp>
        <p:nvCxnSpPr>
          <p:cNvPr id="16" name="Connecteur droit avec flèche 15"/>
          <p:cNvCxnSpPr/>
          <p:nvPr/>
        </p:nvCxnSpPr>
        <p:spPr>
          <a:xfrm rot="5400000" flipH="1" flipV="1">
            <a:off x="4679156" y="892969"/>
            <a:ext cx="428625" cy="3571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3143250" y="1928813"/>
            <a:ext cx="1785938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>
                <a:solidFill>
                  <a:srgbClr val="4BACC6">
                    <a:lumMod val="75000"/>
                  </a:srgbClr>
                </a:solidFill>
                <a:latin typeface="Calibri"/>
              </a:rPr>
              <a:t>No monopole HOM at 2f</a:t>
            </a:r>
            <a:r>
              <a:rPr lang="fr-FR" baseline="-25000">
                <a:solidFill>
                  <a:srgbClr val="4BACC6">
                    <a:lumMod val="75000"/>
                  </a:srgbClr>
                </a:solidFill>
                <a:latin typeface="Calibri"/>
              </a:rPr>
              <a:t>0</a:t>
            </a:r>
            <a:r>
              <a:rPr lang="fr-FR">
                <a:solidFill>
                  <a:srgbClr val="4BACC6">
                    <a:lumMod val="75000"/>
                  </a:srgbClr>
                </a:solidFill>
                <a:latin typeface="Calibri"/>
              </a:rPr>
              <a:t> </a:t>
            </a:r>
          </a:p>
        </p:txBody>
      </p:sp>
      <p:cxnSp>
        <p:nvCxnSpPr>
          <p:cNvPr id="19" name="Connecteur droit avec flèche 18"/>
          <p:cNvCxnSpPr/>
          <p:nvPr/>
        </p:nvCxnSpPr>
        <p:spPr>
          <a:xfrm flipV="1">
            <a:off x="4500563" y="1571625"/>
            <a:ext cx="571500" cy="428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50" name="ZoneTexte 23"/>
          <p:cNvSpPr txBox="1">
            <a:spLocks noChangeArrowheads="1"/>
          </p:cNvSpPr>
          <p:nvPr/>
        </p:nvSpPr>
        <p:spPr bwMode="auto">
          <a:xfrm>
            <a:off x="2286000" y="3357563"/>
            <a:ext cx="2286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solidFill>
                  <a:srgbClr val="C0504D"/>
                </a:solidFill>
                <a:latin typeface="Calibri" pitchFamily="34" charset="0"/>
              </a:rPr>
              <a:t>Mode at 2111.64 MHz very near 3f</a:t>
            </a:r>
            <a:r>
              <a:rPr lang="fr-FR" baseline="-25000">
                <a:solidFill>
                  <a:srgbClr val="C0504D"/>
                </a:solidFill>
                <a:latin typeface="Calibri" pitchFamily="34" charset="0"/>
              </a:rPr>
              <a:t>0</a:t>
            </a:r>
            <a:endParaRPr lang="fr-FR">
              <a:solidFill>
                <a:srgbClr val="C0504D"/>
              </a:solidFill>
              <a:latin typeface="Calibri" pitchFamily="34" charset="0"/>
            </a:endParaRPr>
          </a:p>
        </p:txBody>
      </p:sp>
      <p:cxnSp>
        <p:nvCxnSpPr>
          <p:cNvPr id="26" name="Connecteur droit avec flèche 25"/>
          <p:cNvCxnSpPr>
            <a:stCxn id="14350" idx="3"/>
          </p:cNvCxnSpPr>
          <p:nvPr/>
        </p:nvCxnSpPr>
        <p:spPr>
          <a:xfrm>
            <a:off x="4572000" y="3681413"/>
            <a:ext cx="500063" cy="33337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214313" y="4143375"/>
            <a:ext cx="4071937" cy="12001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>
                <a:solidFill>
                  <a:srgbClr val="4F81BD">
                    <a:lumMod val="75000"/>
                  </a:srgbClr>
                </a:solidFill>
                <a:latin typeface="Calibri"/>
              </a:rPr>
              <a:t>Cut-off frequencies for the mode TM010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>
                <a:solidFill>
                  <a:srgbClr val="4F81BD">
                    <a:lumMod val="75000"/>
                  </a:srgbClr>
                </a:solidFill>
                <a:latin typeface="Calibri"/>
              </a:rPr>
              <a:t>Ø 80 mm   : 2865 MHz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>
                <a:solidFill>
                  <a:srgbClr val="4F81BD">
                    <a:lumMod val="75000"/>
                  </a:srgbClr>
                </a:solidFill>
                <a:latin typeface="Calibri"/>
              </a:rPr>
              <a:t>Ø 130 mm : 1763 MHz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>
                <a:solidFill>
                  <a:srgbClr val="4F81BD">
                    <a:lumMod val="75000"/>
                  </a:srgbClr>
                </a:solidFill>
                <a:latin typeface="Calibri"/>
              </a:rPr>
              <a:t>Ø 140 mm : 1637 MHz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90600" y="152400"/>
            <a:ext cx="38100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Source: J. </a:t>
            </a:r>
            <a:r>
              <a:rPr kumimoji="0" lang="fr-FR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Plouin</a:t>
            </a: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et al., 3rd SPL Collaboration Meeting11-13 </a:t>
            </a:r>
            <a:r>
              <a:rPr kumimoji="0" lang="fr-FR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November</a:t>
            </a: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, CERN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March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SPL Cavity WG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9A1D76-AE39-4A26-8F39-8F82AC448599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0672" y="2209800"/>
            <a:ext cx="6573328" cy="135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1" y="1107696"/>
            <a:ext cx="6629400" cy="1635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86992" y="3429000"/>
            <a:ext cx="6557008" cy="1340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0800" y="4495800"/>
            <a:ext cx="6553200" cy="1452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</a:t>
            </a:r>
            <a:r>
              <a:rPr lang="en-US" baseline="0" dirty="0" smtClean="0"/>
              <a:t> beam tube diameters investigated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152400" y="1371600"/>
            <a:ext cx="3775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Reference design (</a:t>
            </a:r>
            <a:r>
              <a:rPr lang="en-US" dirty="0" err="1" smtClean="0"/>
              <a:t>Saclay</a:t>
            </a:r>
            <a:r>
              <a:rPr lang="en-US" dirty="0" smtClean="0"/>
              <a:t>): Ø 8 cm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304800" y="2743200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tube Ø 12 cm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304800" y="4038600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tube Ø 14 cm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304800" y="5334000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tube Ø 16 cm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 vs. f (1/6) </a:t>
            </a:r>
            <a:br>
              <a:rPr lang="en-US" dirty="0" smtClean="0"/>
            </a:br>
            <a:r>
              <a:rPr lang="en-US" sz="2000" dirty="0" smtClean="0"/>
              <a:t>for beam tube OR beam tube &amp; taper being normal conducting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8 March 2010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SPL Cavity WG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9A1D76-AE39-4A26-8F39-8F82AC448599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95400"/>
            <a:ext cx="7247187" cy="484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5" name="Group 14"/>
          <p:cNvGrpSpPr/>
          <p:nvPr/>
        </p:nvGrpSpPr>
        <p:grpSpPr>
          <a:xfrm>
            <a:off x="6858000" y="4419600"/>
            <a:ext cx="860172" cy="990600"/>
            <a:chOff x="6858000" y="4419600"/>
            <a:chExt cx="860172" cy="990600"/>
          </a:xfrm>
        </p:grpSpPr>
        <p:sp>
          <p:nvSpPr>
            <p:cNvPr id="12" name="TextBox 11"/>
            <p:cNvSpPr txBox="1"/>
            <p:nvPr/>
          </p:nvSpPr>
          <p:spPr>
            <a:xfrm>
              <a:off x="6858000" y="4419600"/>
              <a:ext cx="860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50"/>
                  </a:solidFill>
                </a:rPr>
                <a:t>Cut off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rot="16200000" flipH="1">
              <a:off x="7354094" y="5142706"/>
              <a:ext cx="533400" cy="1588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6858000" y="2743200"/>
            <a:ext cx="20297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f</a:t>
            </a:r>
            <a:r>
              <a:rPr lang="en-US" sz="1400" baseline="-25000" dirty="0" err="1" smtClean="0"/>
              <a:t>c</a:t>
            </a:r>
            <a:r>
              <a:rPr lang="en-US" sz="1400" dirty="0" smtClean="0"/>
              <a:t> [GHz] = 23/</a:t>
            </a:r>
            <a:r>
              <a:rPr lang="en-US" sz="1400" dirty="0" err="1" smtClean="0"/>
              <a:t>diam</a:t>
            </a:r>
            <a:r>
              <a:rPr lang="en-US" sz="1400" dirty="0" smtClean="0"/>
              <a:t> [cm]</a:t>
            </a:r>
            <a:endParaRPr lang="en-GB" sz="14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6019800" y="2209800"/>
            <a:ext cx="1828801" cy="990600"/>
            <a:chOff x="6248399" y="2133600"/>
            <a:chExt cx="1828801" cy="990600"/>
          </a:xfrm>
        </p:grpSpPr>
        <p:cxnSp>
          <p:nvCxnSpPr>
            <p:cNvPr id="13" name="Straight Arrow Connector 12"/>
            <p:cNvCxnSpPr/>
            <p:nvPr/>
          </p:nvCxnSpPr>
          <p:spPr>
            <a:xfrm rot="10800000" flipV="1">
              <a:off x="6248399" y="2438400"/>
              <a:ext cx="838200" cy="6858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6324600" y="2133600"/>
              <a:ext cx="1752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Beam spectral lines nf</a:t>
              </a:r>
              <a:r>
                <a:rPr lang="en-US" sz="1200" baseline="-25000" dirty="0" smtClean="0">
                  <a:solidFill>
                    <a:srgbClr val="FF0000"/>
                  </a:solidFill>
                </a:rPr>
                <a:t>0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 vs. f (2/6) </a:t>
            </a:r>
            <a:br>
              <a:rPr lang="en-US" dirty="0" smtClean="0"/>
            </a:br>
            <a:r>
              <a:rPr lang="en-US" sz="2000" dirty="0" smtClean="0"/>
              <a:t>for beam tube OR beam tube &amp; taper being normal conducting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 March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SPL Cavity WG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9A1D76-AE39-4A26-8F39-8F82AC448599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143000"/>
            <a:ext cx="7247187" cy="484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Group 6"/>
          <p:cNvGrpSpPr/>
          <p:nvPr/>
        </p:nvGrpSpPr>
        <p:grpSpPr>
          <a:xfrm>
            <a:off x="5029200" y="4267200"/>
            <a:ext cx="860172" cy="990600"/>
            <a:chOff x="6858000" y="4419600"/>
            <a:chExt cx="860172" cy="990600"/>
          </a:xfrm>
        </p:grpSpPr>
        <p:sp>
          <p:nvSpPr>
            <p:cNvPr id="8" name="TextBox 7"/>
            <p:cNvSpPr txBox="1"/>
            <p:nvPr/>
          </p:nvSpPr>
          <p:spPr>
            <a:xfrm>
              <a:off x="6858000" y="4419600"/>
              <a:ext cx="860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50"/>
                  </a:solidFill>
                </a:rPr>
                <a:t>Cut off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rot="16200000" flipH="1">
              <a:off x="7354094" y="5142706"/>
              <a:ext cx="533400" cy="1588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172200" y="1981200"/>
            <a:ext cx="1828801" cy="990600"/>
            <a:chOff x="6248399" y="2133600"/>
            <a:chExt cx="1828801" cy="990600"/>
          </a:xfrm>
        </p:grpSpPr>
        <p:cxnSp>
          <p:nvCxnSpPr>
            <p:cNvPr id="11" name="Straight Arrow Connector 10"/>
            <p:cNvCxnSpPr/>
            <p:nvPr/>
          </p:nvCxnSpPr>
          <p:spPr>
            <a:xfrm rot="10800000" flipV="1">
              <a:off x="6248399" y="2438400"/>
              <a:ext cx="838200" cy="6858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6324600" y="2133600"/>
              <a:ext cx="1752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Beam spectral lines nf</a:t>
              </a:r>
              <a:r>
                <a:rPr lang="en-US" sz="1200" baseline="-25000" dirty="0" smtClean="0">
                  <a:solidFill>
                    <a:srgbClr val="FF0000"/>
                  </a:solidFill>
                </a:rPr>
                <a:t>0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574</Words>
  <Application>Microsoft Office PowerPoint</Application>
  <PresentationFormat>On-screen Show (4:3)</PresentationFormat>
  <Paragraphs>159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Origin</vt:lpstr>
      <vt:lpstr>Thème Office</vt:lpstr>
      <vt:lpstr>Beam tube damping estimations for SPL cavity</vt:lpstr>
      <vt:lpstr>Power deposited by beam into a HOM (1/3)</vt:lpstr>
      <vt:lpstr>Power deposited by beam into a HOM (2/3)</vt:lpstr>
      <vt:lpstr>Power deposited by beam into a HOM (3/3)</vt:lpstr>
      <vt:lpstr>Preliminary simulations with SUPRFISH</vt:lpstr>
      <vt:lpstr>HOM (1) : list</vt:lpstr>
      <vt:lpstr>Different beam tube diameters investigated</vt:lpstr>
      <vt:lpstr>Q vs. f (1/6)  for beam tube OR beam tube &amp; taper being normal conducting</vt:lpstr>
      <vt:lpstr>Q vs. f (2/6)  for beam tube OR beam tube &amp; taper being normal conducting</vt:lpstr>
      <vt:lpstr>Q vs. f (3/6)  for beam tube OR beam tube &amp; taper being normal conducting</vt:lpstr>
      <vt:lpstr>Q vs. f (4/6)  for beam tube OR beam tube &amp; taper being normal conducting</vt:lpstr>
      <vt:lpstr>Q vs. f (5/6)  for beam tube OR beam tube &amp; taper being normal conducting</vt:lpstr>
      <vt:lpstr>Q vs. f (6/6)  for beam tube OR beam tube &amp; taper being normal conducting</vt:lpstr>
      <vt:lpstr>Q vs. f (symmetric geometry) (1/2)</vt:lpstr>
      <vt:lpstr>Q vs. f (symmetric geometry) (2/2) for beam tube OR beam tube &amp; taper being normal conducting</vt:lpstr>
      <vt:lpstr>Preliminary conclusion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Preparation of 1st video-conference meeting of the SPL Cavities Working Group</dc:title>
  <dc:creator>Wolfgang Weingarten</dc:creator>
  <cp:lastModifiedBy>Wolfgang Weingarten</cp:lastModifiedBy>
  <cp:revision>58</cp:revision>
  <dcterms:created xsi:type="dcterms:W3CDTF">2010-01-05T10:03:00Z</dcterms:created>
  <dcterms:modified xsi:type="dcterms:W3CDTF">2010-03-08T12:24:39Z</dcterms:modified>
</cp:coreProperties>
</file>