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 id="2147483667" r:id="rId3"/>
  </p:sldMasterIdLst>
  <p:notesMasterIdLst>
    <p:notesMasterId r:id="rId31"/>
  </p:notesMasterIdLst>
  <p:handoutMasterIdLst>
    <p:handoutMasterId r:id="rId32"/>
  </p:handoutMasterIdLst>
  <p:sldIdLst>
    <p:sldId id="1711" r:id="rId4"/>
    <p:sldId id="1703" r:id="rId5"/>
    <p:sldId id="1677" r:id="rId6"/>
    <p:sldId id="1726" r:id="rId7"/>
    <p:sldId id="1598" r:id="rId8"/>
    <p:sldId id="1712" r:id="rId9"/>
    <p:sldId id="350" r:id="rId10"/>
    <p:sldId id="1693" r:id="rId11"/>
    <p:sldId id="1713" r:id="rId12"/>
    <p:sldId id="1728" r:id="rId13"/>
    <p:sldId id="1730" r:id="rId14"/>
    <p:sldId id="1727" r:id="rId15"/>
    <p:sldId id="1692" r:id="rId16"/>
    <p:sldId id="277" r:id="rId17"/>
    <p:sldId id="1723" r:id="rId18"/>
    <p:sldId id="1608" r:id="rId19"/>
    <p:sldId id="1722" r:id="rId20"/>
    <p:sldId id="1695" r:id="rId21"/>
    <p:sldId id="1716" r:id="rId22"/>
    <p:sldId id="1717" r:id="rId23"/>
    <p:sldId id="1705" r:id="rId24"/>
    <p:sldId id="1706" r:id="rId25"/>
    <p:sldId id="1709" r:id="rId26"/>
    <p:sldId id="1718" r:id="rId27"/>
    <p:sldId id="1725" r:id="rId28"/>
    <p:sldId id="1720" r:id="rId29"/>
    <p:sldId id="172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6BC1"/>
    <a:srgbClr val="800080"/>
    <a:srgbClr val="00FFFF"/>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016" autoAdjust="0"/>
    <p:restoredTop sz="90156" autoAdjust="0"/>
  </p:normalViewPr>
  <p:slideViewPr>
    <p:cSldViewPr>
      <p:cViewPr varScale="1">
        <p:scale>
          <a:sx n="111" d="100"/>
          <a:sy n="111" d="100"/>
        </p:scale>
        <p:origin x="248" y="384"/>
      </p:cViewPr>
      <p:guideLst>
        <p:guide orient="horz" pos="2160"/>
        <p:guide pos="3840"/>
      </p:guideLst>
    </p:cSldViewPr>
  </p:slideViewPr>
  <p:outlineViewPr>
    <p:cViewPr>
      <p:scale>
        <a:sx n="33" d="100"/>
        <a:sy n="33" d="100"/>
      </p:scale>
      <p:origin x="0" y="-1768"/>
    </p:cViewPr>
  </p:outlineViewPr>
  <p:notesTextViewPr>
    <p:cViewPr>
      <p:scale>
        <a:sx n="1" d="1"/>
        <a:sy n="1" d="1"/>
      </p:scale>
      <p:origin x="0" y="0"/>
    </p:cViewPr>
  </p:notesTextViewPr>
  <p:sorterViewPr>
    <p:cViewPr>
      <p:scale>
        <a:sx n="122" d="100"/>
        <a:sy n="122"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3D96B4-BAC4-5842-83B5-2ECF6C53B7B9}" type="datetimeFigureOut">
              <a:rPr lang="en-US" smtClean="0"/>
              <a:t>4/3/19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D8B2D2C-CD4A-F548-B52F-BDD89942032E}" type="slidenum">
              <a:rPr lang="en-US" smtClean="0"/>
              <a:t>‹#›</a:t>
            </a:fld>
            <a:endParaRPr lang="en-US"/>
          </a:p>
        </p:txBody>
      </p:sp>
    </p:spTree>
    <p:extLst>
      <p:ext uri="{BB962C8B-B14F-4D97-AF65-F5344CB8AC3E}">
        <p14:creationId xmlns:p14="http://schemas.microsoft.com/office/powerpoint/2010/main" val="10007986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3C51F9-430A-184A-A4A3-DF39AB381A88}" type="datetimeFigureOut">
              <a:rPr lang="en-US" smtClean="0"/>
              <a:t>4/3/19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828C62-F0C2-9645-A5FA-46E4D2B40132}" type="slidenum">
              <a:rPr lang="en-US" smtClean="0"/>
              <a:t>‹#›</a:t>
            </a:fld>
            <a:endParaRPr lang="en-US"/>
          </a:p>
        </p:txBody>
      </p:sp>
    </p:spTree>
    <p:extLst>
      <p:ext uri="{BB962C8B-B14F-4D97-AF65-F5344CB8AC3E}">
        <p14:creationId xmlns:p14="http://schemas.microsoft.com/office/powerpoint/2010/main" val="339459336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200" kern="1200" dirty="0" err="1">
                <a:solidFill>
                  <a:schemeClr val="tx1"/>
                </a:solidFill>
                <a:effectLst/>
                <a:latin typeface="+mn-lt"/>
                <a:ea typeface="+mn-ea"/>
                <a:cs typeface="+mn-cs"/>
              </a:rPr>
              <a:t>Lumi</a:t>
            </a:r>
            <a:r>
              <a:rPr lang="en-GB" sz="1200" kern="1200" dirty="0">
                <a:solidFill>
                  <a:schemeClr val="tx1"/>
                </a:solidFill>
                <a:effectLst/>
                <a:latin typeface="+mn-lt"/>
                <a:ea typeface="+mn-ea"/>
                <a:cs typeface="+mn-cs"/>
              </a:rPr>
              <a:t> is 4 orders of magnitude higher while cross-section is only ~2 orders of magnitude less at E_CMS=27 GeV than at 13 </a:t>
            </a:r>
            <a:r>
              <a:rPr lang="en-GB" sz="1200" kern="1200" dirty="0" err="1">
                <a:solidFill>
                  <a:schemeClr val="tx1"/>
                </a:solidFill>
                <a:effectLst/>
                <a:latin typeface="+mn-lt"/>
                <a:ea typeface="+mn-ea"/>
                <a:cs typeface="+mn-cs"/>
              </a:rPr>
              <a:t>TeV</a:t>
            </a:r>
            <a:endParaRPr lang="en-US" sz="1200" dirty="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dirty="0"/>
              <a:t>Geometrical</a:t>
            </a:r>
            <a:r>
              <a:rPr lang="en-US" sz="1200" baseline="0" dirty="0"/>
              <a:t> acceptance: </a:t>
            </a:r>
            <a:r>
              <a:rPr lang="en-US" sz="1200" dirty="0"/>
              <a:t>large boost ensures good acceptance at BDF</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dirty="0"/>
              <a:t>Long lifetimes: BDF ideal for lower masses and weak couplings -- </a:t>
            </a:r>
            <a:r>
              <a:rPr lang="en-GB" sz="1200" kern="1200" dirty="0">
                <a:solidFill>
                  <a:schemeClr val="tx1"/>
                </a:solidFill>
                <a:effectLst/>
                <a:latin typeface="+mn-lt"/>
                <a:ea typeface="+mn-ea"/>
                <a:cs typeface="+mn-cs"/>
              </a:rPr>
              <a:t>lifetime of HNLs goes as inverse of the 5th power of mass for instance</a:t>
            </a:r>
            <a:endParaRPr lang="en-US" sz="1200" dirty="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dirty="0"/>
              <a:t>Background suppression: BDF configuration allow efficient filtering of background with shields</a:t>
            </a:r>
            <a:endParaRPr lang="en-GB" sz="1200" dirty="0"/>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US" sz="1200" dirty="0"/>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US" sz="1200" dirty="0"/>
          </a:p>
          <a:p>
            <a:endParaRPr lang="en-GB" dirty="0"/>
          </a:p>
        </p:txBody>
      </p:sp>
      <p:sp>
        <p:nvSpPr>
          <p:cNvPr id="4" name="Slide Number Placeholder 3"/>
          <p:cNvSpPr>
            <a:spLocks noGrp="1"/>
          </p:cNvSpPr>
          <p:nvPr>
            <p:ph type="sldNum" sz="quarter" idx="10"/>
          </p:nvPr>
        </p:nvSpPr>
        <p:spPr/>
        <p:txBody>
          <a:bodyPr/>
          <a:lstStyle/>
          <a:p>
            <a:fld id="{EBD00E32-8B30-4773-A6A6-976A464BDFEE}" type="slidenum">
              <a:rPr lang="en-GB" smtClean="0"/>
              <a:t>14</a:t>
            </a:fld>
            <a:endParaRPr lang="en-GB"/>
          </a:p>
        </p:txBody>
      </p:sp>
    </p:spTree>
    <p:extLst>
      <p:ext uri="{BB962C8B-B14F-4D97-AF65-F5344CB8AC3E}">
        <p14:creationId xmlns:p14="http://schemas.microsoft.com/office/powerpoint/2010/main" val="2558550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3828C62-F0C2-9645-A5FA-46E4D2B40132}" type="slidenum">
              <a:rPr lang="en-US" smtClean="0"/>
              <a:t>21</a:t>
            </a:fld>
            <a:endParaRPr lang="en-US"/>
          </a:p>
        </p:txBody>
      </p:sp>
    </p:spTree>
    <p:extLst>
      <p:ext uri="{BB962C8B-B14F-4D97-AF65-F5344CB8AC3E}">
        <p14:creationId xmlns:p14="http://schemas.microsoft.com/office/powerpoint/2010/main" val="894617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3828C62-F0C2-9645-A5FA-46E4D2B40132}" type="slidenum">
              <a:rPr lang="en-US" smtClean="0"/>
              <a:t>22</a:t>
            </a:fld>
            <a:endParaRPr lang="en-US"/>
          </a:p>
        </p:txBody>
      </p:sp>
    </p:spTree>
    <p:extLst>
      <p:ext uri="{BB962C8B-B14F-4D97-AF65-F5344CB8AC3E}">
        <p14:creationId xmlns:p14="http://schemas.microsoft.com/office/powerpoint/2010/main" val="146323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8-1-2013</a:t>
            </a:r>
          </a:p>
        </p:txBody>
      </p:sp>
      <p:sp>
        <p:nvSpPr>
          <p:cNvPr id="5" name="Footer Placeholder 4"/>
          <p:cNvSpPr>
            <a:spLocks noGrp="1"/>
          </p:cNvSpPr>
          <p:nvPr>
            <p:ph type="ftr" sz="quarter" idx="11"/>
          </p:nvPr>
        </p:nvSpPr>
        <p:spPr/>
        <p:txBody>
          <a:bodyPr/>
          <a:lstStyle/>
          <a:p>
            <a:r>
              <a:rPr lang="en-US" dirty="0"/>
              <a:t>Footer</a:t>
            </a:r>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205888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8-1-2013</a:t>
            </a:r>
          </a:p>
        </p:txBody>
      </p:sp>
      <p:sp>
        <p:nvSpPr>
          <p:cNvPr id="5" name="Footer Placeholder 4"/>
          <p:cNvSpPr>
            <a:spLocks noGrp="1"/>
          </p:cNvSpPr>
          <p:nvPr>
            <p:ph type="ftr" sz="quarter" idx="11"/>
          </p:nvPr>
        </p:nvSpPr>
        <p:spPr/>
        <p:txBody>
          <a:bodyPr/>
          <a:lstStyle/>
          <a:p>
            <a:r>
              <a:rPr lang="en-US"/>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802143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8-1-2013</a:t>
            </a:r>
          </a:p>
        </p:txBody>
      </p:sp>
      <p:sp>
        <p:nvSpPr>
          <p:cNvPr id="5" name="Footer Placeholder 4"/>
          <p:cNvSpPr>
            <a:spLocks noGrp="1"/>
          </p:cNvSpPr>
          <p:nvPr>
            <p:ph type="ftr" sz="quarter" idx="11"/>
          </p:nvPr>
        </p:nvSpPr>
        <p:spPr/>
        <p:txBody>
          <a:bodyPr/>
          <a:lstStyle/>
          <a:p>
            <a:r>
              <a:rPr lang="en-US"/>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134552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Title</a:t>
            </a:r>
          </a:p>
        </p:txBody>
      </p:sp>
      <p:sp>
        <p:nvSpPr>
          <p:cNvPr id="9"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900" b="0" i="0">
                <a:solidFill>
                  <a:schemeClr val="bg1"/>
                </a:solidFill>
                <a:latin typeface="Avenir Book" charset="0"/>
                <a:ea typeface="Avenir Book" charset="0"/>
                <a:cs typeface="Avenir Book" charset="0"/>
              </a:defRPr>
            </a:lvl1pPr>
          </a:lstStyle>
          <a:p>
            <a:fld id="{DEF62AA5-A9F9-344C-9738-C68EB5A8EDFF}" type="slidenum">
              <a:rPr lang="en-US" smtClean="0">
                <a:solidFill>
                  <a:prstClr val="white"/>
                </a:solidFill>
              </a:rPr>
              <a:pPr/>
              <a:t>‹#›</a:t>
            </a:fld>
            <a:endParaRPr lang="en-US">
              <a:solidFill>
                <a:prstClr val="white"/>
              </a:solidFill>
            </a:endParaRPr>
          </a:p>
        </p:txBody>
      </p:sp>
      <p:sp>
        <p:nvSpPr>
          <p:cNvPr id="13"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900">
                <a:solidFill>
                  <a:schemeClr val="bg1"/>
                </a:solidFill>
              </a:defRPr>
            </a:lvl1pPr>
          </a:lstStyle>
          <a:p>
            <a:fld id="{F167F83E-3AAA-3040-9A2E-48DA06FD5AD0}" type="datetime3">
              <a:rPr lang="en-US" smtClean="0">
                <a:solidFill>
                  <a:prstClr val="white"/>
                </a:solidFill>
              </a:rPr>
              <a:pPr/>
              <a:t>3 April 2019</a:t>
            </a:fld>
            <a:endParaRPr lang="en-US" dirty="0">
              <a:solidFill>
                <a:prstClr val="white"/>
              </a:solidFill>
            </a:endParaRPr>
          </a:p>
        </p:txBody>
      </p:sp>
      <p:sp>
        <p:nvSpPr>
          <p:cNvPr id="14"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900" b="0" i="0">
                <a:solidFill>
                  <a:schemeClr val="bg1"/>
                </a:solidFill>
                <a:latin typeface="Avenir Book" charset="0"/>
                <a:ea typeface="Avenir Book" charset="0"/>
                <a:cs typeface="Avenir Book" charset="0"/>
              </a:defRPr>
            </a:lvl1pPr>
          </a:lstStyle>
          <a:p>
            <a:r>
              <a:rPr lang="en-US">
                <a:solidFill>
                  <a:prstClr val="white"/>
                </a:solidFill>
              </a:rPr>
              <a:t>The CLIC workhop 2018 - Steinar.Stapnes@cern.ch </a:t>
            </a:r>
            <a:endParaRPr lang="en-US" dirty="0">
              <a:solidFill>
                <a:prstClr val="white"/>
              </a:solidFill>
            </a:endParaRPr>
          </a:p>
        </p:txBody>
      </p:sp>
      <p:sp>
        <p:nvSpPr>
          <p:cNvPr id="4" name="Content Placeholder 3"/>
          <p:cNvSpPr>
            <a:spLocks noGrp="1"/>
          </p:cNvSpPr>
          <p:nvPr>
            <p:ph sz="quarter" idx="10"/>
          </p:nvPr>
        </p:nvSpPr>
        <p:spPr>
          <a:xfrm>
            <a:off x="838200" y="1698126"/>
            <a:ext cx="10515600" cy="4232411"/>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Date Placeholder 2"/>
          <p:cNvSpPr>
            <a:spLocks noGrp="1"/>
          </p:cNvSpPr>
          <p:nvPr>
            <p:ph type="dt" sz="half" idx="10"/>
          </p:nvPr>
        </p:nvSpPr>
        <p:spPr>
          <a:xfrm>
            <a:off x="609600" y="6356423"/>
            <a:ext cx="2844800" cy="365125"/>
          </a:xfrm>
          <a:prstGeom prst="rect">
            <a:avLst/>
          </a:prstGeom>
        </p:spPr>
        <p:txBody>
          <a:bodyPr lIns="91337" tIns="45671" rIns="91337" bIns="45671"/>
          <a:lstStyle/>
          <a:p>
            <a:pPr defTabSz="456697"/>
            <a:fld id="{0105DFBD-34BA-D448-BEA3-7104441D7C44}" type="datetime5">
              <a:rPr lang="en-US" smtClean="0">
                <a:solidFill>
                  <a:prstClr val="black"/>
                </a:solidFill>
                <a:latin typeface="Calibri"/>
              </a:rPr>
              <a:pPr defTabSz="456697"/>
              <a:t>3-Apr-19</a:t>
            </a:fld>
            <a:endParaRPr lang="en-US">
              <a:solidFill>
                <a:prstClr val="black"/>
              </a:solidFill>
              <a:latin typeface="Calibri"/>
            </a:endParaRPr>
          </a:p>
        </p:txBody>
      </p:sp>
      <p:sp>
        <p:nvSpPr>
          <p:cNvPr id="4" name="Footer Placeholder 3"/>
          <p:cNvSpPr>
            <a:spLocks noGrp="1"/>
          </p:cNvSpPr>
          <p:nvPr>
            <p:ph type="ftr" sz="quarter" idx="11"/>
          </p:nvPr>
        </p:nvSpPr>
        <p:spPr>
          <a:xfrm>
            <a:off x="8128000" y="6356423"/>
            <a:ext cx="3860800" cy="365125"/>
          </a:xfrm>
          <a:prstGeom prst="rect">
            <a:avLst/>
          </a:prstGeom>
        </p:spPr>
        <p:txBody>
          <a:bodyPr lIns="91337" tIns="45671" rIns="91337" bIns="45671"/>
          <a:lstStyle/>
          <a:p>
            <a:pPr defTabSz="456697"/>
            <a:r>
              <a:rPr lang="en-US">
                <a:solidFill>
                  <a:prstClr val="black"/>
                </a:solidFill>
                <a:latin typeface="Calibri"/>
              </a:rPr>
              <a:t>e in the SPS</a:t>
            </a:r>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DBDDAD0-33A5-5045-8337-02F37DAD09DA}" type="datetimeFigureOut">
              <a:rPr lang="en-US" smtClean="0"/>
              <a:t>4/3/19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51E33B-BF17-DE49-9EC4-351A9D77D3A6}" type="slidenum">
              <a:rPr lang="en-US" smtClean="0"/>
              <a:t>‹#›</a:t>
            </a:fld>
            <a:endParaRPr lang="en-US"/>
          </a:p>
        </p:txBody>
      </p:sp>
    </p:spTree>
    <p:extLst>
      <p:ext uri="{BB962C8B-B14F-4D97-AF65-F5344CB8AC3E}">
        <p14:creationId xmlns:p14="http://schemas.microsoft.com/office/powerpoint/2010/main" val="1376984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DBDDAD0-33A5-5045-8337-02F37DAD09DA}" type="datetimeFigureOut">
              <a:rPr lang="en-US" smtClean="0"/>
              <a:t>4/3/19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51E33B-BF17-DE49-9EC4-351A9D77D3A6}" type="slidenum">
              <a:rPr lang="en-US" smtClean="0"/>
              <a:t>‹#›</a:t>
            </a:fld>
            <a:endParaRPr lang="en-US"/>
          </a:p>
        </p:txBody>
      </p:sp>
    </p:spTree>
    <p:extLst>
      <p:ext uri="{BB962C8B-B14F-4D97-AF65-F5344CB8AC3E}">
        <p14:creationId xmlns:p14="http://schemas.microsoft.com/office/powerpoint/2010/main" val="37470668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DBDDAD0-33A5-5045-8337-02F37DAD09DA}" type="datetimeFigureOut">
              <a:rPr lang="en-US" smtClean="0"/>
              <a:t>4/3/19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51E33B-BF17-DE49-9EC4-351A9D77D3A6}" type="slidenum">
              <a:rPr lang="en-US" smtClean="0"/>
              <a:t>‹#›</a:t>
            </a:fld>
            <a:endParaRPr lang="en-US"/>
          </a:p>
        </p:txBody>
      </p:sp>
    </p:spTree>
    <p:extLst>
      <p:ext uri="{BB962C8B-B14F-4D97-AF65-F5344CB8AC3E}">
        <p14:creationId xmlns:p14="http://schemas.microsoft.com/office/powerpoint/2010/main" val="31287018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DBDDAD0-33A5-5045-8337-02F37DAD09DA}" type="datetimeFigureOut">
              <a:rPr lang="en-US" smtClean="0"/>
              <a:t>4/3/19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51E33B-BF17-DE49-9EC4-351A9D77D3A6}" type="slidenum">
              <a:rPr lang="en-US" smtClean="0"/>
              <a:t>‹#›</a:t>
            </a:fld>
            <a:endParaRPr lang="en-US"/>
          </a:p>
        </p:txBody>
      </p:sp>
    </p:spTree>
    <p:extLst>
      <p:ext uri="{BB962C8B-B14F-4D97-AF65-F5344CB8AC3E}">
        <p14:creationId xmlns:p14="http://schemas.microsoft.com/office/powerpoint/2010/main" val="40686044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DBDDAD0-33A5-5045-8337-02F37DAD09DA}" type="datetimeFigureOut">
              <a:rPr lang="en-US" smtClean="0"/>
              <a:t>4/3/19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51E33B-BF17-DE49-9EC4-351A9D77D3A6}" type="slidenum">
              <a:rPr lang="en-US" smtClean="0"/>
              <a:t>‹#›</a:t>
            </a:fld>
            <a:endParaRPr lang="en-US"/>
          </a:p>
        </p:txBody>
      </p:sp>
    </p:spTree>
    <p:extLst>
      <p:ext uri="{BB962C8B-B14F-4D97-AF65-F5344CB8AC3E}">
        <p14:creationId xmlns:p14="http://schemas.microsoft.com/office/powerpoint/2010/main" val="10242791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DBDDAD0-33A5-5045-8337-02F37DAD09DA}" type="datetimeFigureOut">
              <a:rPr lang="en-US" smtClean="0"/>
              <a:t>4/3/19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51E33B-BF17-DE49-9EC4-351A9D77D3A6}" type="slidenum">
              <a:rPr lang="en-US" smtClean="0"/>
              <a:t>‹#›</a:t>
            </a:fld>
            <a:endParaRPr lang="en-US"/>
          </a:p>
        </p:txBody>
      </p:sp>
    </p:spTree>
    <p:extLst>
      <p:ext uri="{BB962C8B-B14F-4D97-AF65-F5344CB8AC3E}">
        <p14:creationId xmlns:p14="http://schemas.microsoft.com/office/powerpoint/2010/main" val="548579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8-1-2013</a:t>
            </a:r>
          </a:p>
        </p:txBody>
      </p:sp>
      <p:sp>
        <p:nvSpPr>
          <p:cNvPr id="5" name="Footer Placeholder 4"/>
          <p:cNvSpPr>
            <a:spLocks noGrp="1"/>
          </p:cNvSpPr>
          <p:nvPr>
            <p:ph type="ftr" sz="quarter" idx="11"/>
          </p:nvPr>
        </p:nvSpPr>
        <p:spPr/>
        <p:txBody>
          <a:bodyPr/>
          <a:lstStyle/>
          <a:p>
            <a:r>
              <a:rPr lang="en-US"/>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4700906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BDDAD0-33A5-5045-8337-02F37DAD09DA}" type="datetimeFigureOut">
              <a:rPr lang="en-US" smtClean="0"/>
              <a:t>4/3/19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51E33B-BF17-DE49-9EC4-351A9D77D3A6}" type="slidenum">
              <a:rPr lang="en-US" smtClean="0"/>
              <a:t>‹#›</a:t>
            </a:fld>
            <a:endParaRPr lang="en-US"/>
          </a:p>
        </p:txBody>
      </p:sp>
    </p:spTree>
    <p:extLst>
      <p:ext uri="{BB962C8B-B14F-4D97-AF65-F5344CB8AC3E}">
        <p14:creationId xmlns:p14="http://schemas.microsoft.com/office/powerpoint/2010/main" val="15735603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DBDDAD0-33A5-5045-8337-02F37DAD09DA}" type="datetimeFigureOut">
              <a:rPr lang="en-US" smtClean="0"/>
              <a:t>4/3/19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51E33B-BF17-DE49-9EC4-351A9D77D3A6}" type="slidenum">
              <a:rPr lang="en-US" smtClean="0"/>
              <a:t>‹#›</a:t>
            </a:fld>
            <a:endParaRPr lang="en-US"/>
          </a:p>
        </p:txBody>
      </p:sp>
    </p:spTree>
    <p:extLst>
      <p:ext uri="{BB962C8B-B14F-4D97-AF65-F5344CB8AC3E}">
        <p14:creationId xmlns:p14="http://schemas.microsoft.com/office/powerpoint/2010/main" val="1888320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DBDDAD0-33A5-5045-8337-02F37DAD09DA}" type="datetimeFigureOut">
              <a:rPr lang="en-US" smtClean="0"/>
              <a:t>4/3/19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51E33B-BF17-DE49-9EC4-351A9D77D3A6}" type="slidenum">
              <a:rPr lang="en-US" smtClean="0"/>
              <a:t>‹#›</a:t>
            </a:fld>
            <a:endParaRPr lang="en-US"/>
          </a:p>
        </p:txBody>
      </p:sp>
    </p:spTree>
    <p:extLst>
      <p:ext uri="{BB962C8B-B14F-4D97-AF65-F5344CB8AC3E}">
        <p14:creationId xmlns:p14="http://schemas.microsoft.com/office/powerpoint/2010/main" val="15490252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DBDDAD0-33A5-5045-8337-02F37DAD09DA}" type="datetimeFigureOut">
              <a:rPr lang="en-US" smtClean="0"/>
              <a:t>4/3/19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51E33B-BF17-DE49-9EC4-351A9D77D3A6}" type="slidenum">
              <a:rPr lang="en-US" smtClean="0"/>
              <a:t>‹#›</a:t>
            </a:fld>
            <a:endParaRPr lang="en-US"/>
          </a:p>
        </p:txBody>
      </p:sp>
    </p:spTree>
    <p:extLst>
      <p:ext uri="{BB962C8B-B14F-4D97-AF65-F5344CB8AC3E}">
        <p14:creationId xmlns:p14="http://schemas.microsoft.com/office/powerpoint/2010/main" val="20209787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DBDDAD0-33A5-5045-8337-02F37DAD09DA}" type="datetimeFigureOut">
              <a:rPr lang="en-US" smtClean="0"/>
              <a:t>4/3/19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51E33B-BF17-DE49-9EC4-351A9D77D3A6}" type="slidenum">
              <a:rPr lang="en-US" smtClean="0"/>
              <a:t>‹#›</a:t>
            </a:fld>
            <a:endParaRPr lang="en-US"/>
          </a:p>
        </p:txBody>
      </p:sp>
    </p:spTree>
    <p:extLst>
      <p:ext uri="{BB962C8B-B14F-4D97-AF65-F5344CB8AC3E}">
        <p14:creationId xmlns:p14="http://schemas.microsoft.com/office/powerpoint/2010/main" val="177915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8-1-2013</a:t>
            </a:r>
          </a:p>
        </p:txBody>
      </p:sp>
      <p:sp>
        <p:nvSpPr>
          <p:cNvPr id="5" name="Footer Placeholder 4"/>
          <p:cNvSpPr>
            <a:spLocks noGrp="1"/>
          </p:cNvSpPr>
          <p:nvPr>
            <p:ph type="ftr" sz="quarter" idx="11"/>
          </p:nvPr>
        </p:nvSpPr>
        <p:spPr/>
        <p:txBody>
          <a:bodyPr/>
          <a:lstStyle/>
          <a:p>
            <a:r>
              <a:rPr lang="en-US"/>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3906761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8-1-2013</a:t>
            </a:r>
          </a:p>
        </p:txBody>
      </p:sp>
      <p:sp>
        <p:nvSpPr>
          <p:cNvPr id="6" name="Footer Placeholder 5"/>
          <p:cNvSpPr>
            <a:spLocks noGrp="1"/>
          </p:cNvSpPr>
          <p:nvPr>
            <p:ph type="ftr" sz="quarter" idx="11"/>
          </p:nvPr>
        </p:nvSpPr>
        <p:spPr/>
        <p:txBody>
          <a:bodyPr/>
          <a:lstStyle/>
          <a:p>
            <a:r>
              <a:rPr lang="en-US"/>
              <a:t>Evian Summary</a:t>
            </a:r>
          </a:p>
        </p:txBody>
      </p:sp>
      <p:sp>
        <p:nvSpPr>
          <p:cNvPr id="7" name="Slide Number Placeholder 6"/>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4134870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8-1-2013</a:t>
            </a:r>
          </a:p>
        </p:txBody>
      </p:sp>
      <p:sp>
        <p:nvSpPr>
          <p:cNvPr id="8" name="Footer Placeholder 7"/>
          <p:cNvSpPr>
            <a:spLocks noGrp="1"/>
          </p:cNvSpPr>
          <p:nvPr>
            <p:ph type="ftr" sz="quarter" idx="11"/>
          </p:nvPr>
        </p:nvSpPr>
        <p:spPr/>
        <p:txBody>
          <a:bodyPr/>
          <a:lstStyle/>
          <a:p>
            <a:r>
              <a:rPr lang="en-US"/>
              <a:t>Evian Summary</a:t>
            </a:r>
          </a:p>
        </p:txBody>
      </p:sp>
      <p:sp>
        <p:nvSpPr>
          <p:cNvPr id="9" name="Slide Number Placeholder 8"/>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1037406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8-1-2013</a:t>
            </a:r>
          </a:p>
        </p:txBody>
      </p:sp>
      <p:sp>
        <p:nvSpPr>
          <p:cNvPr id="4" name="Footer Placeholder 3"/>
          <p:cNvSpPr>
            <a:spLocks noGrp="1"/>
          </p:cNvSpPr>
          <p:nvPr>
            <p:ph type="ftr" sz="quarter" idx="11"/>
          </p:nvPr>
        </p:nvSpPr>
        <p:spPr/>
        <p:txBody>
          <a:bodyPr/>
          <a:lstStyle/>
          <a:p>
            <a:r>
              <a:rPr lang="en-US"/>
              <a:t>Evian Summary</a:t>
            </a:r>
          </a:p>
        </p:txBody>
      </p:sp>
      <p:sp>
        <p:nvSpPr>
          <p:cNvPr id="5" name="Slide Number Placeholder 4"/>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2186083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8-1-2013</a:t>
            </a:r>
          </a:p>
        </p:txBody>
      </p:sp>
      <p:sp>
        <p:nvSpPr>
          <p:cNvPr id="3" name="Footer Placeholder 2"/>
          <p:cNvSpPr>
            <a:spLocks noGrp="1"/>
          </p:cNvSpPr>
          <p:nvPr>
            <p:ph type="ftr" sz="quarter" idx="11"/>
          </p:nvPr>
        </p:nvSpPr>
        <p:spPr/>
        <p:txBody>
          <a:bodyPr/>
          <a:lstStyle/>
          <a:p>
            <a:r>
              <a:rPr lang="en-US"/>
              <a:t>Evian Summary</a:t>
            </a:r>
          </a:p>
        </p:txBody>
      </p:sp>
      <p:sp>
        <p:nvSpPr>
          <p:cNvPr id="4" name="Slide Number Placeholder 3"/>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792326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8-1-2013</a:t>
            </a:r>
          </a:p>
        </p:txBody>
      </p:sp>
      <p:sp>
        <p:nvSpPr>
          <p:cNvPr id="6" name="Footer Placeholder 5"/>
          <p:cNvSpPr>
            <a:spLocks noGrp="1"/>
          </p:cNvSpPr>
          <p:nvPr>
            <p:ph type="ftr" sz="quarter" idx="11"/>
          </p:nvPr>
        </p:nvSpPr>
        <p:spPr/>
        <p:txBody>
          <a:bodyPr/>
          <a:lstStyle/>
          <a:p>
            <a:r>
              <a:rPr lang="en-US"/>
              <a:t>Evian Summary</a:t>
            </a:r>
          </a:p>
        </p:txBody>
      </p:sp>
      <p:sp>
        <p:nvSpPr>
          <p:cNvPr id="7" name="Slide Number Placeholder 6"/>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1724024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8-1-2013</a:t>
            </a:r>
          </a:p>
        </p:txBody>
      </p:sp>
      <p:sp>
        <p:nvSpPr>
          <p:cNvPr id="6" name="Footer Placeholder 5"/>
          <p:cNvSpPr>
            <a:spLocks noGrp="1"/>
          </p:cNvSpPr>
          <p:nvPr>
            <p:ph type="ftr" sz="quarter" idx="11"/>
          </p:nvPr>
        </p:nvSpPr>
        <p:spPr/>
        <p:txBody>
          <a:bodyPr/>
          <a:lstStyle/>
          <a:p>
            <a:r>
              <a:rPr lang="en-US"/>
              <a:t>Evian Summary</a:t>
            </a:r>
          </a:p>
        </p:txBody>
      </p:sp>
      <p:sp>
        <p:nvSpPr>
          <p:cNvPr id="7" name="Slide Number Placeholder 6"/>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4017955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2400"/>
            <a:ext cx="10972800" cy="86836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295400"/>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0" y="648779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8-1-2013</a:t>
            </a:r>
          </a:p>
        </p:txBody>
      </p:sp>
      <p:sp>
        <p:nvSpPr>
          <p:cNvPr id="5" name="Footer Placeholder 4"/>
          <p:cNvSpPr>
            <a:spLocks noGrp="1"/>
          </p:cNvSpPr>
          <p:nvPr>
            <p:ph type="ftr" sz="quarter" idx="3"/>
          </p:nvPr>
        </p:nvSpPr>
        <p:spPr>
          <a:xfrm>
            <a:off x="4165600" y="6477636"/>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a:t>
            </a:r>
          </a:p>
        </p:txBody>
      </p:sp>
      <p:sp>
        <p:nvSpPr>
          <p:cNvPr id="6" name="Slide Number Placeholder 5"/>
          <p:cNvSpPr>
            <a:spLocks noGrp="1"/>
          </p:cNvSpPr>
          <p:nvPr>
            <p:ph type="sldNum" sz="quarter" idx="4"/>
          </p:nvPr>
        </p:nvSpPr>
        <p:spPr>
          <a:xfrm>
            <a:off x="9326880" y="6492876"/>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7A23F-BAF2-40F7-981E-A4E481A32A38}" type="slidenum">
              <a:rPr lang="en-US" smtClean="0"/>
              <a:t>‹#›</a:t>
            </a:fld>
            <a:endParaRPr lang="en-US"/>
          </a:p>
        </p:txBody>
      </p:sp>
    </p:spTree>
    <p:extLst>
      <p:ext uri="{BB962C8B-B14F-4D97-AF65-F5344CB8AC3E}">
        <p14:creationId xmlns:p14="http://schemas.microsoft.com/office/powerpoint/2010/main" val="12725550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043918" y="197420"/>
            <a:ext cx="850293" cy="637720"/>
          </a:xfrm>
          <a:prstGeom prst="rect">
            <a:avLst/>
          </a:prstGeom>
        </p:spPr>
      </p:pic>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prstClr val="white"/>
              </a:solidFill>
            </a:endParaRPr>
          </a:p>
        </p:txBody>
      </p:sp>
      <p:sp>
        <p:nvSpPr>
          <p:cNvPr id="2" name="Title Placeholder 1"/>
          <p:cNvSpPr>
            <a:spLocks noGrp="1"/>
          </p:cNvSpPr>
          <p:nvPr>
            <p:ph type="title"/>
          </p:nvPr>
        </p:nvSpPr>
        <p:spPr>
          <a:xfrm>
            <a:off x="838200" y="239115"/>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900" b="0" i="0">
                <a:solidFill>
                  <a:schemeClr val="bg1"/>
                </a:solidFill>
                <a:latin typeface="Avenir Book" charset="0"/>
                <a:ea typeface="Avenir Book" charset="0"/>
                <a:cs typeface="Avenir Book" charset="0"/>
              </a:defRPr>
            </a:lvl1pPr>
          </a:lstStyle>
          <a:p>
            <a:r>
              <a:rPr lang="en-US">
                <a:solidFill>
                  <a:prstClr val="white"/>
                </a:solidFill>
              </a:rPr>
              <a:t>The CLIC workhop 2018 - Steinar.Stapnes@cern.ch </a:t>
            </a:r>
            <a:endParaRPr lang="en-US" dirty="0">
              <a:solidFill>
                <a:prstClr val="white"/>
              </a:solidFill>
            </a:endParaRPr>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900" b="0" i="0">
                <a:solidFill>
                  <a:schemeClr val="bg1"/>
                </a:solidFill>
                <a:latin typeface="Avenir Book" charset="0"/>
                <a:ea typeface="Avenir Book" charset="0"/>
                <a:cs typeface="Avenir Book" charset="0"/>
              </a:defRPr>
            </a:lvl1pPr>
          </a:lstStyle>
          <a:p>
            <a:fld id="{DEF62AA5-A9F9-344C-9738-C68EB5A8EDFF}" type="slidenum">
              <a:rPr lang="en-US" smtClean="0">
                <a:solidFill>
                  <a:prstClr val="white"/>
                </a:solidFill>
              </a:rPr>
              <a:pPr/>
              <a:t>‹#›</a:t>
            </a:fld>
            <a:endParaRPr lang="en-US">
              <a:solidFill>
                <a:prstClr val="white"/>
              </a:solidFill>
            </a:endParaRPr>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900">
                <a:solidFill>
                  <a:schemeClr val="bg1"/>
                </a:solidFill>
              </a:defRPr>
            </a:lvl1pPr>
          </a:lstStyle>
          <a:p>
            <a:fld id="{4CBE05DB-3930-E440-81ED-F662C3DAE703}" type="datetime3">
              <a:rPr lang="en-US" smtClean="0">
                <a:solidFill>
                  <a:prstClr val="white"/>
                </a:solidFill>
              </a:rPr>
              <a:pPr/>
              <a:t>3 April 2019</a:t>
            </a:fld>
            <a:endParaRPr lang="en-US" dirty="0">
              <a:solidFill>
                <a:prstClr val="white"/>
              </a:solidFill>
            </a:endParaRPr>
          </a:p>
        </p:txBody>
      </p:sp>
      <p:pic>
        <p:nvPicPr>
          <p:cNvPr id="3" name="Picture 2"/>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704829" y="25552"/>
            <a:ext cx="1308608" cy="981456"/>
          </a:xfrm>
          <a:prstGeom prst="rect">
            <a:avLst/>
          </a:prstGeom>
        </p:spPr>
      </p:pic>
    </p:spTree>
    <p:extLst>
      <p:ext uri="{BB962C8B-B14F-4D97-AF65-F5344CB8AC3E}">
        <p14:creationId xmlns:p14="http://schemas.microsoft.com/office/powerpoint/2010/main" val="28253376"/>
      </p:ext>
    </p:extLst>
  </p:cSld>
  <p:clrMap bg1="lt1" tx1="dk1" bg2="lt2" tx2="dk2" accent1="accent1" accent2="accent2" accent3="accent3" accent4="accent4" accent5="accent5" accent6="accent6" hlink="hlink" folHlink="folHlink"/>
  <p:sldLayoutIdLst>
    <p:sldLayoutId id="2147483664" r:id="rId1"/>
    <p:sldLayoutId id="2147483666" r:id="rId2"/>
  </p:sldLayoutIdLst>
  <p:hf hdr="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342900" indent="-342900" algn="l" defTabSz="685800" rtl="0" eaLnBrk="1" latinLnBrk="0" hangingPunct="1">
        <a:lnSpc>
          <a:spcPct val="90000"/>
        </a:lnSpc>
        <a:spcBef>
          <a:spcPts val="750"/>
        </a:spcBef>
        <a:buFont typeface="Arial" charset="0"/>
        <a:buChar char="•"/>
        <a:defRPr sz="2000" i="0" kern="1200" baseline="0">
          <a:solidFill>
            <a:schemeClr val="tx1"/>
          </a:solidFill>
          <a:latin typeface="+mn-lt"/>
          <a:ea typeface="+mn-ea"/>
          <a:cs typeface="+mn-cs"/>
        </a:defRPr>
      </a:lvl1pPr>
      <a:lvl2pPr marL="628650" indent="-285750" algn="l" defTabSz="685800" rtl="0" eaLnBrk="1" latinLnBrk="0" hangingPunct="1">
        <a:lnSpc>
          <a:spcPct val="90000"/>
        </a:lnSpc>
        <a:spcBef>
          <a:spcPts val="375"/>
        </a:spcBef>
        <a:buFont typeface="Arial" charset="0"/>
        <a:buChar char="•"/>
        <a:defRPr sz="1800" kern="1200">
          <a:solidFill>
            <a:schemeClr val="tx1"/>
          </a:solidFill>
          <a:latin typeface="+mn-lt"/>
          <a:ea typeface="+mn-ea"/>
          <a:cs typeface="+mn-cs"/>
        </a:defRPr>
      </a:lvl2pPr>
      <a:lvl3pPr marL="971550" indent="-285750" algn="l" defTabSz="685800" rtl="0" eaLnBrk="1" latinLnBrk="0" hangingPunct="1">
        <a:lnSpc>
          <a:spcPct val="90000"/>
        </a:lnSpc>
        <a:spcBef>
          <a:spcPts val="375"/>
        </a:spcBef>
        <a:buFont typeface="Arial" charset="0"/>
        <a:buChar char="•"/>
        <a:defRPr sz="1600" kern="1200">
          <a:solidFill>
            <a:schemeClr val="tx1"/>
          </a:solidFill>
          <a:latin typeface="+mn-lt"/>
          <a:ea typeface="+mn-ea"/>
          <a:cs typeface="+mn-cs"/>
        </a:defRPr>
      </a:lvl3pPr>
      <a:lvl4pPr marL="1314450" indent="-285750" algn="l" defTabSz="685800" rtl="0" eaLnBrk="1" latinLnBrk="0" hangingPunct="1">
        <a:lnSpc>
          <a:spcPct val="90000"/>
        </a:lnSpc>
        <a:spcBef>
          <a:spcPts val="375"/>
        </a:spcBef>
        <a:buFont typeface="Arial" charset="0"/>
        <a:buChar char="•"/>
        <a:defRPr sz="1400" kern="1200">
          <a:solidFill>
            <a:schemeClr val="tx1"/>
          </a:solidFill>
          <a:latin typeface="+mn-lt"/>
          <a:ea typeface="+mn-ea"/>
          <a:cs typeface="+mn-cs"/>
        </a:defRPr>
      </a:lvl4pPr>
      <a:lvl5pPr marL="1657350" indent="-285750" algn="l" defTabSz="685800" rtl="0" eaLnBrk="1" latinLnBrk="0" hangingPunct="1">
        <a:lnSpc>
          <a:spcPct val="90000"/>
        </a:lnSpc>
        <a:spcBef>
          <a:spcPts val="375"/>
        </a:spcBef>
        <a:buFont typeface="Arial"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BDDAD0-33A5-5045-8337-02F37DAD09DA}" type="datetimeFigureOut">
              <a:rPr lang="en-US" smtClean="0"/>
              <a:t>4/3/19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51E33B-BF17-DE49-9EC4-351A9D77D3A6}" type="slidenum">
              <a:rPr lang="en-US" smtClean="0"/>
              <a:t>‹#›</a:t>
            </a:fld>
            <a:endParaRPr lang="en-US"/>
          </a:p>
        </p:txBody>
      </p:sp>
    </p:spTree>
    <p:extLst>
      <p:ext uri="{BB962C8B-B14F-4D97-AF65-F5344CB8AC3E}">
        <p14:creationId xmlns:p14="http://schemas.microsoft.com/office/powerpoint/2010/main" val="1876251997"/>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6" Type="http://schemas.openxmlformats.org/officeDocument/2006/relationships/image" Target="../media/image16.tiff"/><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0.tiff"/><Relationship Id="rId7" Type="http://schemas.openxmlformats.org/officeDocument/2006/relationships/image" Target="../media/image24.png"/><Relationship Id="rId2" Type="http://schemas.openxmlformats.org/officeDocument/2006/relationships/image" Target="../media/image19.tiff"/><Relationship Id="rId1" Type="http://schemas.openxmlformats.org/officeDocument/2006/relationships/slideLayout" Target="../slideLayouts/slideLayout20.xml"/><Relationship Id="rId6" Type="http://schemas.openxmlformats.org/officeDocument/2006/relationships/image" Target="../media/image23.tiff"/><Relationship Id="rId5" Type="http://schemas.openxmlformats.org/officeDocument/2006/relationships/image" Target="../media/image22.tiff"/><Relationship Id="rId4" Type="http://schemas.openxmlformats.org/officeDocument/2006/relationships/image" Target="../media/image21.tiff"/></Relationships>
</file>

<file path=ppt/slides/_rels/slide13.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tiff"/><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4.tif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9.tiff"/><Relationship Id="rId2" Type="http://schemas.openxmlformats.org/officeDocument/2006/relationships/image" Target="../media/image38.tiff"/><Relationship Id="rId1" Type="http://schemas.openxmlformats.org/officeDocument/2006/relationships/slideLayout" Target="../slideLayouts/slideLayout7.xml"/><Relationship Id="rId4" Type="http://schemas.openxmlformats.org/officeDocument/2006/relationships/image" Target="../media/image40.tiff"/></Relationships>
</file>

<file path=ppt/slides/_rels/slide24.xml.rels><?xml version="1.0" encoding="UTF-8" standalone="yes"?>
<Relationships xmlns="http://schemas.openxmlformats.org/package/2006/relationships"><Relationship Id="rId3" Type="http://schemas.openxmlformats.org/officeDocument/2006/relationships/image" Target="../media/image42.tiff"/><Relationship Id="rId2" Type="http://schemas.openxmlformats.org/officeDocument/2006/relationships/image" Target="../media/image41.tiff"/><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tiff"/><Relationship Id="rId4" Type="http://schemas.openxmlformats.org/officeDocument/2006/relationships/image" Target="../media/image43.tiff"/></Relationships>
</file>

<file path=ppt/slides/_rels/slide2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image" Target="../media/image48.JPG"/><Relationship Id="rId7" Type="http://schemas.openxmlformats.org/officeDocument/2006/relationships/image" Target="../media/image52.jpeg"/><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51.jpeg"/><Relationship Id="rId5" Type="http://schemas.openxmlformats.org/officeDocument/2006/relationships/image" Target="../media/image50.png"/><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30.png"/><Relationship Id="rId1" Type="http://schemas.openxmlformats.org/officeDocument/2006/relationships/slideLayout" Target="../slideLayouts/slideLayout15.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tif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29245-0F7D-BE46-AEBC-9897DD932C80}"/>
              </a:ext>
            </a:extLst>
          </p:cNvPr>
          <p:cNvSpPr>
            <a:spLocks noGrp="1"/>
          </p:cNvSpPr>
          <p:nvPr>
            <p:ph type="ctrTitle"/>
          </p:nvPr>
        </p:nvSpPr>
        <p:spPr/>
        <p:txBody>
          <a:bodyPr>
            <a:normAutofit/>
          </a:bodyPr>
          <a:lstStyle/>
          <a:p>
            <a:r>
              <a:rPr lang="en-GB" sz="4800" dirty="0">
                <a:gradFill flip="none" rotWithShape="1">
                  <a:gsLst>
                    <a:gs pos="0">
                      <a:srgbClr val="C00000"/>
                    </a:gs>
                    <a:gs pos="17000">
                      <a:srgbClr val="FF0000"/>
                    </a:gs>
                    <a:gs pos="98000">
                      <a:srgbClr val="7030A0"/>
                    </a:gs>
                    <a:gs pos="94000">
                      <a:srgbClr val="002060"/>
                    </a:gs>
                    <a:gs pos="85000">
                      <a:srgbClr val="0070C0"/>
                    </a:gs>
                    <a:gs pos="76000">
                      <a:srgbClr val="00B0F0"/>
                    </a:gs>
                    <a:gs pos="65000">
                      <a:srgbClr val="00B050"/>
                    </a:gs>
                    <a:gs pos="54000">
                      <a:srgbClr val="92D050"/>
                    </a:gs>
                    <a:gs pos="41000">
                      <a:srgbClr val="FFFF00"/>
                    </a:gs>
                    <a:gs pos="29000">
                      <a:srgbClr val="FFC000"/>
                    </a:gs>
                  </a:gsLst>
                  <a:lin ang="0" scaled="1"/>
                  <a:tileRect/>
                </a:gradFill>
              </a:rPr>
              <a:t>NA: the future is colourful and dark</a:t>
            </a:r>
          </a:p>
        </p:txBody>
      </p:sp>
      <p:sp>
        <p:nvSpPr>
          <p:cNvPr id="3" name="Subtitle 2">
            <a:extLst>
              <a:ext uri="{FF2B5EF4-FFF2-40B4-BE49-F238E27FC236}">
                <a16:creationId xmlns:a16="http://schemas.microsoft.com/office/drawing/2014/main" id="{F8B15511-C159-7C4E-B263-F0F462B5E886}"/>
              </a:ext>
            </a:extLst>
          </p:cNvPr>
          <p:cNvSpPr>
            <a:spLocks noGrp="1"/>
          </p:cNvSpPr>
          <p:nvPr>
            <p:ph type="subTitle" idx="1"/>
          </p:nvPr>
        </p:nvSpPr>
        <p:spPr>
          <a:noFill/>
        </p:spPr>
        <p:txBody>
          <a:bodyPr/>
          <a:lstStyle/>
          <a:p>
            <a:r>
              <a:rPr lang="en-GB" dirty="0">
                <a:solidFill>
                  <a:schemeClr val="bg1">
                    <a:lumMod val="85000"/>
                  </a:schemeClr>
                </a:solidFill>
              </a:rPr>
              <a:t>Mike Lamont</a:t>
            </a:r>
          </a:p>
          <a:p>
            <a:r>
              <a:rPr lang="en-US" b="1" dirty="0"/>
              <a:t>40 years SPS NA Physics Celebration</a:t>
            </a:r>
          </a:p>
          <a:p>
            <a:endParaRPr lang="en-GB" dirty="0">
              <a:solidFill>
                <a:srgbClr val="FFFF00"/>
              </a:solidFill>
            </a:endParaRPr>
          </a:p>
          <a:p>
            <a:endParaRPr lang="en-GB" dirty="0">
              <a:solidFill>
                <a:srgbClr val="FFFF00"/>
              </a:solidFill>
            </a:endParaRPr>
          </a:p>
        </p:txBody>
      </p:sp>
      <p:sp>
        <p:nvSpPr>
          <p:cNvPr id="4" name="TextBox 3">
            <a:extLst>
              <a:ext uri="{FF2B5EF4-FFF2-40B4-BE49-F238E27FC236}">
                <a16:creationId xmlns:a16="http://schemas.microsoft.com/office/drawing/2014/main" id="{E4ABC53C-D345-EE4C-B52D-7F88881CCB54}"/>
              </a:ext>
            </a:extLst>
          </p:cNvPr>
          <p:cNvSpPr txBox="1"/>
          <p:nvPr/>
        </p:nvSpPr>
        <p:spPr>
          <a:xfrm>
            <a:off x="304800" y="6019800"/>
            <a:ext cx="8382000" cy="369332"/>
          </a:xfrm>
          <a:prstGeom prst="rect">
            <a:avLst/>
          </a:prstGeom>
          <a:noFill/>
        </p:spPr>
        <p:txBody>
          <a:bodyPr wrap="square" rtlCol="0">
            <a:spAutoFit/>
          </a:bodyPr>
          <a:lstStyle/>
          <a:p>
            <a:r>
              <a:rPr lang="en-GB" dirty="0">
                <a:solidFill>
                  <a:schemeClr val="bg1"/>
                </a:solidFill>
              </a:rPr>
              <a:t>Acknowledgements: Gaia </a:t>
            </a:r>
            <a:r>
              <a:rPr lang="en-GB" dirty="0" err="1">
                <a:solidFill>
                  <a:schemeClr val="bg1"/>
                </a:solidFill>
              </a:rPr>
              <a:t>Lanfranchi</a:t>
            </a:r>
            <a:r>
              <a:rPr lang="en-GB" dirty="0">
                <a:solidFill>
                  <a:schemeClr val="bg1"/>
                </a:solidFill>
              </a:rPr>
              <a:t>, Lau </a:t>
            </a:r>
            <a:r>
              <a:rPr lang="en-GB" dirty="0" err="1">
                <a:solidFill>
                  <a:schemeClr val="bg1"/>
                </a:solidFill>
              </a:rPr>
              <a:t>Gatignon</a:t>
            </a:r>
            <a:r>
              <a:rPr lang="en-GB" dirty="0">
                <a:solidFill>
                  <a:schemeClr val="bg1"/>
                </a:solidFill>
              </a:rPr>
              <a:t>, Conventional Beams WG</a:t>
            </a:r>
          </a:p>
        </p:txBody>
      </p:sp>
    </p:spTree>
    <p:extLst>
      <p:ext uri="{BB962C8B-B14F-4D97-AF65-F5344CB8AC3E}">
        <p14:creationId xmlns:p14="http://schemas.microsoft.com/office/powerpoint/2010/main" val="3162289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D39E1-6903-F144-A3FD-248925F85378}"/>
              </a:ext>
            </a:extLst>
          </p:cNvPr>
          <p:cNvSpPr>
            <a:spLocks noGrp="1"/>
          </p:cNvSpPr>
          <p:nvPr>
            <p:ph type="title"/>
          </p:nvPr>
        </p:nvSpPr>
        <p:spPr/>
        <p:txBody>
          <a:bodyPr/>
          <a:lstStyle/>
          <a:p>
            <a:r>
              <a:rPr lang="en-GB" dirty="0"/>
              <a:t>NA62++: dump mode</a:t>
            </a:r>
          </a:p>
        </p:txBody>
      </p:sp>
      <p:sp>
        <p:nvSpPr>
          <p:cNvPr id="5" name="TextBox 4">
            <a:extLst>
              <a:ext uri="{FF2B5EF4-FFF2-40B4-BE49-F238E27FC236}">
                <a16:creationId xmlns:a16="http://schemas.microsoft.com/office/drawing/2014/main" id="{82B4DA3E-6760-9648-85AE-23ACAF876593}"/>
              </a:ext>
            </a:extLst>
          </p:cNvPr>
          <p:cNvSpPr txBox="1"/>
          <p:nvPr/>
        </p:nvSpPr>
        <p:spPr>
          <a:xfrm>
            <a:off x="7119708" y="2552822"/>
            <a:ext cx="4648200" cy="584775"/>
          </a:xfrm>
          <a:prstGeom prst="rect">
            <a:avLst/>
          </a:prstGeom>
          <a:noFill/>
        </p:spPr>
        <p:txBody>
          <a:bodyPr wrap="square" rtlCol="0">
            <a:spAutoFit/>
          </a:bodyPr>
          <a:lstStyle/>
          <a:p>
            <a:r>
              <a:rPr lang="en-GB" sz="1600" i="1" dirty="0"/>
              <a:t>Configuration with closed </a:t>
            </a:r>
            <a:r>
              <a:rPr lang="en-GB" sz="1600" i="1" dirty="0" err="1"/>
              <a:t>TAXes</a:t>
            </a:r>
            <a:r>
              <a:rPr lang="en-GB" sz="1600" i="1" dirty="0"/>
              <a:t> and modified 1</a:t>
            </a:r>
            <a:r>
              <a:rPr lang="en-GB" sz="1600" i="1" baseline="30000" dirty="0"/>
              <a:t>st</a:t>
            </a:r>
            <a:r>
              <a:rPr lang="en-GB" sz="1600" i="1" dirty="0"/>
              <a:t> achromat for optimum muon sweeping.</a:t>
            </a:r>
          </a:p>
        </p:txBody>
      </p:sp>
      <p:pic>
        <p:nvPicPr>
          <p:cNvPr id="7" name="Picture 6">
            <a:extLst>
              <a:ext uri="{FF2B5EF4-FFF2-40B4-BE49-F238E27FC236}">
                <a16:creationId xmlns:a16="http://schemas.microsoft.com/office/drawing/2014/main" id="{E6F1C84D-88E9-C04E-B78A-D0ED18E41E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5476" y="1361291"/>
            <a:ext cx="4416924" cy="1149350"/>
          </a:xfrm>
          <a:prstGeom prst="rect">
            <a:avLst/>
          </a:prstGeom>
        </p:spPr>
      </p:pic>
      <p:sp>
        <p:nvSpPr>
          <p:cNvPr id="8" name="TextBox 7">
            <a:extLst>
              <a:ext uri="{FF2B5EF4-FFF2-40B4-BE49-F238E27FC236}">
                <a16:creationId xmlns:a16="http://schemas.microsoft.com/office/drawing/2014/main" id="{2A9F4738-228C-BE48-8914-1F328334E9B1}"/>
              </a:ext>
            </a:extLst>
          </p:cNvPr>
          <p:cNvSpPr txBox="1"/>
          <p:nvPr/>
        </p:nvSpPr>
        <p:spPr>
          <a:xfrm>
            <a:off x="381000" y="1295400"/>
            <a:ext cx="6400800" cy="1831271"/>
          </a:xfrm>
          <a:prstGeom prst="rect">
            <a:avLst/>
          </a:prstGeom>
          <a:noFill/>
        </p:spPr>
        <p:txBody>
          <a:bodyPr wrap="square" rtlCol="0">
            <a:spAutoFit/>
          </a:bodyPr>
          <a:lstStyle/>
          <a:p>
            <a:pPr>
              <a:spcBef>
                <a:spcPts val="300"/>
              </a:spcBef>
            </a:pPr>
            <a:r>
              <a:rPr lang="en-GB" dirty="0"/>
              <a:t>Transfer full proton intensity on TAX with T10 out and reduce flux of upstream pion and kaons decaying to muons. </a:t>
            </a:r>
          </a:p>
          <a:p>
            <a:pPr>
              <a:spcBef>
                <a:spcPts val="300"/>
              </a:spcBef>
            </a:pPr>
            <a:r>
              <a:rPr lang="en-GB" dirty="0"/>
              <a:t>Muons need to be efficiently swept as </a:t>
            </a:r>
            <a:r>
              <a:rPr lang="en-GB" dirty="0">
                <a:solidFill>
                  <a:srgbClr val="FF0000"/>
                </a:solidFill>
              </a:rPr>
              <a:t>zero background from SM </a:t>
            </a:r>
            <a:r>
              <a:rPr lang="en-GB" dirty="0"/>
              <a:t>required.</a:t>
            </a:r>
          </a:p>
          <a:p>
            <a:pPr>
              <a:spcBef>
                <a:spcPts val="300"/>
              </a:spcBef>
            </a:pPr>
            <a:r>
              <a:rPr lang="en-GB" dirty="0"/>
              <a:t>Successful benchmarking of simulation with experimental data performed.</a:t>
            </a:r>
          </a:p>
        </p:txBody>
      </p:sp>
      <p:sp>
        <p:nvSpPr>
          <p:cNvPr id="9" name="TextBox 8">
            <a:extLst>
              <a:ext uri="{FF2B5EF4-FFF2-40B4-BE49-F238E27FC236}">
                <a16:creationId xmlns:a16="http://schemas.microsoft.com/office/drawing/2014/main" id="{A0AC932B-B11C-C544-B0AD-97D7333521A7}"/>
              </a:ext>
            </a:extLst>
          </p:cNvPr>
          <p:cNvSpPr txBox="1"/>
          <p:nvPr/>
        </p:nvSpPr>
        <p:spPr>
          <a:xfrm>
            <a:off x="10125701" y="6448966"/>
            <a:ext cx="1858457" cy="369332"/>
          </a:xfrm>
          <a:prstGeom prst="rect">
            <a:avLst/>
          </a:prstGeom>
          <a:noFill/>
        </p:spPr>
        <p:txBody>
          <a:bodyPr wrap="none" rtlCol="0">
            <a:spAutoFit/>
          </a:bodyPr>
          <a:lstStyle/>
          <a:p>
            <a:pPr algn="r"/>
            <a:r>
              <a:rPr lang="en-GB" b="1" i="1" dirty="0">
                <a:solidFill>
                  <a:schemeClr val="accent1"/>
                </a:solidFill>
              </a:rPr>
              <a:t>Marcel Rosenthal</a:t>
            </a:r>
          </a:p>
        </p:txBody>
      </p:sp>
      <p:grpSp>
        <p:nvGrpSpPr>
          <p:cNvPr id="10" name="Group 9">
            <a:extLst>
              <a:ext uri="{FF2B5EF4-FFF2-40B4-BE49-F238E27FC236}">
                <a16:creationId xmlns:a16="http://schemas.microsoft.com/office/drawing/2014/main" id="{BC59286F-D303-A747-B0B2-A430CADC3F2B}"/>
              </a:ext>
            </a:extLst>
          </p:cNvPr>
          <p:cNvGrpSpPr/>
          <p:nvPr/>
        </p:nvGrpSpPr>
        <p:grpSpPr>
          <a:xfrm>
            <a:off x="1295400" y="3657600"/>
            <a:ext cx="7875567" cy="3000595"/>
            <a:chOff x="1596362" y="1344590"/>
            <a:chExt cx="9071639" cy="3390900"/>
          </a:xfrm>
        </p:grpSpPr>
        <p:grpSp>
          <p:nvGrpSpPr>
            <p:cNvPr id="11" name="Group 44">
              <a:extLst>
                <a:ext uri="{FF2B5EF4-FFF2-40B4-BE49-F238E27FC236}">
                  <a16:creationId xmlns:a16="http://schemas.microsoft.com/office/drawing/2014/main" id="{4579D1C4-D38D-5346-A4E2-1B0527236945}"/>
                </a:ext>
              </a:extLst>
            </p:cNvPr>
            <p:cNvGrpSpPr/>
            <p:nvPr/>
          </p:nvGrpSpPr>
          <p:grpSpPr>
            <a:xfrm>
              <a:off x="1596362" y="1344590"/>
              <a:ext cx="9071639" cy="3390900"/>
              <a:chOff x="72361" y="1070270"/>
              <a:chExt cx="9071639" cy="3390900"/>
            </a:xfrm>
          </p:grpSpPr>
          <p:pic>
            <p:nvPicPr>
              <p:cNvPr id="26" name="Picture 25">
                <a:extLst>
                  <a:ext uri="{FF2B5EF4-FFF2-40B4-BE49-F238E27FC236}">
                    <a16:creationId xmlns:a16="http://schemas.microsoft.com/office/drawing/2014/main" id="{F254D10B-D269-FA4B-B8A7-039620B91812}"/>
                  </a:ext>
                </a:extLst>
              </p:cNvPr>
              <p:cNvPicPr>
                <a:picLocks noChangeAspect="1"/>
              </p:cNvPicPr>
              <p:nvPr/>
            </p:nvPicPr>
            <p:blipFill>
              <a:blip r:embed="rId3"/>
              <a:stretch>
                <a:fillRect/>
              </a:stretch>
            </p:blipFill>
            <p:spPr>
              <a:xfrm>
                <a:off x="796069" y="1459272"/>
                <a:ext cx="8018913" cy="2640019"/>
              </a:xfrm>
              <a:prstGeom prst="rect">
                <a:avLst/>
              </a:prstGeom>
            </p:spPr>
          </p:pic>
          <p:cxnSp>
            <p:nvCxnSpPr>
              <p:cNvPr id="27" name="Straight Arrow Connector 26">
                <a:extLst>
                  <a:ext uri="{FF2B5EF4-FFF2-40B4-BE49-F238E27FC236}">
                    <a16:creationId xmlns:a16="http://schemas.microsoft.com/office/drawing/2014/main" id="{D2D0C079-F04B-9C49-830D-19B6470B585E}"/>
                  </a:ext>
                </a:extLst>
              </p:cNvPr>
              <p:cNvCxnSpPr/>
              <p:nvPr/>
            </p:nvCxnSpPr>
            <p:spPr>
              <a:xfrm>
                <a:off x="111640" y="2946107"/>
                <a:ext cx="460514" cy="1588"/>
              </a:xfrm>
              <a:prstGeom prst="straightConnector1">
                <a:avLst/>
              </a:prstGeom>
              <a:ln w="38100" cap="flat" cmpd="sng" algn="ctr">
                <a:solidFill>
                  <a:srgbClr val="FF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12FC8EF3-6421-9C40-8681-A931B91F1918}"/>
                  </a:ext>
                </a:extLst>
              </p:cNvPr>
              <p:cNvSpPr txBox="1"/>
              <p:nvPr/>
            </p:nvSpPr>
            <p:spPr>
              <a:xfrm>
                <a:off x="404694" y="2192443"/>
                <a:ext cx="927257"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a:ea typeface="+mn-ea"/>
                    <a:cs typeface="Times New Roman"/>
                  </a:rPr>
                  <a:t>Be target</a:t>
                </a:r>
              </a:p>
            </p:txBody>
          </p:sp>
          <p:cxnSp>
            <p:nvCxnSpPr>
              <p:cNvPr id="29" name="Straight Arrow Connector 28">
                <a:extLst>
                  <a:ext uri="{FF2B5EF4-FFF2-40B4-BE49-F238E27FC236}">
                    <a16:creationId xmlns:a16="http://schemas.microsoft.com/office/drawing/2014/main" id="{14C630ED-424B-2E43-B280-D38DB1EFCE03}"/>
                  </a:ext>
                </a:extLst>
              </p:cNvPr>
              <p:cNvCxnSpPr/>
              <p:nvPr/>
            </p:nvCxnSpPr>
            <p:spPr>
              <a:xfrm rot="5400000">
                <a:off x="626994" y="2644244"/>
                <a:ext cx="410405" cy="7225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30" name="Picture 29">
                <a:extLst>
                  <a:ext uri="{FF2B5EF4-FFF2-40B4-BE49-F238E27FC236}">
                    <a16:creationId xmlns:a16="http://schemas.microsoft.com/office/drawing/2014/main" id="{ED3579EA-4DB0-F54A-A055-AFBC983613C4}"/>
                  </a:ext>
                </a:extLst>
              </p:cNvPr>
              <p:cNvPicPr>
                <a:picLocks noChangeAspect="1"/>
              </p:cNvPicPr>
              <p:nvPr/>
            </p:nvPicPr>
            <p:blipFill>
              <a:blip r:embed="rId4"/>
              <a:stretch>
                <a:fillRect/>
              </a:stretch>
            </p:blipFill>
            <p:spPr>
              <a:xfrm>
                <a:off x="8851900" y="1070270"/>
                <a:ext cx="292100" cy="3390900"/>
              </a:xfrm>
              <a:prstGeom prst="rect">
                <a:avLst/>
              </a:prstGeom>
            </p:spPr>
          </p:pic>
          <p:sp>
            <p:nvSpPr>
              <p:cNvPr id="31" name="TextBox 30">
                <a:extLst>
                  <a:ext uri="{FF2B5EF4-FFF2-40B4-BE49-F238E27FC236}">
                    <a16:creationId xmlns:a16="http://schemas.microsoft.com/office/drawing/2014/main" id="{FD201525-5850-2047-AC44-21DD24F14E5F}"/>
                  </a:ext>
                </a:extLst>
              </p:cNvPr>
              <p:cNvSpPr txBox="1"/>
              <p:nvPr/>
            </p:nvSpPr>
            <p:spPr>
              <a:xfrm>
                <a:off x="72361" y="3073684"/>
                <a:ext cx="71576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Calibri" panose="020F0502020204030204"/>
                    <a:ea typeface="+mn-ea"/>
                    <a:cs typeface="+mn-cs"/>
                  </a:rPr>
                  <a:t>beam</a:t>
                </a:r>
              </a:p>
            </p:txBody>
          </p:sp>
          <p:pic>
            <p:nvPicPr>
              <p:cNvPr id="32" name="Picture 31" descr="beamline_erc_na62.png">
                <a:extLst>
                  <a:ext uri="{FF2B5EF4-FFF2-40B4-BE49-F238E27FC236}">
                    <a16:creationId xmlns:a16="http://schemas.microsoft.com/office/drawing/2014/main" id="{6D698B5D-DF9D-954F-9D8A-4E7264BDD17A}"/>
                  </a:ext>
                </a:extLst>
              </p:cNvPr>
              <p:cNvPicPr>
                <a:picLocks noChangeAspect="1"/>
              </p:cNvPicPr>
              <p:nvPr/>
            </p:nvPicPr>
            <p:blipFill>
              <a:blip r:embed="rId5"/>
              <a:stretch>
                <a:fillRect/>
              </a:stretch>
            </p:blipFill>
            <p:spPr>
              <a:xfrm>
                <a:off x="94584" y="2271786"/>
                <a:ext cx="3918375" cy="1287580"/>
              </a:xfrm>
              <a:prstGeom prst="rect">
                <a:avLst/>
              </a:prstGeom>
              <a:solidFill>
                <a:schemeClr val="bg1"/>
              </a:solidFill>
            </p:spPr>
          </p:pic>
          <p:sp>
            <p:nvSpPr>
              <p:cNvPr id="33" name="TextBox 32">
                <a:extLst>
                  <a:ext uri="{FF2B5EF4-FFF2-40B4-BE49-F238E27FC236}">
                    <a16:creationId xmlns:a16="http://schemas.microsoft.com/office/drawing/2014/main" id="{1D851D33-8027-9145-B3D9-8F6943319F8A}"/>
                  </a:ext>
                </a:extLst>
              </p:cNvPr>
              <p:cNvSpPr txBox="1"/>
              <p:nvPr/>
            </p:nvSpPr>
            <p:spPr>
              <a:xfrm>
                <a:off x="1011148" y="1783787"/>
                <a:ext cx="748988" cy="36933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srgbClr val="0070C0"/>
                    </a:solidFill>
                    <a:effectLst/>
                    <a:uLnTx/>
                    <a:uFillTx/>
                    <a:latin typeface="Calibri" panose="020F0502020204030204"/>
                    <a:ea typeface="+mn-ea"/>
                    <a:cs typeface="+mn-cs"/>
                  </a:rPr>
                  <a:t>TAXes</a:t>
                </a:r>
                <a:endParaRPr kumimoji="0" lang="en-US" sz="1800" b="1"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cxnSp>
            <p:nvCxnSpPr>
              <p:cNvPr id="34" name="Straight Arrow Connector 33">
                <a:extLst>
                  <a:ext uri="{FF2B5EF4-FFF2-40B4-BE49-F238E27FC236}">
                    <a16:creationId xmlns:a16="http://schemas.microsoft.com/office/drawing/2014/main" id="{8C6644B7-B48A-094E-82C9-258999527F42}"/>
                  </a:ext>
                </a:extLst>
              </p:cNvPr>
              <p:cNvCxnSpPr/>
              <p:nvPr/>
            </p:nvCxnSpPr>
            <p:spPr>
              <a:xfrm>
                <a:off x="404694" y="3782791"/>
                <a:ext cx="994817" cy="1588"/>
              </a:xfrm>
              <a:prstGeom prst="straightConnector1">
                <a:avLst/>
              </a:prstGeom>
              <a:ln>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4F55ED86-E126-B447-86A1-1D1CE2E16AF3}"/>
                  </a:ext>
                </a:extLst>
              </p:cNvPr>
              <p:cNvSpPr txBox="1"/>
              <p:nvPr/>
            </p:nvSpPr>
            <p:spPr>
              <a:xfrm>
                <a:off x="555549" y="3769281"/>
                <a:ext cx="6552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20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m</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cxnSp>
          <p:nvCxnSpPr>
            <p:cNvPr id="12" name="Straight Connector 11">
              <a:extLst>
                <a:ext uri="{FF2B5EF4-FFF2-40B4-BE49-F238E27FC236}">
                  <a16:creationId xmlns:a16="http://schemas.microsoft.com/office/drawing/2014/main" id="{C0668245-7D1B-FD4F-BFB4-EECF0DE4A843}"/>
                </a:ext>
              </a:extLst>
            </p:cNvPr>
            <p:cNvCxnSpPr/>
            <p:nvPr/>
          </p:nvCxnSpPr>
          <p:spPr>
            <a:xfrm>
              <a:off x="2855953" y="3530223"/>
              <a:ext cx="67559" cy="1588"/>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DFECB9AE-1707-1443-ADAA-44B2B98563A1}"/>
                </a:ext>
              </a:extLst>
            </p:cNvPr>
            <p:cNvCxnSpPr/>
            <p:nvPr/>
          </p:nvCxnSpPr>
          <p:spPr>
            <a:xfrm>
              <a:off x="3075911" y="4042013"/>
              <a:ext cx="2461048" cy="1588"/>
            </a:xfrm>
            <a:prstGeom prst="straightConnector1">
              <a:avLst/>
            </a:prstGeom>
            <a:ln>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6E9EC8E6-649D-C24F-BB3B-0F9DCE711A95}"/>
                </a:ext>
              </a:extLst>
            </p:cNvPr>
            <p:cNvSpPr txBox="1"/>
            <p:nvPr/>
          </p:nvSpPr>
          <p:spPr>
            <a:xfrm>
              <a:off x="4068333" y="4058699"/>
              <a:ext cx="6552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80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m</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5" name="Straight Arrow Connector 14">
              <a:extLst>
                <a:ext uri="{FF2B5EF4-FFF2-40B4-BE49-F238E27FC236}">
                  <a16:creationId xmlns:a16="http://schemas.microsoft.com/office/drawing/2014/main" id="{C4C5773E-9015-394E-87A2-69387300E0BA}"/>
                </a:ext>
              </a:extLst>
            </p:cNvPr>
            <p:cNvCxnSpPr/>
            <p:nvPr/>
          </p:nvCxnSpPr>
          <p:spPr>
            <a:xfrm>
              <a:off x="2392325" y="3119364"/>
              <a:ext cx="531187" cy="1588"/>
            </a:xfrm>
            <a:prstGeom prst="straightConnector1">
              <a:avLst/>
            </a:prstGeom>
            <a:ln w="57150" cap="flat" cmpd="sng" algn="ctr">
              <a:solidFill>
                <a:srgbClr val="FF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5612DB7F-CCEB-EE4E-A4BB-E8BF16F9C423}"/>
                </a:ext>
              </a:extLst>
            </p:cNvPr>
            <p:cNvCxnSpPr>
              <a:cxnSpLocks/>
              <a:endCxn id="21" idx="1"/>
            </p:cNvCxnSpPr>
            <p:nvPr/>
          </p:nvCxnSpPr>
          <p:spPr>
            <a:xfrm flipV="1">
              <a:off x="3075911" y="2842829"/>
              <a:ext cx="3239557" cy="276535"/>
            </a:xfrm>
            <a:prstGeom prst="line">
              <a:avLst/>
            </a:prstGeom>
            <a:ln w="25400" cap="flat" cmpd="sng" algn="ctr">
              <a:solidFill>
                <a:schemeClr val="tx1"/>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nvGrpSpPr>
            <p:cNvPr id="17" name="Group 16">
              <a:extLst>
                <a:ext uri="{FF2B5EF4-FFF2-40B4-BE49-F238E27FC236}">
                  <a16:creationId xmlns:a16="http://schemas.microsoft.com/office/drawing/2014/main" id="{91A57AA5-4B1D-2644-9B07-E8DAA35C4FDC}"/>
                </a:ext>
              </a:extLst>
            </p:cNvPr>
            <p:cNvGrpSpPr/>
            <p:nvPr/>
          </p:nvGrpSpPr>
          <p:grpSpPr>
            <a:xfrm>
              <a:off x="2938040" y="2428213"/>
              <a:ext cx="5130863" cy="1875654"/>
              <a:chOff x="5484067" y="2555578"/>
              <a:chExt cx="5130863" cy="1875654"/>
            </a:xfrm>
          </p:grpSpPr>
          <p:cxnSp>
            <p:nvCxnSpPr>
              <p:cNvPr id="18" name="Straight Arrow Connector 17">
                <a:extLst>
                  <a:ext uri="{FF2B5EF4-FFF2-40B4-BE49-F238E27FC236}">
                    <a16:creationId xmlns:a16="http://schemas.microsoft.com/office/drawing/2014/main" id="{50942080-86D9-0B43-A6EF-5D804E912B8F}"/>
                  </a:ext>
                </a:extLst>
              </p:cNvPr>
              <p:cNvCxnSpPr/>
              <p:nvPr/>
            </p:nvCxnSpPr>
            <p:spPr>
              <a:xfrm flipV="1">
                <a:off x="5484067" y="2785528"/>
                <a:ext cx="3727926" cy="450606"/>
              </a:xfrm>
              <a:prstGeom prst="straightConnector1">
                <a:avLst/>
              </a:prstGeom>
              <a:ln w="25400" cap="flat" cmpd="sng" algn="ctr">
                <a:solidFill>
                  <a:schemeClr val="tx1"/>
                </a:solidFill>
                <a:prstDash val="sys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22CFC80C-EE30-3943-B8D8-D66802020C85}"/>
                  </a:ext>
                </a:extLst>
              </p:cNvPr>
              <p:cNvCxnSpPr/>
              <p:nvPr/>
            </p:nvCxnSpPr>
            <p:spPr>
              <a:xfrm flipV="1">
                <a:off x="5636467" y="3319483"/>
                <a:ext cx="3474902" cy="69051"/>
              </a:xfrm>
              <a:prstGeom prst="straightConnector1">
                <a:avLst/>
              </a:prstGeom>
              <a:ln w="25400" cap="flat" cmpd="sng" algn="ctr">
                <a:solidFill>
                  <a:schemeClr val="tx1"/>
                </a:solidFill>
                <a:prstDash val="sys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8095DEB6-B4B0-4F4F-81DF-D91E3CA12D96}"/>
                  </a:ext>
                </a:extLst>
              </p:cNvPr>
              <p:cNvSpPr txBox="1"/>
              <p:nvPr/>
            </p:nvSpPr>
            <p:spPr>
              <a:xfrm>
                <a:off x="7962395" y="2555578"/>
                <a:ext cx="71045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Book Antiqua"/>
                    <a:ea typeface="+mn-ea"/>
                    <a:cs typeface="Book Antiqua"/>
                  </a:rPr>
                  <a:t>HNL</a:t>
                </a:r>
              </a:p>
            </p:txBody>
          </p:sp>
          <p:sp>
            <p:nvSpPr>
              <p:cNvPr id="21" name="TextBox 20">
                <a:extLst>
                  <a:ext uri="{FF2B5EF4-FFF2-40B4-BE49-F238E27FC236}">
                    <a16:creationId xmlns:a16="http://schemas.microsoft.com/office/drawing/2014/main" id="{7C82B195-1E29-204E-92B1-06815F76C7A5}"/>
                  </a:ext>
                </a:extLst>
              </p:cNvPr>
              <p:cNvSpPr txBox="1"/>
              <p:nvPr/>
            </p:nvSpPr>
            <p:spPr>
              <a:xfrm>
                <a:off x="8861495" y="2785528"/>
                <a:ext cx="42832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Book Antiqua"/>
                    <a:ea typeface="+mn-ea"/>
                    <a:cs typeface="Book Antiqua"/>
                  </a:rPr>
                  <a:t>A’</a:t>
                </a:r>
              </a:p>
            </p:txBody>
          </p:sp>
          <p:sp>
            <p:nvSpPr>
              <p:cNvPr id="22" name="TextBox 21">
                <a:extLst>
                  <a:ext uri="{FF2B5EF4-FFF2-40B4-BE49-F238E27FC236}">
                    <a16:creationId xmlns:a16="http://schemas.microsoft.com/office/drawing/2014/main" id="{F35E8D48-40BA-394D-B3A3-F068296D2B21}"/>
                  </a:ext>
                </a:extLst>
              </p:cNvPr>
              <p:cNvSpPr txBox="1"/>
              <p:nvPr/>
            </p:nvSpPr>
            <p:spPr>
              <a:xfrm>
                <a:off x="9148287" y="3041188"/>
                <a:ext cx="14666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Book Antiqua"/>
                    <a:ea typeface="+mn-ea"/>
                    <a:cs typeface="Book Antiqua"/>
                  </a:rPr>
                  <a:t>Dark Scalars</a:t>
                </a:r>
              </a:p>
            </p:txBody>
          </p:sp>
          <p:cxnSp>
            <p:nvCxnSpPr>
              <p:cNvPr id="23" name="Straight Arrow Connector 22">
                <a:extLst>
                  <a:ext uri="{FF2B5EF4-FFF2-40B4-BE49-F238E27FC236}">
                    <a16:creationId xmlns:a16="http://schemas.microsoft.com/office/drawing/2014/main" id="{AE7A56FB-9D4E-1A4B-A240-BECCB5C49076}"/>
                  </a:ext>
                </a:extLst>
              </p:cNvPr>
              <p:cNvCxnSpPr/>
              <p:nvPr/>
            </p:nvCxnSpPr>
            <p:spPr>
              <a:xfrm>
                <a:off x="5788867" y="3540934"/>
                <a:ext cx="3322502" cy="377879"/>
              </a:xfrm>
              <a:prstGeom prst="straightConnector1">
                <a:avLst/>
              </a:prstGeom>
              <a:ln w="25400" cap="flat" cmpd="sng" algn="ctr">
                <a:solidFill>
                  <a:srgbClr val="000000"/>
                </a:solidFill>
                <a:prstDash val="sys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638CA8F3-0115-144A-A21A-12D63B203494}"/>
                  </a:ext>
                </a:extLst>
              </p:cNvPr>
              <p:cNvSpPr txBox="1"/>
              <p:nvPr/>
            </p:nvSpPr>
            <p:spPr>
              <a:xfrm>
                <a:off x="5831755" y="4061900"/>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8000"/>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8805F50F-9CE5-414A-A261-F8C761D70E73}"/>
                  </a:ext>
                </a:extLst>
              </p:cNvPr>
              <p:cNvSpPr txBox="1"/>
              <p:nvPr/>
            </p:nvSpPr>
            <p:spPr>
              <a:xfrm>
                <a:off x="8602050" y="3351711"/>
                <a:ext cx="74251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Book Antiqua"/>
                    <a:ea typeface="+mn-ea"/>
                    <a:cs typeface="Book Antiqua"/>
                  </a:rPr>
                  <a:t>ALPs</a:t>
                </a:r>
              </a:p>
            </p:txBody>
          </p:sp>
        </p:grpSp>
      </p:grpSp>
      <p:pic>
        <p:nvPicPr>
          <p:cNvPr id="36" name="Picture 35">
            <a:extLst>
              <a:ext uri="{FF2B5EF4-FFF2-40B4-BE49-F238E27FC236}">
                <a16:creationId xmlns:a16="http://schemas.microsoft.com/office/drawing/2014/main" id="{324D9ED6-FB44-CD4A-ABC5-5E7BE2A84D71}"/>
              </a:ext>
            </a:extLst>
          </p:cNvPr>
          <p:cNvPicPr>
            <a:picLocks noChangeAspect="1"/>
          </p:cNvPicPr>
          <p:nvPr/>
        </p:nvPicPr>
        <p:blipFill>
          <a:blip r:embed="rId6"/>
          <a:stretch>
            <a:fillRect/>
          </a:stretch>
        </p:blipFill>
        <p:spPr>
          <a:xfrm>
            <a:off x="1308315" y="3607334"/>
            <a:ext cx="4297337" cy="467884"/>
          </a:xfrm>
          <a:prstGeom prst="rect">
            <a:avLst/>
          </a:prstGeom>
        </p:spPr>
      </p:pic>
      <p:cxnSp>
        <p:nvCxnSpPr>
          <p:cNvPr id="37" name="Straight Arrow Connector 36">
            <a:extLst>
              <a:ext uri="{FF2B5EF4-FFF2-40B4-BE49-F238E27FC236}">
                <a16:creationId xmlns:a16="http://schemas.microsoft.com/office/drawing/2014/main" id="{1ECFA14D-2859-8F4D-877C-DF231F8D1777}"/>
              </a:ext>
            </a:extLst>
          </p:cNvPr>
          <p:cNvCxnSpPr/>
          <p:nvPr/>
        </p:nvCxnSpPr>
        <p:spPr>
          <a:xfrm flipV="1">
            <a:off x="5794627" y="4418594"/>
            <a:ext cx="2452887" cy="4755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A637A5A2-0E21-264A-AF24-2C8E708F1275}"/>
              </a:ext>
            </a:extLst>
          </p:cNvPr>
          <p:cNvCxnSpPr/>
          <p:nvPr/>
        </p:nvCxnSpPr>
        <p:spPr>
          <a:xfrm>
            <a:off x="5820481" y="4943314"/>
            <a:ext cx="2297116" cy="512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36701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463F8-96A2-DA43-9D8F-830ED7877E66}"/>
              </a:ext>
            </a:extLst>
          </p:cNvPr>
          <p:cNvSpPr>
            <a:spLocks noGrp="1"/>
          </p:cNvSpPr>
          <p:nvPr>
            <p:ph type="title"/>
          </p:nvPr>
        </p:nvSpPr>
        <p:spPr/>
        <p:txBody>
          <a:bodyPr>
            <a:normAutofit/>
          </a:bodyPr>
          <a:lstStyle/>
          <a:p>
            <a:r>
              <a:rPr lang="en-GB" dirty="0"/>
              <a:t>NA64++: electrons, muons and hadrons</a:t>
            </a:r>
          </a:p>
        </p:txBody>
      </p:sp>
      <mc:AlternateContent xmlns:mc="http://schemas.openxmlformats.org/markup-compatibility/2006" xmlns:a14="http://schemas.microsoft.com/office/drawing/2010/main">
        <mc:Choice Requires="a14">
          <p:sp>
            <p:nvSpPr>
              <p:cNvPr id="3" name="Text Box 1028">
                <a:extLst>
                  <a:ext uri="{FF2B5EF4-FFF2-40B4-BE49-F238E27FC236}">
                    <a16:creationId xmlns:a16="http://schemas.microsoft.com/office/drawing/2014/main" id="{B4FE8424-7C5D-2D44-B4C3-5A4D6A4F1FB7}"/>
                  </a:ext>
                </a:extLst>
              </p:cNvPr>
              <p:cNvSpPr txBox="1">
                <a:spLocks noChangeArrowheads="1"/>
              </p:cNvSpPr>
              <p:nvPr/>
            </p:nvSpPr>
            <p:spPr bwMode="auto">
              <a:xfrm>
                <a:off x="762000" y="1153245"/>
                <a:ext cx="11072383" cy="1633397"/>
              </a:xfrm>
              <a:prstGeom prst="rect">
                <a:avLst/>
              </a:prstGeom>
              <a:noFill/>
              <a:ln w="28575">
                <a:noFill/>
                <a:miter lim="800000"/>
                <a:headEnd/>
                <a:tailEnd/>
              </a:ln>
            </p:spPr>
            <p:txBody>
              <a:bodyPr wrap="square" lIns="90000" tIns="46800" rIns="90000" bIns="46800">
                <a:prstTxWarp prst="textNoShape">
                  <a:avLst/>
                </a:prstTxWarp>
                <a:spAutoFit/>
              </a:bodyPr>
              <a:lstStyle/>
              <a:p>
                <a:pPr marL="0" marR="0" lvl="0" indent="0" algn="l" defTabSz="914400" rtl="0" eaLnBrk="1" fontAlgn="auto" latinLnBrk="0" hangingPunct="1">
                  <a:lnSpc>
                    <a:spcPct val="100000"/>
                  </a:lnSpc>
                  <a:spcBef>
                    <a:spcPts val="0"/>
                  </a:spcBef>
                  <a:spcAft>
                    <a:spcPts val="600"/>
                  </a:spcAft>
                  <a:buClr>
                    <a:prstClr val="black"/>
                  </a:buClr>
                  <a:buSzTx/>
                  <a:buFontTx/>
                  <a:buNone/>
                  <a:tabLst/>
                  <a:defRPr/>
                </a:pPr>
                <a:r>
                  <a:rPr kumimoji="0" lang="en-US" sz="1800" b="1" i="0" u="none" strike="noStrike" kern="1200" cap="none" spc="0" normalizeH="0" baseline="0" noProof="0" dirty="0">
                    <a:ln>
                      <a:noFill/>
                    </a:ln>
                    <a:solidFill>
                      <a:srgbClr val="0432FF"/>
                    </a:solidFill>
                    <a:effectLst/>
                    <a:uLnTx/>
                    <a:uFillTx/>
                    <a:latin typeface="Book Antiqua"/>
                    <a:ea typeface="+mn-ea"/>
                    <a:cs typeface="Book Antiqua"/>
                    <a:sym typeface="Symbol" pitchFamily="-104" charset="2"/>
                  </a:rPr>
                  <a:t>NA64++ (electrons): </a:t>
                </a:r>
                <a:r>
                  <a:rPr kumimoji="0" lang="en-US" sz="1800" b="0" i="0" u="none" strike="noStrike" kern="1200" cap="none" spc="0" normalizeH="0" baseline="0" noProof="0" dirty="0">
                    <a:ln>
                      <a:noFill/>
                    </a:ln>
                    <a:solidFill>
                      <a:prstClr val="black"/>
                    </a:solidFill>
                    <a:effectLst/>
                    <a:uLnTx/>
                    <a:uFillTx/>
                    <a:latin typeface="Book Antiqua"/>
                    <a:ea typeface="+mn-ea"/>
                    <a:cs typeface="Book Antiqua"/>
                    <a:sym typeface="Symbol" pitchFamily="-104" charset="2"/>
                  </a:rPr>
                  <a:t>extension beyond 2021 to accumulate up to 5x10</a:t>
                </a:r>
                <a:r>
                  <a:rPr kumimoji="0" lang="en-US" sz="1800" b="0" i="0" u="none" strike="noStrike" kern="1200" cap="none" spc="0" normalizeH="0" baseline="30000" noProof="0" dirty="0">
                    <a:ln>
                      <a:noFill/>
                    </a:ln>
                    <a:solidFill>
                      <a:prstClr val="black"/>
                    </a:solidFill>
                    <a:effectLst/>
                    <a:uLnTx/>
                    <a:uFillTx/>
                    <a:latin typeface="Book Antiqua"/>
                    <a:ea typeface="+mn-ea"/>
                    <a:cs typeface="Book Antiqua"/>
                    <a:sym typeface="Symbol" pitchFamily="-104" charset="2"/>
                  </a:rPr>
                  <a:t>12</a:t>
                </a:r>
                <a:r>
                  <a:rPr kumimoji="0" lang="en-US" sz="1800" b="0" i="0" u="none" strike="noStrike" kern="1200" cap="none" spc="0" normalizeH="0" baseline="0" noProof="0" dirty="0">
                    <a:ln>
                      <a:noFill/>
                    </a:ln>
                    <a:solidFill>
                      <a:prstClr val="black"/>
                    </a:solidFill>
                    <a:effectLst/>
                    <a:uLnTx/>
                    <a:uFillTx/>
                    <a:latin typeface="Book Antiqua"/>
                    <a:ea typeface="+mn-ea"/>
                    <a:cs typeface="Book Antiqua"/>
                    <a:sym typeface="Symbol" pitchFamily="-104" charset="2"/>
                  </a:rPr>
                  <a:t> </a:t>
                </a:r>
                <a:r>
                  <a:rPr kumimoji="0" lang="en-US" sz="1800" b="0" i="0" u="none" strike="noStrike" kern="1200" cap="none" spc="0" normalizeH="0" baseline="0" noProof="0" dirty="0" err="1">
                    <a:ln>
                      <a:noFill/>
                    </a:ln>
                    <a:solidFill>
                      <a:prstClr val="black"/>
                    </a:solidFill>
                    <a:effectLst/>
                    <a:uLnTx/>
                    <a:uFillTx/>
                    <a:latin typeface="Book Antiqua"/>
                    <a:ea typeface="+mn-ea"/>
                    <a:cs typeface="Book Antiqua"/>
                    <a:sym typeface="Symbol" pitchFamily="-104" charset="2"/>
                  </a:rPr>
                  <a:t>eot</a:t>
                </a:r>
                <a:r>
                  <a:rPr kumimoji="0" lang="en-US" sz="1800" b="0" i="0" u="none" strike="noStrike" kern="1200" cap="none" spc="0" normalizeH="0" baseline="0" noProof="0" dirty="0">
                    <a:ln>
                      <a:noFill/>
                    </a:ln>
                    <a:solidFill>
                      <a:prstClr val="black"/>
                    </a:solidFill>
                    <a:effectLst/>
                    <a:uLnTx/>
                    <a:uFillTx/>
                    <a:latin typeface="Book Antiqua"/>
                    <a:ea typeface="+mn-ea"/>
                    <a:cs typeface="Book Antiqua"/>
                    <a:sym typeface="Symbol" pitchFamily="-104" charset="2"/>
                  </a:rPr>
                  <a:t> in H4</a:t>
                </a:r>
              </a:p>
              <a:p>
                <a:pPr marL="0" marR="0" lvl="0" indent="0" algn="l" defTabSz="914400" rtl="0" eaLnBrk="1" fontAlgn="auto" latinLnBrk="0" hangingPunct="1">
                  <a:lnSpc>
                    <a:spcPct val="100000"/>
                  </a:lnSpc>
                  <a:spcBef>
                    <a:spcPts val="0"/>
                  </a:spcBef>
                  <a:spcAft>
                    <a:spcPts val="600"/>
                  </a:spcAft>
                  <a:buClr>
                    <a:prstClr val="black"/>
                  </a:buClr>
                  <a:buSzTx/>
                  <a:buFontTx/>
                  <a:buNone/>
                  <a:tabLst/>
                  <a:defRPr/>
                </a:pPr>
                <a:r>
                  <a:rPr kumimoji="0" lang="en-US" sz="1800" b="1" i="0" u="none" strike="noStrike" kern="1200" cap="none" spc="0" normalizeH="0" baseline="0" noProof="0" dirty="0">
                    <a:ln>
                      <a:noFill/>
                    </a:ln>
                    <a:solidFill>
                      <a:srgbClr val="0432FF"/>
                    </a:solidFill>
                    <a:effectLst/>
                    <a:uLnTx/>
                    <a:uFillTx/>
                    <a:latin typeface="Book Antiqua"/>
                    <a:ea typeface="+mn-ea"/>
                    <a:cs typeface="Book Antiqua"/>
                    <a:sym typeface="Symbol" pitchFamily="-104" charset="2"/>
                  </a:rPr>
                  <a:t>NA64++ (muons):  </a:t>
                </a:r>
                <a:r>
                  <a:rPr kumimoji="0" lang="en-US" sz="1800" b="0" i="0" u="none" strike="noStrike" kern="1200" cap="none" spc="0" normalizeH="0" baseline="0" noProof="0" dirty="0">
                    <a:ln>
                      <a:noFill/>
                    </a:ln>
                    <a:solidFill>
                      <a:prstClr val="black"/>
                    </a:solidFill>
                    <a:effectLst/>
                    <a:uLnTx/>
                    <a:uFillTx/>
                    <a:latin typeface="Book Antiqua"/>
                    <a:ea typeface="+mn-ea"/>
                    <a:cs typeface="Book Antiqua"/>
                    <a:sym typeface="Symbol" pitchFamily="-104" charset="2"/>
                  </a:rPr>
                  <a:t>use the 100-160 GeV muon beam in COMPASS area to study hidden sector with muon couplings. Preliminary test done in 2017 with the COMPASS setup show that the purity of the muon can be kept under control. Interplay between NA64, COMPASS and </a:t>
                </a:r>
                <a:r>
                  <a:rPr kumimoji="0" lang="en-US" sz="1800" b="0" i="0" u="none" strike="noStrike" kern="1200" cap="none" spc="0" normalizeH="0" baseline="0" noProof="0" dirty="0" err="1">
                    <a:ln>
                      <a:noFill/>
                    </a:ln>
                    <a:solidFill>
                      <a:prstClr val="black"/>
                    </a:solidFill>
                    <a:effectLst/>
                    <a:uLnTx/>
                    <a:uFillTx/>
                    <a:latin typeface="Book Antiqua"/>
                    <a:ea typeface="+mn-ea"/>
                    <a:cs typeface="Book Antiqua"/>
                    <a:sym typeface="Symbol" pitchFamily="-104" charset="2"/>
                  </a:rPr>
                  <a:t>MUonE</a:t>
                </a:r>
                <a:r>
                  <a:rPr kumimoji="0" lang="en-US" sz="1800" b="0" i="0" u="none" strike="noStrike" kern="1200" cap="none" spc="0" normalizeH="0" baseline="0" noProof="0" dirty="0">
                    <a:ln>
                      <a:noFill/>
                    </a:ln>
                    <a:solidFill>
                      <a:prstClr val="black"/>
                    </a:solidFill>
                    <a:effectLst/>
                    <a:uLnTx/>
                    <a:uFillTx/>
                    <a:latin typeface="Book Antiqua"/>
                    <a:ea typeface="+mn-ea"/>
                    <a:cs typeface="Book Antiqua"/>
                    <a:sym typeface="Symbol" pitchFamily="-104" charset="2"/>
                  </a:rPr>
                  <a:t> under study.</a:t>
                </a:r>
              </a:p>
              <a:p>
                <a:pPr marL="0" marR="0" lvl="0" indent="0" algn="l" defTabSz="914400" rtl="0" eaLnBrk="1" fontAlgn="auto" latinLnBrk="0" hangingPunct="1">
                  <a:lnSpc>
                    <a:spcPct val="100000"/>
                  </a:lnSpc>
                  <a:spcBef>
                    <a:spcPts val="0"/>
                  </a:spcBef>
                  <a:spcAft>
                    <a:spcPts val="600"/>
                  </a:spcAft>
                  <a:buClr>
                    <a:prstClr val="black"/>
                  </a:buClr>
                  <a:buSzTx/>
                  <a:buFontTx/>
                  <a:buNone/>
                  <a:tabLst/>
                  <a:defRPr/>
                </a:pPr>
                <a:r>
                  <a:rPr kumimoji="0" lang="en-US" sz="1800" b="1" i="0" u="none" strike="noStrike" kern="1200" cap="none" spc="0" normalizeH="0" baseline="0" noProof="0" dirty="0">
                    <a:ln>
                      <a:noFill/>
                    </a:ln>
                    <a:solidFill>
                      <a:srgbClr val="0432FF"/>
                    </a:solidFill>
                    <a:effectLst/>
                    <a:uLnTx/>
                    <a:uFillTx/>
                    <a:latin typeface="Book Antiqua"/>
                    <a:ea typeface="+mn-ea"/>
                    <a:cs typeface="Book Antiqua"/>
                    <a:sym typeface="Symbol" pitchFamily="-104" charset="2"/>
                  </a:rPr>
                  <a:t>NA64++ (K</a:t>
                </a:r>
                <a:r>
                  <a:rPr kumimoji="0" lang="en-US" sz="1800" b="1" i="0" u="none" strike="noStrike" kern="1200" cap="none" spc="0" normalizeH="0" baseline="-25000" noProof="0" dirty="0">
                    <a:ln>
                      <a:noFill/>
                    </a:ln>
                    <a:solidFill>
                      <a:srgbClr val="0432FF"/>
                    </a:solidFill>
                    <a:effectLst/>
                    <a:uLnTx/>
                    <a:uFillTx/>
                    <a:latin typeface="Book Antiqua"/>
                    <a:ea typeface="+mn-ea"/>
                    <a:cs typeface="Book Antiqua"/>
                    <a:sym typeface="Symbol" pitchFamily="-104" charset="2"/>
                  </a:rPr>
                  <a:t>L,S</a:t>
                </a:r>
                <a:r>
                  <a:rPr kumimoji="0" lang="en-US" sz="1800" b="1" i="0" u="none" strike="noStrike" kern="1200" cap="none" spc="0" normalizeH="0" baseline="0" noProof="0" dirty="0">
                    <a:ln>
                      <a:noFill/>
                    </a:ln>
                    <a:solidFill>
                      <a:srgbClr val="0432FF"/>
                    </a:solidFill>
                    <a:effectLst/>
                    <a:uLnTx/>
                    <a:uFillTx/>
                    <a:latin typeface="Book Antiqua"/>
                    <a:ea typeface="+mn-ea"/>
                    <a:cs typeface="Book Antiqua"/>
                    <a:sym typeface="Symbol" pitchFamily="-104" charset="2"/>
                  </a:rPr>
                  <a:t>, </a:t>
                </a:r>
                <a14:m>
                  <m:oMath xmlns:m="http://schemas.openxmlformats.org/officeDocument/2006/math">
                    <m:r>
                      <a:rPr kumimoji="0" lang="en-US" sz="1800" b="1" i="1" u="none" strike="noStrike" kern="1200" cap="none" spc="0" normalizeH="0" baseline="0" noProof="0" smtClean="0">
                        <a:ln>
                          <a:noFill/>
                        </a:ln>
                        <a:solidFill>
                          <a:srgbClr val="0432FF"/>
                        </a:solidFill>
                        <a:effectLst/>
                        <a:uLnTx/>
                        <a:uFillTx/>
                        <a:latin typeface="Cambria Math" panose="02040503050406030204" pitchFamily="18" charset="0"/>
                        <a:ea typeface="Cambria Math" panose="02040503050406030204" pitchFamily="18" charset="0"/>
                        <a:cs typeface="Book Antiqua"/>
                        <a:sym typeface="Symbol" pitchFamily="-104" charset="2"/>
                      </a:rPr>
                      <m:t>𝝅</m:t>
                    </m:r>
                    <m:r>
                      <a:rPr kumimoji="0" lang="en-US" sz="1800" b="1" i="1" u="none" strike="noStrike" kern="1200" cap="none" spc="0" normalizeH="0" baseline="30000" noProof="0" smtClean="0">
                        <a:ln>
                          <a:noFill/>
                        </a:ln>
                        <a:solidFill>
                          <a:srgbClr val="0432FF"/>
                        </a:solidFill>
                        <a:effectLst/>
                        <a:uLnTx/>
                        <a:uFillTx/>
                        <a:latin typeface="Cambria Math" panose="02040503050406030204" pitchFamily="18" charset="0"/>
                        <a:ea typeface="Cambria Math" panose="02040503050406030204" pitchFamily="18" charset="0"/>
                        <a:cs typeface="Book Antiqua"/>
                        <a:sym typeface="Symbol" pitchFamily="-104" charset="2"/>
                      </a:rPr>
                      <m:t>𝟎</m:t>
                    </m:r>
                    <m:r>
                      <a:rPr kumimoji="0" lang="en-US" sz="1800" b="1" i="1" u="none" strike="noStrike" kern="1200" cap="none" spc="0" normalizeH="0" baseline="0" noProof="0" smtClean="0">
                        <a:ln>
                          <a:noFill/>
                        </a:ln>
                        <a:solidFill>
                          <a:srgbClr val="0432FF"/>
                        </a:solidFill>
                        <a:effectLst/>
                        <a:uLnTx/>
                        <a:uFillTx/>
                        <a:latin typeface="Cambria Math" panose="02040503050406030204" pitchFamily="18" charset="0"/>
                        <a:ea typeface="Cambria Math" panose="02040503050406030204" pitchFamily="18" charset="0"/>
                        <a:cs typeface="Book Antiqua"/>
                        <a:sym typeface="Symbol" pitchFamily="-104" charset="2"/>
                      </a:rPr>
                      <m:t>, </m:t>
                    </m:r>
                    <m:r>
                      <a:rPr kumimoji="0" lang="en-US" sz="1800" b="1" i="1" u="none" strike="noStrike" kern="1200" cap="none" spc="0" normalizeH="0" baseline="0" noProof="0" smtClean="0">
                        <a:ln>
                          <a:noFill/>
                        </a:ln>
                        <a:solidFill>
                          <a:srgbClr val="0432FF"/>
                        </a:solidFill>
                        <a:effectLst/>
                        <a:uLnTx/>
                        <a:uFillTx/>
                        <a:latin typeface="Cambria Math" panose="02040503050406030204" pitchFamily="18" charset="0"/>
                        <a:ea typeface="Cambria Math" panose="02040503050406030204" pitchFamily="18" charset="0"/>
                        <a:cs typeface="Book Antiqua"/>
                        <a:sym typeface="Symbol" pitchFamily="-104" charset="2"/>
                      </a:rPr>
                      <m:t>𝜼</m:t>
                    </m:r>
                    <m:r>
                      <a:rPr kumimoji="0" lang="en-US" sz="1800" b="1" i="1" u="none" strike="noStrike" kern="1200" cap="none" spc="0" normalizeH="0" baseline="0" noProof="0" smtClean="0">
                        <a:ln>
                          <a:noFill/>
                        </a:ln>
                        <a:solidFill>
                          <a:srgbClr val="0432FF"/>
                        </a:solidFill>
                        <a:effectLst/>
                        <a:uLnTx/>
                        <a:uFillTx/>
                        <a:latin typeface="Cambria Math" panose="02040503050406030204" pitchFamily="18" charset="0"/>
                        <a:ea typeface="Cambria Math" panose="02040503050406030204" pitchFamily="18" charset="0"/>
                        <a:cs typeface="Book Antiqua"/>
                        <a:sym typeface="Symbol" pitchFamily="-104" charset="2"/>
                      </a:rPr>
                      <m:t>, </m:t>
                    </m:r>
                    <m:r>
                      <a:rPr kumimoji="0" lang="en-US" sz="1800" b="1" i="1" u="none" strike="noStrike" kern="1200" cap="none" spc="0" normalizeH="0" baseline="0" noProof="0" smtClean="0">
                        <a:ln>
                          <a:noFill/>
                        </a:ln>
                        <a:solidFill>
                          <a:srgbClr val="0432FF"/>
                        </a:solidFill>
                        <a:effectLst/>
                        <a:uLnTx/>
                        <a:uFillTx/>
                        <a:latin typeface="Cambria Math" panose="02040503050406030204" pitchFamily="18" charset="0"/>
                        <a:ea typeface="Cambria Math" panose="02040503050406030204" pitchFamily="18" charset="0"/>
                        <a:cs typeface="Book Antiqua"/>
                        <a:sym typeface="Symbol" pitchFamily="-104" charset="2"/>
                      </a:rPr>
                      <m:t>𝜼</m:t>
                    </m:r>
                    <m:r>
                      <a:rPr kumimoji="0" lang="en-US" sz="1800" b="1" i="1" u="none" strike="noStrike" kern="1200" cap="none" spc="0" normalizeH="0" baseline="0" noProof="0" smtClean="0">
                        <a:ln>
                          <a:noFill/>
                        </a:ln>
                        <a:solidFill>
                          <a:srgbClr val="0432FF"/>
                        </a:solidFill>
                        <a:effectLst/>
                        <a:uLnTx/>
                        <a:uFillTx/>
                        <a:latin typeface="Cambria Math" panose="02040503050406030204" pitchFamily="18" charset="0"/>
                        <a:ea typeface="Cambria Math" panose="02040503050406030204" pitchFamily="18" charset="0"/>
                        <a:cs typeface="Book Antiqua"/>
                        <a:sym typeface="Symbol" pitchFamily="-104" charset="2"/>
                      </a:rPr>
                      <m:t>′</m:t>
                    </m:r>
                  </m:oMath>
                </a14:m>
                <a:r>
                  <a:rPr kumimoji="0" lang="en-US" sz="1800" b="1" i="0" u="none" strike="noStrike" kern="1200" cap="none" spc="0" normalizeH="0" baseline="0" noProof="0" dirty="0">
                    <a:ln>
                      <a:noFill/>
                    </a:ln>
                    <a:solidFill>
                      <a:srgbClr val="0432FF"/>
                    </a:solidFill>
                    <a:effectLst/>
                    <a:uLnTx/>
                    <a:uFillTx/>
                    <a:latin typeface="Book Antiqua"/>
                    <a:ea typeface="+mn-ea"/>
                    <a:cs typeface="Book Antiqua"/>
                    <a:sym typeface="Symbol" pitchFamily="-104" charset="2"/>
                  </a:rPr>
                  <a:t> </a:t>
                </a:r>
                <a14:m>
                  <m:oMath xmlns:m="http://schemas.openxmlformats.org/officeDocument/2006/math">
                    <m:r>
                      <a:rPr kumimoji="0" lang="en-US" sz="1800" b="1" i="1" u="none" strike="noStrike" kern="1200" cap="none" spc="0" normalizeH="0" baseline="0" noProof="0" dirty="0" smtClean="0">
                        <a:ln>
                          <a:noFill/>
                        </a:ln>
                        <a:solidFill>
                          <a:srgbClr val="0432FF"/>
                        </a:solidFill>
                        <a:effectLst/>
                        <a:uLnTx/>
                        <a:uFillTx/>
                        <a:latin typeface="Cambria Math" panose="02040503050406030204" pitchFamily="18" charset="0"/>
                        <a:ea typeface="Cambria Math" panose="02040503050406030204" pitchFamily="18" charset="0"/>
                        <a:cs typeface="Book Antiqua"/>
                        <a:sym typeface="Symbol" pitchFamily="-104" charset="2"/>
                      </a:rPr>
                      <m:t>→ </m:t>
                    </m:r>
                  </m:oMath>
                </a14:m>
                <a:r>
                  <a:rPr kumimoji="0" lang="en-US" sz="1800" b="1" i="0" u="none" strike="noStrike" kern="1200" cap="none" spc="0" normalizeH="0" baseline="0" noProof="0" dirty="0">
                    <a:ln>
                      <a:noFill/>
                    </a:ln>
                    <a:solidFill>
                      <a:srgbClr val="0432FF"/>
                    </a:solidFill>
                    <a:effectLst/>
                    <a:uLnTx/>
                    <a:uFillTx/>
                    <a:latin typeface="Book Antiqua"/>
                    <a:ea typeface="+mn-ea"/>
                    <a:cs typeface="Book Antiqua"/>
                    <a:sym typeface="Symbol" pitchFamily="-104" charset="2"/>
                  </a:rPr>
                  <a:t>invisible): </a:t>
                </a:r>
                <a:r>
                  <a:rPr kumimoji="0" lang="en-US" sz="1800" b="0" i="0" u="none" strike="noStrike" kern="1200" cap="none" spc="0" normalizeH="0" baseline="0" noProof="0" dirty="0">
                    <a:ln>
                      <a:noFill/>
                    </a:ln>
                    <a:solidFill>
                      <a:prstClr val="black"/>
                    </a:solidFill>
                    <a:effectLst/>
                    <a:uLnTx/>
                    <a:uFillTx/>
                    <a:latin typeface="Book Antiqua"/>
                    <a:ea typeface="+mn-ea"/>
                    <a:cs typeface="Book Antiqua"/>
                    <a:sym typeface="Symbol" pitchFamily="-104" charset="2"/>
                  </a:rPr>
                  <a:t>produced via charge exchange reactions </a:t>
                </a: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mn-cs"/>
                  </a:rPr>
                  <a:t>π(</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K) p </a:t>
                </a:r>
                <a14:m>
                  <m:oMath xmlns:m="http://schemas.openxmlformats.org/officeDocument/2006/math">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oMath>
                </a14:m>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M</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0</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n +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E</a:t>
                </a:r>
                <a:r>
                  <a:rPr kumimoji="0" lang="en-US" sz="1800" b="0" i="0" u="none" strike="noStrike" kern="1200" cap="none" spc="0" normalizeH="0" baseline="-25000" noProof="0" dirty="0" err="1">
                    <a:ln>
                      <a:noFill/>
                    </a:ln>
                    <a:solidFill>
                      <a:prstClr val="black"/>
                    </a:solidFill>
                    <a:effectLst/>
                    <a:uLnTx/>
                    <a:uFillTx/>
                    <a:latin typeface="Calibri" panose="020F0502020204030204"/>
                    <a:ea typeface="+mn-ea"/>
                    <a:cs typeface="+mn-cs"/>
                  </a:rPr>
                  <a:t>miss</a:t>
                </a:r>
                <a:endParaRPr kumimoji="0" lang="en-US" sz="1800" b="0" i="0" u="none" strike="noStrike" kern="1200" cap="none" spc="0" normalizeH="0" baseline="-25000" noProof="0" dirty="0">
                  <a:ln>
                    <a:noFill/>
                  </a:ln>
                  <a:solidFill>
                    <a:prstClr val="black"/>
                  </a:solidFill>
                  <a:effectLst/>
                  <a:uLnTx/>
                  <a:uFillTx/>
                  <a:latin typeface="Calibri" panose="020F0502020204030204"/>
                  <a:ea typeface="+mn-ea"/>
                  <a:cs typeface="+mn-cs"/>
                </a:endParaRPr>
              </a:p>
            </p:txBody>
          </p:sp>
        </mc:Choice>
        <mc:Fallback xmlns="">
          <p:sp>
            <p:nvSpPr>
              <p:cNvPr id="3" name="Text Box 1028">
                <a:extLst>
                  <a:ext uri="{FF2B5EF4-FFF2-40B4-BE49-F238E27FC236}">
                    <a16:creationId xmlns:a16="http://schemas.microsoft.com/office/drawing/2014/main" id="{B4FE8424-7C5D-2D44-B4C3-5A4D6A4F1FB7}"/>
                  </a:ext>
                </a:extLst>
              </p:cNvPr>
              <p:cNvSpPr txBox="1">
                <a:spLocks noRot="1" noChangeAspect="1" noMove="1" noResize="1" noEditPoints="1" noAdjustHandles="1" noChangeArrowheads="1" noChangeShapeType="1" noTextEdit="1"/>
              </p:cNvSpPr>
              <p:nvPr/>
            </p:nvSpPr>
            <p:spPr bwMode="auto">
              <a:xfrm>
                <a:off x="762000" y="1153245"/>
                <a:ext cx="11072383" cy="1633397"/>
              </a:xfrm>
              <a:prstGeom prst="rect">
                <a:avLst/>
              </a:prstGeom>
              <a:blipFill>
                <a:blip r:embed="rId2"/>
                <a:stretch>
                  <a:fillRect l="-573" t="-1550" r="-573" b="-4651"/>
                </a:stretch>
              </a:blipFill>
              <a:ln w="28575">
                <a:noFill/>
                <a:miter lim="800000"/>
                <a:headEnd/>
                <a:tailEnd/>
              </a:ln>
            </p:spPr>
            <p:txBody>
              <a:bodyPr/>
              <a:lstStyle/>
              <a:p>
                <a:r>
                  <a:rPr lang="en-US">
                    <a:noFill/>
                  </a:rPr>
                  <a:t> </a:t>
                </a:r>
              </a:p>
            </p:txBody>
          </p:sp>
        </mc:Fallback>
      </mc:AlternateContent>
      <p:pic>
        <p:nvPicPr>
          <p:cNvPr id="4" name="Picture 3">
            <a:extLst>
              <a:ext uri="{FF2B5EF4-FFF2-40B4-BE49-F238E27FC236}">
                <a16:creationId xmlns:a16="http://schemas.microsoft.com/office/drawing/2014/main" id="{17D2E169-DEB2-8A4F-AEB9-1B727B9F5AFB}"/>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bwMode="auto">
          <a:xfrm>
            <a:off x="6858000" y="3220656"/>
            <a:ext cx="4343400" cy="3396409"/>
          </a:xfrm>
          <a:prstGeom prst="rect">
            <a:avLst/>
          </a:prstGeom>
          <a:ln>
            <a:noFill/>
          </a:ln>
          <a:extLst>
            <a:ext uri="{53640926-AAD7-44D8-BBD7-CCE9431645EC}">
              <a14:shadowObscured xmlns:a14="http://schemas.microsoft.com/office/drawing/2010/main"/>
            </a:ext>
          </a:extLst>
        </p:spPr>
      </p:pic>
      <p:sp>
        <p:nvSpPr>
          <p:cNvPr id="5" name="Content Placeholder 2">
            <a:extLst>
              <a:ext uri="{FF2B5EF4-FFF2-40B4-BE49-F238E27FC236}">
                <a16:creationId xmlns:a16="http://schemas.microsoft.com/office/drawing/2014/main" id="{6C2875D8-C7D9-CE45-AF5E-532C8CDC9A28}"/>
              </a:ext>
            </a:extLst>
          </p:cNvPr>
          <p:cNvSpPr txBox="1">
            <a:spLocks/>
          </p:cNvSpPr>
          <p:nvPr/>
        </p:nvSpPr>
        <p:spPr>
          <a:xfrm>
            <a:off x="304800" y="3398854"/>
            <a:ext cx="6283253" cy="2199025"/>
          </a:xfrm>
          <a:prstGeom prst="rect">
            <a:avLst/>
          </a:prstGeom>
        </p:spPr>
        <p:txBody>
          <a:bodyPr/>
          <a:lst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MS PGothic" panose="020B0600070205080204" pitchFamily="34" charset="-128"/>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2100" kern="1200">
                <a:solidFill>
                  <a:srgbClr val="0C377B"/>
                </a:solidFill>
                <a:latin typeface="+mn-lt"/>
                <a:ea typeface="Ubuntu Light" charset="0"/>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kern="1200">
                <a:solidFill>
                  <a:srgbClr val="0C377B"/>
                </a:solidFill>
                <a:latin typeface="+mn-lt"/>
                <a:ea typeface="Ubuntu Light" charset="0"/>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kern="1200">
                <a:solidFill>
                  <a:srgbClr val="0C377B"/>
                </a:solidFill>
                <a:latin typeface="+mn-lt"/>
                <a:ea typeface="Ubuntu Light" charset="0"/>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kern="1200">
                <a:solidFill>
                  <a:srgbClr val="0C377B"/>
                </a:solidFill>
                <a:latin typeface="+mn-lt"/>
                <a:ea typeface="Ubuntu Light" charset="0"/>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pPr marL="0" indent="0">
              <a:spcBef>
                <a:spcPts val="300"/>
              </a:spcBef>
              <a:buNone/>
            </a:pPr>
            <a:r>
              <a:rPr lang="en-GB" sz="1800" b="1" dirty="0"/>
              <a:t>NA64-mu</a:t>
            </a:r>
            <a:r>
              <a:rPr lang="en-GB" sz="1800" dirty="0"/>
              <a:t> - Phase 1:</a:t>
            </a:r>
          </a:p>
          <a:p>
            <a:pPr lvl="1">
              <a:spcBef>
                <a:spcPts val="300"/>
              </a:spcBef>
            </a:pPr>
            <a:r>
              <a:rPr lang="en-GB" sz="1600" dirty="0"/>
              <a:t>Upstream location identified in PPE211, compatible with current downstream COMPASS installations.</a:t>
            </a:r>
          </a:p>
          <a:p>
            <a:pPr lvl="1">
              <a:spcBef>
                <a:spcPts val="300"/>
              </a:spcBef>
            </a:pPr>
            <a:r>
              <a:rPr lang="en-GB" sz="1600" dirty="0"/>
              <a:t>Calculated optics that fulfil well user requirements.</a:t>
            </a:r>
          </a:p>
          <a:p>
            <a:pPr lvl="1">
              <a:spcBef>
                <a:spcPts val="300"/>
              </a:spcBef>
            </a:pPr>
            <a:r>
              <a:rPr lang="en-GB" sz="1600" dirty="0"/>
              <a:t>Study for optimisation of beam momentum measurement completed.</a:t>
            </a:r>
          </a:p>
          <a:p>
            <a:pPr lvl="1">
              <a:spcBef>
                <a:spcPts val="300"/>
              </a:spcBef>
            </a:pPr>
            <a:r>
              <a:rPr lang="en-GB" sz="1600" dirty="0"/>
              <a:t>Preliminary cost estimate ready for possible installation in ≧ 2021.</a:t>
            </a:r>
          </a:p>
          <a:p>
            <a:pPr marL="0" indent="-3175">
              <a:spcBef>
                <a:spcPts val="300"/>
              </a:spcBef>
              <a:buNone/>
            </a:pPr>
            <a:r>
              <a:rPr lang="en-GB" sz="1700" dirty="0"/>
              <a:t>Phase 2: </a:t>
            </a:r>
            <a:r>
              <a:rPr lang="en-GB" sz="1800" dirty="0"/>
              <a:t>Optics ready, integration study continues… </a:t>
            </a:r>
            <a:endParaRPr lang="en-GB" sz="1700" dirty="0"/>
          </a:p>
          <a:p>
            <a:pPr lvl="1">
              <a:spcBef>
                <a:spcPts val="300"/>
              </a:spcBef>
            </a:pPr>
            <a:endParaRPr lang="en-GB" sz="2000" dirty="0"/>
          </a:p>
        </p:txBody>
      </p:sp>
      <p:sp>
        <p:nvSpPr>
          <p:cNvPr id="6" name="TextBox 5">
            <a:extLst>
              <a:ext uri="{FF2B5EF4-FFF2-40B4-BE49-F238E27FC236}">
                <a16:creationId xmlns:a16="http://schemas.microsoft.com/office/drawing/2014/main" id="{FF333ED2-B614-CD49-A143-E29733D9E6A1}"/>
              </a:ext>
            </a:extLst>
          </p:cNvPr>
          <p:cNvSpPr txBox="1"/>
          <p:nvPr/>
        </p:nvSpPr>
        <p:spPr>
          <a:xfrm>
            <a:off x="152400" y="6210092"/>
            <a:ext cx="2138599" cy="646331"/>
          </a:xfrm>
          <a:prstGeom prst="rect">
            <a:avLst/>
          </a:prstGeom>
          <a:noFill/>
        </p:spPr>
        <p:txBody>
          <a:bodyPr wrap="none" rtlCol="0">
            <a:spAutoFit/>
          </a:bodyPr>
          <a:lstStyle/>
          <a:p>
            <a:r>
              <a:rPr lang="en-GB" b="1" i="1" dirty="0" err="1">
                <a:solidFill>
                  <a:schemeClr val="accent1"/>
                </a:solidFill>
              </a:rPr>
              <a:t>Dipanwita</a:t>
            </a:r>
            <a:r>
              <a:rPr lang="en-GB" b="1" i="1" dirty="0">
                <a:solidFill>
                  <a:schemeClr val="accent1"/>
                </a:solidFill>
              </a:rPr>
              <a:t>  Banerjee</a:t>
            </a:r>
          </a:p>
          <a:p>
            <a:r>
              <a:rPr lang="en-GB" b="1" i="1" dirty="0">
                <a:solidFill>
                  <a:schemeClr val="accent1"/>
                </a:solidFill>
              </a:rPr>
              <a:t>Johannes Bernhard</a:t>
            </a:r>
          </a:p>
        </p:txBody>
      </p:sp>
    </p:spTree>
    <p:extLst>
      <p:ext uri="{BB962C8B-B14F-4D97-AF65-F5344CB8AC3E}">
        <p14:creationId xmlns:p14="http://schemas.microsoft.com/office/powerpoint/2010/main" val="2098403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7C2002B-25BE-7349-9ADD-F4491EA63282}"/>
              </a:ext>
            </a:extLst>
          </p:cNvPr>
          <p:cNvPicPr>
            <a:picLocks noChangeAspect="1"/>
          </p:cNvPicPr>
          <p:nvPr/>
        </p:nvPicPr>
        <p:blipFill>
          <a:blip r:embed="rId2"/>
          <a:stretch>
            <a:fillRect/>
          </a:stretch>
        </p:blipFill>
        <p:spPr>
          <a:xfrm>
            <a:off x="8734857" y="4735123"/>
            <a:ext cx="2497405" cy="701371"/>
          </a:xfrm>
          <a:prstGeom prst="rect">
            <a:avLst/>
          </a:prstGeom>
          <a:ln>
            <a:solidFill>
              <a:schemeClr val="accent1">
                <a:shade val="95000"/>
                <a:satMod val="105000"/>
              </a:schemeClr>
            </a:solidFill>
          </a:ln>
        </p:spPr>
      </p:pic>
      <p:sp>
        <p:nvSpPr>
          <p:cNvPr id="4" name="TextBox 3">
            <a:extLst>
              <a:ext uri="{FF2B5EF4-FFF2-40B4-BE49-F238E27FC236}">
                <a16:creationId xmlns:a16="http://schemas.microsoft.com/office/drawing/2014/main" id="{109777B0-0F98-9C4A-8D8C-D4CB6955C1E3}"/>
              </a:ext>
            </a:extLst>
          </p:cNvPr>
          <p:cNvSpPr txBox="1"/>
          <p:nvPr/>
        </p:nvSpPr>
        <p:spPr>
          <a:xfrm>
            <a:off x="8622060" y="5618830"/>
            <a:ext cx="3188940" cy="830997"/>
          </a:xfrm>
          <a:prstGeom prst="rect">
            <a:avLst/>
          </a:prstGeom>
          <a:noFill/>
        </p:spPr>
        <p:txBody>
          <a:bodyPr wrap="square" rtlCol="0">
            <a:spAutoFit/>
          </a:bodyPr>
          <a:lstStyle/>
          <a:p>
            <a:r>
              <a:rPr lang="en-GB" sz="1600" dirty="0">
                <a:solidFill>
                  <a:srgbClr val="FF0000"/>
                </a:solidFill>
              </a:rPr>
              <a:t>7 times higher than NA62:</a:t>
            </a:r>
          </a:p>
          <a:p>
            <a:r>
              <a:rPr lang="en-GB" sz="1600" dirty="0">
                <a:solidFill>
                  <a:srgbClr val="FF0000"/>
                </a:solidFill>
              </a:rPr>
              <a:t>upgrades to target area and transfer lines (RP, target, </a:t>
            </a:r>
            <a:r>
              <a:rPr lang="en-GB" sz="1600" dirty="0" err="1">
                <a:solidFill>
                  <a:srgbClr val="FF0000"/>
                </a:solidFill>
              </a:rPr>
              <a:t>TAXes</a:t>
            </a:r>
            <a:r>
              <a:rPr lang="en-GB" sz="1600" dirty="0">
                <a:solidFill>
                  <a:srgbClr val="FF0000"/>
                </a:solidFill>
              </a:rPr>
              <a:t>…) required</a:t>
            </a:r>
          </a:p>
        </p:txBody>
      </p:sp>
      <p:pic>
        <p:nvPicPr>
          <p:cNvPr id="5" name="Picture 4">
            <a:extLst>
              <a:ext uri="{FF2B5EF4-FFF2-40B4-BE49-F238E27FC236}">
                <a16:creationId xmlns:a16="http://schemas.microsoft.com/office/drawing/2014/main" id="{F17480EC-2651-634B-8388-21D792360E86}"/>
              </a:ext>
            </a:extLst>
          </p:cNvPr>
          <p:cNvPicPr>
            <a:picLocks noChangeAspect="1"/>
          </p:cNvPicPr>
          <p:nvPr/>
        </p:nvPicPr>
        <p:blipFill>
          <a:blip r:embed="rId3"/>
          <a:stretch>
            <a:fillRect/>
          </a:stretch>
        </p:blipFill>
        <p:spPr>
          <a:xfrm>
            <a:off x="5562600" y="1099066"/>
            <a:ext cx="5105714" cy="3163180"/>
          </a:xfrm>
          <a:prstGeom prst="rect">
            <a:avLst/>
          </a:prstGeom>
        </p:spPr>
      </p:pic>
      <p:sp>
        <p:nvSpPr>
          <p:cNvPr id="7" name="TextBox 6">
            <a:extLst>
              <a:ext uri="{FF2B5EF4-FFF2-40B4-BE49-F238E27FC236}">
                <a16:creationId xmlns:a16="http://schemas.microsoft.com/office/drawing/2014/main" id="{F3CBE039-7E14-6F49-B899-AF1006AF9ACA}"/>
              </a:ext>
            </a:extLst>
          </p:cNvPr>
          <p:cNvSpPr txBox="1"/>
          <p:nvPr/>
        </p:nvSpPr>
        <p:spPr>
          <a:xfrm>
            <a:off x="399221" y="914400"/>
            <a:ext cx="4267200" cy="369332"/>
          </a:xfrm>
          <a:prstGeom prst="rect">
            <a:avLst/>
          </a:prstGeom>
          <a:noFill/>
        </p:spPr>
        <p:txBody>
          <a:bodyPr wrap="square" rtlCol="0">
            <a:spAutoFit/>
          </a:bodyPr>
          <a:lstStyle/>
          <a:p>
            <a:r>
              <a:rPr lang="en-GB" dirty="0">
                <a:solidFill>
                  <a:srgbClr val="FF0000"/>
                </a:solidFill>
              </a:rPr>
              <a:t>Neutral beam line – decidedly non-trivial</a:t>
            </a:r>
          </a:p>
        </p:txBody>
      </p:sp>
      <p:pic>
        <p:nvPicPr>
          <p:cNvPr id="8" name="Picture 7">
            <a:extLst>
              <a:ext uri="{FF2B5EF4-FFF2-40B4-BE49-F238E27FC236}">
                <a16:creationId xmlns:a16="http://schemas.microsoft.com/office/drawing/2014/main" id="{AA8159AE-3F55-0146-BE58-0DB6959E03F8}"/>
              </a:ext>
            </a:extLst>
          </p:cNvPr>
          <p:cNvPicPr>
            <a:picLocks noChangeAspect="1"/>
          </p:cNvPicPr>
          <p:nvPr/>
        </p:nvPicPr>
        <p:blipFill>
          <a:blip r:embed="rId4"/>
          <a:stretch>
            <a:fillRect/>
          </a:stretch>
        </p:blipFill>
        <p:spPr>
          <a:xfrm>
            <a:off x="228600" y="20438"/>
            <a:ext cx="2044700" cy="893962"/>
          </a:xfrm>
          <a:prstGeom prst="rect">
            <a:avLst/>
          </a:prstGeom>
        </p:spPr>
      </p:pic>
      <p:pic>
        <p:nvPicPr>
          <p:cNvPr id="9" name="Picture 8">
            <a:extLst>
              <a:ext uri="{FF2B5EF4-FFF2-40B4-BE49-F238E27FC236}">
                <a16:creationId xmlns:a16="http://schemas.microsoft.com/office/drawing/2014/main" id="{76CAC9EC-2B49-E847-80AD-DC6CB103AC74}"/>
              </a:ext>
            </a:extLst>
          </p:cNvPr>
          <p:cNvPicPr>
            <a:picLocks noChangeAspect="1"/>
          </p:cNvPicPr>
          <p:nvPr/>
        </p:nvPicPr>
        <p:blipFill>
          <a:blip r:embed="rId5"/>
          <a:stretch>
            <a:fillRect/>
          </a:stretch>
        </p:blipFill>
        <p:spPr>
          <a:xfrm>
            <a:off x="2667000" y="317868"/>
            <a:ext cx="4343400" cy="379023"/>
          </a:xfrm>
          <a:prstGeom prst="rect">
            <a:avLst/>
          </a:prstGeom>
        </p:spPr>
      </p:pic>
      <p:pic>
        <p:nvPicPr>
          <p:cNvPr id="16" name="Picture 15">
            <a:extLst>
              <a:ext uri="{FF2B5EF4-FFF2-40B4-BE49-F238E27FC236}">
                <a16:creationId xmlns:a16="http://schemas.microsoft.com/office/drawing/2014/main" id="{07242D0D-6343-2B47-8F6C-857CDC77835B}"/>
              </a:ext>
            </a:extLst>
          </p:cNvPr>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1334320" y="1818838"/>
            <a:ext cx="3634445" cy="2015736"/>
          </a:xfrm>
          <a:prstGeom prst="rect">
            <a:avLst/>
          </a:prstGeom>
        </p:spPr>
      </p:pic>
      <mc:AlternateContent xmlns:mc="http://schemas.openxmlformats.org/markup-compatibility/2006" xmlns:a14="http://schemas.microsoft.com/office/drawing/2010/main">
        <mc:Choice Requires="a14">
          <p:sp>
            <p:nvSpPr>
              <p:cNvPr id="17" name="Rectangle 16">
                <a:extLst>
                  <a:ext uri="{FF2B5EF4-FFF2-40B4-BE49-F238E27FC236}">
                    <a16:creationId xmlns:a16="http://schemas.microsoft.com/office/drawing/2014/main" id="{36F405E9-ADCF-CA46-AB05-694C1D01D65A}"/>
                  </a:ext>
                </a:extLst>
              </p:cNvPr>
              <p:cNvSpPr/>
              <p:nvPr/>
            </p:nvSpPr>
            <p:spPr>
              <a:xfrm>
                <a:off x="414444" y="4479755"/>
                <a:ext cx="7265010" cy="2308324"/>
              </a:xfrm>
              <a:prstGeom prst="rect">
                <a:avLst/>
              </a:prstGeom>
            </p:spPr>
            <p:txBody>
              <a:bodyPr wrap="square">
                <a:spAutoFit/>
              </a:bodyPr>
              <a:lstStyle/>
              <a:p>
                <a:r>
                  <a:rPr lang="en-US" sz="1600" dirty="0"/>
                  <a:t>Modification and optimization of the proton beam transport in P42 to the T10 target.</a:t>
                </a:r>
              </a:p>
              <a:p>
                <a:r>
                  <a:rPr lang="en-US" sz="1600" dirty="0"/>
                  <a:t>Intense target production studies: </a:t>
                </a:r>
              </a:p>
              <a:p>
                <a:pPr marL="285750" indent="-285750">
                  <a:buFont typeface="Arial" panose="020B0604020202020204" pitchFamily="34" charset="0"/>
                  <a:buChar char="•"/>
                </a:pPr>
                <a:r>
                  <a:rPr lang="en-US" sz="1600" dirty="0"/>
                  <a:t>Production angle on T10 target increased from 2.4 to 8 </a:t>
                </a:r>
                <a:r>
                  <a:rPr lang="en-US" sz="1600" dirty="0" err="1"/>
                  <a:t>mrad</a:t>
                </a:r>
                <a:r>
                  <a:rPr lang="en-US" sz="1600" dirty="0"/>
                  <a:t>.  </a:t>
                </a:r>
                <a14:m>
                  <m:oMath xmlns:m="http://schemas.openxmlformats.org/officeDocument/2006/math">
                    <m:r>
                      <m:rPr>
                        <m:sty m:val="p"/>
                      </m:rPr>
                      <a:rPr lang="en-US" sz="1600">
                        <a:latin typeface="Cambria Math" panose="02040503050406030204" pitchFamily="18" charset="0"/>
                      </a:rPr>
                      <m:t>Λ</m:t>
                    </m:r>
                  </m:oMath>
                </a14:m>
                <a:r>
                  <a:rPr lang="en-US" sz="1600" dirty="0"/>
                  <a:t> production suppressed. Loss in </a:t>
                </a:r>
                <a14:m>
                  <m:oMath xmlns:m="http://schemas.openxmlformats.org/officeDocument/2006/math">
                    <m:sSub>
                      <m:sSubPr>
                        <m:ctrlPr>
                          <a:rPr lang="en-US" sz="1600" i="1">
                            <a:latin typeface="Cambria Math" panose="02040503050406030204" pitchFamily="18" charset="0"/>
                          </a:rPr>
                        </m:ctrlPr>
                      </m:sSubPr>
                      <m:e>
                        <m:r>
                          <a:rPr lang="en-US" sz="1600" i="1">
                            <a:latin typeface="Cambria Math" panose="02040503050406030204" pitchFamily="18" charset="0"/>
                          </a:rPr>
                          <m:t>𝐾</m:t>
                        </m:r>
                      </m:e>
                      <m:sub>
                        <m:r>
                          <a:rPr lang="en-US" sz="1600" i="1">
                            <a:latin typeface="Cambria Math" panose="02040503050406030204" pitchFamily="18" charset="0"/>
                          </a:rPr>
                          <m:t>𝐿</m:t>
                        </m:r>
                      </m:sub>
                    </m:sSub>
                  </m:oMath>
                </a14:m>
                <a:r>
                  <a:rPr lang="en-US" sz="1600" dirty="0"/>
                  <a:t> production compensated.</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Reduce photon background by pair conversion in photon converter, material and thickness study in FLUKA.</a:t>
                </a:r>
              </a:p>
              <a:p>
                <a:pPr marL="285750" indent="-285750">
                  <a:buFont typeface="Arial" panose="020B0604020202020204" pitchFamily="34" charset="0"/>
                  <a:buChar char="•"/>
                </a:pPr>
                <a:r>
                  <a:rPr lang="en-US" sz="1600" dirty="0"/>
                  <a:t>Optimize configuration of 3 groups of bending magnets for reduction of muon background with full FLUKA model including magnetic fields </a:t>
                </a:r>
                <a:r>
                  <a:rPr lang="en-US" sz="1600" dirty="0" err="1">
                    <a:solidFill>
                      <a:srgbClr val="FF0000"/>
                    </a:solidFill>
                  </a:rPr>
                  <a:t>etc</a:t>
                </a:r>
                <a:r>
                  <a:rPr lang="en-US" sz="1600" dirty="0">
                    <a:solidFill>
                      <a:srgbClr val="FF0000"/>
                    </a:solidFill>
                  </a:rPr>
                  <a:t>…</a:t>
                </a:r>
              </a:p>
            </p:txBody>
          </p:sp>
        </mc:Choice>
        <mc:Fallback xmlns="">
          <p:sp>
            <p:nvSpPr>
              <p:cNvPr id="17" name="Rectangle 16">
                <a:extLst>
                  <a:ext uri="{FF2B5EF4-FFF2-40B4-BE49-F238E27FC236}">
                    <a16:creationId xmlns:a16="http://schemas.microsoft.com/office/drawing/2014/main" id="{36F405E9-ADCF-CA46-AB05-694C1D01D65A}"/>
                  </a:ext>
                </a:extLst>
              </p:cNvPr>
              <p:cNvSpPr>
                <a:spLocks noRot="1" noChangeAspect="1" noMove="1" noResize="1" noEditPoints="1" noAdjustHandles="1" noChangeArrowheads="1" noChangeShapeType="1" noTextEdit="1"/>
              </p:cNvSpPr>
              <p:nvPr/>
            </p:nvSpPr>
            <p:spPr>
              <a:xfrm>
                <a:off x="414444" y="4479755"/>
                <a:ext cx="7265010" cy="2308324"/>
              </a:xfrm>
              <a:prstGeom prst="rect">
                <a:avLst/>
              </a:prstGeom>
              <a:blipFill>
                <a:blip r:embed="rId7"/>
                <a:stretch>
                  <a:fillRect l="-349" t="-549" b="-2747"/>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9F110EB2-1979-C84F-BBCE-3F4135F13902}"/>
              </a:ext>
            </a:extLst>
          </p:cNvPr>
          <p:cNvSpPr txBox="1"/>
          <p:nvPr/>
        </p:nvSpPr>
        <p:spPr>
          <a:xfrm>
            <a:off x="9213075" y="172356"/>
            <a:ext cx="2332242" cy="369332"/>
          </a:xfrm>
          <a:prstGeom prst="rect">
            <a:avLst/>
          </a:prstGeom>
          <a:noFill/>
        </p:spPr>
        <p:txBody>
          <a:bodyPr wrap="none" rtlCol="0">
            <a:spAutoFit/>
          </a:bodyPr>
          <a:lstStyle/>
          <a:p>
            <a:pPr algn="r"/>
            <a:r>
              <a:rPr lang="en-GB" b="1" i="1" dirty="0">
                <a:solidFill>
                  <a:schemeClr val="accent1"/>
                </a:solidFill>
              </a:rPr>
              <a:t>Maarten van Dijk et al</a:t>
            </a:r>
          </a:p>
        </p:txBody>
      </p:sp>
    </p:spTree>
    <p:extLst>
      <p:ext uri="{BB962C8B-B14F-4D97-AF65-F5344CB8AC3E}">
        <p14:creationId xmlns:p14="http://schemas.microsoft.com/office/powerpoint/2010/main" val="98977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7996214-D530-1C4D-B708-C1C6AA82EAD1}"/>
              </a:ext>
            </a:extLst>
          </p:cNvPr>
          <p:cNvPicPr>
            <a:picLocks noChangeAspect="1"/>
          </p:cNvPicPr>
          <p:nvPr/>
        </p:nvPicPr>
        <p:blipFill>
          <a:blip r:embed="rId2"/>
          <a:stretch>
            <a:fillRect/>
          </a:stretch>
        </p:blipFill>
        <p:spPr>
          <a:xfrm>
            <a:off x="1041400" y="19050"/>
            <a:ext cx="10109200" cy="6819900"/>
          </a:xfrm>
          <a:prstGeom prst="rect">
            <a:avLst/>
          </a:prstGeom>
        </p:spPr>
      </p:pic>
      <p:sp>
        <p:nvSpPr>
          <p:cNvPr id="3" name="Rectangle 2">
            <a:extLst>
              <a:ext uri="{FF2B5EF4-FFF2-40B4-BE49-F238E27FC236}">
                <a16:creationId xmlns:a16="http://schemas.microsoft.com/office/drawing/2014/main" id="{5A730788-BC45-C345-A577-980E76743A73}"/>
              </a:ext>
            </a:extLst>
          </p:cNvPr>
          <p:cNvSpPr/>
          <p:nvPr/>
        </p:nvSpPr>
        <p:spPr>
          <a:xfrm>
            <a:off x="9525000" y="4953000"/>
            <a:ext cx="1371600" cy="762000"/>
          </a:xfrm>
          <a:prstGeom prst="rect">
            <a:avLst/>
          </a:prstGeom>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3600" b="1" dirty="0">
                <a:solidFill>
                  <a:srgbClr val="FFFF00"/>
                </a:solidFill>
              </a:rPr>
              <a:t>HSC</a:t>
            </a:r>
          </a:p>
        </p:txBody>
      </p:sp>
      <p:sp>
        <p:nvSpPr>
          <p:cNvPr id="4" name="TextBox 3">
            <a:extLst>
              <a:ext uri="{FF2B5EF4-FFF2-40B4-BE49-F238E27FC236}">
                <a16:creationId xmlns:a16="http://schemas.microsoft.com/office/drawing/2014/main" id="{F919FF5A-D459-7046-9BFF-3EE658E4EEAA}"/>
              </a:ext>
            </a:extLst>
          </p:cNvPr>
          <p:cNvSpPr txBox="1"/>
          <p:nvPr/>
        </p:nvSpPr>
        <p:spPr>
          <a:xfrm>
            <a:off x="1219200" y="6400800"/>
            <a:ext cx="1752600" cy="307777"/>
          </a:xfrm>
          <a:prstGeom prst="rect">
            <a:avLst/>
          </a:prstGeom>
          <a:noFill/>
        </p:spPr>
        <p:txBody>
          <a:bodyPr wrap="square" rtlCol="0">
            <a:spAutoFit/>
          </a:bodyPr>
          <a:lstStyle/>
          <a:p>
            <a:r>
              <a:rPr lang="en-US" sz="1400" dirty="0">
                <a:solidFill>
                  <a:schemeClr val="bg1"/>
                </a:solidFill>
              </a:rPr>
              <a:t>Gaia </a:t>
            </a:r>
            <a:r>
              <a:rPr lang="en-US" sz="1400" dirty="0" err="1">
                <a:solidFill>
                  <a:schemeClr val="bg1"/>
                </a:solidFill>
              </a:rPr>
              <a:t>Lanfranchi</a:t>
            </a:r>
            <a:endParaRPr lang="en-US" sz="1400" dirty="0">
              <a:solidFill>
                <a:schemeClr val="bg1"/>
              </a:solidFill>
            </a:endParaRPr>
          </a:p>
        </p:txBody>
      </p:sp>
    </p:spTree>
    <p:extLst>
      <p:ext uri="{BB962C8B-B14F-4D97-AF65-F5344CB8AC3E}">
        <p14:creationId xmlns:p14="http://schemas.microsoft.com/office/powerpoint/2010/main" val="6315740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Beam Dump Facilities</a:t>
            </a:r>
            <a:endParaRPr lang="en-GB" dirty="0"/>
          </a:p>
        </p:txBody>
      </p:sp>
      <p:sp>
        <p:nvSpPr>
          <p:cNvPr id="3" name="Content Placeholder 2"/>
          <p:cNvSpPr>
            <a:spLocks noGrp="1"/>
          </p:cNvSpPr>
          <p:nvPr>
            <p:ph idx="1"/>
          </p:nvPr>
        </p:nvSpPr>
        <p:spPr>
          <a:xfrm>
            <a:off x="1371600" y="1173937"/>
            <a:ext cx="10744200" cy="3321864"/>
          </a:xfrm>
        </p:spPr>
        <p:txBody>
          <a:bodyPr>
            <a:normAutofit fontScale="70000" lnSpcReduction="20000"/>
          </a:bodyPr>
          <a:lstStyle/>
          <a:p>
            <a:pPr>
              <a:lnSpc>
                <a:spcPct val="120000"/>
              </a:lnSpc>
              <a:buFont typeface="Wingdings" panose="05000000000000000000" pitchFamily="2" charset="2"/>
              <a:buChar char="§"/>
            </a:pPr>
            <a:r>
              <a:rPr lang="en-GB" dirty="0"/>
              <a:t>BDFs ideal for exploring light super-weakly interacting particles and Light Dark Matter</a:t>
            </a:r>
          </a:p>
          <a:p>
            <a:pPr lvl="1">
              <a:lnSpc>
                <a:spcPct val="120000"/>
              </a:lnSpc>
              <a:buFont typeface="Wingdings" panose="05000000000000000000" pitchFamily="2" charset="2"/>
              <a:buChar char="§"/>
            </a:pPr>
            <a:r>
              <a:rPr lang="en-US" b="1" dirty="0"/>
              <a:t>Luminosity</a:t>
            </a:r>
            <a:r>
              <a:rPr lang="en-US" dirty="0"/>
              <a:t> (yield of </a:t>
            </a:r>
            <a:r>
              <a:rPr lang="en-US" dirty="0">
                <a:latin typeface="Symbol" panose="05050102010706020507" pitchFamily="18" charset="2"/>
              </a:rPr>
              <a:t>p</a:t>
            </a:r>
            <a:r>
              <a:rPr lang="en-US" dirty="0"/>
              <a:t>, K, D, B decay and photons):</a:t>
            </a:r>
          </a:p>
          <a:p>
            <a:pPr lvl="2">
              <a:lnSpc>
                <a:spcPct val="120000"/>
              </a:lnSpc>
              <a:buFont typeface="Wingdings" panose="05000000000000000000" pitchFamily="2" charset="2"/>
              <a:buChar char="§"/>
            </a:pPr>
            <a:r>
              <a:rPr lang="en-US" sz="2600" dirty="0"/>
              <a:t>HL-LHC: ~10</a:t>
            </a:r>
            <a:r>
              <a:rPr lang="en-US" sz="2600" baseline="30000" dirty="0"/>
              <a:t>35</a:t>
            </a:r>
            <a:r>
              <a:rPr lang="en-US" sz="2600" dirty="0"/>
              <a:t> cm</a:t>
            </a:r>
            <a:r>
              <a:rPr lang="en-US" sz="2600" baseline="30000" dirty="0"/>
              <a:t>-2</a:t>
            </a:r>
            <a:r>
              <a:rPr lang="en-US" sz="2600" dirty="0"/>
              <a:t>s</a:t>
            </a:r>
            <a:r>
              <a:rPr lang="en-US" sz="2600" baseline="30000" dirty="0"/>
              <a:t>-1</a:t>
            </a:r>
            <a:r>
              <a:rPr lang="en-US" sz="2600" dirty="0"/>
              <a:t> x 10</a:t>
            </a:r>
            <a:r>
              <a:rPr lang="en-US" sz="2600" baseline="30000" dirty="0"/>
              <a:t>7</a:t>
            </a:r>
            <a:r>
              <a:rPr lang="en-US" sz="2600" dirty="0"/>
              <a:t> s = </a:t>
            </a:r>
            <a:r>
              <a:rPr lang="en-US" sz="2600" b="1" dirty="0"/>
              <a:t>10</a:t>
            </a:r>
            <a:r>
              <a:rPr lang="en-US" sz="2600" b="1" baseline="30000" dirty="0"/>
              <a:t>42</a:t>
            </a:r>
            <a:r>
              <a:rPr lang="en-US" sz="2600" b="1" dirty="0"/>
              <a:t> cm</a:t>
            </a:r>
            <a:r>
              <a:rPr lang="en-US" sz="2600" b="1" baseline="30000" dirty="0"/>
              <a:t>-2</a:t>
            </a:r>
          </a:p>
          <a:p>
            <a:pPr lvl="2">
              <a:lnSpc>
                <a:spcPct val="120000"/>
              </a:lnSpc>
              <a:buFont typeface="Wingdings" panose="05000000000000000000" pitchFamily="2" charset="2"/>
              <a:buChar char="§"/>
            </a:pPr>
            <a:r>
              <a:rPr lang="en-US" sz="2600" dirty="0"/>
              <a:t>SPS (1 m long high A/Z target): 4*10</a:t>
            </a:r>
            <a:r>
              <a:rPr lang="en-US" sz="2600" baseline="30000" dirty="0"/>
              <a:t>13</a:t>
            </a:r>
            <a:r>
              <a:rPr lang="en-US" sz="2600" dirty="0"/>
              <a:t> x 6*10</a:t>
            </a:r>
            <a:r>
              <a:rPr lang="en-US" sz="2600" baseline="30000" dirty="0"/>
              <a:t>24</a:t>
            </a:r>
            <a:r>
              <a:rPr lang="en-US" sz="2600" dirty="0"/>
              <a:t> cm</a:t>
            </a:r>
            <a:r>
              <a:rPr lang="en-US" sz="2600" baseline="30000" dirty="0"/>
              <a:t>-3</a:t>
            </a:r>
            <a:r>
              <a:rPr lang="en-US" sz="2600" dirty="0"/>
              <a:t> x 10</a:t>
            </a:r>
            <a:r>
              <a:rPr lang="en-US" sz="2600" baseline="30000" dirty="0"/>
              <a:t>2</a:t>
            </a:r>
            <a:r>
              <a:rPr lang="en-US" sz="2600" dirty="0"/>
              <a:t> cm x 10</a:t>
            </a:r>
            <a:r>
              <a:rPr lang="en-US" sz="2600" baseline="30000" dirty="0"/>
              <a:t>6</a:t>
            </a:r>
            <a:r>
              <a:rPr lang="en-US" sz="2600" dirty="0"/>
              <a:t> ~ </a:t>
            </a:r>
            <a:r>
              <a:rPr lang="en-US" sz="2600" b="1" dirty="0"/>
              <a:t>2*10</a:t>
            </a:r>
            <a:r>
              <a:rPr lang="en-US" sz="2600" b="1" baseline="30000" dirty="0"/>
              <a:t>46</a:t>
            </a:r>
            <a:r>
              <a:rPr lang="en-US" sz="2600" b="1" dirty="0"/>
              <a:t> cm</a:t>
            </a:r>
            <a:r>
              <a:rPr lang="en-US" sz="2600" b="1" baseline="30000" dirty="0"/>
              <a:t>-2</a:t>
            </a:r>
            <a:endParaRPr lang="en-US" sz="2600" b="1" dirty="0"/>
          </a:p>
          <a:p>
            <a:pPr lvl="2">
              <a:lnSpc>
                <a:spcPct val="120000"/>
              </a:lnSpc>
              <a:buFont typeface="Wingdings" panose="05000000000000000000" pitchFamily="2" charset="2"/>
              <a:buChar char="§"/>
            </a:pPr>
            <a:r>
              <a:rPr lang="en-US" sz="2600" dirty="0"/>
              <a:t>Superior luminosity compensates for lower energy (</a:t>
            </a:r>
            <a:r>
              <a:rPr lang="en-GB" sz="2600" dirty="0">
                <a:solidFill>
                  <a:srgbClr val="005C8A"/>
                </a:solidFill>
              </a:rPr>
              <a:t>e.g. yield of charm hadrons ~10</a:t>
            </a:r>
            <a:r>
              <a:rPr lang="en-GB" sz="2600" baseline="30000" dirty="0">
                <a:solidFill>
                  <a:srgbClr val="005C8A"/>
                </a:solidFill>
              </a:rPr>
              <a:t>16</a:t>
            </a:r>
            <a:r>
              <a:rPr lang="en-GB" sz="2600" dirty="0">
                <a:solidFill>
                  <a:srgbClr val="005C8A"/>
                </a:solidFill>
              </a:rPr>
              <a:t>@HL-LHC vs ~10</a:t>
            </a:r>
            <a:r>
              <a:rPr lang="en-GB" sz="2600" baseline="30000" dirty="0">
                <a:solidFill>
                  <a:srgbClr val="005C8A"/>
                </a:solidFill>
              </a:rPr>
              <a:t>18</a:t>
            </a:r>
            <a:r>
              <a:rPr lang="en-GB" sz="2600" dirty="0">
                <a:solidFill>
                  <a:srgbClr val="005C8A"/>
                </a:solidFill>
              </a:rPr>
              <a:t>@SPS</a:t>
            </a:r>
            <a:r>
              <a:rPr lang="en-US" sz="2600" dirty="0"/>
              <a:t>)</a:t>
            </a:r>
          </a:p>
          <a:p>
            <a:pPr lvl="1">
              <a:lnSpc>
                <a:spcPct val="120000"/>
              </a:lnSpc>
              <a:buFont typeface="Wingdings" panose="05000000000000000000" pitchFamily="2" charset="2"/>
              <a:buChar char="§"/>
            </a:pPr>
            <a:r>
              <a:rPr lang="en-US" b="1" dirty="0"/>
              <a:t>Geometrical acceptance</a:t>
            </a:r>
          </a:p>
          <a:p>
            <a:pPr lvl="1">
              <a:lnSpc>
                <a:spcPct val="120000"/>
              </a:lnSpc>
              <a:buFont typeface="Wingdings" panose="05000000000000000000" pitchFamily="2" charset="2"/>
              <a:buChar char="§"/>
            </a:pPr>
            <a:r>
              <a:rPr lang="en-US" b="1" dirty="0"/>
              <a:t>Long lifetimes</a:t>
            </a:r>
          </a:p>
          <a:p>
            <a:pPr lvl="1">
              <a:lnSpc>
                <a:spcPct val="120000"/>
              </a:lnSpc>
              <a:buFont typeface="Wingdings" panose="05000000000000000000" pitchFamily="2" charset="2"/>
              <a:buChar char="§"/>
            </a:pPr>
            <a:r>
              <a:rPr lang="en-US" b="1" dirty="0"/>
              <a:t>Background suppression</a:t>
            </a:r>
            <a:endParaRPr lang="en-GB" b="1" dirty="0"/>
          </a:p>
        </p:txBody>
      </p:sp>
      <p:sp>
        <p:nvSpPr>
          <p:cNvPr id="9" name="TextBox 8">
            <a:extLst>
              <a:ext uri="{FF2B5EF4-FFF2-40B4-BE49-F238E27FC236}">
                <a16:creationId xmlns:a16="http://schemas.microsoft.com/office/drawing/2014/main" id="{FD129CA0-C9BF-5844-9771-FDBCC0FE52BB}"/>
              </a:ext>
            </a:extLst>
          </p:cNvPr>
          <p:cNvSpPr txBox="1"/>
          <p:nvPr/>
        </p:nvSpPr>
        <p:spPr>
          <a:xfrm>
            <a:off x="152400" y="6449287"/>
            <a:ext cx="2743200" cy="307777"/>
          </a:xfrm>
          <a:prstGeom prst="rect">
            <a:avLst/>
          </a:prstGeom>
          <a:noFill/>
        </p:spPr>
        <p:txBody>
          <a:bodyPr wrap="square" rtlCol="0">
            <a:spAutoFit/>
          </a:bodyPr>
          <a:lstStyle/>
          <a:p>
            <a:r>
              <a:rPr lang="en-US" sz="1400" dirty="0"/>
              <a:t>Andrei </a:t>
            </a:r>
            <a:r>
              <a:rPr lang="en-US" sz="1400" dirty="0" err="1"/>
              <a:t>Golutvin</a:t>
            </a:r>
            <a:r>
              <a:rPr lang="en-US" sz="1400" dirty="0"/>
              <a:t> </a:t>
            </a:r>
          </a:p>
        </p:txBody>
      </p:sp>
      <p:cxnSp>
        <p:nvCxnSpPr>
          <p:cNvPr id="5" name="Straight Arrow Connector 4">
            <a:extLst>
              <a:ext uri="{FF2B5EF4-FFF2-40B4-BE49-F238E27FC236}">
                <a16:creationId xmlns:a16="http://schemas.microsoft.com/office/drawing/2014/main" id="{74FB8579-B164-D640-BE32-E8D1FC2CEB18}"/>
              </a:ext>
            </a:extLst>
          </p:cNvPr>
          <p:cNvCxnSpPr/>
          <p:nvPr/>
        </p:nvCxnSpPr>
        <p:spPr>
          <a:xfrm>
            <a:off x="2737794" y="5471700"/>
            <a:ext cx="723736" cy="1588"/>
          </a:xfrm>
          <a:prstGeom prst="straightConnector1">
            <a:avLst/>
          </a:prstGeom>
          <a:ln w="76200" cap="flat" cmpd="sng" algn="ctr">
            <a:solidFill>
              <a:srgbClr val="FF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6" name="Rectangle 5">
            <a:extLst>
              <a:ext uri="{FF2B5EF4-FFF2-40B4-BE49-F238E27FC236}">
                <a16:creationId xmlns:a16="http://schemas.microsoft.com/office/drawing/2014/main" id="{958715A6-7703-5744-9817-FDD66D4E57C9}"/>
              </a:ext>
            </a:extLst>
          </p:cNvPr>
          <p:cNvSpPr/>
          <p:nvPr/>
        </p:nvSpPr>
        <p:spPr>
          <a:xfrm>
            <a:off x="3461531" y="4870900"/>
            <a:ext cx="300419" cy="1160637"/>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id="{78864129-0073-294D-92F0-684167CF0351}"/>
              </a:ext>
            </a:extLst>
          </p:cNvPr>
          <p:cNvCxnSpPr/>
          <p:nvPr/>
        </p:nvCxnSpPr>
        <p:spPr>
          <a:xfrm>
            <a:off x="3761949" y="5321505"/>
            <a:ext cx="505250" cy="1588"/>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2FD2BFEA-68CD-904E-9CAF-126D51D14AE2}"/>
              </a:ext>
            </a:extLst>
          </p:cNvPr>
          <p:cNvSpPr txBox="1"/>
          <p:nvPr/>
        </p:nvSpPr>
        <p:spPr>
          <a:xfrm>
            <a:off x="815550" y="5128052"/>
            <a:ext cx="1834798" cy="646331"/>
          </a:xfrm>
          <a:prstGeom prst="rect">
            <a:avLst/>
          </a:prstGeom>
          <a:noFill/>
        </p:spPr>
        <p:txBody>
          <a:bodyPr wrap="none" rtlCol="0">
            <a:spAutoFit/>
          </a:bodyPr>
          <a:lstStyle/>
          <a:p>
            <a:r>
              <a:rPr lang="en-US" b="1" dirty="0">
                <a:solidFill>
                  <a:srgbClr val="FF0000"/>
                </a:solidFill>
                <a:latin typeface="Times New Roman"/>
                <a:cs typeface="Times New Roman"/>
              </a:rPr>
              <a:t>SPS protons</a:t>
            </a:r>
          </a:p>
          <a:p>
            <a:r>
              <a:rPr lang="en-US" b="1" dirty="0">
                <a:solidFill>
                  <a:srgbClr val="FF0000"/>
                </a:solidFill>
                <a:latin typeface="Times New Roman"/>
                <a:cs typeface="Times New Roman"/>
              </a:rPr>
              <a:t>muons, electrons</a:t>
            </a:r>
          </a:p>
        </p:txBody>
      </p:sp>
      <p:cxnSp>
        <p:nvCxnSpPr>
          <p:cNvPr id="10" name="Straight Arrow Connector 9">
            <a:extLst>
              <a:ext uri="{FF2B5EF4-FFF2-40B4-BE49-F238E27FC236}">
                <a16:creationId xmlns:a16="http://schemas.microsoft.com/office/drawing/2014/main" id="{E20D9426-A831-7543-9875-D7159AB77088}"/>
              </a:ext>
            </a:extLst>
          </p:cNvPr>
          <p:cNvCxnSpPr/>
          <p:nvPr/>
        </p:nvCxnSpPr>
        <p:spPr>
          <a:xfrm>
            <a:off x="3713899" y="5470112"/>
            <a:ext cx="505250" cy="1588"/>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1CE64108-827A-3D48-B959-9A2118CEA23E}"/>
              </a:ext>
            </a:extLst>
          </p:cNvPr>
          <p:cNvCxnSpPr/>
          <p:nvPr/>
        </p:nvCxnSpPr>
        <p:spPr>
          <a:xfrm>
            <a:off x="3761949" y="5624717"/>
            <a:ext cx="505250" cy="1588"/>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57068FE1-7DBB-644D-923A-2DF16A5A4C6B}"/>
              </a:ext>
            </a:extLst>
          </p:cNvPr>
          <p:cNvCxnSpPr/>
          <p:nvPr/>
        </p:nvCxnSpPr>
        <p:spPr>
          <a:xfrm>
            <a:off x="3666191" y="5780293"/>
            <a:ext cx="505250" cy="1588"/>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13" name="Rectangle 12">
            <a:extLst>
              <a:ext uri="{FF2B5EF4-FFF2-40B4-BE49-F238E27FC236}">
                <a16:creationId xmlns:a16="http://schemas.microsoft.com/office/drawing/2014/main" id="{34538D2D-A9A2-D04B-B953-290592081ED2}"/>
              </a:ext>
            </a:extLst>
          </p:cNvPr>
          <p:cNvSpPr/>
          <p:nvPr/>
        </p:nvSpPr>
        <p:spPr>
          <a:xfrm>
            <a:off x="4267200" y="4854648"/>
            <a:ext cx="2280429" cy="1176889"/>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a:latin typeface="Book Antiqua"/>
                <a:cs typeface="Book Antiqua"/>
              </a:rPr>
              <a:t>dump</a:t>
            </a:r>
          </a:p>
        </p:txBody>
      </p:sp>
      <p:cxnSp>
        <p:nvCxnSpPr>
          <p:cNvPr id="14" name="Straight Arrow Connector 13">
            <a:extLst>
              <a:ext uri="{FF2B5EF4-FFF2-40B4-BE49-F238E27FC236}">
                <a16:creationId xmlns:a16="http://schemas.microsoft.com/office/drawing/2014/main" id="{E8A56D5C-5DE7-6846-AED6-6BAFDC3083A0}"/>
              </a:ext>
            </a:extLst>
          </p:cNvPr>
          <p:cNvCxnSpPr/>
          <p:nvPr/>
        </p:nvCxnSpPr>
        <p:spPr>
          <a:xfrm flipV="1">
            <a:off x="6233554" y="4870899"/>
            <a:ext cx="3727926" cy="450606"/>
          </a:xfrm>
          <a:prstGeom prst="straightConnector1">
            <a:avLst/>
          </a:prstGeom>
          <a:ln w="25400" cap="flat" cmpd="sng" algn="ctr">
            <a:solidFill>
              <a:schemeClr val="tx1"/>
            </a:solidFill>
            <a:prstDash val="sys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06B236CF-75D3-614F-8C97-6C8E32B93D37}"/>
              </a:ext>
            </a:extLst>
          </p:cNvPr>
          <p:cNvCxnSpPr/>
          <p:nvPr/>
        </p:nvCxnSpPr>
        <p:spPr>
          <a:xfrm>
            <a:off x="6385954" y="5473905"/>
            <a:ext cx="3575526" cy="152400"/>
          </a:xfrm>
          <a:prstGeom prst="straightConnector1">
            <a:avLst/>
          </a:prstGeom>
          <a:ln w="25400" cap="flat" cmpd="sng" algn="ctr">
            <a:solidFill>
              <a:schemeClr val="tx1"/>
            </a:solidFill>
            <a:prstDash val="sys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29789C20-4D43-B548-AD12-934165AA764C}"/>
              </a:ext>
            </a:extLst>
          </p:cNvPr>
          <p:cNvCxnSpPr/>
          <p:nvPr/>
        </p:nvCxnSpPr>
        <p:spPr>
          <a:xfrm>
            <a:off x="6538354" y="5353205"/>
            <a:ext cx="3575526" cy="1588"/>
          </a:xfrm>
          <a:prstGeom prst="straightConnector1">
            <a:avLst/>
          </a:prstGeom>
          <a:ln w="25400" cap="flat" cmpd="sng" algn="ctr">
            <a:solidFill>
              <a:schemeClr val="tx1"/>
            </a:solidFill>
            <a:prstDash val="sys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156EFFB5-64E4-5B4B-93B0-59A70A9B8B07}"/>
              </a:ext>
            </a:extLst>
          </p:cNvPr>
          <p:cNvSpPr txBox="1"/>
          <p:nvPr/>
        </p:nvSpPr>
        <p:spPr>
          <a:xfrm>
            <a:off x="9196778" y="4488570"/>
            <a:ext cx="710451" cy="369332"/>
          </a:xfrm>
          <a:prstGeom prst="rect">
            <a:avLst/>
          </a:prstGeom>
          <a:noFill/>
        </p:spPr>
        <p:txBody>
          <a:bodyPr wrap="none" rtlCol="0">
            <a:spAutoFit/>
          </a:bodyPr>
          <a:lstStyle/>
          <a:p>
            <a:r>
              <a:rPr lang="en-US" dirty="0">
                <a:latin typeface="Book Antiqua"/>
                <a:cs typeface="Book Antiqua"/>
              </a:rPr>
              <a:t>HNL</a:t>
            </a:r>
          </a:p>
        </p:txBody>
      </p:sp>
      <p:sp>
        <p:nvSpPr>
          <p:cNvPr id="18" name="TextBox 17">
            <a:extLst>
              <a:ext uri="{FF2B5EF4-FFF2-40B4-BE49-F238E27FC236}">
                <a16:creationId xmlns:a16="http://schemas.microsoft.com/office/drawing/2014/main" id="{3D030657-CC43-0D44-8D03-B05F74384DE0}"/>
              </a:ext>
            </a:extLst>
          </p:cNvPr>
          <p:cNvSpPr txBox="1"/>
          <p:nvPr/>
        </p:nvSpPr>
        <p:spPr>
          <a:xfrm>
            <a:off x="9610982" y="4870899"/>
            <a:ext cx="1590500" cy="369332"/>
          </a:xfrm>
          <a:prstGeom prst="rect">
            <a:avLst/>
          </a:prstGeom>
          <a:noFill/>
        </p:spPr>
        <p:txBody>
          <a:bodyPr wrap="none" rtlCol="0">
            <a:spAutoFit/>
          </a:bodyPr>
          <a:lstStyle/>
          <a:p>
            <a:r>
              <a:rPr lang="en-US" dirty="0">
                <a:latin typeface="Book Antiqua"/>
                <a:cs typeface="Book Antiqua"/>
              </a:rPr>
              <a:t>Dark photons</a:t>
            </a:r>
          </a:p>
        </p:txBody>
      </p:sp>
      <p:sp>
        <p:nvSpPr>
          <p:cNvPr id="19" name="TextBox 18">
            <a:extLst>
              <a:ext uri="{FF2B5EF4-FFF2-40B4-BE49-F238E27FC236}">
                <a16:creationId xmlns:a16="http://schemas.microsoft.com/office/drawing/2014/main" id="{BA70846B-08FE-2A49-A8F9-381704235981}"/>
              </a:ext>
            </a:extLst>
          </p:cNvPr>
          <p:cNvSpPr txBox="1"/>
          <p:nvPr/>
        </p:nvSpPr>
        <p:spPr>
          <a:xfrm>
            <a:off x="9897774" y="5412549"/>
            <a:ext cx="1466643" cy="369332"/>
          </a:xfrm>
          <a:prstGeom prst="rect">
            <a:avLst/>
          </a:prstGeom>
          <a:noFill/>
        </p:spPr>
        <p:txBody>
          <a:bodyPr wrap="none" rtlCol="0">
            <a:spAutoFit/>
          </a:bodyPr>
          <a:lstStyle/>
          <a:p>
            <a:r>
              <a:rPr lang="en-US" dirty="0">
                <a:latin typeface="Book Antiqua"/>
                <a:cs typeface="Book Antiqua"/>
              </a:rPr>
              <a:t>Dark Scalars</a:t>
            </a:r>
          </a:p>
        </p:txBody>
      </p:sp>
      <p:cxnSp>
        <p:nvCxnSpPr>
          <p:cNvPr id="20" name="Straight Arrow Connector 19">
            <a:extLst>
              <a:ext uri="{FF2B5EF4-FFF2-40B4-BE49-F238E27FC236}">
                <a16:creationId xmlns:a16="http://schemas.microsoft.com/office/drawing/2014/main" id="{1AC248BB-BEDB-E042-B848-F1F8EE806692}"/>
              </a:ext>
            </a:extLst>
          </p:cNvPr>
          <p:cNvCxnSpPr/>
          <p:nvPr/>
        </p:nvCxnSpPr>
        <p:spPr>
          <a:xfrm>
            <a:off x="6538354" y="5626305"/>
            <a:ext cx="3575526" cy="705632"/>
          </a:xfrm>
          <a:prstGeom prst="straightConnector1">
            <a:avLst/>
          </a:prstGeom>
          <a:ln w="25400" cap="flat" cmpd="sng" algn="ctr">
            <a:solidFill>
              <a:srgbClr val="000000"/>
            </a:solidFill>
            <a:prstDash val="sys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67592851-43F9-7543-9112-AB9E075FFF17}"/>
              </a:ext>
            </a:extLst>
          </p:cNvPr>
          <p:cNvCxnSpPr/>
          <p:nvPr/>
        </p:nvCxnSpPr>
        <p:spPr>
          <a:xfrm>
            <a:off x="6538354" y="4993794"/>
            <a:ext cx="1129018" cy="1588"/>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81F96C5F-B6F2-1F42-8180-4717C19904F6}"/>
              </a:ext>
            </a:extLst>
          </p:cNvPr>
          <p:cNvCxnSpPr/>
          <p:nvPr/>
        </p:nvCxnSpPr>
        <p:spPr>
          <a:xfrm>
            <a:off x="6171336" y="5144606"/>
            <a:ext cx="1129018" cy="1588"/>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9660E8FC-E6CC-5548-B68F-01826A3C7916}"/>
              </a:ext>
            </a:extLst>
          </p:cNvPr>
          <p:cNvCxnSpPr/>
          <p:nvPr/>
        </p:nvCxnSpPr>
        <p:spPr>
          <a:xfrm>
            <a:off x="6385954" y="5351617"/>
            <a:ext cx="1129018" cy="1588"/>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AD915D9A-F4AC-EB44-A3A4-20CC08B7F91A}"/>
              </a:ext>
            </a:extLst>
          </p:cNvPr>
          <p:cNvCxnSpPr/>
          <p:nvPr/>
        </p:nvCxnSpPr>
        <p:spPr>
          <a:xfrm>
            <a:off x="6385954" y="5473905"/>
            <a:ext cx="1129018" cy="1588"/>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B779932F-F31F-2847-B1D3-C7126F408678}"/>
              </a:ext>
            </a:extLst>
          </p:cNvPr>
          <p:cNvCxnSpPr/>
          <p:nvPr/>
        </p:nvCxnSpPr>
        <p:spPr>
          <a:xfrm>
            <a:off x="6323736" y="5601806"/>
            <a:ext cx="1129018" cy="1588"/>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37114254-D94F-A04E-997F-FA612D66CDE7}"/>
              </a:ext>
            </a:extLst>
          </p:cNvPr>
          <p:cNvCxnSpPr/>
          <p:nvPr/>
        </p:nvCxnSpPr>
        <p:spPr>
          <a:xfrm>
            <a:off x="6385954" y="5754206"/>
            <a:ext cx="1129018" cy="1588"/>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0A552802-AB49-6D43-866F-1295A5639EF9}"/>
              </a:ext>
            </a:extLst>
          </p:cNvPr>
          <p:cNvSpPr txBox="1"/>
          <p:nvPr/>
        </p:nvSpPr>
        <p:spPr>
          <a:xfrm>
            <a:off x="6643220" y="4556845"/>
            <a:ext cx="885842" cy="369332"/>
          </a:xfrm>
          <a:prstGeom prst="rect">
            <a:avLst/>
          </a:prstGeom>
          <a:noFill/>
        </p:spPr>
        <p:txBody>
          <a:bodyPr wrap="none" rtlCol="0">
            <a:spAutoFit/>
          </a:bodyPr>
          <a:lstStyle/>
          <a:p>
            <a:r>
              <a:rPr lang="en-US" dirty="0" err="1">
                <a:solidFill>
                  <a:srgbClr val="0000FF"/>
                </a:solidFill>
                <a:latin typeface="Book Antiqua"/>
                <a:cs typeface="Book Antiqua"/>
              </a:rPr>
              <a:t>muons</a:t>
            </a:r>
            <a:endParaRPr lang="en-US" dirty="0">
              <a:solidFill>
                <a:srgbClr val="0000FF"/>
              </a:solidFill>
              <a:latin typeface="Book Antiqua"/>
              <a:cs typeface="Book Antiqua"/>
            </a:endParaRPr>
          </a:p>
        </p:txBody>
      </p:sp>
      <p:cxnSp>
        <p:nvCxnSpPr>
          <p:cNvPr id="28" name="Straight Arrow Connector 27">
            <a:extLst>
              <a:ext uri="{FF2B5EF4-FFF2-40B4-BE49-F238E27FC236}">
                <a16:creationId xmlns:a16="http://schemas.microsoft.com/office/drawing/2014/main" id="{B3662337-0E7F-1244-A5F0-B20DE573A262}"/>
              </a:ext>
            </a:extLst>
          </p:cNvPr>
          <p:cNvCxnSpPr/>
          <p:nvPr/>
        </p:nvCxnSpPr>
        <p:spPr>
          <a:xfrm>
            <a:off x="6592974" y="5063657"/>
            <a:ext cx="762000" cy="1588"/>
          </a:xfrm>
          <a:prstGeom prst="straightConnector1">
            <a:avLst/>
          </a:prstGeom>
          <a:ln w="25400" cap="flat" cmpd="sng" algn="ctr">
            <a:solidFill>
              <a:srgbClr val="008000"/>
            </a:solidFill>
            <a:prstDash val="sys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CE3A7E6D-3FE2-AC4D-9464-0F13BBD6E745}"/>
              </a:ext>
            </a:extLst>
          </p:cNvPr>
          <p:cNvCxnSpPr/>
          <p:nvPr/>
        </p:nvCxnSpPr>
        <p:spPr>
          <a:xfrm>
            <a:off x="6322069" y="5216057"/>
            <a:ext cx="762000" cy="1588"/>
          </a:xfrm>
          <a:prstGeom prst="straightConnector1">
            <a:avLst/>
          </a:prstGeom>
          <a:ln w="25400" cap="flat" cmpd="sng" algn="ctr">
            <a:solidFill>
              <a:srgbClr val="008000"/>
            </a:solidFill>
            <a:prstDash val="sys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157829B7-1943-A94B-B789-B82093BBA1BB}"/>
              </a:ext>
            </a:extLst>
          </p:cNvPr>
          <p:cNvCxnSpPr/>
          <p:nvPr/>
        </p:nvCxnSpPr>
        <p:spPr>
          <a:xfrm>
            <a:off x="6597364" y="5286527"/>
            <a:ext cx="762000" cy="1588"/>
          </a:xfrm>
          <a:prstGeom prst="straightConnector1">
            <a:avLst/>
          </a:prstGeom>
          <a:ln w="25400" cap="flat" cmpd="sng" algn="ctr">
            <a:solidFill>
              <a:srgbClr val="008000"/>
            </a:solidFill>
            <a:prstDash val="sys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72F44709-8C1E-2540-AB56-9C7BB02676D7}"/>
              </a:ext>
            </a:extLst>
          </p:cNvPr>
          <p:cNvCxnSpPr/>
          <p:nvPr/>
        </p:nvCxnSpPr>
        <p:spPr>
          <a:xfrm>
            <a:off x="6476664" y="5548167"/>
            <a:ext cx="762000" cy="1588"/>
          </a:xfrm>
          <a:prstGeom prst="straightConnector1">
            <a:avLst/>
          </a:prstGeom>
          <a:ln w="25400" cap="flat" cmpd="sng" algn="ctr">
            <a:solidFill>
              <a:srgbClr val="008000"/>
            </a:solidFill>
            <a:prstDash val="sys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3DB915CA-3578-B84D-B92D-9E249A22CE55}"/>
              </a:ext>
            </a:extLst>
          </p:cNvPr>
          <p:cNvCxnSpPr/>
          <p:nvPr/>
        </p:nvCxnSpPr>
        <p:spPr>
          <a:xfrm>
            <a:off x="6915819" y="5673257"/>
            <a:ext cx="762000" cy="1588"/>
          </a:xfrm>
          <a:prstGeom prst="straightConnector1">
            <a:avLst/>
          </a:prstGeom>
          <a:ln w="25400" cap="flat" cmpd="sng" algn="ctr">
            <a:solidFill>
              <a:srgbClr val="008000"/>
            </a:solidFill>
            <a:prstDash val="sys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24330875-930D-6E43-9E09-1421F7EA3FA2}"/>
              </a:ext>
            </a:extLst>
          </p:cNvPr>
          <p:cNvCxnSpPr/>
          <p:nvPr/>
        </p:nvCxnSpPr>
        <p:spPr>
          <a:xfrm>
            <a:off x="6412779" y="5866622"/>
            <a:ext cx="762000" cy="1588"/>
          </a:xfrm>
          <a:prstGeom prst="straightConnector1">
            <a:avLst/>
          </a:prstGeom>
          <a:ln w="25400" cap="flat" cmpd="sng" algn="ctr">
            <a:solidFill>
              <a:srgbClr val="008000"/>
            </a:solidFill>
            <a:prstDash val="sys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2F210CF2-438D-B44B-BB19-4914662A2421}"/>
              </a:ext>
            </a:extLst>
          </p:cNvPr>
          <p:cNvCxnSpPr/>
          <p:nvPr/>
        </p:nvCxnSpPr>
        <p:spPr>
          <a:xfrm>
            <a:off x="6973974" y="5796759"/>
            <a:ext cx="762000" cy="1588"/>
          </a:xfrm>
          <a:prstGeom prst="straightConnector1">
            <a:avLst/>
          </a:prstGeom>
          <a:ln w="25400" cap="flat" cmpd="sng" algn="ctr">
            <a:solidFill>
              <a:srgbClr val="008000"/>
            </a:solidFill>
            <a:prstDash val="sys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017ABC2B-C3F0-8844-8EFB-80EDB65858BF}"/>
              </a:ext>
            </a:extLst>
          </p:cNvPr>
          <p:cNvCxnSpPr/>
          <p:nvPr/>
        </p:nvCxnSpPr>
        <p:spPr>
          <a:xfrm>
            <a:off x="6892044" y="5963795"/>
            <a:ext cx="762000" cy="1588"/>
          </a:xfrm>
          <a:prstGeom prst="straightConnector1">
            <a:avLst/>
          </a:prstGeom>
          <a:ln w="25400" cap="flat" cmpd="sng" algn="ctr">
            <a:solidFill>
              <a:srgbClr val="008000"/>
            </a:solidFill>
            <a:prstDash val="sysDash"/>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36" name="TextBox 35">
            <a:extLst>
              <a:ext uri="{FF2B5EF4-FFF2-40B4-BE49-F238E27FC236}">
                <a16:creationId xmlns:a16="http://schemas.microsoft.com/office/drawing/2014/main" id="{B04095C4-E07C-D149-82A1-AC9EFAC57263}"/>
              </a:ext>
            </a:extLst>
          </p:cNvPr>
          <p:cNvSpPr txBox="1"/>
          <p:nvPr/>
        </p:nvSpPr>
        <p:spPr>
          <a:xfrm>
            <a:off x="6581242" y="6147271"/>
            <a:ext cx="1086130" cy="369332"/>
          </a:xfrm>
          <a:prstGeom prst="rect">
            <a:avLst/>
          </a:prstGeom>
          <a:noFill/>
        </p:spPr>
        <p:txBody>
          <a:bodyPr wrap="none" rtlCol="0">
            <a:spAutoFit/>
          </a:bodyPr>
          <a:lstStyle/>
          <a:p>
            <a:r>
              <a:rPr lang="en-US" dirty="0">
                <a:solidFill>
                  <a:srgbClr val="008000"/>
                </a:solidFill>
              </a:rPr>
              <a:t>neutrinos</a:t>
            </a:r>
          </a:p>
        </p:txBody>
      </p:sp>
      <p:sp>
        <p:nvSpPr>
          <p:cNvPr id="37" name="TextBox 36">
            <a:extLst>
              <a:ext uri="{FF2B5EF4-FFF2-40B4-BE49-F238E27FC236}">
                <a16:creationId xmlns:a16="http://schemas.microsoft.com/office/drawing/2014/main" id="{E48B65EB-A592-DA41-845B-213AA327FA66}"/>
              </a:ext>
            </a:extLst>
          </p:cNvPr>
          <p:cNvSpPr txBox="1"/>
          <p:nvPr/>
        </p:nvSpPr>
        <p:spPr>
          <a:xfrm>
            <a:off x="9351537" y="5777939"/>
            <a:ext cx="2045978" cy="369332"/>
          </a:xfrm>
          <a:prstGeom prst="rect">
            <a:avLst/>
          </a:prstGeom>
          <a:noFill/>
        </p:spPr>
        <p:txBody>
          <a:bodyPr wrap="none" rtlCol="0">
            <a:spAutoFit/>
          </a:bodyPr>
          <a:lstStyle/>
          <a:p>
            <a:r>
              <a:rPr lang="en-US" dirty="0">
                <a:latin typeface="Book Antiqua"/>
                <a:cs typeface="Book Antiqua"/>
              </a:rPr>
              <a:t>Light Dark Matter</a:t>
            </a:r>
          </a:p>
        </p:txBody>
      </p:sp>
    </p:spTree>
    <p:extLst>
      <p:ext uri="{BB962C8B-B14F-4D97-AF65-F5344CB8AC3E}">
        <p14:creationId xmlns:p14="http://schemas.microsoft.com/office/powerpoint/2010/main" val="14463410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3AE704-1A71-144B-B447-CE737D923A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3232" y="0"/>
            <a:ext cx="8105536" cy="6858000"/>
          </a:xfrm>
          <a:prstGeom prst="rect">
            <a:avLst/>
          </a:prstGeom>
        </p:spPr>
      </p:pic>
      <p:sp>
        <p:nvSpPr>
          <p:cNvPr id="5" name="TextBox 4">
            <a:extLst>
              <a:ext uri="{FF2B5EF4-FFF2-40B4-BE49-F238E27FC236}">
                <a16:creationId xmlns:a16="http://schemas.microsoft.com/office/drawing/2014/main" id="{D4FA697A-9BAD-FB49-AFF9-2E50847FBBF3}"/>
              </a:ext>
            </a:extLst>
          </p:cNvPr>
          <p:cNvSpPr txBox="1"/>
          <p:nvPr/>
        </p:nvSpPr>
        <p:spPr>
          <a:xfrm>
            <a:off x="4038600" y="6096001"/>
            <a:ext cx="4114800" cy="646331"/>
          </a:xfrm>
          <a:prstGeom prst="rect">
            <a:avLst/>
          </a:prstGeom>
          <a:solidFill>
            <a:schemeClr val="tx2">
              <a:lumMod val="20000"/>
              <a:lumOff val="80000"/>
            </a:schemeClr>
          </a:solidFill>
        </p:spPr>
        <p:txBody>
          <a:bodyPr wrap="square" rtlCol="0">
            <a:spAutoFit/>
          </a:bodyPr>
          <a:lstStyle/>
          <a:p>
            <a:r>
              <a:rPr lang="en-US" dirty="0"/>
              <a:t>Beam delivery by SPS</a:t>
            </a:r>
          </a:p>
          <a:p>
            <a:r>
              <a:rPr lang="en-US" dirty="0">
                <a:solidFill>
                  <a:srgbClr val="FF0000"/>
                </a:solidFill>
              </a:rPr>
              <a:t>Slow extraction with acceptable losses</a:t>
            </a:r>
          </a:p>
        </p:txBody>
      </p:sp>
      <p:sp>
        <p:nvSpPr>
          <p:cNvPr id="6" name="TextBox 5">
            <a:extLst>
              <a:ext uri="{FF2B5EF4-FFF2-40B4-BE49-F238E27FC236}">
                <a16:creationId xmlns:a16="http://schemas.microsoft.com/office/drawing/2014/main" id="{CC976DFB-EF99-0D43-A396-7CE6ECAC7A06}"/>
              </a:ext>
            </a:extLst>
          </p:cNvPr>
          <p:cNvSpPr txBox="1"/>
          <p:nvPr/>
        </p:nvSpPr>
        <p:spPr>
          <a:xfrm>
            <a:off x="179201" y="152400"/>
            <a:ext cx="3962400" cy="646331"/>
          </a:xfrm>
          <a:prstGeom prst="rect">
            <a:avLst/>
          </a:prstGeom>
          <a:solidFill>
            <a:schemeClr val="tx2">
              <a:lumMod val="20000"/>
              <a:lumOff val="80000"/>
            </a:schemeClr>
          </a:solidFill>
        </p:spPr>
        <p:txBody>
          <a:bodyPr wrap="square" rtlCol="0">
            <a:spAutoFit/>
          </a:bodyPr>
          <a:lstStyle/>
          <a:p>
            <a:r>
              <a:rPr lang="en-US" dirty="0"/>
              <a:t>Civil engineering </a:t>
            </a:r>
          </a:p>
          <a:p>
            <a:r>
              <a:rPr lang="en-US" dirty="0">
                <a:solidFill>
                  <a:srgbClr val="FF0000"/>
                </a:solidFill>
              </a:rPr>
              <a:t>Geotechnical and hydrogeology of site </a:t>
            </a:r>
          </a:p>
        </p:txBody>
      </p:sp>
      <p:sp>
        <p:nvSpPr>
          <p:cNvPr id="7" name="TextBox 6">
            <a:extLst>
              <a:ext uri="{FF2B5EF4-FFF2-40B4-BE49-F238E27FC236}">
                <a16:creationId xmlns:a16="http://schemas.microsoft.com/office/drawing/2014/main" id="{81592F08-107B-DF44-AEB9-728611928CC2}"/>
              </a:ext>
            </a:extLst>
          </p:cNvPr>
          <p:cNvSpPr txBox="1"/>
          <p:nvPr/>
        </p:nvSpPr>
        <p:spPr>
          <a:xfrm>
            <a:off x="8153400" y="0"/>
            <a:ext cx="1524000" cy="369332"/>
          </a:xfrm>
          <a:prstGeom prst="rect">
            <a:avLst/>
          </a:prstGeom>
          <a:solidFill>
            <a:schemeClr val="tx2">
              <a:lumMod val="20000"/>
              <a:lumOff val="80000"/>
            </a:schemeClr>
          </a:solidFill>
        </p:spPr>
        <p:txBody>
          <a:bodyPr wrap="square" rtlCol="0">
            <a:spAutoFit/>
          </a:bodyPr>
          <a:lstStyle/>
          <a:p>
            <a:r>
              <a:rPr lang="en-US" dirty="0"/>
              <a:t>Existing users </a:t>
            </a:r>
          </a:p>
        </p:txBody>
      </p:sp>
      <p:grpSp>
        <p:nvGrpSpPr>
          <p:cNvPr id="9" name="Group 8">
            <a:extLst>
              <a:ext uri="{FF2B5EF4-FFF2-40B4-BE49-F238E27FC236}">
                <a16:creationId xmlns:a16="http://schemas.microsoft.com/office/drawing/2014/main" id="{B942BA7E-4EA3-CB4F-B097-760A69CC0E9C}"/>
              </a:ext>
            </a:extLst>
          </p:cNvPr>
          <p:cNvGrpSpPr/>
          <p:nvPr/>
        </p:nvGrpSpPr>
        <p:grpSpPr>
          <a:xfrm>
            <a:off x="5486400" y="2237602"/>
            <a:ext cx="4633990" cy="1038998"/>
            <a:chOff x="1921595" y="1972270"/>
            <a:chExt cx="4633990" cy="1038998"/>
          </a:xfrm>
        </p:grpSpPr>
        <p:sp>
          <p:nvSpPr>
            <p:cNvPr id="10" name="TextBox 9">
              <a:extLst>
                <a:ext uri="{FF2B5EF4-FFF2-40B4-BE49-F238E27FC236}">
                  <a16:creationId xmlns:a16="http://schemas.microsoft.com/office/drawing/2014/main" id="{1AC72EAB-D7CE-1048-9E63-0F2C4C343638}"/>
                </a:ext>
              </a:extLst>
            </p:cNvPr>
            <p:cNvSpPr txBox="1"/>
            <p:nvPr/>
          </p:nvSpPr>
          <p:spPr>
            <a:xfrm>
              <a:off x="3812385" y="2087938"/>
              <a:ext cx="2743200" cy="923330"/>
            </a:xfrm>
            <a:prstGeom prst="rect">
              <a:avLst/>
            </a:prstGeom>
            <a:solidFill>
              <a:schemeClr val="tx2">
                <a:lumMod val="20000"/>
                <a:lumOff val="80000"/>
              </a:schemeClr>
            </a:solidFill>
          </p:spPr>
          <p:txBody>
            <a:bodyPr wrap="square" rtlCol="0">
              <a:spAutoFit/>
            </a:bodyPr>
            <a:lstStyle/>
            <a:p>
              <a:r>
                <a:rPr lang="en-US" dirty="0"/>
                <a:t>Target and target complex</a:t>
              </a:r>
            </a:p>
            <a:p>
              <a:r>
                <a:rPr lang="en-GB" dirty="0">
                  <a:solidFill>
                    <a:srgbClr val="FF0000"/>
                  </a:solidFill>
                </a:rPr>
                <a:t>355 kW average power</a:t>
              </a:r>
              <a:br>
                <a:rPr lang="en-GB" dirty="0">
                  <a:solidFill>
                    <a:srgbClr val="FF0000"/>
                  </a:solidFill>
                </a:rPr>
              </a:br>
              <a:r>
                <a:rPr lang="en-GB" dirty="0">
                  <a:solidFill>
                    <a:srgbClr val="FF0000"/>
                  </a:solidFill>
                </a:rPr>
                <a:t>2.5 MW pulsed power</a:t>
              </a:r>
            </a:p>
          </p:txBody>
        </p:sp>
        <p:cxnSp>
          <p:nvCxnSpPr>
            <p:cNvPr id="11" name="Straight Arrow Connector 10">
              <a:extLst>
                <a:ext uri="{FF2B5EF4-FFF2-40B4-BE49-F238E27FC236}">
                  <a16:creationId xmlns:a16="http://schemas.microsoft.com/office/drawing/2014/main" id="{06260FF1-A481-4B44-8FC4-7CB38780E2CF}"/>
                </a:ext>
              </a:extLst>
            </p:cNvPr>
            <p:cNvCxnSpPr>
              <a:cxnSpLocks/>
            </p:cNvCxnSpPr>
            <p:nvPr/>
          </p:nvCxnSpPr>
          <p:spPr>
            <a:xfrm flipH="1" flipV="1">
              <a:off x="1921595" y="1972270"/>
              <a:ext cx="1890790" cy="57484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grpSp>
        <p:nvGrpSpPr>
          <p:cNvPr id="12" name="Group 11">
            <a:extLst>
              <a:ext uri="{FF2B5EF4-FFF2-40B4-BE49-F238E27FC236}">
                <a16:creationId xmlns:a16="http://schemas.microsoft.com/office/drawing/2014/main" id="{4D6F8E2F-D22A-8540-9BC4-AB4460B1DD20}"/>
              </a:ext>
            </a:extLst>
          </p:cNvPr>
          <p:cNvGrpSpPr/>
          <p:nvPr/>
        </p:nvGrpSpPr>
        <p:grpSpPr>
          <a:xfrm>
            <a:off x="172116" y="3699116"/>
            <a:ext cx="3733801" cy="646331"/>
            <a:chOff x="1371599" y="2209800"/>
            <a:chExt cx="3733801" cy="646331"/>
          </a:xfrm>
        </p:grpSpPr>
        <p:sp>
          <p:nvSpPr>
            <p:cNvPr id="13" name="TextBox 12">
              <a:extLst>
                <a:ext uri="{FF2B5EF4-FFF2-40B4-BE49-F238E27FC236}">
                  <a16:creationId xmlns:a16="http://schemas.microsoft.com/office/drawing/2014/main" id="{86822104-C121-614C-AF97-255BAE92A2A7}"/>
                </a:ext>
              </a:extLst>
            </p:cNvPr>
            <p:cNvSpPr txBox="1"/>
            <p:nvPr/>
          </p:nvSpPr>
          <p:spPr>
            <a:xfrm>
              <a:off x="1371599" y="2209800"/>
              <a:ext cx="3409284" cy="646331"/>
            </a:xfrm>
            <a:prstGeom prst="rect">
              <a:avLst/>
            </a:prstGeom>
            <a:solidFill>
              <a:schemeClr val="tx2">
                <a:lumMod val="20000"/>
                <a:lumOff val="80000"/>
              </a:schemeClr>
            </a:solidFill>
          </p:spPr>
          <p:txBody>
            <a:bodyPr wrap="square" rtlCol="0">
              <a:spAutoFit/>
            </a:bodyPr>
            <a:lstStyle/>
            <a:p>
              <a:r>
                <a:rPr lang="en-US" dirty="0"/>
                <a:t>Re-construction of junction cavern</a:t>
              </a:r>
            </a:p>
            <a:p>
              <a:r>
                <a:rPr lang="en-US" dirty="0"/>
                <a:t>Switching into new beam-line </a:t>
              </a:r>
            </a:p>
          </p:txBody>
        </p:sp>
        <p:cxnSp>
          <p:nvCxnSpPr>
            <p:cNvPr id="14" name="Straight Arrow Connector 13">
              <a:extLst>
                <a:ext uri="{FF2B5EF4-FFF2-40B4-BE49-F238E27FC236}">
                  <a16:creationId xmlns:a16="http://schemas.microsoft.com/office/drawing/2014/main" id="{B33A520A-054C-5F4F-9705-0029090802E4}"/>
                </a:ext>
              </a:extLst>
            </p:cNvPr>
            <p:cNvCxnSpPr>
              <a:cxnSpLocks/>
              <a:stCxn id="13" idx="3"/>
            </p:cNvCxnSpPr>
            <p:nvPr/>
          </p:nvCxnSpPr>
          <p:spPr>
            <a:xfrm>
              <a:off x="4780883" y="2532966"/>
              <a:ext cx="324517" cy="5783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grpSp>
        <p:nvGrpSpPr>
          <p:cNvPr id="15" name="Group 14">
            <a:extLst>
              <a:ext uri="{FF2B5EF4-FFF2-40B4-BE49-F238E27FC236}">
                <a16:creationId xmlns:a16="http://schemas.microsoft.com/office/drawing/2014/main" id="{58E170C8-4067-BF40-9E5D-90DAD019359F}"/>
              </a:ext>
            </a:extLst>
          </p:cNvPr>
          <p:cNvGrpSpPr/>
          <p:nvPr/>
        </p:nvGrpSpPr>
        <p:grpSpPr>
          <a:xfrm>
            <a:off x="180778" y="2734847"/>
            <a:ext cx="4224654" cy="646331"/>
            <a:chOff x="1541625" y="1195552"/>
            <a:chExt cx="4224654" cy="646331"/>
          </a:xfrm>
        </p:grpSpPr>
        <p:sp>
          <p:nvSpPr>
            <p:cNvPr id="16" name="TextBox 15">
              <a:extLst>
                <a:ext uri="{FF2B5EF4-FFF2-40B4-BE49-F238E27FC236}">
                  <a16:creationId xmlns:a16="http://schemas.microsoft.com/office/drawing/2014/main" id="{CB2B6E04-D82E-CA42-9107-04211D9957F2}"/>
                </a:ext>
              </a:extLst>
            </p:cNvPr>
            <p:cNvSpPr txBox="1"/>
            <p:nvPr/>
          </p:nvSpPr>
          <p:spPr>
            <a:xfrm>
              <a:off x="1541625" y="1195552"/>
              <a:ext cx="2362200" cy="646331"/>
            </a:xfrm>
            <a:prstGeom prst="rect">
              <a:avLst/>
            </a:prstGeom>
            <a:solidFill>
              <a:schemeClr val="tx2">
                <a:lumMod val="20000"/>
                <a:lumOff val="80000"/>
              </a:schemeClr>
            </a:solidFill>
          </p:spPr>
          <p:txBody>
            <a:bodyPr wrap="square" rtlCol="0">
              <a:spAutoFit/>
            </a:bodyPr>
            <a:lstStyle/>
            <a:p>
              <a:r>
                <a:rPr lang="en-US" dirty="0"/>
                <a:t>New beam line</a:t>
              </a:r>
            </a:p>
            <a:p>
              <a:r>
                <a:rPr lang="en-US" dirty="0"/>
                <a:t>Beam dilution </a:t>
              </a:r>
            </a:p>
          </p:txBody>
        </p:sp>
        <p:cxnSp>
          <p:nvCxnSpPr>
            <p:cNvPr id="17" name="Straight Arrow Connector 16">
              <a:extLst>
                <a:ext uri="{FF2B5EF4-FFF2-40B4-BE49-F238E27FC236}">
                  <a16:creationId xmlns:a16="http://schemas.microsoft.com/office/drawing/2014/main" id="{90744482-10F2-304B-A4E9-6D69CFDF326B}"/>
                </a:ext>
              </a:extLst>
            </p:cNvPr>
            <p:cNvCxnSpPr>
              <a:cxnSpLocks/>
              <a:stCxn id="16" idx="3"/>
            </p:cNvCxnSpPr>
            <p:nvPr/>
          </p:nvCxnSpPr>
          <p:spPr>
            <a:xfrm>
              <a:off x="3903825" y="1518718"/>
              <a:ext cx="1862454" cy="21858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
        <p:nvSpPr>
          <p:cNvPr id="19" name="TextBox 18">
            <a:extLst>
              <a:ext uri="{FF2B5EF4-FFF2-40B4-BE49-F238E27FC236}">
                <a16:creationId xmlns:a16="http://schemas.microsoft.com/office/drawing/2014/main" id="{8DAA2384-41AF-0B4D-85C2-FF9AFD0A4F1F}"/>
              </a:ext>
            </a:extLst>
          </p:cNvPr>
          <p:cNvSpPr txBox="1"/>
          <p:nvPr/>
        </p:nvSpPr>
        <p:spPr>
          <a:xfrm>
            <a:off x="179201" y="925529"/>
            <a:ext cx="2971800" cy="646331"/>
          </a:xfrm>
          <a:prstGeom prst="rect">
            <a:avLst/>
          </a:prstGeom>
          <a:solidFill>
            <a:schemeClr val="tx2">
              <a:lumMod val="20000"/>
              <a:lumOff val="80000"/>
            </a:schemeClr>
          </a:solidFill>
        </p:spPr>
        <p:txBody>
          <a:bodyPr wrap="square" rtlCol="0">
            <a:spAutoFit/>
          </a:bodyPr>
          <a:lstStyle/>
          <a:p>
            <a:r>
              <a:rPr lang="en-US" dirty="0">
                <a:solidFill>
                  <a:srgbClr val="FF0000"/>
                </a:solidFill>
              </a:rPr>
              <a:t>Radiation protection of personnel and environment </a:t>
            </a:r>
          </a:p>
        </p:txBody>
      </p:sp>
      <p:sp>
        <p:nvSpPr>
          <p:cNvPr id="26" name="TextBox 25">
            <a:extLst>
              <a:ext uri="{FF2B5EF4-FFF2-40B4-BE49-F238E27FC236}">
                <a16:creationId xmlns:a16="http://schemas.microsoft.com/office/drawing/2014/main" id="{559F2BBA-771A-C741-9EA0-35C99292C0F6}"/>
              </a:ext>
            </a:extLst>
          </p:cNvPr>
          <p:cNvSpPr txBox="1"/>
          <p:nvPr/>
        </p:nvSpPr>
        <p:spPr>
          <a:xfrm>
            <a:off x="330813" y="5420086"/>
            <a:ext cx="1371600" cy="830997"/>
          </a:xfrm>
          <a:prstGeom prst="rect">
            <a:avLst/>
          </a:prstGeom>
          <a:noFill/>
        </p:spPr>
        <p:txBody>
          <a:bodyPr wrap="square" rtlCol="0">
            <a:spAutoFit/>
          </a:bodyPr>
          <a:lstStyle/>
          <a:p>
            <a:r>
              <a:rPr lang="en-US" sz="4800" b="1" dirty="0"/>
              <a:t>BDF</a:t>
            </a:r>
          </a:p>
        </p:txBody>
      </p:sp>
    </p:spTree>
    <p:extLst>
      <p:ext uri="{BB962C8B-B14F-4D97-AF65-F5344CB8AC3E}">
        <p14:creationId xmlns:p14="http://schemas.microsoft.com/office/powerpoint/2010/main" val="980455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fill="hold"/>
                                        <p:tgtEl>
                                          <p:spTgt spid="19"/>
                                        </p:tgtEl>
                                        <p:attrNameLst>
                                          <p:attrName>ppt_x</p:attrName>
                                        </p:attrNameLst>
                                      </p:cBhvr>
                                      <p:tavLst>
                                        <p:tav tm="0">
                                          <p:val>
                                            <p:strVal val="#ppt_x"/>
                                          </p:val>
                                        </p:tav>
                                        <p:tav tm="100000">
                                          <p:val>
                                            <p:strVal val="#ppt_x"/>
                                          </p:val>
                                        </p:tav>
                                      </p:tavLst>
                                    </p:anim>
                                    <p:anim calcmode="lin" valueType="num">
                                      <p:cBhvr additive="base">
                                        <p:cTn id="4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1BEA758-1041-FD48-AF16-A681A88BA4BD}"/>
              </a:ext>
            </a:extLst>
          </p:cNvPr>
          <p:cNvSpPr>
            <a:spLocks noGrp="1"/>
          </p:cNvSpPr>
          <p:nvPr>
            <p:ph type="title"/>
          </p:nvPr>
        </p:nvSpPr>
        <p:spPr/>
        <p:txBody>
          <a:bodyPr/>
          <a:lstStyle/>
          <a:p>
            <a:r>
              <a:rPr lang="en-US" dirty="0"/>
              <a:t>Target Complex &amp; Experiment Hall</a:t>
            </a:r>
          </a:p>
        </p:txBody>
      </p:sp>
      <p:pic>
        <p:nvPicPr>
          <p:cNvPr id="6" name="Picture 5">
            <a:extLst>
              <a:ext uri="{FF2B5EF4-FFF2-40B4-BE49-F238E27FC236}">
                <a16:creationId xmlns:a16="http://schemas.microsoft.com/office/drawing/2014/main" id="{24456805-B939-A24E-A6FA-AE71B0609E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24000"/>
            <a:ext cx="12192000" cy="4561633"/>
          </a:xfrm>
          <a:prstGeom prst="rect">
            <a:avLst/>
          </a:prstGeom>
        </p:spPr>
      </p:pic>
      <p:sp>
        <p:nvSpPr>
          <p:cNvPr id="8" name="TextBox 7">
            <a:extLst>
              <a:ext uri="{FF2B5EF4-FFF2-40B4-BE49-F238E27FC236}">
                <a16:creationId xmlns:a16="http://schemas.microsoft.com/office/drawing/2014/main" id="{9D221E79-B550-3447-AC27-284752560A92}"/>
              </a:ext>
            </a:extLst>
          </p:cNvPr>
          <p:cNvSpPr txBox="1"/>
          <p:nvPr/>
        </p:nvSpPr>
        <p:spPr>
          <a:xfrm>
            <a:off x="1577" y="6519446"/>
            <a:ext cx="1828800" cy="338554"/>
          </a:xfrm>
          <a:prstGeom prst="rect">
            <a:avLst/>
          </a:prstGeom>
          <a:noFill/>
        </p:spPr>
        <p:txBody>
          <a:bodyPr wrap="square" rtlCol="0">
            <a:spAutoFit/>
          </a:bodyPr>
          <a:lstStyle/>
          <a:p>
            <a:r>
              <a:rPr lang="en-US" sz="1600" dirty="0"/>
              <a:t>Pablo Santos Diaz</a:t>
            </a:r>
          </a:p>
        </p:txBody>
      </p:sp>
      <p:sp>
        <p:nvSpPr>
          <p:cNvPr id="2" name="TextBox 1">
            <a:extLst>
              <a:ext uri="{FF2B5EF4-FFF2-40B4-BE49-F238E27FC236}">
                <a16:creationId xmlns:a16="http://schemas.microsoft.com/office/drawing/2014/main" id="{69FD092C-781E-9C49-9242-22F0ECBEE1C4}"/>
              </a:ext>
            </a:extLst>
          </p:cNvPr>
          <p:cNvSpPr txBox="1"/>
          <p:nvPr/>
        </p:nvSpPr>
        <p:spPr>
          <a:xfrm>
            <a:off x="6324600" y="5562600"/>
            <a:ext cx="5257800" cy="369332"/>
          </a:xfrm>
          <a:prstGeom prst="rect">
            <a:avLst/>
          </a:prstGeom>
          <a:noFill/>
        </p:spPr>
        <p:txBody>
          <a:bodyPr wrap="square" rtlCol="0">
            <a:spAutoFit/>
          </a:bodyPr>
          <a:lstStyle/>
          <a:p>
            <a:r>
              <a:rPr lang="en-GB" dirty="0"/>
              <a:t>BDF Comprehensive Design Study in pre-publication </a:t>
            </a:r>
          </a:p>
        </p:txBody>
      </p:sp>
    </p:spTree>
    <p:extLst>
      <p:ext uri="{BB962C8B-B14F-4D97-AF65-F5344CB8AC3E}">
        <p14:creationId xmlns:p14="http://schemas.microsoft.com/office/powerpoint/2010/main" val="821750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07E8A-AD67-0642-9729-409775813FF7}"/>
              </a:ext>
            </a:extLst>
          </p:cNvPr>
          <p:cNvSpPr>
            <a:spLocks noGrp="1"/>
          </p:cNvSpPr>
          <p:nvPr>
            <p:ph type="title"/>
          </p:nvPr>
        </p:nvSpPr>
        <p:spPr/>
        <p:txBody>
          <a:bodyPr/>
          <a:lstStyle/>
          <a:p>
            <a:r>
              <a:rPr lang="en-GB" dirty="0"/>
              <a:t>SHiP</a:t>
            </a:r>
          </a:p>
        </p:txBody>
      </p:sp>
      <p:pic>
        <p:nvPicPr>
          <p:cNvPr id="4" name="Picture 3">
            <a:extLst>
              <a:ext uri="{FF2B5EF4-FFF2-40B4-BE49-F238E27FC236}">
                <a16:creationId xmlns:a16="http://schemas.microsoft.com/office/drawing/2014/main" id="{6D1EF566-5D2F-1F4F-B768-8D4839B16E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3800" y="1450313"/>
            <a:ext cx="7924800" cy="5293399"/>
          </a:xfrm>
          <a:prstGeom prst="rect">
            <a:avLst/>
          </a:prstGeom>
        </p:spPr>
      </p:pic>
      <p:sp>
        <p:nvSpPr>
          <p:cNvPr id="5" name="TextBox 4">
            <a:extLst>
              <a:ext uri="{FF2B5EF4-FFF2-40B4-BE49-F238E27FC236}">
                <a16:creationId xmlns:a16="http://schemas.microsoft.com/office/drawing/2014/main" id="{5EA02AD3-E919-5344-A558-6D445A456066}"/>
              </a:ext>
            </a:extLst>
          </p:cNvPr>
          <p:cNvSpPr txBox="1"/>
          <p:nvPr/>
        </p:nvSpPr>
        <p:spPr>
          <a:xfrm>
            <a:off x="1066800" y="6056407"/>
            <a:ext cx="2438400" cy="461665"/>
          </a:xfrm>
          <a:prstGeom prst="rect">
            <a:avLst/>
          </a:prstGeom>
          <a:noFill/>
          <a:ln>
            <a:solidFill>
              <a:srgbClr val="FF0000"/>
            </a:solidFill>
          </a:ln>
        </p:spPr>
        <p:txBody>
          <a:bodyPr wrap="square" rtlCol="0">
            <a:spAutoFit/>
          </a:bodyPr>
          <a:lstStyle/>
          <a:p>
            <a:r>
              <a:rPr lang="en-GB" sz="2400" dirty="0">
                <a:solidFill>
                  <a:srgbClr val="FF0000"/>
                </a:solidFill>
              </a:rPr>
              <a:t>4e13 </a:t>
            </a:r>
            <a:r>
              <a:rPr lang="en-GB" sz="2400" dirty="0" err="1">
                <a:solidFill>
                  <a:srgbClr val="FF0000"/>
                </a:solidFill>
              </a:rPr>
              <a:t>PoT</a:t>
            </a:r>
            <a:r>
              <a:rPr lang="en-GB" sz="2400" dirty="0">
                <a:solidFill>
                  <a:srgbClr val="FF0000"/>
                </a:solidFill>
              </a:rPr>
              <a:t>/ 1 s spill</a:t>
            </a:r>
          </a:p>
        </p:txBody>
      </p:sp>
      <p:cxnSp>
        <p:nvCxnSpPr>
          <p:cNvPr id="7" name="Straight Arrow Connector 6">
            <a:extLst>
              <a:ext uri="{FF2B5EF4-FFF2-40B4-BE49-F238E27FC236}">
                <a16:creationId xmlns:a16="http://schemas.microsoft.com/office/drawing/2014/main" id="{33553509-6159-5648-B2AB-5AC1CFD32BF9}"/>
              </a:ext>
            </a:extLst>
          </p:cNvPr>
          <p:cNvCxnSpPr/>
          <p:nvPr/>
        </p:nvCxnSpPr>
        <p:spPr>
          <a:xfrm flipV="1">
            <a:off x="3581400" y="5666348"/>
            <a:ext cx="609600" cy="323165"/>
          </a:xfrm>
          <a:prstGeom prst="straightConnector1">
            <a:avLst/>
          </a:prstGeom>
          <a:ln w="34925">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EF17E6A-37DB-3D49-9A7A-1ABACCF75487}"/>
              </a:ext>
            </a:extLst>
          </p:cNvPr>
          <p:cNvSpPr txBox="1"/>
          <p:nvPr/>
        </p:nvSpPr>
        <p:spPr>
          <a:xfrm>
            <a:off x="304800" y="1295400"/>
            <a:ext cx="7696200" cy="1015663"/>
          </a:xfrm>
          <a:prstGeom prst="rect">
            <a:avLst/>
          </a:prstGeom>
          <a:noFill/>
        </p:spPr>
        <p:txBody>
          <a:bodyPr wrap="square" rtlCol="0">
            <a:spAutoFit/>
          </a:bodyPr>
          <a:lstStyle/>
          <a:p>
            <a:r>
              <a:rPr lang="en-US" sz="2000" b="1" dirty="0"/>
              <a:t>Physics case </a:t>
            </a:r>
            <a:r>
              <a:rPr lang="en-US" sz="2000" dirty="0"/>
              <a:t>based on 2x10</a:t>
            </a:r>
            <a:r>
              <a:rPr lang="en-US" sz="2000" baseline="30000" dirty="0"/>
              <a:t>20</a:t>
            </a:r>
            <a:r>
              <a:rPr lang="en-US" sz="2000" dirty="0"/>
              <a:t> protons on target</a:t>
            </a:r>
            <a:br>
              <a:rPr lang="en-US" sz="2000" dirty="0"/>
            </a:br>
            <a:r>
              <a:rPr lang="en-US" sz="2000" dirty="0"/>
              <a:t>(5 years of nominal operation)</a:t>
            </a:r>
          </a:p>
          <a:p>
            <a:r>
              <a:rPr lang="en-US" sz="2000" dirty="0"/>
              <a:t>Signal yields from &gt;10</a:t>
            </a:r>
            <a:r>
              <a:rPr lang="en-US" sz="2000" baseline="30000" dirty="0"/>
              <a:t>18</a:t>
            </a:r>
            <a:r>
              <a:rPr lang="en-US" sz="2000" dirty="0"/>
              <a:t> D mesons, &gt;10</a:t>
            </a:r>
            <a:r>
              <a:rPr lang="en-US" sz="2000" baseline="30000" dirty="0"/>
              <a:t>16</a:t>
            </a:r>
            <a:r>
              <a:rPr lang="en-US" sz="2000" dirty="0"/>
              <a:t> tau, &gt;10</a:t>
            </a:r>
            <a:r>
              <a:rPr lang="en-US" sz="2000" baseline="30000" dirty="0"/>
              <a:t>21</a:t>
            </a:r>
            <a:r>
              <a:rPr lang="en-US" sz="2000" dirty="0"/>
              <a:t> photons (&gt;100 MeV)</a:t>
            </a:r>
          </a:p>
        </p:txBody>
      </p:sp>
      <p:sp>
        <p:nvSpPr>
          <p:cNvPr id="10" name="TextBox 9">
            <a:extLst>
              <a:ext uri="{FF2B5EF4-FFF2-40B4-BE49-F238E27FC236}">
                <a16:creationId xmlns:a16="http://schemas.microsoft.com/office/drawing/2014/main" id="{5C1CB0FD-EC7C-274E-90D1-C515C1C20E24}"/>
              </a:ext>
            </a:extLst>
          </p:cNvPr>
          <p:cNvSpPr txBox="1"/>
          <p:nvPr/>
        </p:nvSpPr>
        <p:spPr>
          <a:xfrm>
            <a:off x="304800" y="2740614"/>
            <a:ext cx="4495800" cy="1323439"/>
          </a:xfrm>
          <a:prstGeom prst="rect">
            <a:avLst/>
          </a:prstGeom>
          <a:noFill/>
        </p:spPr>
        <p:txBody>
          <a:bodyPr wrap="square" rtlCol="0">
            <a:spAutoFit/>
          </a:bodyPr>
          <a:lstStyle/>
          <a:p>
            <a:r>
              <a:rPr lang="en-US" sz="2000" b="1" dirty="0"/>
              <a:t>Dual detector system:</a:t>
            </a:r>
          </a:p>
          <a:p>
            <a:r>
              <a:rPr lang="en-US" sz="2000" dirty="0"/>
              <a:t>1. Search for HS decays (“HS detector”)</a:t>
            </a:r>
          </a:p>
          <a:p>
            <a:r>
              <a:rPr lang="en-US" sz="2000" dirty="0"/>
              <a:t>2. Neutrino physics and search for LDM recoil signatures (“SND”)</a:t>
            </a:r>
          </a:p>
        </p:txBody>
      </p:sp>
    </p:spTree>
    <p:extLst>
      <p:ext uri="{BB962C8B-B14F-4D97-AF65-F5344CB8AC3E}">
        <p14:creationId xmlns:p14="http://schemas.microsoft.com/office/powerpoint/2010/main" val="24980966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58F8B-9159-8640-93F4-F712F4B8F3D4}"/>
              </a:ext>
            </a:extLst>
          </p:cNvPr>
          <p:cNvSpPr>
            <a:spLocks noGrp="1"/>
          </p:cNvSpPr>
          <p:nvPr>
            <p:ph type="title"/>
          </p:nvPr>
        </p:nvSpPr>
        <p:spPr>
          <a:xfrm>
            <a:off x="0" y="9525"/>
            <a:ext cx="2209800" cy="868362"/>
          </a:xfrm>
        </p:spPr>
        <p:txBody>
          <a:bodyPr/>
          <a:lstStyle/>
          <a:p>
            <a:r>
              <a:rPr lang="en-GB" dirty="0" err="1"/>
              <a:t>TauFV</a:t>
            </a:r>
            <a:endParaRPr lang="en-GB" dirty="0"/>
          </a:p>
        </p:txBody>
      </p:sp>
      <p:pic>
        <p:nvPicPr>
          <p:cNvPr id="4" name="Picture 3">
            <a:extLst>
              <a:ext uri="{FF2B5EF4-FFF2-40B4-BE49-F238E27FC236}">
                <a16:creationId xmlns:a16="http://schemas.microsoft.com/office/drawing/2014/main" id="{7370C1F2-B196-B04E-B556-13D7CE4FD3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8966" y="2826311"/>
            <a:ext cx="8368233" cy="4031689"/>
          </a:xfrm>
          <a:prstGeom prst="rect">
            <a:avLst/>
          </a:prstGeom>
          <a:ln>
            <a:solidFill>
              <a:schemeClr val="tx1"/>
            </a:solidFill>
          </a:ln>
        </p:spPr>
      </p:pic>
      <p:pic>
        <p:nvPicPr>
          <p:cNvPr id="6" name="Picture 5">
            <a:extLst>
              <a:ext uri="{FF2B5EF4-FFF2-40B4-BE49-F238E27FC236}">
                <a16:creationId xmlns:a16="http://schemas.microsoft.com/office/drawing/2014/main" id="{58453520-A3DC-3842-B0DB-C188B3FE9B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4047" y="9525"/>
            <a:ext cx="8363153" cy="2738638"/>
          </a:xfrm>
          <a:prstGeom prst="rect">
            <a:avLst/>
          </a:prstGeom>
          <a:ln>
            <a:solidFill>
              <a:schemeClr val="tx1"/>
            </a:solidFill>
          </a:ln>
        </p:spPr>
      </p:pic>
      <p:sp>
        <p:nvSpPr>
          <p:cNvPr id="7" name="TextBox 6">
            <a:extLst>
              <a:ext uri="{FF2B5EF4-FFF2-40B4-BE49-F238E27FC236}">
                <a16:creationId xmlns:a16="http://schemas.microsoft.com/office/drawing/2014/main" id="{EE5A5CD7-CD80-E74D-8147-70074FF64FA6}"/>
              </a:ext>
            </a:extLst>
          </p:cNvPr>
          <p:cNvSpPr txBox="1"/>
          <p:nvPr/>
        </p:nvSpPr>
        <p:spPr>
          <a:xfrm>
            <a:off x="152400" y="887412"/>
            <a:ext cx="3048000" cy="2585323"/>
          </a:xfrm>
          <a:prstGeom prst="rect">
            <a:avLst/>
          </a:prstGeom>
          <a:noFill/>
        </p:spPr>
        <p:txBody>
          <a:bodyPr wrap="square" rtlCol="0">
            <a:spAutoFit/>
          </a:bodyPr>
          <a:lstStyle/>
          <a:p>
            <a:r>
              <a:rPr lang="en-US" dirty="0"/>
              <a:t>Search for Lepton </a:t>
            </a:r>
            <a:r>
              <a:rPr lang="en-US" dirty="0" err="1"/>
              <a:t>Flavour</a:t>
            </a:r>
            <a:r>
              <a:rPr lang="en-US" dirty="0"/>
              <a:t> Violation and rare decays</a:t>
            </a:r>
          </a:p>
          <a:p>
            <a:endParaRPr lang="en-US" dirty="0"/>
          </a:p>
          <a:p>
            <a:r>
              <a:rPr lang="en-US" dirty="0"/>
              <a:t>Using a thin in-line target to intercept about 2% of the intensity delivered to the SHiP target, would have access to close to 8e13  tau lepton and 5e15 D</a:t>
            </a:r>
            <a:r>
              <a:rPr lang="en-US" baseline="-25000" dirty="0">
                <a:latin typeface="Calibri" panose="020F0502020204030204" pitchFamily="34" charset="0"/>
              </a:rPr>
              <a:t>0</a:t>
            </a:r>
            <a:r>
              <a:rPr lang="en-US" dirty="0"/>
              <a:t> meson decays</a:t>
            </a:r>
          </a:p>
        </p:txBody>
      </p:sp>
      <p:pic>
        <p:nvPicPr>
          <p:cNvPr id="12" name="Picture 11">
            <a:extLst>
              <a:ext uri="{FF2B5EF4-FFF2-40B4-BE49-F238E27FC236}">
                <a16:creationId xmlns:a16="http://schemas.microsoft.com/office/drawing/2014/main" id="{550D6492-12ED-044E-83D8-ECBE0FBC6D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4114800"/>
            <a:ext cx="2082800" cy="977900"/>
          </a:xfrm>
          <a:prstGeom prst="rect">
            <a:avLst/>
          </a:prstGeom>
        </p:spPr>
      </p:pic>
    </p:spTree>
    <p:extLst>
      <p:ext uri="{BB962C8B-B14F-4D97-AF65-F5344CB8AC3E}">
        <p14:creationId xmlns:p14="http://schemas.microsoft.com/office/powerpoint/2010/main" val="17565651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DA266-53D8-6C47-9EA8-5CC6D16DB5D6}"/>
              </a:ext>
            </a:extLst>
          </p:cNvPr>
          <p:cNvSpPr>
            <a:spLocks noGrp="1"/>
          </p:cNvSpPr>
          <p:nvPr>
            <p:ph type="title"/>
          </p:nvPr>
        </p:nvSpPr>
        <p:spPr/>
        <p:txBody>
          <a:bodyPr/>
          <a:lstStyle/>
          <a:p>
            <a:r>
              <a:rPr lang="en-GB" dirty="0"/>
              <a:t>SPS beam – slow extraction</a:t>
            </a:r>
          </a:p>
        </p:txBody>
      </p:sp>
      <p:pic>
        <p:nvPicPr>
          <p:cNvPr id="3" name="Picture 2">
            <a:extLst>
              <a:ext uri="{FF2B5EF4-FFF2-40B4-BE49-F238E27FC236}">
                <a16:creationId xmlns:a16="http://schemas.microsoft.com/office/drawing/2014/main" id="{EEE909EB-310F-A945-8AFE-0FA95359F8F6}"/>
              </a:ext>
            </a:extLst>
          </p:cNvPr>
          <p:cNvPicPr>
            <a:picLocks noChangeAspect="1"/>
          </p:cNvPicPr>
          <p:nvPr/>
        </p:nvPicPr>
        <p:blipFill>
          <a:blip r:embed="rId2"/>
          <a:stretch>
            <a:fillRect/>
          </a:stretch>
        </p:blipFill>
        <p:spPr>
          <a:xfrm>
            <a:off x="2604652" y="990600"/>
            <a:ext cx="6982695" cy="2484438"/>
          </a:xfrm>
          <a:prstGeom prst="rect">
            <a:avLst/>
          </a:prstGeom>
        </p:spPr>
      </p:pic>
      <p:pic>
        <p:nvPicPr>
          <p:cNvPr id="6" name="Picture 5">
            <a:extLst>
              <a:ext uri="{FF2B5EF4-FFF2-40B4-BE49-F238E27FC236}">
                <a16:creationId xmlns:a16="http://schemas.microsoft.com/office/drawing/2014/main" id="{5FDE376A-169F-FA4C-AD30-DFFF8D5690E8}"/>
              </a:ext>
            </a:extLst>
          </p:cNvPr>
          <p:cNvPicPr>
            <a:picLocks noChangeAspect="1"/>
          </p:cNvPicPr>
          <p:nvPr/>
        </p:nvPicPr>
        <p:blipFill>
          <a:blip r:embed="rId3"/>
          <a:stretch>
            <a:fillRect/>
          </a:stretch>
        </p:blipFill>
        <p:spPr>
          <a:xfrm>
            <a:off x="76200" y="4165600"/>
            <a:ext cx="4332292" cy="2510931"/>
          </a:xfrm>
          <a:prstGeom prst="rect">
            <a:avLst/>
          </a:prstGeom>
        </p:spPr>
      </p:pic>
      <p:pic>
        <p:nvPicPr>
          <p:cNvPr id="16" name="Picture 15">
            <a:extLst>
              <a:ext uri="{FF2B5EF4-FFF2-40B4-BE49-F238E27FC236}">
                <a16:creationId xmlns:a16="http://schemas.microsoft.com/office/drawing/2014/main" id="{5832D9FF-93AD-704E-A647-FF78F06D17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4300" y="3860800"/>
            <a:ext cx="2924854" cy="2997200"/>
          </a:xfrm>
          <a:prstGeom prst="rect">
            <a:avLst/>
          </a:prstGeom>
        </p:spPr>
      </p:pic>
      <p:sp>
        <p:nvSpPr>
          <p:cNvPr id="17" name="TextBox 16">
            <a:extLst>
              <a:ext uri="{FF2B5EF4-FFF2-40B4-BE49-F238E27FC236}">
                <a16:creationId xmlns:a16="http://schemas.microsoft.com/office/drawing/2014/main" id="{7B89A5BE-12E7-F64F-B182-ACD1A562C754}"/>
              </a:ext>
            </a:extLst>
          </p:cNvPr>
          <p:cNvSpPr txBox="1"/>
          <p:nvPr/>
        </p:nvSpPr>
        <p:spPr>
          <a:xfrm>
            <a:off x="7696200" y="4038600"/>
            <a:ext cx="4398579" cy="2215991"/>
          </a:xfrm>
          <a:prstGeom prst="rect">
            <a:avLst/>
          </a:prstGeom>
          <a:noFill/>
        </p:spPr>
        <p:txBody>
          <a:bodyPr wrap="square" rtlCol="0">
            <a:spAutoFit/>
          </a:bodyPr>
          <a:lstStyle/>
          <a:p>
            <a:endParaRPr lang="en-GB" dirty="0"/>
          </a:p>
          <a:p>
            <a:r>
              <a:rPr lang="en-GB" dirty="0"/>
              <a:t>Beam loss from slow extraction is </a:t>
            </a:r>
            <a:r>
              <a:rPr lang="en-GB" b="1" dirty="0"/>
              <a:t>unavoidable</a:t>
            </a:r>
            <a:r>
              <a:rPr lang="en-GB" dirty="0"/>
              <a:t> and has to be </a:t>
            </a:r>
            <a:r>
              <a:rPr lang="en-GB" b="1" dirty="0"/>
              <a:t>controlled and optimized</a:t>
            </a:r>
            <a:r>
              <a:rPr lang="en-GB" dirty="0"/>
              <a:t>:</a:t>
            </a:r>
          </a:p>
          <a:p>
            <a:pPr lvl="1"/>
            <a:r>
              <a:rPr lang="en-GB" sz="1600" dirty="0">
                <a:solidFill>
                  <a:srgbClr val="FF0000"/>
                </a:solidFill>
              </a:rPr>
              <a:t>Induced activation in Long Straight Section 2 (LSS2) increases in direct proportion to the beam loss on the septum</a:t>
            </a:r>
          </a:p>
          <a:p>
            <a:endParaRPr lang="en-GB" dirty="0"/>
          </a:p>
        </p:txBody>
      </p:sp>
      <p:sp>
        <p:nvSpPr>
          <p:cNvPr id="18" name="Rectangle 17">
            <a:extLst>
              <a:ext uri="{FF2B5EF4-FFF2-40B4-BE49-F238E27FC236}">
                <a16:creationId xmlns:a16="http://schemas.microsoft.com/office/drawing/2014/main" id="{FB76EAA3-1CA4-3C4B-BD72-FB5F90DA27D2}"/>
              </a:ext>
            </a:extLst>
          </p:cNvPr>
          <p:cNvSpPr/>
          <p:nvPr/>
        </p:nvSpPr>
        <p:spPr>
          <a:xfrm>
            <a:off x="4038600" y="4419600"/>
            <a:ext cx="369892"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tIns="0" bIns="46800" rtlCol="0" anchor="ctr"/>
          <a:lstStyle/>
          <a:p>
            <a:pPr algn="ctr"/>
            <a:endParaRPr lang="en-GB" dirty="0"/>
          </a:p>
        </p:txBody>
      </p:sp>
    </p:spTree>
    <p:extLst>
      <p:ext uri="{BB962C8B-B14F-4D97-AF65-F5344CB8AC3E}">
        <p14:creationId xmlns:p14="http://schemas.microsoft.com/office/powerpoint/2010/main" val="1137474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E4414-64E5-DB44-BD65-ABC37C0F445F}"/>
              </a:ext>
            </a:extLst>
          </p:cNvPr>
          <p:cNvSpPr>
            <a:spLocks noGrp="1"/>
          </p:cNvSpPr>
          <p:nvPr>
            <p:ph type="title"/>
          </p:nvPr>
        </p:nvSpPr>
        <p:spPr/>
        <p:txBody>
          <a:bodyPr/>
          <a:lstStyle/>
          <a:p>
            <a:r>
              <a:rPr lang="en-GB" dirty="0">
                <a:solidFill>
                  <a:srgbClr val="FFFF00"/>
                </a:solidFill>
              </a:rPr>
              <a:t>QCD</a:t>
            </a:r>
          </a:p>
        </p:txBody>
      </p:sp>
      <p:sp>
        <p:nvSpPr>
          <p:cNvPr id="3" name="TextBox 2">
            <a:extLst>
              <a:ext uri="{FF2B5EF4-FFF2-40B4-BE49-F238E27FC236}">
                <a16:creationId xmlns:a16="http://schemas.microsoft.com/office/drawing/2014/main" id="{BA1409F0-B798-B347-B1AF-92476F9D508E}"/>
              </a:ext>
            </a:extLst>
          </p:cNvPr>
          <p:cNvSpPr txBox="1"/>
          <p:nvPr/>
        </p:nvSpPr>
        <p:spPr>
          <a:xfrm>
            <a:off x="4572000" y="836096"/>
            <a:ext cx="3200400" cy="369332"/>
          </a:xfrm>
          <a:prstGeom prst="rect">
            <a:avLst/>
          </a:prstGeom>
          <a:noFill/>
        </p:spPr>
        <p:txBody>
          <a:bodyPr wrap="square" rtlCol="0">
            <a:spAutoFit/>
          </a:bodyPr>
          <a:lstStyle/>
          <a:p>
            <a:r>
              <a:rPr lang="en-GB" dirty="0">
                <a:solidFill>
                  <a:srgbClr val="FFFF00"/>
                </a:solidFill>
              </a:rPr>
              <a:t>remains wonderfully intriguing</a:t>
            </a:r>
          </a:p>
        </p:txBody>
      </p:sp>
      <p:pic>
        <p:nvPicPr>
          <p:cNvPr id="1026" name="Picture 2" descr="http://www.physics.adelaide.edu.au/theory/staff/leinweber/VisualQCD/QCDvacuum/su3b600s24t36cool30action.gif">
            <a:extLst>
              <a:ext uri="{FF2B5EF4-FFF2-40B4-BE49-F238E27FC236}">
                <a16:creationId xmlns:a16="http://schemas.microsoft.com/office/drawing/2014/main" id="{6398858C-76E5-FC4C-8C4D-B028C07445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1360997"/>
            <a:ext cx="6495942" cy="4851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9869AF4-8674-BE4C-BC0C-9AC900563485}"/>
              </a:ext>
            </a:extLst>
          </p:cNvPr>
          <p:cNvSpPr txBox="1"/>
          <p:nvPr/>
        </p:nvSpPr>
        <p:spPr>
          <a:xfrm>
            <a:off x="8763000" y="4724400"/>
            <a:ext cx="2743200" cy="1200329"/>
          </a:xfrm>
          <a:prstGeom prst="rect">
            <a:avLst/>
          </a:prstGeom>
          <a:noFill/>
        </p:spPr>
        <p:txBody>
          <a:bodyPr wrap="square" rtlCol="0">
            <a:spAutoFit/>
          </a:bodyPr>
          <a:lstStyle/>
          <a:p>
            <a:r>
              <a:rPr lang="en-US" dirty="0">
                <a:solidFill>
                  <a:srgbClr val="FFFF00"/>
                </a:solidFill>
              </a:rPr>
              <a:t>Action density:</a:t>
            </a:r>
            <a:br>
              <a:rPr lang="en-US" dirty="0">
                <a:solidFill>
                  <a:srgbClr val="FFFF00"/>
                </a:solidFill>
              </a:rPr>
            </a:br>
            <a:r>
              <a:rPr lang="en-US" dirty="0">
                <a:solidFill>
                  <a:srgbClr val="FFFF00"/>
                </a:solidFill>
              </a:rPr>
              <a:t>4 dimensional structure of the long-distance aspects of the QCD vacuum</a:t>
            </a:r>
            <a:endParaRPr lang="en-GB" dirty="0">
              <a:solidFill>
                <a:srgbClr val="FFFF00"/>
              </a:solidFill>
            </a:endParaRPr>
          </a:p>
        </p:txBody>
      </p:sp>
      <p:sp>
        <p:nvSpPr>
          <p:cNvPr id="5" name="TextBox 4">
            <a:extLst>
              <a:ext uri="{FF2B5EF4-FFF2-40B4-BE49-F238E27FC236}">
                <a16:creationId xmlns:a16="http://schemas.microsoft.com/office/drawing/2014/main" id="{03F84FB5-0370-8447-8B69-B7BF496490D3}"/>
              </a:ext>
            </a:extLst>
          </p:cNvPr>
          <p:cNvSpPr txBox="1"/>
          <p:nvPr/>
        </p:nvSpPr>
        <p:spPr>
          <a:xfrm>
            <a:off x="76200" y="6478100"/>
            <a:ext cx="5791200" cy="338554"/>
          </a:xfrm>
          <a:prstGeom prst="rect">
            <a:avLst/>
          </a:prstGeom>
          <a:noFill/>
        </p:spPr>
        <p:txBody>
          <a:bodyPr wrap="square" rtlCol="0">
            <a:spAutoFit/>
          </a:bodyPr>
          <a:lstStyle/>
          <a:p>
            <a:r>
              <a:rPr lang="en-GB" sz="1600" dirty="0">
                <a:solidFill>
                  <a:srgbClr val="FFFF00"/>
                </a:solidFill>
              </a:rPr>
              <a:t>Derek B. </a:t>
            </a:r>
            <a:r>
              <a:rPr lang="en-GB" sz="1600" dirty="0" err="1">
                <a:solidFill>
                  <a:srgbClr val="FFFF00"/>
                </a:solidFill>
              </a:rPr>
              <a:t>Leinweber</a:t>
            </a:r>
            <a:r>
              <a:rPr lang="en-GB" sz="1600" dirty="0">
                <a:solidFill>
                  <a:srgbClr val="FFFF00"/>
                </a:solidFill>
              </a:rPr>
              <a:t>    http://</a:t>
            </a:r>
            <a:r>
              <a:rPr lang="en-GB" sz="1600" dirty="0" err="1">
                <a:solidFill>
                  <a:srgbClr val="FFFF00"/>
                </a:solidFill>
              </a:rPr>
              <a:t>www.physics.adelaide.edu.au</a:t>
            </a:r>
            <a:endParaRPr lang="en-GB" sz="1600" dirty="0">
              <a:solidFill>
                <a:srgbClr val="FFFF00"/>
              </a:solidFill>
            </a:endParaRPr>
          </a:p>
        </p:txBody>
      </p:sp>
      <p:cxnSp>
        <p:nvCxnSpPr>
          <p:cNvPr id="7" name="Straight Arrow Connector 6">
            <a:extLst>
              <a:ext uri="{FF2B5EF4-FFF2-40B4-BE49-F238E27FC236}">
                <a16:creationId xmlns:a16="http://schemas.microsoft.com/office/drawing/2014/main" id="{E9CA42CD-6352-6149-ACBF-8905D9AF38AF}"/>
              </a:ext>
            </a:extLst>
          </p:cNvPr>
          <p:cNvCxnSpPr/>
          <p:nvPr/>
        </p:nvCxnSpPr>
        <p:spPr>
          <a:xfrm>
            <a:off x="2895600" y="4572000"/>
            <a:ext cx="2790771" cy="19061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7DB402E0-F118-2D47-8191-5B744FA9CDDA}"/>
              </a:ext>
            </a:extLst>
          </p:cNvPr>
          <p:cNvSpPr txBox="1"/>
          <p:nvPr/>
        </p:nvSpPr>
        <p:spPr>
          <a:xfrm>
            <a:off x="3505200" y="5410200"/>
            <a:ext cx="685800" cy="307777"/>
          </a:xfrm>
          <a:prstGeom prst="rect">
            <a:avLst/>
          </a:prstGeom>
          <a:noFill/>
        </p:spPr>
        <p:txBody>
          <a:bodyPr wrap="square" rtlCol="0">
            <a:spAutoFit/>
          </a:bodyPr>
          <a:lstStyle/>
          <a:p>
            <a:r>
              <a:rPr lang="en-GB" sz="1400" dirty="0">
                <a:solidFill>
                  <a:schemeClr val="tx2">
                    <a:lumMod val="60000"/>
                    <a:lumOff val="40000"/>
                  </a:schemeClr>
                </a:solidFill>
              </a:rPr>
              <a:t>2.4 </a:t>
            </a:r>
            <a:r>
              <a:rPr lang="en-GB" sz="1400" dirty="0" err="1">
                <a:solidFill>
                  <a:schemeClr val="tx2">
                    <a:lumMod val="60000"/>
                    <a:lumOff val="40000"/>
                  </a:schemeClr>
                </a:solidFill>
              </a:rPr>
              <a:t>fm</a:t>
            </a:r>
            <a:endParaRPr lang="en-GB" sz="1400" dirty="0">
              <a:solidFill>
                <a:schemeClr val="tx2">
                  <a:lumMod val="60000"/>
                  <a:lumOff val="40000"/>
                </a:schemeClr>
              </a:solidFill>
            </a:endParaRPr>
          </a:p>
        </p:txBody>
      </p:sp>
    </p:spTree>
    <p:extLst>
      <p:ext uri="{BB962C8B-B14F-4D97-AF65-F5344CB8AC3E}">
        <p14:creationId xmlns:p14="http://schemas.microsoft.com/office/powerpoint/2010/main" val="310803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4D574-2C33-EA4E-9B5E-844D9C21471E}"/>
              </a:ext>
            </a:extLst>
          </p:cNvPr>
          <p:cNvSpPr>
            <a:spLocks noGrp="1"/>
          </p:cNvSpPr>
          <p:nvPr>
            <p:ph type="title"/>
          </p:nvPr>
        </p:nvSpPr>
        <p:spPr/>
        <p:txBody>
          <a:bodyPr/>
          <a:lstStyle/>
          <a:p>
            <a:r>
              <a:rPr lang="en-GB" dirty="0"/>
              <a:t>Losses/activation during slow extraction</a:t>
            </a:r>
          </a:p>
        </p:txBody>
      </p:sp>
      <p:pic>
        <p:nvPicPr>
          <p:cNvPr id="3" name="Picture 2">
            <a:extLst>
              <a:ext uri="{FF2B5EF4-FFF2-40B4-BE49-F238E27FC236}">
                <a16:creationId xmlns:a16="http://schemas.microsoft.com/office/drawing/2014/main" id="{8CBBBCA7-EF96-3744-8025-A7901ED03D22}"/>
              </a:ext>
            </a:extLst>
          </p:cNvPr>
          <p:cNvPicPr>
            <a:picLocks noChangeAspect="1"/>
          </p:cNvPicPr>
          <p:nvPr/>
        </p:nvPicPr>
        <p:blipFill>
          <a:blip r:embed="rId2"/>
          <a:stretch>
            <a:fillRect/>
          </a:stretch>
        </p:blipFill>
        <p:spPr>
          <a:xfrm>
            <a:off x="762000" y="1371600"/>
            <a:ext cx="5664200" cy="4508500"/>
          </a:xfrm>
          <a:prstGeom prst="rect">
            <a:avLst/>
          </a:prstGeom>
        </p:spPr>
      </p:pic>
      <p:cxnSp>
        <p:nvCxnSpPr>
          <p:cNvPr id="5" name="Straight Arrow Connector 4">
            <a:extLst>
              <a:ext uri="{FF2B5EF4-FFF2-40B4-BE49-F238E27FC236}">
                <a16:creationId xmlns:a16="http://schemas.microsoft.com/office/drawing/2014/main" id="{351DEB1D-890C-3D40-A03C-EA417985337B}"/>
              </a:ext>
            </a:extLst>
          </p:cNvPr>
          <p:cNvCxnSpPr/>
          <p:nvPr/>
        </p:nvCxnSpPr>
        <p:spPr>
          <a:xfrm>
            <a:off x="6172200" y="5118100"/>
            <a:ext cx="4876800" cy="0"/>
          </a:xfrm>
          <a:prstGeom prst="straightConnector1">
            <a:avLst/>
          </a:prstGeom>
          <a:ln w="19050">
            <a:solidFill>
              <a:srgbClr val="FF0000"/>
            </a:solidFill>
            <a:prstDash val="dash"/>
            <a:tailEnd type="stealth"/>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F822A700-3CF3-1941-9C35-F9C5F3768424}"/>
              </a:ext>
            </a:extLst>
          </p:cNvPr>
          <p:cNvSpPr txBox="1">
            <a:spLocks/>
          </p:cNvSpPr>
          <p:nvPr/>
        </p:nvSpPr>
        <p:spPr>
          <a:xfrm>
            <a:off x="6858000" y="2938462"/>
            <a:ext cx="4876800" cy="1828800"/>
          </a:xfrm>
          <a:prstGeom prst="rect">
            <a:avLst/>
          </a:prstGeom>
          <a:ln w="6350">
            <a:solidFill>
              <a:schemeClr val="tx1"/>
            </a:solidFill>
          </a:ln>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dirty="0"/>
              <a:t>SHiP request for POTs demands a </a:t>
            </a:r>
            <a:r>
              <a:rPr lang="en-GB" b="1" dirty="0"/>
              <a:t>factor of x 4 - 5 loss reduction </a:t>
            </a:r>
            <a:r>
              <a:rPr lang="en-GB" dirty="0"/>
              <a:t>to keep future activation levels in LSS2 comparable to today:</a:t>
            </a:r>
          </a:p>
          <a:p>
            <a:pPr lvl="1"/>
            <a:r>
              <a:rPr lang="en-GB" dirty="0"/>
              <a:t>4E19 POT for SPS BDF and ~ 1E19 POT for North Area parallel operation</a:t>
            </a:r>
          </a:p>
        </p:txBody>
      </p:sp>
      <p:sp>
        <p:nvSpPr>
          <p:cNvPr id="12" name="TextBox 11">
            <a:extLst>
              <a:ext uri="{FF2B5EF4-FFF2-40B4-BE49-F238E27FC236}">
                <a16:creationId xmlns:a16="http://schemas.microsoft.com/office/drawing/2014/main" id="{4ABDF606-F296-7049-AB0B-D6F9040B5477}"/>
              </a:ext>
            </a:extLst>
          </p:cNvPr>
          <p:cNvSpPr txBox="1"/>
          <p:nvPr/>
        </p:nvSpPr>
        <p:spPr>
          <a:xfrm>
            <a:off x="10744200" y="5314434"/>
            <a:ext cx="762000" cy="369332"/>
          </a:xfrm>
          <a:prstGeom prst="rect">
            <a:avLst/>
          </a:prstGeom>
          <a:noFill/>
        </p:spPr>
        <p:txBody>
          <a:bodyPr wrap="square" rtlCol="0">
            <a:spAutoFit/>
          </a:bodyPr>
          <a:lstStyle/>
          <a:p>
            <a:r>
              <a:rPr lang="en-GB" dirty="0">
                <a:solidFill>
                  <a:srgbClr val="FF0000"/>
                </a:solidFill>
              </a:rPr>
              <a:t>4e19</a:t>
            </a:r>
          </a:p>
        </p:txBody>
      </p:sp>
      <p:cxnSp>
        <p:nvCxnSpPr>
          <p:cNvPr id="13" name="Straight Arrow Connector 12">
            <a:extLst>
              <a:ext uri="{FF2B5EF4-FFF2-40B4-BE49-F238E27FC236}">
                <a16:creationId xmlns:a16="http://schemas.microsoft.com/office/drawing/2014/main" id="{0294A029-19E6-5241-AFE9-23B5DD526632}"/>
              </a:ext>
            </a:extLst>
          </p:cNvPr>
          <p:cNvCxnSpPr>
            <a:cxnSpLocks/>
          </p:cNvCxnSpPr>
          <p:nvPr/>
        </p:nvCxnSpPr>
        <p:spPr>
          <a:xfrm flipV="1">
            <a:off x="5867400" y="1396825"/>
            <a:ext cx="3453086" cy="1676400"/>
          </a:xfrm>
          <a:prstGeom prst="straightConnector1">
            <a:avLst/>
          </a:prstGeom>
          <a:ln w="19050">
            <a:solidFill>
              <a:srgbClr val="FF0000"/>
            </a:solidFill>
            <a:prstDash val="dash"/>
            <a:tailEnd type="stealt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96302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040A7-25F4-474F-B76C-9599A2C7F499}"/>
              </a:ext>
            </a:extLst>
          </p:cNvPr>
          <p:cNvSpPr>
            <a:spLocks noGrp="1"/>
          </p:cNvSpPr>
          <p:nvPr>
            <p:ph type="title"/>
          </p:nvPr>
        </p:nvSpPr>
        <p:spPr/>
        <p:txBody>
          <a:bodyPr/>
          <a:lstStyle/>
          <a:p>
            <a:r>
              <a:rPr lang="en-GB" dirty="0"/>
              <a:t>Major effort to reduce losses</a:t>
            </a:r>
          </a:p>
        </p:txBody>
      </p:sp>
      <p:sp>
        <p:nvSpPr>
          <p:cNvPr id="3" name="Content Placeholder 2">
            <a:extLst>
              <a:ext uri="{FF2B5EF4-FFF2-40B4-BE49-F238E27FC236}">
                <a16:creationId xmlns:a16="http://schemas.microsoft.com/office/drawing/2014/main" id="{76C953BA-25A1-C647-BEEA-B817C2D9EC27}"/>
              </a:ext>
            </a:extLst>
          </p:cNvPr>
          <p:cNvSpPr txBox="1">
            <a:spLocks/>
          </p:cNvSpPr>
          <p:nvPr/>
        </p:nvSpPr>
        <p:spPr>
          <a:xfrm>
            <a:off x="533400" y="2193537"/>
            <a:ext cx="7543800" cy="12192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Thin bent crystal installed upstream ZS</a:t>
            </a:r>
          </a:p>
          <a:p>
            <a:pPr lvl="1"/>
            <a:r>
              <a:rPr lang="en-US" sz="2000" dirty="0"/>
              <a:t>Crystal channeling creates depleted density region at ZS wires</a:t>
            </a:r>
          </a:p>
        </p:txBody>
      </p:sp>
      <p:pic>
        <p:nvPicPr>
          <p:cNvPr id="6" name="Picture 5">
            <a:extLst>
              <a:ext uri="{FF2B5EF4-FFF2-40B4-BE49-F238E27FC236}">
                <a16:creationId xmlns:a16="http://schemas.microsoft.com/office/drawing/2014/main" id="{F2AABB7D-2D40-CF4F-B322-7582709EE6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86800" y="1447800"/>
            <a:ext cx="3225800" cy="2120900"/>
          </a:xfrm>
          <a:prstGeom prst="rect">
            <a:avLst/>
          </a:prstGeom>
        </p:spPr>
      </p:pic>
      <p:sp>
        <p:nvSpPr>
          <p:cNvPr id="7" name="TextBox 6">
            <a:extLst>
              <a:ext uri="{FF2B5EF4-FFF2-40B4-BE49-F238E27FC236}">
                <a16:creationId xmlns:a16="http://schemas.microsoft.com/office/drawing/2014/main" id="{6B791461-295B-6544-8E81-678E121D3E26}"/>
              </a:ext>
            </a:extLst>
          </p:cNvPr>
          <p:cNvSpPr txBox="1"/>
          <p:nvPr/>
        </p:nvSpPr>
        <p:spPr>
          <a:xfrm>
            <a:off x="533400" y="1268017"/>
            <a:ext cx="7162800" cy="830997"/>
          </a:xfrm>
          <a:prstGeom prst="rect">
            <a:avLst/>
          </a:prstGeom>
          <a:noFill/>
        </p:spPr>
        <p:txBody>
          <a:bodyPr wrap="square" rtlCol="0">
            <a:spAutoFit/>
          </a:bodyPr>
          <a:lstStyle/>
          <a:p>
            <a:pPr marL="342900" indent="-342900">
              <a:buFont typeface="Arial" panose="020B0604020202020204" pitchFamily="34" charset="0"/>
              <a:buChar char="•"/>
            </a:pPr>
            <a:r>
              <a:rPr lang="en-US" sz="2400" dirty="0"/>
              <a:t>Implementation of dynamic optics control (COSE) to hold separatrix stationary during spill</a:t>
            </a:r>
            <a:endParaRPr lang="en-GB" sz="2400" dirty="0"/>
          </a:p>
        </p:txBody>
      </p:sp>
      <p:pic>
        <p:nvPicPr>
          <p:cNvPr id="9" name="Picture 8">
            <a:extLst>
              <a:ext uri="{FF2B5EF4-FFF2-40B4-BE49-F238E27FC236}">
                <a16:creationId xmlns:a16="http://schemas.microsoft.com/office/drawing/2014/main" id="{95DA7A75-0C70-CD4C-8ABE-C21BCCE3D8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15400" y="4114800"/>
            <a:ext cx="2598081" cy="2552700"/>
          </a:xfrm>
          <a:prstGeom prst="rect">
            <a:avLst/>
          </a:prstGeom>
        </p:spPr>
      </p:pic>
      <p:sp>
        <p:nvSpPr>
          <p:cNvPr id="10" name="TextBox 9">
            <a:extLst>
              <a:ext uri="{FF2B5EF4-FFF2-40B4-BE49-F238E27FC236}">
                <a16:creationId xmlns:a16="http://schemas.microsoft.com/office/drawing/2014/main" id="{0CAE15F5-5CBC-5D4C-AFB4-19E48490DB4C}"/>
              </a:ext>
            </a:extLst>
          </p:cNvPr>
          <p:cNvSpPr txBox="1"/>
          <p:nvPr/>
        </p:nvSpPr>
        <p:spPr>
          <a:xfrm>
            <a:off x="685800" y="4876801"/>
            <a:ext cx="5791200" cy="1077218"/>
          </a:xfrm>
          <a:prstGeom prst="rect">
            <a:avLst/>
          </a:prstGeom>
          <a:noFill/>
          <a:ln>
            <a:solidFill>
              <a:schemeClr val="tx1"/>
            </a:solidFill>
          </a:ln>
        </p:spPr>
        <p:txBody>
          <a:bodyPr wrap="square" rtlCol="0">
            <a:spAutoFit/>
          </a:bodyPr>
          <a:lstStyle/>
          <a:p>
            <a:r>
              <a:rPr lang="en-US" sz="1600" dirty="0"/>
              <a:t>Driven and supported by the members of SPS-CASE WG and SLAWG</a:t>
            </a:r>
          </a:p>
          <a:p>
            <a:pPr lvl="1"/>
            <a:r>
              <a:rPr lang="en-US" sz="1600" b="1" i="1" dirty="0"/>
              <a:t>Fruitful collaboration between a large number of groups and experimental collaborations! </a:t>
            </a:r>
            <a:br>
              <a:rPr lang="en-US" sz="1600" b="1" i="1" dirty="0"/>
            </a:br>
            <a:r>
              <a:rPr lang="en-US" sz="1600" dirty="0"/>
              <a:t>Dedicated R&amp;D effort including 2 PhD thesis topics</a:t>
            </a:r>
            <a:endParaRPr lang="en-US" sz="1600" b="1" i="1" dirty="0"/>
          </a:p>
        </p:txBody>
      </p:sp>
      <p:sp>
        <p:nvSpPr>
          <p:cNvPr id="11" name="Content Placeholder 2">
            <a:extLst>
              <a:ext uri="{FF2B5EF4-FFF2-40B4-BE49-F238E27FC236}">
                <a16:creationId xmlns:a16="http://schemas.microsoft.com/office/drawing/2014/main" id="{7B9094E0-24E4-8040-8D72-7CF53B86BED1}"/>
              </a:ext>
            </a:extLst>
          </p:cNvPr>
          <p:cNvSpPr txBox="1">
            <a:spLocks/>
          </p:cNvSpPr>
          <p:nvPr/>
        </p:nvSpPr>
        <p:spPr>
          <a:xfrm>
            <a:off x="495300" y="3289937"/>
            <a:ext cx="7620000" cy="1307574"/>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100" dirty="0"/>
              <a:t>Apply higher-order multipole fields during extraction:</a:t>
            </a:r>
          </a:p>
          <a:p>
            <a:pPr lvl="1"/>
            <a:r>
              <a:rPr lang="en-US" dirty="0"/>
              <a:t>Reduce density of beam impinging the ZS wires: </a:t>
            </a:r>
            <a:r>
              <a:rPr lang="en-US" b="1" dirty="0"/>
              <a:t>35 </a:t>
            </a:r>
            <a:r>
              <a:rPr lang="mr-IN" b="1" dirty="0"/>
              <a:t>–</a:t>
            </a:r>
            <a:r>
              <a:rPr lang="en-US" b="1" dirty="0"/>
              <a:t> 45%</a:t>
            </a:r>
          </a:p>
          <a:p>
            <a:pPr lvl="1"/>
            <a:r>
              <a:rPr lang="en-US" dirty="0"/>
              <a:t>At the expense of increasing extracted beam emittance </a:t>
            </a:r>
          </a:p>
        </p:txBody>
      </p:sp>
      <p:sp>
        <p:nvSpPr>
          <p:cNvPr id="12" name="TextBox 11">
            <a:extLst>
              <a:ext uri="{FF2B5EF4-FFF2-40B4-BE49-F238E27FC236}">
                <a16:creationId xmlns:a16="http://schemas.microsoft.com/office/drawing/2014/main" id="{218EEBF3-6362-BC48-8AEC-8D3D6D7CEB85}"/>
              </a:ext>
            </a:extLst>
          </p:cNvPr>
          <p:cNvSpPr txBox="1"/>
          <p:nvPr/>
        </p:nvSpPr>
        <p:spPr>
          <a:xfrm>
            <a:off x="0" y="6550223"/>
            <a:ext cx="4572000" cy="307777"/>
          </a:xfrm>
          <a:prstGeom prst="rect">
            <a:avLst/>
          </a:prstGeom>
          <a:noFill/>
        </p:spPr>
        <p:txBody>
          <a:bodyPr wrap="square" rtlCol="0">
            <a:spAutoFit/>
          </a:bodyPr>
          <a:lstStyle/>
          <a:p>
            <a:r>
              <a:rPr lang="en-GB" sz="1400" dirty="0"/>
              <a:t>Brennan Goddard, Matthew Fraser et al</a:t>
            </a:r>
          </a:p>
        </p:txBody>
      </p:sp>
    </p:spTree>
    <p:extLst>
      <p:ext uri="{BB962C8B-B14F-4D97-AF65-F5344CB8AC3E}">
        <p14:creationId xmlns:p14="http://schemas.microsoft.com/office/powerpoint/2010/main" val="32807346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81959-AE1A-1342-815F-56E7BD765DD6}"/>
              </a:ext>
            </a:extLst>
          </p:cNvPr>
          <p:cNvSpPr>
            <a:spLocks noGrp="1"/>
          </p:cNvSpPr>
          <p:nvPr>
            <p:ph type="title"/>
          </p:nvPr>
        </p:nvSpPr>
        <p:spPr/>
        <p:txBody>
          <a:bodyPr/>
          <a:lstStyle/>
          <a:p>
            <a:r>
              <a:rPr lang="en-GB" dirty="0"/>
              <a:t>Combining techniques</a:t>
            </a:r>
          </a:p>
        </p:txBody>
      </p:sp>
      <p:sp>
        <p:nvSpPr>
          <p:cNvPr id="3" name="Content Placeholder 2">
            <a:extLst>
              <a:ext uri="{FF2B5EF4-FFF2-40B4-BE49-F238E27FC236}">
                <a16:creationId xmlns:a16="http://schemas.microsoft.com/office/drawing/2014/main" id="{EABD1E58-0B02-AA47-9956-69CF5E6BD4A0}"/>
              </a:ext>
            </a:extLst>
          </p:cNvPr>
          <p:cNvSpPr txBox="1">
            <a:spLocks/>
          </p:cNvSpPr>
          <p:nvPr/>
        </p:nvSpPr>
        <p:spPr>
          <a:xfrm>
            <a:off x="39756" y="1244111"/>
            <a:ext cx="11923643" cy="827915"/>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b="1" dirty="0"/>
              <a:t>Crystal inserted </a:t>
            </a:r>
            <a:r>
              <a:rPr lang="en-US" dirty="0"/>
              <a:t>and aligned with </a:t>
            </a:r>
            <a:r>
              <a:rPr lang="en-US" b="1" dirty="0"/>
              <a:t>octupoles</a:t>
            </a:r>
            <a:r>
              <a:rPr lang="en-US" dirty="0"/>
              <a:t> during afternoon of 1</a:t>
            </a:r>
            <a:r>
              <a:rPr lang="en-US" baseline="30000" dirty="0"/>
              <a:t>st</a:t>
            </a:r>
            <a:r>
              <a:rPr lang="en-US" dirty="0"/>
              <a:t> November 2018:</a:t>
            </a:r>
          </a:p>
        </p:txBody>
      </p:sp>
      <p:pic>
        <p:nvPicPr>
          <p:cNvPr id="4" name="Picture 3">
            <a:extLst>
              <a:ext uri="{FF2B5EF4-FFF2-40B4-BE49-F238E27FC236}">
                <a16:creationId xmlns:a16="http://schemas.microsoft.com/office/drawing/2014/main" id="{F561F021-462F-6F48-9A26-721AD463CCAF}"/>
              </a:ext>
            </a:extLst>
          </p:cNvPr>
          <p:cNvPicPr>
            <a:picLocks noChangeAspect="1"/>
          </p:cNvPicPr>
          <p:nvPr/>
        </p:nvPicPr>
        <p:blipFill rotWithShape="1">
          <a:blip r:embed="rId3">
            <a:extLst>
              <a:ext uri="{28A0092B-C50C-407E-A947-70E740481C1C}">
                <a14:useLocalDpi xmlns:a14="http://schemas.microsoft.com/office/drawing/2010/main" val="0"/>
              </a:ext>
            </a:extLst>
          </a:blip>
          <a:srcRect b="11026"/>
          <a:stretch/>
        </p:blipFill>
        <p:spPr>
          <a:xfrm>
            <a:off x="761041" y="1855304"/>
            <a:ext cx="7124002" cy="4306957"/>
          </a:xfrm>
          <a:prstGeom prst="rect">
            <a:avLst/>
          </a:prstGeom>
        </p:spPr>
      </p:pic>
      <p:sp>
        <p:nvSpPr>
          <p:cNvPr id="5" name="Rectangle 4">
            <a:extLst>
              <a:ext uri="{FF2B5EF4-FFF2-40B4-BE49-F238E27FC236}">
                <a16:creationId xmlns:a16="http://schemas.microsoft.com/office/drawing/2014/main" id="{ADB0F658-C783-6B46-9CAF-66BBF7CE0623}"/>
              </a:ext>
            </a:extLst>
          </p:cNvPr>
          <p:cNvSpPr/>
          <p:nvPr/>
        </p:nvSpPr>
        <p:spPr>
          <a:xfrm>
            <a:off x="3493311" y="5141606"/>
            <a:ext cx="4002158" cy="34455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4D699956-9D5B-6F44-BB0E-BA2D4C28F897}"/>
              </a:ext>
            </a:extLst>
          </p:cNvPr>
          <p:cNvSpPr/>
          <p:nvPr/>
        </p:nvSpPr>
        <p:spPr>
          <a:xfrm>
            <a:off x="4790956" y="4511315"/>
            <a:ext cx="236963" cy="287689"/>
          </a:xfrm>
          <a:prstGeom prst="ellipse">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ight Brace 6">
            <a:extLst>
              <a:ext uri="{FF2B5EF4-FFF2-40B4-BE49-F238E27FC236}">
                <a16:creationId xmlns:a16="http://schemas.microsoft.com/office/drawing/2014/main" id="{D3D0407E-8DAA-D142-B415-97B2B1412442}"/>
              </a:ext>
            </a:extLst>
          </p:cNvPr>
          <p:cNvSpPr/>
          <p:nvPr/>
        </p:nvSpPr>
        <p:spPr>
          <a:xfrm rot="16200000">
            <a:off x="3022626" y="2042720"/>
            <a:ext cx="265800" cy="1799278"/>
          </a:xfrm>
          <a:prstGeom prst="righ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A5068846-7AB5-F34E-8742-38B98209DA74}"/>
              </a:ext>
            </a:extLst>
          </p:cNvPr>
          <p:cNvCxnSpPr/>
          <p:nvPr/>
        </p:nvCxnSpPr>
        <p:spPr>
          <a:xfrm>
            <a:off x="4082744" y="3432943"/>
            <a:ext cx="132522" cy="582339"/>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9" name="Rectangle 8">
            <a:extLst>
              <a:ext uri="{FF2B5EF4-FFF2-40B4-BE49-F238E27FC236}">
                <a16:creationId xmlns:a16="http://schemas.microsoft.com/office/drawing/2014/main" id="{D8A15816-7FFA-BA42-8022-E3EFBBA959A2}"/>
              </a:ext>
            </a:extLst>
          </p:cNvPr>
          <p:cNvSpPr/>
          <p:nvPr/>
        </p:nvSpPr>
        <p:spPr>
          <a:xfrm>
            <a:off x="4149005" y="3445975"/>
            <a:ext cx="1172116" cy="369332"/>
          </a:xfrm>
          <a:prstGeom prst="rect">
            <a:avLst/>
          </a:prstGeom>
        </p:spPr>
        <p:txBody>
          <a:bodyPr wrap="none">
            <a:spAutoFit/>
          </a:bodyPr>
          <a:lstStyle/>
          <a:p>
            <a:r>
              <a:rPr lang="en-US" dirty="0" err="1"/>
              <a:t>octupoles</a:t>
            </a:r>
            <a:endParaRPr lang="en-US" dirty="0"/>
          </a:p>
        </p:txBody>
      </p:sp>
      <p:sp>
        <p:nvSpPr>
          <p:cNvPr id="10" name="Rectangle 9">
            <a:extLst>
              <a:ext uri="{FF2B5EF4-FFF2-40B4-BE49-F238E27FC236}">
                <a16:creationId xmlns:a16="http://schemas.microsoft.com/office/drawing/2014/main" id="{FC768323-DD90-2042-AF85-976B8B8A515E}"/>
              </a:ext>
            </a:extLst>
          </p:cNvPr>
          <p:cNvSpPr/>
          <p:nvPr/>
        </p:nvSpPr>
        <p:spPr>
          <a:xfrm>
            <a:off x="5372041" y="2137515"/>
            <a:ext cx="2210862" cy="369332"/>
          </a:xfrm>
          <a:prstGeom prst="rect">
            <a:avLst/>
          </a:prstGeom>
        </p:spPr>
        <p:txBody>
          <a:bodyPr wrap="none">
            <a:spAutoFit/>
          </a:bodyPr>
          <a:lstStyle/>
          <a:p>
            <a:r>
              <a:rPr lang="en-US" b="1" dirty="0"/>
              <a:t>Preliminary result:</a:t>
            </a:r>
          </a:p>
        </p:txBody>
      </p:sp>
      <p:sp>
        <p:nvSpPr>
          <p:cNvPr id="11" name="Right Brace 10">
            <a:extLst>
              <a:ext uri="{FF2B5EF4-FFF2-40B4-BE49-F238E27FC236}">
                <a16:creationId xmlns:a16="http://schemas.microsoft.com/office/drawing/2014/main" id="{A0D451EE-55BE-3842-9483-7B600EFBBACF}"/>
              </a:ext>
            </a:extLst>
          </p:cNvPr>
          <p:cNvSpPr/>
          <p:nvPr/>
        </p:nvSpPr>
        <p:spPr>
          <a:xfrm rot="5400000">
            <a:off x="4897929" y="4846105"/>
            <a:ext cx="210934" cy="538465"/>
          </a:xfrm>
          <a:prstGeom prst="righ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Rectangle 11">
            <a:extLst>
              <a:ext uri="{FF2B5EF4-FFF2-40B4-BE49-F238E27FC236}">
                <a16:creationId xmlns:a16="http://schemas.microsoft.com/office/drawing/2014/main" id="{0150F26D-AD07-A64F-B90B-203ADFF56A66}"/>
              </a:ext>
            </a:extLst>
          </p:cNvPr>
          <p:cNvSpPr/>
          <p:nvPr/>
        </p:nvSpPr>
        <p:spPr>
          <a:xfrm>
            <a:off x="3732059" y="5167875"/>
            <a:ext cx="1697901" cy="369332"/>
          </a:xfrm>
          <a:prstGeom prst="rect">
            <a:avLst/>
          </a:prstGeom>
        </p:spPr>
        <p:txBody>
          <a:bodyPr wrap="none">
            <a:spAutoFit/>
          </a:bodyPr>
          <a:lstStyle/>
          <a:p>
            <a:r>
              <a:rPr lang="en-US" dirty="0"/>
              <a:t>angular scan 1</a:t>
            </a:r>
          </a:p>
        </p:txBody>
      </p:sp>
      <p:sp>
        <p:nvSpPr>
          <p:cNvPr id="13" name="Right Brace 12">
            <a:extLst>
              <a:ext uri="{FF2B5EF4-FFF2-40B4-BE49-F238E27FC236}">
                <a16:creationId xmlns:a16="http://schemas.microsoft.com/office/drawing/2014/main" id="{5A0B8EB5-2BC3-7946-BF69-8A16FB5105A6}"/>
              </a:ext>
            </a:extLst>
          </p:cNvPr>
          <p:cNvSpPr/>
          <p:nvPr/>
        </p:nvSpPr>
        <p:spPr>
          <a:xfrm rot="5400000">
            <a:off x="6017628" y="4702091"/>
            <a:ext cx="242253" cy="857811"/>
          </a:xfrm>
          <a:prstGeom prst="righ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Oval 13">
            <a:extLst>
              <a:ext uri="{FF2B5EF4-FFF2-40B4-BE49-F238E27FC236}">
                <a16:creationId xmlns:a16="http://schemas.microsoft.com/office/drawing/2014/main" id="{AE0A9B19-AC4D-B345-8E7B-018F9CA0EA16}"/>
              </a:ext>
            </a:extLst>
          </p:cNvPr>
          <p:cNvSpPr/>
          <p:nvPr/>
        </p:nvSpPr>
        <p:spPr>
          <a:xfrm>
            <a:off x="6081691" y="4481569"/>
            <a:ext cx="236963" cy="287689"/>
          </a:xfrm>
          <a:prstGeom prst="ellipse">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FD98DFF-79D5-EA4D-89BB-CABC06467EFC}"/>
              </a:ext>
            </a:extLst>
          </p:cNvPr>
          <p:cNvSpPr/>
          <p:nvPr/>
        </p:nvSpPr>
        <p:spPr>
          <a:xfrm>
            <a:off x="5625944" y="5171161"/>
            <a:ext cx="1697901" cy="369332"/>
          </a:xfrm>
          <a:prstGeom prst="rect">
            <a:avLst/>
          </a:prstGeom>
        </p:spPr>
        <p:txBody>
          <a:bodyPr wrap="none">
            <a:spAutoFit/>
          </a:bodyPr>
          <a:lstStyle/>
          <a:p>
            <a:r>
              <a:rPr lang="en-US" dirty="0"/>
              <a:t>angular scan 2</a:t>
            </a:r>
          </a:p>
        </p:txBody>
      </p:sp>
      <p:sp>
        <p:nvSpPr>
          <p:cNvPr id="16" name="Rectangle 15">
            <a:extLst>
              <a:ext uri="{FF2B5EF4-FFF2-40B4-BE49-F238E27FC236}">
                <a16:creationId xmlns:a16="http://schemas.microsoft.com/office/drawing/2014/main" id="{B783C9B5-93AA-0948-8BA7-7CBACF13C233}"/>
              </a:ext>
            </a:extLst>
          </p:cNvPr>
          <p:cNvSpPr/>
          <p:nvPr/>
        </p:nvSpPr>
        <p:spPr>
          <a:xfrm>
            <a:off x="6318654" y="3333819"/>
            <a:ext cx="1300356" cy="369332"/>
          </a:xfrm>
          <a:prstGeom prst="rect">
            <a:avLst/>
          </a:prstGeom>
        </p:spPr>
        <p:txBody>
          <a:bodyPr wrap="none">
            <a:spAutoFit/>
          </a:bodyPr>
          <a:lstStyle/>
          <a:p>
            <a:r>
              <a:rPr lang="en-US"/>
              <a:t>channeling</a:t>
            </a:r>
            <a:endParaRPr lang="en-US" dirty="0"/>
          </a:p>
        </p:txBody>
      </p:sp>
      <p:cxnSp>
        <p:nvCxnSpPr>
          <p:cNvPr id="17" name="Straight Arrow Connector 16">
            <a:extLst>
              <a:ext uri="{FF2B5EF4-FFF2-40B4-BE49-F238E27FC236}">
                <a16:creationId xmlns:a16="http://schemas.microsoft.com/office/drawing/2014/main" id="{3B1F2670-7A1A-944C-AD55-BF3BFB4A029C}"/>
              </a:ext>
            </a:extLst>
          </p:cNvPr>
          <p:cNvCxnSpPr/>
          <p:nvPr/>
        </p:nvCxnSpPr>
        <p:spPr>
          <a:xfrm flipH="1">
            <a:off x="5058153" y="3716188"/>
            <a:ext cx="1535423" cy="883703"/>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14885F4F-3664-1A40-BEEA-C58CCC5831C7}"/>
              </a:ext>
            </a:extLst>
          </p:cNvPr>
          <p:cNvCxnSpPr/>
          <p:nvPr/>
        </p:nvCxnSpPr>
        <p:spPr>
          <a:xfrm flipH="1">
            <a:off x="6366353" y="3724112"/>
            <a:ext cx="218741" cy="804529"/>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Oval 18">
            <a:extLst>
              <a:ext uri="{FF2B5EF4-FFF2-40B4-BE49-F238E27FC236}">
                <a16:creationId xmlns:a16="http://schemas.microsoft.com/office/drawing/2014/main" id="{B3D844D0-A166-194C-82D7-47ED8A6FDB7B}"/>
              </a:ext>
            </a:extLst>
          </p:cNvPr>
          <p:cNvSpPr/>
          <p:nvPr/>
        </p:nvSpPr>
        <p:spPr>
          <a:xfrm>
            <a:off x="6736885" y="4501172"/>
            <a:ext cx="236963" cy="287689"/>
          </a:xfrm>
          <a:prstGeom prst="ellipse">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D8D78793-D8B4-C743-AA09-3665F367717F}"/>
              </a:ext>
            </a:extLst>
          </p:cNvPr>
          <p:cNvCxnSpPr/>
          <p:nvPr/>
        </p:nvCxnSpPr>
        <p:spPr>
          <a:xfrm>
            <a:off x="6617775" y="3711075"/>
            <a:ext cx="193842" cy="860923"/>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24" name="Rectangle 23">
            <a:extLst>
              <a:ext uri="{FF2B5EF4-FFF2-40B4-BE49-F238E27FC236}">
                <a16:creationId xmlns:a16="http://schemas.microsoft.com/office/drawing/2014/main" id="{929131C1-0094-8C48-A153-870893C9B450}"/>
              </a:ext>
            </a:extLst>
          </p:cNvPr>
          <p:cNvSpPr/>
          <p:nvPr/>
        </p:nvSpPr>
        <p:spPr>
          <a:xfrm>
            <a:off x="4433836" y="2477349"/>
            <a:ext cx="3107598" cy="646331"/>
          </a:xfrm>
          <a:prstGeom prst="rect">
            <a:avLst/>
          </a:prstGeom>
        </p:spPr>
        <p:txBody>
          <a:bodyPr wrap="square">
            <a:spAutoFit/>
          </a:bodyPr>
          <a:lstStyle/>
          <a:p>
            <a:pPr algn="r"/>
            <a:r>
              <a:rPr lang="en-US" dirty="0"/>
              <a:t>Losses at ZS</a:t>
            </a:r>
          </a:p>
          <a:p>
            <a:pPr algn="r"/>
            <a:r>
              <a:rPr lang="en-US" dirty="0"/>
              <a:t>	~ 0.55 x 0.6 = </a:t>
            </a:r>
            <a:r>
              <a:rPr lang="en-US" b="1" dirty="0"/>
              <a:t>0.33</a:t>
            </a:r>
            <a:r>
              <a:rPr lang="en-US" dirty="0"/>
              <a:t> </a:t>
            </a:r>
          </a:p>
        </p:txBody>
      </p:sp>
      <p:sp>
        <p:nvSpPr>
          <p:cNvPr id="25" name="Rectangle 24">
            <a:extLst>
              <a:ext uri="{FF2B5EF4-FFF2-40B4-BE49-F238E27FC236}">
                <a16:creationId xmlns:a16="http://schemas.microsoft.com/office/drawing/2014/main" id="{236EF715-9773-684C-9728-FD53B795AEC9}"/>
              </a:ext>
            </a:extLst>
          </p:cNvPr>
          <p:cNvSpPr/>
          <p:nvPr/>
        </p:nvSpPr>
        <p:spPr>
          <a:xfrm>
            <a:off x="2137828" y="2429984"/>
            <a:ext cx="2185214" cy="369332"/>
          </a:xfrm>
          <a:prstGeom prst="rect">
            <a:avLst/>
          </a:prstGeom>
        </p:spPr>
        <p:txBody>
          <a:bodyPr wrap="none">
            <a:spAutoFit/>
          </a:bodyPr>
          <a:lstStyle/>
          <a:p>
            <a:r>
              <a:rPr lang="en-US"/>
              <a:t>nominal </a:t>
            </a:r>
            <a:r>
              <a:rPr lang="en-US" dirty="0"/>
              <a:t>with COSE</a:t>
            </a:r>
          </a:p>
        </p:txBody>
      </p:sp>
      <p:sp>
        <p:nvSpPr>
          <p:cNvPr id="26" name="Content Placeholder 2">
            <a:extLst>
              <a:ext uri="{FF2B5EF4-FFF2-40B4-BE49-F238E27FC236}">
                <a16:creationId xmlns:a16="http://schemas.microsoft.com/office/drawing/2014/main" id="{BD2D0B72-9E5E-744E-9DAF-19C2F2B6B49F}"/>
              </a:ext>
            </a:extLst>
          </p:cNvPr>
          <p:cNvSpPr txBox="1">
            <a:spLocks/>
          </p:cNvSpPr>
          <p:nvPr/>
        </p:nvSpPr>
        <p:spPr>
          <a:xfrm>
            <a:off x="7821323" y="2020412"/>
            <a:ext cx="4208337" cy="3293472"/>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In 2018, different loss reduction concepts were validated in MD tests:</a:t>
            </a:r>
          </a:p>
          <a:p>
            <a:pPr lvl="1"/>
            <a:r>
              <a:rPr lang="en-US" dirty="0"/>
              <a:t>Included passive and active diffusers (crystal shadowing of ZS) and phase space folding</a:t>
            </a:r>
          </a:p>
          <a:p>
            <a:pPr lvl="1"/>
            <a:r>
              <a:rPr lang="en-US" dirty="0"/>
              <a:t>Factor of ~ 3 - 4 loss reduction at ZS demonstrated </a:t>
            </a:r>
          </a:p>
          <a:p>
            <a:pPr lvl="1"/>
            <a:r>
              <a:rPr lang="en-US" dirty="0"/>
              <a:t>Scope for further loss reduction improvement</a:t>
            </a:r>
          </a:p>
        </p:txBody>
      </p:sp>
      <p:sp>
        <p:nvSpPr>
          <p:cNvPr id="27" name="TextBox 26">
            <a:extLst>
              <a:ext uri="{FF2B5EF4-FFF2-40B4-BE49-F238E27FC236}">
                <a16:creationId xmlns:a16="http://schemas.microsoft.com/office/drawing/2014/main" id="{4B1F03E9-070F-1346-9C41-2E46BD7B4D6F}"/>
              </a:ext>
            </a:extLst>
          </p:cNvPr>
          <p:cNvSpPr txBox="1"/>
          <p:nvPr/>
        </p:nvSpPr>
        <p:spPr>
          <a:xfrm>
            <a:off x="8229600" y="5313884"/>
            <a:ext cx="3577573" cy="923330"/>
          </a:xfrm>
          <a:prstGeom prst="rect">
            <a:avLst/>
          </a:prstGeom>
          <a:noFill/>
        </p:spPr>
        <p:txBody>
          <a:bodyPr wrap="square" rtlCol="0">
            <a:spAutoFit/>
          </a:bodyPr>
          <a:lstStyle/>
          <a:p>
            <a:r>
              <a:rPr lang="en-US" b="1" i="1" dirty="0">
                <a:solidFill>
                  <a:srgbClr val="FF0000"/>
                </a:solidFill>
              </a:rPr>
              <a:t>The magic factor of 4 - 5 reduction to accommodate SHiP/BDF does appear to be in reach!</a:t>
            </a:r>
          </a:p>
        </p:txBody>
      </p:sp>
      <p:sp>
        <p:nvSpPr>
          <p:cNvPr id="28" name="TextBox 27">
            <a:extLst>
              <a:ext uri="{FF2B5EF4-FFF2-40B4-BE49-F238E27FC236}">
                <a16:creationId xmlns:a16="http://schemas.microsoft.com/office/drawing/2014/main" id="{4BAD466D-05EA-4E47-94BC-ACDB3FC8C8E6}"/>
              </a:ext>
            </a:extLst>
          </p:cNvPr>
          <p:cNvSpPr txBox="1"/>
          <p:nvPr/>
        </p:nvSpPr>
        <p:spPr>
          <a:xfrm>
            <a:off x="0" y="6550223"/>
            <a:ext cx="4572000" cy="307777"/>
          </a:xfrm>
          <a:prstGeom prst="rect">
            <a:avLst/>
          </a:prstGeom>
          <a:noFill/>
        </p:spPr>
        <p:txBody>
          <a:bodyPr wrap="square" rtlCol="0">
            <a:spAutoFit/>
          </a:bodyPr>
          <a:lstStyle/>
          <a:p>
            <a:r>
              <a:rPr lang="en-GB" sz="1400" dirty="0"/>
              <a:t>Matthew Fraser</a:t>
            </a:r>
          </a:p>
        </p:txBody>
      </p:sp>
    </p:spTree>
    <p:extLst>
      <p:ext uri="{BB962C8B-B14F-4D97-AF65-F5344CB8AC3E}">
        <p14:creationId xmlns:p14="http://schemas.microsoft.com/office/powerpoint/2010/main" val="982024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023AADD-B33F-9542-AA02-8A533A1AA5AD}"/>
              </a:ext>
            </a:extLst>
          </p:cNvPr>
          <p:cNvPicPr>
            <a:picLocks noChangeAspect="1"/>
          </p:cNvPicPr>
          <p:nvPr/>
        </p:nvPicPr>
        <p:blipFill>
          <a:blip r:embed="rId2"/>
          <a:stretch>
            <a:fillRect/>
          </a:stretch>
        </p:blipFill>
        <p:spPr>
          <a:xfrm>
            <a:off x="2184400" y="76200"/>
            <a:ext cx="7658100" cy="1422400"/>
          </a:xfrm>
          <a:prstGeom prst="rect">
            <a:avLst/>
          </a:prstGeom>
        </p:spPr>
      </p:pic>
      <p:pic>
        <p:nvPicPr>
          <p:cNvPr id="10" name="Picture 9">
            <a:extLst>
              <a:ext uri="{FF2B5EF4-FFF2-40B4-BE49-F238E27FC236}">
                <a16:creationId xmlns:a16="http://schemas.microsoft.com/office/drawing/2014/main" id="{DB303722-1CDC-9D42-825D-AAD8715145F1}"/>
              </a:ext>
            </a:extLst>
          </p:cNvPr>
          <p:cNvPicPr>
            <a:picLocks noChangeAspect="1"/>
          </p:cNvPicPr>
          <p:nvPr/>
        </p:nvPicPr>
        <p:blipFill>
          <a:blip r:embed="rId3"/>
          <a:stretch>
            <a:fillRect/>
          </a:stretch>
        </p:blipFill>
        <p:spPr>
          <a:xfrm>
            <a:off x="3505200" y="1508125"/>
            <a:ext cx="5016500" cy="393116"/>
          </a:xfrm>
          <a:prstGeom prst="rect">
            <a:avLst/>
          </a:prstGeom>
        </p:spPr>
      </p:pic>
      <p:pic>
        <p:nvPicPr>
          <p:cNvPr id="12" name="Picture 11">
            <a:extLst>
              <a:ext uri="{FF2B5EF4-FFF2-40B4-BE49-F238E27FC236}">
                <a16:creationId xmlns:a16="http://schemas.microsoft.com/office/drawing/2014/main" id="{666BAD98-77C3-3C4C-BCEC-78EC49AC5592}"/>
              </a:ext>
            </a:extLst>
          </p:cNvPr>
          <p:cNvPicPr>
            <a:picLocks noChangeAspect="1"/>
          </p:cNvPicPr>
          <p:nvPr/>
        </p:nvPicPr>
        <p:blipFill>
          <a:blip r:embed="rId4"/>
          <a:stretch>
            <a:fillRect/>
          </a:stretch>
        </p:blipFill>
        <p:spPr>
          <a:xfrm>
            <a:off x="1600200" y="2174591"/>
            <a:ext cx="8597900" cy="4683409"/>
          </a:xfrm>
          <a:prstGeom prst="rect">
            <a:avLst/>
          </a:prstGeom>
        </p:spPr>
      </p:pic>
      <p:sp>
        <p:nvSpPr>
          <p:cNvPr id="14" name="Triangle 13">
            <a:extLst>
              <a:ext uri="{FF2B5EF4-FFF2-40B4-BE49-F238E27FC236}">
                <a16:creationId xmlns:a16="http://schemas.microsoft.com/office/drawing/2014/main" id="{398C53BD-9EFD-6842-B2E3-EF709E9FD0AE}"/>
              </a:ext>
            </a:extLst>
          </p:cNvPr>
          <p:cNvSpPr/>
          <p:nvPr/>
        </p:nvSpPr>
        <p:spPr>
          <a:xfrm>
            <a:off x="4830462" y="4114800"/>
            <a:ext cx="152400" cy="152400"/>
          </a:xfrm>
          <a:prstGeom prst="triangle">
            <a:avLst/>
          </a:prstGeom>
        </p:spPr>
        <p:style>
          <a:lnRef idx="1">
            <a:schemeClr val="accent1"/>
          </a:lnRef>
          <a:fillRef idx="3">
            <a:schemeClr val="accent1"/>
          </a:fillRef>
          <a:effectRef idx="2">
            <a:schemeClr val="accent1"/>
          </a:effectRef>
          <a:fontRef idx="minor">
            <a:schemeClr val="lt1"/>
          </a:fontRef>
        </p:style>
        <p:txBody>
          <a:bodyPr tIns="0" bIns="46800" rtlCol="0" anchor="ctr"/>
          <a:lstStyle/>
          <a:p>
            <a:pPr algn="ctr"/>
            <a:endParaRPr lang="en-GB" dirty="0"/>
          </a:p>
        </p:txBody>
      </p:sp>
      <p:sp>
        <p:nvSpPr>
          <p:cNvPr id="15" name="Triangle 14">
            <a:extLst>
              <a:ext uri="{FF2B5EF4-FFF2-40B4-BE49-F238E27FC236}">
                <a16:creationId xmlns:a16="http://schemas.microsoft.com/office/drawing/2014/main" id="{F0FE3A10-91D9-2A48-A71D-00B6F75937BB}"/>
              </a:ext>
            </a:extLst>
          </p:cNvPr>
          <p:cNvSpPr/>
          <p:nvPr/>
        </p:nvSpPr>
        <p:spPr>
          <a:xfrm>
            <a:off x="5486400" y="4083600"/>
            <a:ext cx="152400" cy="152400"/>
          </a:xfrm>
          <a:prstGeom prst="triangle">
            <a:avLst/>
          </a:prstGeom>
        </p:spPr>
        <p:style>
          <a:lnRef idx="1">
            <a:schemeClr val="accent1"/>
          </a:lnRef>
          <a:fillRef idx="3">
            <a:schemeClr val="accent1"/>
          </a:fillRef>
          <a:effectRef idx="2">
            <a:schemeClr val="accent1"/>
          </a:effectRef>
          <a:fontRef idx="minor">
            <a:schemeClr val="lt1"/>
          </a:fontRef>
        </p:style>
        <p:txBody>
          <a:bodyPr tIns="0" bIns="46800" rtlCol="0" anchor="ctr"/>
          <a:lstStyle/>
          <a:p>
            <a:pPr algn="ctr"/>
            <a:endParaRPr lang="en-GB" dirty="0"/>
          </a:p>
        </p:txBody>
      </p:sp>
      <p:sp>
        <p:nvSpPr>
          <p:cNvPr id="16" name="Rectangle 15">
            <a:extLst>
              <a:ext uri="{FF2B5EF4-FFF2-40B4-BE49-F238E27FC236}">
                <a16:creationId xmlns:a16="http://schemas.microsoft.com/office/drawing/2014/main" id="{8A5A9553-AE3A-A94F-8EBB-62E47F61FD3F}"/>
              </a:ext>
            </a:extLst>
          </p:cNvPr>
          <p:cNvSpPr/>
          <p:nvPr/>
        </p:nvSpPr>
        <p:spPr>
          <a:xfrm>
            <a:off x="6781800" y="4114800"/>
            <a:ext cx="88900" cy="90000"/>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tIns="0" bIns="46800" rtlCol="0" anchor="ctr"/>
          <a:lstStyle/>
          <a:p>
            <a:pPr algn="ctr"/>
            <a:endParaRPr lang="en-GB" dirty="0"/>
          </a:p>
        </p:txBody>
      </p:sp>
      <p:sp>
        <p:nvSpPr>
          <p:cNvPr id="17" name="Rectangle 16">
            <a:extLst>
              <a:ext uri="{FF2B5EF4-FFF2-40B4-BE49-F238E27FC236}">
                <a16:creationId xmlns:a16="http://schemas.microsoft.com/office/drawing/2014/main" id="{1D9FB0BB-4E33-814B-B0C3-1FFFB24F8967}"/>
              </a:ext>
            </a:extLst>
          </p:cNvPr>
          <p:cNvSpPr/>
          <p:nvPr/>
        </p:nvSpPr>
        <p:spPr>
          <a:xfrm>
            <a:off x="6934200" y="4426295"/>
            <a:ext cx="88900" cy="90000"/>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tIns="0" bIns="46800" rtlCol="0" anchor="ctr"/>
          <a:lstStyle/>
          <a:p>
            <a:pPr algn="ctr"/>
            <a:endParaRPr lang="en-GB" dirty="0"/>
          </a:p>
        </p:txBody>
      </p:sp>
      <p:sp>
        <p:nvSpPr>
          <p:cNvPr id="18" name="Rectangle 17">
            <a:extLst>
              <a:ext uri="{FF2B5EF4-FFF2-40B4-BE49-F238E27FC236}">
                <a16:creationId xmlns:a16="http://schemas.microsoft.com/office/drawing/2014/main" id="{0B94FC4A-07A7-374B-91A7-2863E1B3664B}"/>
              </a:ext>
            </a:extLst>
          </p:cNvPr>
          <p:cNvSpPr/>
          <p:nvPr/>
        </p:nvSpPr>
        <p:spPr>
          <a:xfrm>
            <a:off x="7315200" y="4724400"/>
            <a:ext cx="88900" cy="90000"/>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tIns="0" bIns="46800" rtlCol="0" anchor="ctr"/>
          <a:lstStyle/>
          <a:p>
            <a:pPr algn="ctr"/>
            <a:endParaRPr lang="en-GB" dirty="0"/>
          </a:p>
        </p:txBody>
      </p:sp>
    </p:spTree>
    <p:extLst>
      <p:ext uri="{BB962C8B-B14F-4D97-AF65-F5344CB8AC3E}">
        <p14:creationId xmlns:p14="http://schemas.microsoft.com/office/powerpoint/2010/main" val="18646520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1F19C0-D0A4-7F49-8A8C-E7AC047ADB39}"/>
              </a:ext>
            </a:extLst>
          </p:cNvPr>
          <p:cNvPicPr>
            <a:picLocks noChangeAspect="1"/>
          </p:cNvPicPr>
          <p:nvPr/>
        </p:nvPicPr>
        <p:blipFill>
          <a:blip r:embed="rId2"/>
          <a:stretch>
            <a:fillRect/>
          </a:stretch>
        </p:blipFill>
        <p:spPr>
          <a:xfrm>
            <a:off x="76200" y="399183"/>
            <a:ext cx="6553200" cy="1104900"/>
          </a:xfrm>
          <a:prstGeom prst="rect">
            <a:avLst/>
          </a:prstGeom>
        </p:spPr>
      </p:pic>
      <p:pic>
        <p:nvPicPr>
          <p:cNvPr id="4" name="Picture 3">
            <a:extLst>
              <a:ext uri="{FF2B5EF4-FFF2-40B4-BE49-F238E27FC236}">
                <a16:creationId xmlns:a16="http://schemas.microsoft.com/office/drawing/2014/main" id="{59E09418-FE4E-0849-9959-3516E1F524E1}"/>
              </a:ext>
            </a:extLst>
          </p:cNvPr>
          <p:cNvPicPr>
            <a:picLocks noChangeAspect="1"/>
          </p:cNvPicPr>
          <p:nvPr/>
        </p:nvPicPr>
        <p:blipFill>
          <a:blip r:embed="rId3"/>
          <a:stretch>
            <a:fillRect/>
          </a:stretch>
        </p:blipFill>
        <p:spPr>
          <a:xfrm>
            <a:off x="304800" y="1504083"/>
            <a:ext cx="2019300" cy="355600"/>
          </a:xfrm>
          <a:prstGeom prst="rect">
            <a:avLst/>
          </a:prstGeom>
        </p:spPr>
      </p:pic>
      <p:pic>
        <p:nvPicPr>
          <p:cNvPr id="5" name="Picture 4">
            <a:extLst>
              <a:ext uri="{FF2B5EF4-FFF2-40B4-BE49-F238E27FC236}">
                <a16:creationId xmlns:a16="http://schemas.microsoft.com/office/drawing/2014/main" id="{11AA7E82-18E7-2B46-AC6E-25850271C32A}"/>
              </a:ext>
            </a:extLst>
          </p:cNvPr>
          <p:cNvPicPr>
            <a:picLocks noChangeAspect="1"/>
          </p:cNvPicPr>
          <p:nvPr/>
        </p:nvPicPr>
        <p:blipFill>
          <a:blip r:embed="rId4"/>
          <a:stretch>
            <a:fillRect/>
          </a:stretch>
        </p:blipFill>
        <p:spPr>
          <a:xfrm>
            <a:off x="381000" y="2084264"/>
            <a:ext cx="5898322" cy="4240336"/>
          </a:xfrm>
          <a:prstGeom prst="rect">
            <a:avLst/>
          </a:prstGeom>
          <a:ln>
            <a:solidFill>
              <a:schemeClr val="tx1"/>
            </a:solidFill>
          </a:ln>
        </p:spPr>
      </p:pic>
      <p:pic>
        <p:nvPicPr>
          <p:cNvPr id="10" name="Picture 9">
            <a:extLst>
              <a:ext uri="{FF2B5EF4-FFF2-40B4-BE49-F238E27FC236}">
                <a16:creationId xmlns:a16="http://schemas.microsoft.com/office/drawing/2014/main" id="{CF497343-AB69-EF42-A548-304BF8A84B58}"/>
              </a:ext>
            </a:extLst>
          </p:cNvPr>
          <p:cNvPicPr>
            <a:picLocks noChangeAspect="1"/>
          </p:cNvPicPr>
          <p:nvPr/>
        </p:nvPicPr>
        <p:blipFill>
          <a:blip r:embed="rId5"/>
          <a:stretch>
            <a:fillRect/>
          </a:stretch>
        </p:blipFill>
        <p:spPr>
          <a:xfrm>
            <a:off x="6883843" y="1442556"/>
            <a:ext cx="4818469" cy="2533006"/>
          </a:xfrm>
          <a:prstGeom prst="rect">
            <a:avLst/>
          </a:prstGeom>
          <a:ln>
            <a:solidFill>
              <a:schemeClr val="tx1"/>
            </a:solidFill>
          </a:ln>
        </p:spPr>
      </p:pic>
      <p:sp>
        <p:nvSpPr>
          <p:cNvPr id="11" name="Rectangle 10">
            <a:extLst>
              <a:ext uri="{FF2B5EF4-FFF2-40B4-BE49-F238E27FC236}">
                <a16:creationId xmlns:a16="http://schemas.microsoft.com/office/drawing/2014/main" id="{4D0D8090-2C75-AD44-9D5C-168BFF4A2ACD}"/>
              </a:ext>
            </a:extLst>
          </p:cNvPr>
          <p:cNvSpPr/>
          <p:nvPr/>
        </p:nvSpPr>
        <p:spPr>
          <a:xfrm>
            <a:off x="7040880" y="363238"/>
            <a:ext cx="4482519" cy="707886"/>
          </a:xfrm>
          <a:prstGeom prst="rect">
            <a:avLst/>
          </a:prstGeom>
        </p:spPr>
        <p:txBody>
          <a:bodyPr wrap="square">
            <a:spAutoFit/>
          </a:bodyPr>
          <a:lstStyle/>
          <a:p>
            <a:pPr algn="ctr"/>
            <a:r>
              <a:rPr lang="en-US" sz="2000" b="1" dirty="0"/>
              <a:t>New laminated bipolar splitter/switch with reduced saturation </a:t>
            </a:r>
          </a:p>
        </p:txBody>
      </p:sp>
      <p:pic>
        <p:nvPicPr>
          <p:cNvPr id="12" name="Picture 11">
            <a:extLst>
              <a:ext uri="{FF2B5EF4-FFF2-40B4-BE49-F238E27FC236}">
                <a16:creationId xmlns:a16="http://schemas.microsoft.com/office/drawing/2014/main" id="{91D682B6-2D92-4C4C-8FC6-27780B88C4C4}"/>
              </a:ext>
            </a:extLst>
          </p:cNvPr>
          <p:cNvPicPr>
            <a:picLocks noChangeAspect="1"/>
          </p:cNvPicPr>
          <p:nvPr/>
        </p:nvPicPr>
        <p:blipFill>
          <a:blip r:embed="rId6"/>
          <a:stretch>
            <a:fillRect/>
          </a:stretch>
        </p:blipFill>
        <p:spPr>
          <a:xfrm>
            <a:off x="7391400" y="4121150"/>
            <a:ext cx="3949119" cy="2380537"/>
          </a:xfrm>
          <a:prstGeom prst="rect">
            <a:avLst/>
          </a:prstGeom>
        </p:spPr>
      </p:pic>
      <p:sp>
        <p:nvSpPr>
          <p:cNvPr id="13" name="Down Arrow 12">
            <a:extLst>
              <a:ext uri="{FF2B5EF4-FFF2-40B4-BE49-F238E27FC236}">
                <a16:creationId xmlns:a16="http://schemas.microsoft.com/office/drawing/2014/main" id="{95079BBB-8412-3A4C-944A-188A4B654C87}"/>
              </a:ext>
            </a:extLst>
          </p:cNvPr>
          <p:cNvSpPr/>
          <p:nvPr/>
        </p:nvSpPr>
        <p:spPr>
          <a:xfrm>
            <a:off x="9067797" y="1067448"/>
            <a:ext cx="450559" cy="229520"/>
          </a:xfrm>
          <a:prstGeom prst="downArrow">
            <a:avLst/>
          </a:prstGeom>
        </p:spPr>
        <p:style>
          <a:lnRef idx="1">
            <a:schemeClr val="accent1"/>
          </a:lnRef>
          <a:fillRef idx="3">
            <a:schemeClr val="accent1"/>
          </a:fillRef>
          <a:effectRef idx="2">
            <a:schemeClr val="accent1"/>
          </a:effectRef>
          <a:fontRef idx="minor">
            <a:schemeClr val="lt1"/>
          </a:fontRef>
        </p:style>
        <p:txBody>
          <a:bodyPr tIns="0" bIns="46800" rtlCol="0" anchor="ctr"/>
          <a:lstStyle/>
          <a:p>
            <a:pPr algn="ctr"/>
            <a:endParaRPr lang="en-GB" dirty="0"/>
          </a:p>
        </p:txBody>
      </p:sp>
      <p:sp>
        <p:nvSpPr>
          <p:cNvPr id="14" name="TextBox 13">
            <a:extLst>
              <a:ext uri="{FF2B5EF4-FFF2-40B4-BE49-F238E27FC236}">
                <a16:creationId xmlns:a16="http://schemas.microsoft.com/office/drawing/2014/main" id="{FBA8C144-91BD-4E46-9CE3-F00DFA3E9958}"/>
              </a:ext>
            </a:extLst>
          </p:cNvPr>
          <p:cNvSpPr txBox="1"/>
          <p:nvPr/>
        </p:nvSpPr>
        <p:spPr>
          <a:xfrm>
            <a:off x="10684219" y="6501687"/>
            <a:ext cx="1312599" cy="338554"/>
          </a:xfrm>
          <a:prstGeom prst="rect">
            <a:avLst/>
          </a:prstGeom>
          <a:noFill/>
        </p:spPr>
        <p:txBody>
          <a:bodyPr wrap="square" rtlCol="0">
            <a:spAutoFit/>
          </a:bodyPr>
          <a:lstStyle/>
          <a:p>
            <a:r>
              <a:rPr lang="en-US" sz="1600" dirty="0"/>
              <a:t>Jakub </a:t>
            </a:r>
            <a:r>
              <a:rPr lang="en-US" sz="1600" dirty="0" err="1"/>
              <a:t>Kurdej</a:t>
            </a:r>
            <a:endParaRPr lang="en-US" sz="1600" dirty="0"/>
          </a:p>
        </p:txBody>
      </p:sp>
    </p:spTree>
    <p:extLst>
      <p:ext uri="{BB962C8B-B14F-4D97-AF65-F5344CB8AC3E}">
        <p14:creationId xmlns:p14="http://schemas.microsoft.com/office/powerpoint/2010/main" val="37964122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3A0EB92-4A8F-4C42-9B1E-6DFF303318D1}"/>
              </a:ext>
            </a:extLst>
          </p:cNvPr>
          <p:cNvSpPr txBox="1"/>
          <p:nvPr/>
        </p:nvSpPr>
        <p:spPr>
          <a:xfrm>
            <a:off x="152400" y="6477000"/>
            <a:ext cx="1752600" cy="338554"/>
          </a:xfrm>
          <a:prstGeom prst="rect">
            <a:avLst/>
          </a:prstGeom>
          <a:noFill/>
        </p:spPr>
        <p:txBody>
          <a:bodyPr wrap="square" rtlCol="0">
            <a:spAutoFit/>
          </a:bodyPr>
          <a:lstStyle/>
          <a:p>
            <a:r>
              <a:rPr lang="en-GB" sz="1600" dirty="0" err="1"/>
              <a:t>Henric</a:t>
            </a:r>
            <a:r>
              <a:rPr lang="en-GB" sz="1600" dirty="0"/>
              <a:t> Wilkens</a:t>
            </a:r>
          </a:p>
        </p:txBody>
      </p:sp>
      <p:pic>
        <p:nvPicPr>
          <p:cNvPr id="8" name="Picture 7">
            <a:extLst>
              <a:ext uri="{FF2B5EF4-FFF2-40B4-BE49-F238E27FC236}">
                <a16:creationId xmlns:a16="http://schemas.microsoft.com/office/drawing/2014/main" id="{5F10CD99-2ACB-1E44-9813-27ADF4C42E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0404" y="457200"/>
            <a:ext cx="9829800" cy="5631656"/>
          </a:xfrm>
          <a:prstGeom prst="rect">
            <a:avLst/>
          </a:prstGeom>
          <a:ln w="15875">
            <a:solidFill>
              <a:schemeClr val="tx2">
                <a:lumMod val="60000"/>
                <a:lumOff val="40000"/>
              </a:schemeClr>
            </a:solidFill>
          </a:ln>
        </p:spPr>
      </p:pic>
    </p:spTree>
    <p:extLst>
      <p:ext uri="{BB962C8B-B14F-4D97-AF65-F5344CB8AC3E}">
        <p14:creationId xmlns:p14="http://schemas.microsoft.com/office/powerpoint/2010/main" val="38341948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5A21172-0E13-C143-BBF7-D375F9321A88}"/>
              </a:ext>
            </a:extLst>
          </p:cNvPr>
          <p:cNvPicPr/>
          <p:nvPr/>
        </p:nvPicPr>
        <p:blipFill>
          <a:blip r:embed="rId2"/>
          <a:stretch>
            <a:fillRect/>
          </a:stretch>
        </p:blipFill>
        <p:spPr>
          <a:xfrm>
            <a:off x="467691" y="159007"/>
            <a:ext cx="2276475" cy="4203065"/>
          </a:xfrm>
          <a:prstGeom prst="rect">
            <a:avLst/>
          </a:prstGeom>
        </p:spPr>
      </p:pic>
      <p:pic>
        <p:nvPicPr>
          <p:cNvPr id="4" name="Picture 3">
            <a:extLst>
              <a:ext uri="{FF2B5EF4-FFF2-40B4-BE49-F238E27FC236}">
                <a16:creationId xmlns:a16="http://schemas.microsoft.com/office/drawing/2014/main" id="{3F5FFBC8-9D8B-FE4C-A442-54E1597C1E09}"/>
              </a:ext>
            </a:extLst>
          </p:cNvPr>
          <p:cNvPicPr/>
          <p:nvPr/>
        </p:nvPicPr>
        <p:blipFill>
          <a:blip r:embed="rId3"/>
          <a:stretch>
            <a:fillRect/>
          </a:stretch>
        </p:blipFill>
        <p:spPr>
          <a:xfrm>
            <a:off x="5821458" y="2209800"/>
            <a:ext cx="2454423" cy="4495997"/>
          </a:xfrm>
          <a:prstGeom prst="rect">
            <a:avLst/>
          </a:prstGeom>
        </p:spPr>
      </p:pic>
      <p:pic>
        <p:nvPicPr>
          <p:cNvPr id="5" name="Picture 4">
            <a:extLst>
              <a:ext uri="{FF2B5EF4-FFF2-40B4-BE49-F238E27FC236}">
                <a16:creationId xmlns:a16="http://schemas.microsoft.com/office/drawing/2014/main" id="{4039A9E3-BB36-574D-A59E-46820A05C7C1}"/>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835326" y="399475"/>
            <a:ext cx="5106035" cy="1688465"/>
          </a:xfrm>
          <a:prstGeom prst="rect">
            <a:avLst/>
          </a:prstGeom>
          <a:noFill/>
          <a:ln>
            <a:noFill/>
          </a:ln>
        </p:spPr>
      </p:pic>
      <p:pic>
        <p:nvPicPr>
          <p:cNvPr id="6" name="Picture 5">
            <a:extLst>
              <a:ext uri="{FF2B5EF4-FFF2-40B4-BE49-F238E27FC236}">
                <a16:creationId xmlns:a16="http://schemas.microsoft.com/office/drawing/2014/main" id="{136194E4-4919-A543-B967-54A7E9C7200A}"/>
              </a:ext>
            </a:extLst>
          </p:cNvPr>
          <p:cNvPicPr/>
          <p:nvPr/>
        </p:nvPicPr>
        <p:blipFill>
          <a:blip r:embed="rId5"/>
          <a:stretch>
            <a:fillRect/>
          </a:stretch>
        </p:blipFill>
        <p:spPr>
          <a:xfrm>
            <a:off x="8305165" y="3977837"/>
            <a:ext cx="3895255" cy="2727960"/>
          </a:xfrm>
          <a:prstGeom prst="rect">
            <a:avLst/>
          </a:prstGeom>
        </p:spPr>
      </p:pic>
      <p:pic>
        <p:nvPicPr>
          <p:cNvPr id="7" name="Picture 6" descr="C:\LOCAL\Câblage zone nord\IMG_0230.JPG">
            <a:extLst>
              <a:ext uri="{FF2B5EF4-FFF2-40B4-BE49-F238E27FC236}">
                <a16:creationId xmlns:a16="http://schemas.microsoft.com/office/drawing/2014/main" id="{11DB6CC0-3A32-EC4B-A11D-006C44E4F4A4}"/>
              </a:ext>
            </a:extLst>
          </p:cNvPr>
          <p:cNvPicPr/>
          <p:nvPr/>
        </p:nvPicPr>
        <p:blipFill rotWithShape="1">
          <a:blip r:embed="rId6" cstate="print"/>
          <a:srcRect l="14144" r="5806" b="19973"/>
          <a:stretch/>
        </p:blipFill>
        <p:spPr bwMode="auto">
          <a:xfrm>
            <a:off x="2969219" y="4457798"/>
            <a:ext cx="2832735" cy="2123440"/>
          </a:xfrm>
          <a:prstGeom prst="rect">
            <a:avLst/>
          </a:prstGeom>
          <a:noFill/>
        </p:spPr>
      </p:pic>
      <p:pic>
        <p:nvPicPr>
          <p:cNvPr id="8" name="Picture 7" descr="\\cern.ch\dfs\Users\d\dumasm\Desktop\New Folder\IMG_0215.JPG">
            <a:extLst>
              <a:ext uri="{FF2B5EF4-FFF2-40B4-BE49-F238E27FC236}">
                <a16:creationId xmlns:a16="http://schemas.microsoft.com/office/drawing/2014/main" id="{F895710F-8805-9F4A-8929-B26B208BC3B0}"/>
              </a:ext>
            </a:extLst>
          </p:cNvPr>
          <p:cNvPicPr/>
          <p:nvPr/>
        </p:nvPicPr>
        <p:blipFill>
          <a:blip r:embed="rId7" cstate="print"/>
          <a:srcRect/>
          <a:stretch>
            <a:fillRect/>
          </a:stretch>
        </p:blipFill>
        <p:spPr bwMode="auto">
          <a:xfrm>
            <a:off x="127974" y="4457798"/>
            <a:ext cx="2831465" cy="2123440"/>
          </a:xfrm>
          <a:prstGeom prst="rect">
            <a:avLst/>
          </a:prstGeom>
          <a:noFill/>
        </p:spPr>
      </p:pic>
      <p:pic>
        <p:nvPicPr>
          <p:cNvPr id="9" name="Picture 8" descr="G:\Workspaces\n\NORMA\USERS\Philip\pics\160901_MBPL_EHN1_ext\QPL45\P1100767.JPG">
            <a:extLst>
              <a:ext uri="{FF2B5EF4-FFF2-40B4-BE49-F238E27FC236}">
                <a16:creationId xmlns:a16="http://schemas.microsoft.com/office/drawing/2014/main" id="{5E4CF573-590C-674F-AA71-15DF17028F5F}"/>
              </a:ext>
            </a:extLst>
          </p:cNvPr>
          <p:cNvPicPr/>
          <p:nvPr/>
        </p:nvPicPr>
        <p:blipFill>
          <a:blip r:embed="rId8" cstate="print">
            <a:extLst>
              <a:ext uri="{28A0092B-C50C-407E-A947-70E740481C1C}">
                <a14:useLocalDpi xmlns:a14="http://schemas.microsoft.com/office/drawing/2010/main"/>
              </a:ext>
            </a:extLst>
          </a:blip>
          <a:srcRect/>
          <a:stretch>
            <a:fillRect/>
          </a:stretch>
        </p:blipFill>
        <p:spPr bwMode="auto">
          <a:xfrm>
            <a:off x="2835326" y="2209800"/>
            <a:ext cx="2956848" cy="2221865"/>
          </a:xfrm>
          <a:prstGeom prst="rect">
            <a:avLst/>
          </a:prstGeom>
          <a:noFill/>
          <a:ln>
            <a:noFill/>
          </a:ln>
        </p:spPr>
      </p:pic>
      <p:sp>
        <p:nvSpPr>
          <p:cNvPr id="10" name="TextBox 9">
            <a:extLst>
              <a:ext uri="{FF2B5EF4-FFF2-40B4-BE49-F238E27FC236}">
                <a16:creationId xmlns:a16="http://schemas.microsoft.com/office/drawing/2014/main" id="{42D5FF5F-BDD1-5742-AADD-0550F68C0A71}"/>
              </a:ext>
            </a:extLst>
          </p:cNvPr>
          <p:cNvSpPr txBox="1"/>
          <p:nvPr/>
        </p:nvSpPr>
        <p:spPr>
          <a:xfrm>
            <a:off x="8458200" y="762000"/>
            <a:ext cx="3429000" cy="2554545"/>
          </a:xfrm>
          <a:prstGeom prst="rect">
            <a:avLst/>
          </a:prstGeom>
          <a:noFill/>
        </p:spPr>
        <p:txBody>
          <a:bodyPr wrap="square" rtlCol="0">
            <a:spAutoFit/>
          </a:bodyPr>
          <a:lstStyle/>
          <a:p>
            <a:pPr algn="ctr"/>
            <a:r>
              <a:rPr lang="en-GB" sz="4000" b="1" dirty="0"/>
              <a:t>Some loving care and attention required! </a:t>
            </a:r>
          </a:p>
        </p:txBody>
      </p:sp>
      <p:sp>
        <p:nvSpPr>
          <p:cNvPr id="11" name="TextBox 10">
            <a:extLst>
              <a:ext uri="{FF2B5EF4-FFF2-40B4-BE49-F238E27FC236}">
                <a16:creationId xmlns:a16="http://schemas.microsoft.com/office/drawing/2014/main" id="{47A3EE52-F2BC-CB43-8F6C-F8A9A12ADC8D}"/>
              </a:ext>
            </a:extLst>
          </p:cNvPr>
          <p:cNvSpPr txBox="1"/>
          <p:nvPr/>
        </p:nvSpPr>
        <p:spPr>
          <a:xfrm>
            <a:off x="-12793" y="6567552"/>
            <a:ext cx="1536361" cy="307777"/>
          </a:xfrm>
          <a:prstGeom prst="rect">
            <a:avLst/>
          </a:prstGeom>
          <a:noFill/>
        </p:spPr>
        <p:txBody>
          <a:bodyPr wrap="square" rtlCol="0">
            <a:spAutoFit/>
          </a:bodyPr>
          <a:lstStyle/>
          <a:p>
            <a:r>
              <a:rPr lang="en-GB" sz="1400" dirty="0" err="1"/>
              <a:t>Yacine</a:t>
            </a:r>
            <a:r>
              <a:rPr lang="en-GB" sz="1400" dirty="0"/>
              <a:t> </a:t>
            </a:r>
            <a:r>
              <a:rPr lang="en-GB" sz="1400" dirty="0" err="1"/>
              <a:t>Kadi</a:t>
            </a:r>
            <a:endParaRPr lang="en-GB" sz="1400" dirty="0"/>
          </a:p>
        </p:txBody>
      </p:sp>
    </p:spTree>
    <p:extLst>
      <p:ext uri="{BB962C8B-B14F-4D97-AF65-F5344CB8AC3E}">
        <p14:creationId xmlns:p14="http://schemas.microsoft.com/office/powerpoint/2010/main" val="6741500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29245-0F7D-BE46-AEBC-9897DD932C80}"/>
              </a:ext>
            </a:extLst>
          </p:cNvPr>
          <p:cNvSpPr>
            <a:spLocks noGrp="1"/>
          </p:cNvSpPr>
          <p:nvPr>
            <p:ph type="ctrTitle"/>
          </p:nvPr>
        </p:nvSpPr>
        <p:spPr>
          <a:xfrm>
            <a:off x="914400" y="1066800"/>
            <a:ext cx="10363200" cy="1470025"/>
          </a:xfrm>
        </p:spPr>
        <p:txBody>
          <a:bodyPr/>
          <a:lstStyle/>
          <a:p>
            <a:r>
              <a:rPr lang="en-GB" dirty="0">
                <a:gradFill flip="none" rotWithShape="1">
                  <a:gsLst>
                    <a:gs pos="0">
                      <a:srgbClr val="C00000"/>
                    </a:gs>
                    <a:gs pos="17000">
                      <a:srgbClr val="FF0000"/>
                    </a:gs>
                    <a:gs pos="98000">
                      <a:srgbClr val="7030A0"/>
                    </a:gs>
                    <a:gs pos="94000">
                      <a:srgbClr val="002060"/>
                    </a:gs>
                    <a:gs pos="85000">
                      <a:srgbClr val="0070C0"/>
                    </a:gs>
                    <a:gs pos="76000">
                      <a:srgbClr val="00B0F0"/>
                    </a:gs>
                    <a:gs pos="65000">
                      <a:srgbClr val="00B050"/>
                    </a:gs>
                    <a:gs pos="54000">
                      <a:srgbClr val="92D050"/>
                    </a:gs>
                    <a:gs pos="41000">
                      <a:srgbClr val="FFFF00"/>
                    </a:gs>
                    <a:gs pos="29000">
                      <a:srgbClr val="FFC000"/>
                    </a:gs>
                  </a:gsLst>
                  <a:lin ang="0" scaled="1"/>
                  <a:tileRect/>
                </a:gradFill>
              </a:rPr>
              <a:t>NA: the future is colourful and dark</a:t>
            </a:r>
            <a:br>
              <a:rPr lang="en-GB" dirty="0">
                <a:gradFill flip="none" rotWithShape="1">
                  <a:gsLst>
                    <a:gs pos="0">
                      <a:srgbClr val="C00000"/>
                    </a:gs>
                    <a:gs pos="17000">
                      <a:srgbClr val="FF0000"/>
                    </a:gs>
                    <a:gs pos="98000">
                      <a:srgbClr val="7030A0"/>
                    </a:gs>
                    <a:gs pos="94000">
                      <a:srgbClr val="002060"/>
                    </a:gs>
                    <a:gs pos="85000">
                      <a:srgbClr val="0070C0"/>
                    </a:gs>
                    <a:gs pos="76000">
                      <a:srgbClr val="00B0F0"/>
                    </a:gs>
                    <a:gs pos="65000">
                      <a:srgbClr val="00B050"/>
                    </a:gs>
                    <a:gs pos="54000">
                      <a:srgbClr val="92D050"/>
                    </a:gs>
                    <a:gs pos="41000">
                      <a:srgbClr val="FFFF00"/>
                    </a:gs>
                    <a:gs pos="29000">
                      <a:srgbClr val="FFC000"/>
                    </a:gs>
                  </a:gsLst>
                  <a:lin ang="0" scaled="1"/>
                  <a:tileRect/>
                </a:gradFill>
              </a:rPr>
            </a:br>
            <a:r>
              <a:rPr lang="en-GB" dirty="0">
                <a:gradFill flip="none" rotWithShape="1">
                  <a:gsLst>
                    <a:gs pos="0">
                      <a:srgbClr val="C00000"/>
                    </a:gs>
                    <a:gs pos="17000">
                      <a:srgbClr val="FF0000"/>
                    </a:gs>
                    <a:gs pos="98000">
                      <a:srgbClr val="7030A0"/>
                    </a:gs>
                    <a:gs pos="94000">
                      <a:srgbClr val="002060"/>
                    </a:gs>
                    <a:gs pos="85000">
                      <a:srgbClr val="0070C0"/>
                    </a:gs>
                    <a:gs pos="76000">
                      <a:srgbClr val="00B0F0"/>
                    </a:gs>
                    <a:gs pos="65000">
                      <a:srgbClr val="00B050"/>
                    </a:gs>
                    <a:gs pos="54000">
                      <a:srgbClr val="92D050"/>
                    </a:gs>
                    <a:gs pos="41000">
                      <a:srgbClr val="FFFF00"/>
                    </a:gs>
                    <a:gs pos="29000">
                      <a:srgbClr val="FFC000"/>
                    </a:gs>
                  </a:gsLst>
                  <a:lin ang="0" scaled="1"/>
                  <a:tileRect/>
                </a:gradFill>
              </a:rPr>
              <a:t>and interesting!</a:t>
            </a:r>
          </a:p>
        </p:txBody>
      </p:sp>
      <p:sp>
        <p:nvSpPr>
          <p:cNvPr id="3" name="Subtitle 2">
            <a:extLst>
              <a:ext uri="{FF2B5EF4-FFF2-40B4-BE49-F238E27FC236}">
                <a16:creationId xmlns:a16="http://schemas.microsoft.com/office/drawing/2014/main" id="{F8B15511-C159-7C4E-B263-F0F462B5E886}"/>
              </a:ext>
            </a:extLst>
          </p:cNvPr>
          <p:cNvSpPr>
            <a:spLocks noGrp="1"/>
          </p:cNvSpPr>
          <p:nvPr>
            <p:ph type="subTitle" idx="1"/>
          </p:nvPr>
        </p:nvSpPr>
        <p:spPr>
          <a:xfrm>
            <a:off x="1371600" y="3124200"/>
            <a:ext cx="8534400" cy="3200400"/>
          </a:xfrm>
          <a:noFill/>
        </p:spPr>
        <p:txBody>
          <a:bodyPr>
            <a:normAutofit fontScale="85000" lnSpcReduction="20000"/>
          </a:bodyPr>
          <a:lstStyle/>
          <a:p>
            <a:pPr algn="l"/>
            <a:r>
              <a:rPr lang="en-US" dirty="0">
                <a:solidFill>
                  <a:srgbClr val="FFFF00"/>
                </a:solidFill>
              </a:rPr>
              <a:t>Physics motivation remains strong</a:t>
            </a:r>
          </a:p>
          <a:p>
            <a:pPr lvl="1" algn="l"/>
            <a:r>
              <a:rPr lang="en-US" dirty="0">
                <a:solidFill>
                  <a:srgbClr val="FFFF00"/>
                </a:solidFill>
              </a:rPr>
              <a:t>The North Area is an ideal place to search for Hidden Sector at with NA62, NA64, SHiP etc. in &lt; O(10) GeV range</a:t>
            </a:r>
          </a:p>
          <a:p>
            <a:pPr lvl="1" algn="l"/>
            <a:r>
              <a:rPr lang="en-US" dirty="0">
                <a:solidFill>
                  <a:srgbClr val="FFFF00"/>
                </a:solidFill>
              </a:rPr>
              <a:t>Unique QCD possibilities</a:t>
            </a:r>
          </a:p>
          <a:p>
            <a:pPr lvl="1" algn="l"/>
            <a:endParaRPr lang="en-US" dirty="0">
              <a:solidFill>
                <a:srgbClr val="FFFF00"/>
              </a:solidFill>
            </a:endParaRPr>
          </a:p>
          <a:p>
            <a:pPr algn="l"/>
            <a:r>
              <a:rPr lang="en-US" dirty="0">
                <a:solidFill>
                  <a:srgbClr val="FFFF00"/>
                </a:solidFill>
              </a:rPr>
              <a:t>SPS is adapting well to the foreseen challenges</a:t>
            </a:r>
          </a:p>
          <a:p>
            <a:pPr algn="l"/>
            <a:endParaRPr lang="en-US" dirty="0">
              <a:solidFill>
                <a:srgbClr val="FFFF00"/>
              </a:solidFill>
            </a:endParaRPr>
          </a:p>
          <a:p>
            <a:pPr algn="l"/>
            <a:r>
              <a:rPr lang="en-US" dirty="0">
                <a:solidFill>
                  <a:srgbClr val="FFFF00"/>
                </a:solidFill>
              </a:rPr>
              <a:t>NA remains vitally important as a test facility</a:t>
            </a:r>
          </a:p>
          <a:p>
            <a:pPr algn="l"/>
            <a:endParaRPr lang="en-US" dirty="0">
              <a:solidFill>
                <a:srgbClr val="FFFF00"/>
              </a:solidFill>
            </a:endParaRPr>
          </a:p>
        </p:txBody>
      </p:sp>
    </p:spTree>
    <p:extLst>
      <p:ext uri="{BB962C8B-B14F-4D97-AF65-F5344CB8AC3E}">
        <p14:creationId xmlns:p14="http://schemas.microsoft.com/office/powerpoint/2010/main" val="9851196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EDCAFE7-CDA5-F64D-929B-AD3DE0F373E4}"/>
              </a:ext>
            </a:extLst>
          </p:cNvPr>
          <p:cNvSpPr txBox="1"/>
          <p:nvPr/>
        </p:nvSpPr>
        <p:spPr>
          <a:xfrm>
            <a:off x="1981200" y="2655331"/>
            <a:ext cx="8458200" cy="1200329"/>
          </a:xfrm>
          <a:prstGeom prst="rect">
            <a:avLst/>
          </a:prstGeom>
          <a:noFill/>
        </p:spPr>
        <p:txBody>
          <a:bodyPr wrap="square" rtlCol="0" anchor="ctr">
            <a:spAutoFit/>
          </a:bodyPr>
          <a:lstStyle/>
          <a:p>
            <a:pPr algn="ctr"/>
            <a:r>
              <a:rPr lang="en-US" sz="3600" dirty="0">
                <a:solidFill>
                  <a:schemeClr val="bg1"/>
                </a:solidFill>
              </a:rPr>
              <a:t>Higgs discovered with mass ~125 GeV.</a:t>
            </a:r>
          </a:p>
          <a:p>
            <a:pPr algn="ctr"/>
            <a:r>
              <a:rPr lang="en-US" sz="3600" dirty="0">
                <a:solidFill>
                  <a:schemeClr val="bg1"/>
                </a:solidFill>
              </a:rPr>
              <a:t>No new particles found.</a:t>
            </a:r>
          </a:p>
        </p:txBody>
      </p:sp>
    </p:spTree>
    <p:extLst>
      <p:ext uri="{BB962C8B-B14F-4D97-AF65-F5344CB8AC3E}">
        <p14:creationId xmlns:p14="http://schemas.microsoft.com/office/powerpoint/2010/main" val="126982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DD10529-08C9-BA49-89DF-4059C3FC9B5B}"/>
              </a:ext>
            </a:extLst>
          </p:cNvPr>
          <p:cNvPicPr>
            <a:picLocks noChangeAspect="1"/>
          </p:cNvPicPr>
          <p:nvPr/>
        </p:nvPicPr>
        <p:blipFill>
          <a:blip r:embed="rId2"/>
          <a:stretch>
            <a:fillRect/>
          </a:stretch>
        </p:blipFill>
        <p:spPr>
          <a:xfrm>
            <a:off x="1258531" y="0"/>
            <a:ext cx="9866669" cy="6858000"/>
          </a:xfrm>
          <a:prstGeom prst="rect">
            <a:avLst/>
          </a:prstGeom>
        </p:spPr>
      </p:pic>
      <p:sp>
        <p:nvSpPr>
          <p:cNvPr id="6" name="TextBox 5">
            <a:extLst>
              <a:ext uri="{FF2B5EF4-FFF2-40B4-BE49-F238E27FC236}">
                <a16:creationId xmlns:a16="http://schemas.microsoft.com/office/drawing/2014/main" id="{5DAA1976-7C37-184E-AEEF-A7839AEA34B8}"/>
              </a:ext>
            </a:extLst>
          </p:cNvPr>
          <p:cNvSpPr txBox="1"/>
          <p:nvPr/>
        </p:nvSpPr>
        <p:spPr>
          <a:xfrm>
            <a:off x="0" y="6488668"/>
            <a:ext cx="1524000" cy="338554"/>
          </a:xfrm>
          <a:prstGeom prst="rect">
            <a:avLst/>
          </a:prstGeom>
          <a:noFill/>
        </p:spPr>
        <p:txBody>
          <a:bodyPr wrap="square" rtlCol="0">
            <a:spAutoFit/>
          </a:bodyPr>
          <a:lstStyle/>
          <a:p>
            <a:r>
              <a:rPr lang="en-GB" sz="1600" dirty="0">
                <a:solidFill>
                  <a:schemeClr val="bg1"/>
                </a:solidFill>
              </a:rPr>
              <a:t>Stefania Gori</a:t>
            </a:r>
          </a:p>
        </p:txBody>
      </p:sp>
    </p:spTree>
    <p:extLst>
      <p:ext uri="{BB962C8B-B14F-4D97-AF65-F5344CB8AC3E}">
        <p14:creationId xmlns:p14="http://schemas.microsoft.com/office/powerpoint/2010/main" val="4260240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88B2F-1952-C641-9194-C5BE0DD2FC35}"/>
              </a:ext>
            </a:extLst>
          </p:cNvPr>
          <p:cNvSpPr>
            <a:spLocks noGrp="1"/>
          </p:cNvSpPr>
          <p:nvPr>
            <p:ph type="title"/>
          </p:nvPr>
        </p:nvSpPr>
        <p:spPr/>
        <p:txBody>
          <a:bodyPr/>
          <a:lstStyle/>
          <a:p>
            <a:r>
              <a:rPr lang="en-US" dirty="0"/>
              <a:t>Direct detection – WIMP searches </a:t>
            </a:r>
          </a:p>
        </p:txBody>
      </p:sp>
      <p:pic>
        <p:nvPicPr>
          <p:cNvPr id="7" name="Picture 6">
            <a:extLst>
              <a:ext uri="{FF2B5EF4-FFF2-40B4-BE49-F238E27FC236}">
                <a16:creationId xmlns:a16="http://schemas.microsoft.com/office/drawing/2014/main" id="{287E20DA-88E8-0E4A-8B9D-90EDC6167F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33600" y="1143000"/>
            <a:ext cx="7598721" cy="5410200"/>
          </a:xfrm>
          <a:prstGeom prst="rect">
            <a:avLst/>
          </a:prstGeom>
        </p:spPr>
      </p:pic>
    </p:spTree>
    <p:extLst>
      <p:ext uri="{BB962C8B-B14F-4D97-AF65-F5344CB8AC3E}">
        <p14:creationId xmlns:p14="http://schemas.microsoft.com/office/powerpoint/2010/main" val="2956002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A54212E-9374-5744-8B11-1FB32CD92C0C}"/>
              </a:ext>
            </a:extLst>
          </p:cNvPr>
          <p:cNvPicPr>
            <a:picLocks noChangeAspect="1"/>
          </p:cNvPicPr>
          <p:nvPr/>
        </p:nvPicPr>
        <p:blipFill>
          <a:blip r:embed="rId2"/>
          <a:stretch>
            <a:fillRect/>
          </a:stretch>
        </p:blipFill>
        <p:spPr>
          <a:xfrm>
            <a:off x="381000" y="1066800"/>
            <a:ext cx="7279031" cy="5334000"/>
          </a:xfrm>
          <a:prstGeom prst="rect">
            <a:avLst/>
          </a:prstGeom>
        </p:spPr>
      </p:pic>
      <p:sp>
        <p:nvSpPr>
          <p:cNvPr id="4" name="Title 3">
            <a:extLst>
              <a:ext uri="{FF2B5EF4-FFF2-40B4-BE49-F238E27FC236}">
                <a16:creationId xmlns:a16="http://schemas.microsoft.com/office/drawing/2014/main" id="{91827A90-9275-7C41-A82C-7FC8FF1A84C6}"/>
              </a:ext>
            </a:extLst>
          </p:cNvPr>
          <p:cNvSpPr>
            <a:spLocks noGrp="1"/>
          </p:cNvSpPr>
          <p:nvPr>
            <p:ph type="title"/>
          </p:nvPr>
        </p:nvSpPr>
        <p:spPr/>
        <p:txBody>
          <a:bodyPr/>
          <a:lstStyle/>
          <a:p>
            <a:r>
              <a:rPr lang="en-GB" dirty="0"/>
              <a:t>Strong motivation to extend the search</a:t>
            </a:r>
          </a:p>
        </p:txBody>
      </p:sp>
      <p:sp>
        <p:nvSpPr>
          <p:cNvPr id="5" name="TextBox 4">
            <a:extLst>
              <a:ext uri="{FF2B5EF4-FFF2-40B4-BE49-F238E27FC236}">
                <a16:creationId xmlns:a16="http://schemas.microsoft.com/office/drawing/2014/main" id="{20978695-B4F8-7F40-8A0D-DB0B6FBA9A2A}"/>
              </a:ext>
            </a:extLst>
          </p:cNvPr>
          <p:cNvSpPr txBox="1"/>
          <p:nvPr/>
        </p:nvSpPr>
        <p:spPr>
          <a:xfrm>
            <a:off x="7315200" y="2514600"/>
            <a:ext cx="4800600" cy="2031325"/>
          </a:xfrm>
          <a:prstGeom prst="rect">
            <a:avLst/>
          </a:prstGeom>
          <a:noFill/>
        </p:spPr>
        <p:txBody>
          <a:bodyPr wrap="square" rtlCol="0">
            <a:spAutoFit/>
          </a:bodyPr>
          <a:lstStyle/>
          <a:p>
            <a:pPr marL="285750" indent="-285750">
              <a:buFont typeface="Arial" panose="020B0604020202020204" pitchFamily="34" charset="0"/>
              <a:buChar char="•"/>
            </a:pPr>
            <a:r>
              <a:rPr lang="en-GB" b="1" dirty="0">
                <a:solidFill>
                  <a:srgbClr val="FF0000"/>
                </a:solidFill>
              </a:rPr>
              <a:t>Sub-eV:</a:t>
            </a:r>
            <a:r>
              <a:rPr lang="en-GB" dirty="0"/>
              <a:t> axions, axion-like particles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b="1" dirty="0">
                <a:solidFill>
                  <a:srgbClr val="FF0000"/>
                </a:solidFill>
              </a:rPr>
              <a:t>MeV – GeV: </a:t>
            </a:r>
            <a:r>
              <a:rPr lang="en-GB" dirty="0"/>
              <a:t>RH neutrinos below the EW scale, axion-Like Particles, Light Dark Matter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b="1" dirty="0">
                <a:solidFill>
                  <a:srgbClr val="FF0000"/>
                </a:solidFill>
              </a:rPr>
              <a:t>&gt;&gt;</a:t>
            </a:r>
            <a:r>
              <a:rPr lang="en-GB" b="1" dirty="0" err="1">
                <a:solidFill>
                  <a:srgbClr val="FF0000"/>
                </a:solidFill>
              </a:rPr>
              <a:t>TeV</a:t>
            </a:r>
            <a:r>
              <a:rPr lang="en-GB" b="1" dirty="0">
                <a:solidFill>
                  <a:srgbClr val="FF0000"/>
                </a:solidFill>
              </a:rPr>
              <a:t>:</a:t>
            </a:r>
            <a:r>
              <a:rPr lang="en-GB" b="1" dirty="0"/>
              <a:t> </a:t>
            </a:r>
            <a:r>
              <a:rPr lang="en-GB" dirty="0"/>
              <a:t>search for NP in clean and very rare flavour processes or in EDMs </a:t>
            </a:r>
          </a:p>
        </p:txBody>
      </p:sp>
      <p:sp>
        <p:nvSpPr>
          <p:cNvPr id="8" name="TextBox 7">
            <a:extLst>
              <a:ext uri="{FF2B5EF4-FFF2-40B4-BE49-F238E27FC236}">
                <a16:creationId xmlns:a16="http://schemas.microsoft.com/office/drawing/2014/main" id="{109DD76C-47CC-5645-99F4-D54902E3E18C}"/>
              </a:ext>
            </a:extLst>
          </p:cNvPr>
          <p:cNvSpPr txBox="1"/>
          <p:nvPr/>
        </p:nvSpPr>
        <p:spPr>
          <a:xfrm>
            <a:off x="152400" y="6446838"/>
            <a:ext cx="1676400" cy="338554"/>
          </a:xfrm>
          <a:prstGeom prst="rect">
            <a:avLst/>
          </a:prstGeom>
          <a:noFill/>
        </p:spPr>
        <p:txBody>
          <a:bodyPr wrap="square" rtlCol="0">
            <a:spAutoFit/>
          </a:bodyPr>
          <a:lstStyle/>
          <a:p>
            <a:r>
              <a:rPr lang="en-GB" sz="1600" dirty="0"/>
              <a:t>Joerg </a:t>
            </a:r>
            <a:r>
              <a:rPr lang="en-GB" sz="1600" dirty="0" err="1"/>
              <a:t>Jaeckel</a:t>
            </a:r>
            <a:endParaRPr lang="en-GB" sz="1600" dirty="0"/>
          </a:p>
        </p:txBody>
      </p:sp>
    </p:spTree>
    <p:extLst>
      <p:ext uri="{BB962C8B-B14F-4D97-AF65-F5344CB8AC3E}">
        <p14:creationId xmlns:p14="http://schemas.microsoft.com/office/powerpoint/2010/main" val="11331941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4" name="TextBox 3"/>
          <p:cNvSpPr txBox="1"/>
          <p:nvPr/>
        </p:nvSpPr>
        <p:spPr>
          <a:xfrm>
            <a:off x="1418902" y="339655"/>
            <a:ext cx="10419840"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Book Antiqua"/>
                <a:ea typeface="+mn-ea"/>
                <a:cs typeface="Book Antiqua"/>
              </a:rPr>
              <a:t>Beam lines available/proposed in the North Area </a:t>
            </a:r>
          </a:p>
        </p:txBody>
      </p:sp>
      <mc:AlternateContent xmlns:mc="http://schemas.openxmlformats.org/markup-compatibility/2006" xmlns:a14="http://schemas.microsoft.com/office/drawing/2010/main">
        <mc:Choice Requires="a14">
          <p:sp>
            <p:nvSpPr>
              <p:cNvPr id="2" name="TextBox 1"/>
              <p:cNvSpPr txBox="1"/>
              <p:nvPr/>
            </p:nvSpPr>
            <p:spPr>
              <a:xfrm>
                <a:off x="71416" y="1122810"/>
                <a:ext cx="3627916" cy="497059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rPr>
                  <a:t>M2: </a:t>
                </a:r>
                <a:r>
                  <a:rPr kumimoji="0" lang="en-US" sz="1800" b="1"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100-160 GeV, mu beam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up to 10</a:t>
                </a:r>
                <a:r>
                  <a:rPr kumimoji="0" lang="en-US" sz="1800" b="0" i="0" u="none" strike="noStrike" kern="1200" cap="none" spc="0" normalizeH="0" baseline="30000" noProof="0" dirty="0">
                    <a:ln>
                      <a:noFill/>
                    </a:ln>
                    <a:solidFill>
                      <a:prstClr val="white"/>
                    </a:solidFill>
                    <a:effectLst/>
                    <a:uLnTx/>
                    <a:uFillTx/>
                    <a:latin typeface="Book Antiqua" panose="02040602050305030304" pitchFamily="18" charset="0"/>
                    <a:ea typeface="+mn-ea"/>
                    <a:cs typeface="+mn-cs"/>
                  </a:rPr>
                  <a:t>13</a:t>
                </a:r>
                <a:r>
                  <a:rPr kumimoji="0" lang="en-US" sz="1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 </a:t>
                </a:r>
                <a14:m>
                  <m:oMath xmlns:m="http://schemas.openxmlformats.org/officeDocument/2006/math">
                    <m:r>
                      <a:rPr kumimoji="0" lang="en-US" sz="18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𝜇</m:t>
                    </m:r>
                  </m:oMath>
                </a14:m>
                <a:r>
                  <a:rPr kumimoji="0" lang="en-US" sz="1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/year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rPr>
                  <a:t> </a:t>
                </a:r>
                <a14:m>
                  <m:oMath xmlns:m="http://schemas.openxmlformats.org/officeDocument/2006/math">
                    <m:r>
                      <a:rPr kumimoji="0" lang="en-US" sz="1800" b="1" i="1" u="none" strike="noStrike" kern="1200" cap="none" spc="0" normalizeH="0" baseline="0" noProof="0">
                        <a:ln>
                          <a:noFill/>
                        </a:ln>
                        <a:solidFill>
                          <a:srgbClr val="FFFF00"/>
                        </a:solidFill>
                        <a:effectLst/>
                        <a:uLnTx/>
                        <a:uFillTx/>
                        <a:latin typeface="Cambria Math" panose="02040503050406030204" pitchFamily="18" charset="0"/>
                        <a:ea typeface="Cambria Math" panose="02040503050406030204" pitchFamily="18" charset="0"/>
                        <a:cs typeface="+mn-cs"/>
                      </a:rPr>
                      <m:t>→</m:t>
                    </m:r>
                  </m:oMath>
                </a14:m>
                <a:r>
                  <a:rPr kumimoji="0" lang="en-US" sz="1800" b="1"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rPr>
                  <a:t> NA64</a:t>
                </a:r>
                <a:r>
                  <a:rPr kumimoji="0" lang="en-US" sz="1800" b="1" i="0" u="none" strike="noStrike" kern="1200" cap="none" spc="0" normalizeH="0" baseline="30000" noProof="0" dirty="0">
                    <a:ln>
                      <a:noFill/>
                    </a:ln>
                    <a:solidFill>
                      <a:srgbClr val="FFFF00"/>
                    </a:solidFill>
                    <a:effectLst/>
                    <a:uLnTx/>
                    <a:uFillTx/>
                    <a:latin typeface="Book Antiqua" panose="02040602050305030304" pitchFamily="18" charset="0"/>
                    <a:ea typeface="+mn-ea"/>
                    <a:cs typeface="+mn-cs"/>
                  </a:rPr>
                  <a:t>++</a:t>
                </a:r>
                <a:r>
                  <a:rPr kumimoji="0" lang="en-US" sz="1800" b="1"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rPr>
                  <a:t> (muons)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rPr>
                  <a:t>H4: </a:t>
                </a:r>
                <a:r>
                  <a:rPr kumimoji="0" lang="en-US" sz="1800" b="1"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100 GeV e- beam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up to 5x10</a:t>
                </a:r>
                <a:r>
                  <a:rPr kumimoji="0" lang="en-US" sz="1800" b="0" i="0" u="none" strike="noStrike" kern="1200" cap="none" spc="0" normalizeH="0" baseline="30000" noProof="0" dirty="0">
                    <a:ln>
                      <a:noFill/>
                    </a:ln>
                    <a:solidFill>
                      <a:prstClr val="white"/>
                    </a:solidFill>
                    <a:effectLst/>
                    <a:uLnTx/>
                    <a:uFillTx/>
                    <a:latin typeface="Book Antiqua" panose="02040602050305030304" pitchFamily="18" charset="0"/>
                    <a:ea typeface="+mn-ea"/>
                    <a:cs typeface="+mn-cs"/>
                  </a:rPr>
                  <a:t>12</a:t>
                </a:r>
                <a:r>
                  <a:rPr kumimoji="0" lang="en-US" sz="1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 </a:t>
                </a:r>
                <a:r>
                  <a:rPr kumimoji="0" lang="en-US" sz="1800" b="0" i="0" u="none" strike="noStrike" kern="1200" cap="none" spc="0" normalizeH="0" baseline="0" noProof="0" dirty="0" err="1">
                    <a:ln>
                      <a:noFill/>
                    </a:ln>
                    <a:solidFill>
                      <a:prstClr val="white"/>
                    </a:solidFill>
                    <a:effectLst/>
                    <a:uLnTx/>
                    <a:uFillTx/>
                    <a:latin typeface="Book Antiqua" panose="02040602050305030304" pitchFamily="18" charset="0"/>
                    <a:ea typeface="+mn-ea"/>
                    <a:cs typeface="+mn-cs"/>
                  </a:rPr>
                  <a:t>eot</a:t>
                </a:r>
                <a:r>
                  <a:rPr kumimoji="0" lang="en-US" sz="1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/year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rPr>
                  <a:t> </a:t>
                </a:r>
                <a14:m>
                  <m:oMath xmlns:m="http://schemas.openxmlformats.org/officeDocument/2006/math">
                    <m:r>
                      <a:rPr kumimoji="0" lang="en-US" sz="1800" b="1" i="1" u="none" strike="noStrike" kern="1200" cap="none" spc="0" normalizeH="0" baseline="0" noProof="0">
                        <a:ln>
                          <a:noFill/>
                        </a:ln>
                        <a:solidFill>
                          <a:srgbClr val="FFFF00"/>
                        </a:solidFill>
                        <a:effectLst/>
                        <a:uLnTx/>
                        <a:uFillTx/>
                        <a:latin typeface="Cambria Math" panose="02040503050406030204" pitchFamily="18" charset="0"/>
                        <a:ea typeface="Cambria Math" panose="02040503050406030204" pitchFamily="18" charset="0"/>
                        <a:cs typeface="+mn-cs"/>
                      </a:rPr>
                      <m:t>→</m:t>
                    </m:r>
                  </m:oMath>
                </a14:m>
                <a:r>
                  <a:rPr kumimoji="0" lang="en-US" sz="1800" b="1"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rPr>
                  <a:t> NA64</a:t>
                </a:r>
                <a:r>
                  <a:rPr kumimoji="0" lang="en-US" sz="1800" b="1" i="0" u="none" strike="noStrike" kern="1200" cap="none" spc="0" normalizeH="0" baseline="30000" noProof="0" dirty="0">
                    <a:ln>
                      <a:noFill/>
                    </a:ln>
                    <a:solidFill>
                      <a:srgbClr val="FFFF00"/>
                    </a:solidFill>
                    <a:effectLst/>
                    <a:uLnTx/>
                    <a:uFillTx/>
                    <a:latin typeface="Book Antiqua" panose="02040602050305030304" pitchFamily="18" charset="0"/>
                    <a:ea typeface="+mn-ea"/>
                    <a:cs typeface="+mn-cs"/>
                  </a:rPr>
                  <a:t>++</a:t>
                </a:r>
                <a:r>
                  <a:rPr kumimoji="0" lang="en-US" sz="1800" b="1"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rPr>
                  <a:t> (electrons)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FF40FF"/>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rPr>
                  <a:t>K12: </a:t>
                </a:r>
                <a:r>
                  <a:rPr kumimoji="0" lang="en-US" sz="1800" b="1"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400 GeV p beam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up to 3x10</a:t>
                </a:r>
                <a:r>
                  <a:rPr kumimoji="0" lang="en-US" sz="1800" b="0" i="0" u="none" strike="noStrike" kern="1200" cap="none" spc="0" normalizeH="0" baseline="30000" noProof="0" dirty="0">
                    <a:ln>
                      <a:noFill/>
                    </a:ln>
                    <a:solidFill>
                      <a:prstClr val="white"/>
                    </a:solidFill>
                    <a:effectLst/>
                    <a:uLnTx/>
                    <a:uFillTx/>
                    <a:latin typeface="Book Antiqua" panose="02040602050305030304" pitchFamily="18" charset="0"/>
                    <a:ea typeface="+mn-ea"/>
                    <a:cs typeface="+mn-cs"/>
                  </a:rPr>
                  <a:t>18</a:t>
                </a:r>
                <a:r>
                  <a:rPr kumimoji="0" lang="en-US" sz="1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 pot/year (now)</a:t>
                </a: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800" b="1"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  </m:t>
                    </m:r>
                    <m:r>
                      <a:rPr kumimoji="0" lang="en-US" sz="1800" b="1" i="1" u="none" strike="noStrike" kern="1200" cap="none" spc="0" normalizeH="0" baseline="0" noProof="0" smtClean="0">
                        <a:ln>
                          <a:noFill/>
                        </a:ln>
                        <a:solidFill>
                          <a:srgbClr val="FFFF00"/>
                        </a:solidFill>
                        <a:effectLst/>
                        <a:uLnTx/>
                        <a:uFillTx/>
                        <a:latin typeface="Cambria Math" panose="02040503050406030204" pitchFamily="18" charset="0"/>
                        <a:ea typeface="Cambria Math" panose="02040503050406030204" pitchFamily="18" charset="0"/>
                        <a:cs typeface="+mn-cs"/>
                      </a:rPr>
                      <m:t>→</m:t>
                    </m:r>
                  </m:oMath>
                </a14:m>
                <a:r>
                  <a:rPr kumimoji="0" lang="en-US" sz="1800" b="1"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rPr>
                  <a:t> NA62</a:t>
                </a:r>
                <a:r>
                  <a:rPr kumimoji="0" lang="en-US" sz="1800" b="1" i="0" u="none" strike="noStrike" kern="1200" cap="none" spc="0" normalizeH="0" baseline="30000" noProof="0" dirty="0">
                    <a:ln>
                      <a:noFill/>
                    </a:ln>
                    <a:solidFill>
                      <a:srgbClr val="FFFF00"/>
                    </a:solidFill>
                    <a:effectLst/>
                    <a:uLnTx/>
                    <a:uFillTx/>
                    <a:latin typeface="Book Antiqua" panose="02040602050305030304" pitchFamily="18" charset="0"/>
                    <a:ea typeface="+mn-ea"/>
                    <a:cs typeface="+mn-cs"/>
                  </a:rPr>
                  <a:t>++</a:t>
                </a:r>
                <a:r>
                  <a:rPr kumimoji="0" lang="en-US" sz="1800" b="1"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rPr>
                  <a:t> (NA62-dump)</a:t>
                </a:r>
                <a:endParaRPr kumimoji="0" lang="en-US" sz="1800" b="0"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up to 10</a:t>
                </a:r>
                <a:r>
                  <a:rPr kumimoji="0" lang="en-US" sz="1800" b="0" i="0" u="none" strike="noStrike" kern="1200" cap="none" spc="0" normalizeH="0" baseline="30000" noProof="0" dirty="0">
                    <a:ln>
                      <a:noFill/>
                    </a:ln>
                    <a:solidFill>
                      <a:prstClr val="white"/>
                    </a:solidFill>
                    <a:effectLst/>
                    <a:uLnTx/>
                    <a:uFillTx/>
                    <a:latin typeface="Book Antiqua" panose="02040602050305030304" pitchFamily="18" charset="0"/>
                    <a:ea typeface="+mn-ea"/>
                    <a:cs typeface="+mn-cs"/>
                  </a:rPr>
                  <a:t>19</a:t>
                </a:r>
                <a:r>
                  <a:rPr kumimoji="0" lang="en-US" sz="1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 pot/year (if upgraded):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4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800" b="1" i="1" u="none" strike="noStrike" kern="1200" cap="none" spc="0" normalizeH="0" baseline="0" noProof="0" smtClean="0">
                        <a:ln>
                          <a:noFill/>
                        </a:ln>
                        <a:solidFill>
                          <a:srgbClr val="FFFF00"/>
                        </a:solidFill>
                        <a:effectLst/>
                        <a:uLnTx/>
                        <a:uFillTx/>
                        <a:latin typeface="Cambria Math" panose="02040503050406030204" pitchFamily="18" charset="0"/>
                        <a:ea typeface="Cambria Math" panose="02040503050406030204" pitchFamily="18" charset="0"/>
                        <a:cs typeface="+mn-cs"/>
                      </a:rPr>
                      <m:t> →</m:t>
                    </m:r>
                  </m:oMath>
                </a14:m>
                <a:r>
                  <a:rPr kumimoji="0" lang="en-US" sz="1800" b="1"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rPr>
                  <a:t> KLEVER </a:t>
                </a:r>
                <a:endParaRPr kumimoji="0" lang="en-US" sz="1800" b="0"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rPr>
                  <a:t>BDF (proposed):</a:t>
                </a:r>
                <a:r>
                  <a:rPr kumimoji="0" lang="en-US" sz="1800" b="1"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 400 GeV 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up to 4x10</a:t>
                </a:r>
                <a:r>
                  <a:rPr kumimoji="0" lang="en-US" sz="1800" b="0" i="0" u="none" strike="noStrike" kern="1200" cap="none" spc="0" normalizeH="0" baseline="30000" noProof="0" dirty="0">
                    <a:ln>
                      <a:noFill/>
                    </a:ln>
                    <a:solidFill>
                      <a:prstClr val="white"/>
                    </a:solidFill>
                    <a:effectLst/>
                    <a:uLnTx/>
                    <a:uFillTx/>
                    <a:latin typeface="Book Antiqua" panose="02040602050305030304" pitchFamily="18" charset="0"/>
                    <a:ea typeface="+mn-ea"/>
                    <a:cs typeface="+mn-cs"/>
                  </a:rPr>
                  <a:t>19</a:t>
                </a:r>
                <a:r>
                  <a:rPr kumimoji="0" lang="en-US" sz="1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 pot/year</a:t>
                </a: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800" b="1" i="1" u="none" strike="noStrike" kern="120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mn-cs"/>
                      </a:rPr>
                      <m:t> </m:t>
                    </m:r>
                    <m:r>
                      <a:rPr kumimoji="0" lang="en-US" sz="1800" b="1" i="1" u="none" strike="noStrike" kern="1200" cap="none" spc="0" normalizeH="0" baseline="0" noProof="0" smtClean="0">
                        <a:ln>
                          <a:noFill/>
                        </a:ln>
                        <a:solidFill>
                          <a:srgbClr val="FFFF00"/>
                        </a:solidFill>
                        <a:effectLst/>
                        <a:uLnTx/>
                        <a:uFillTx/>
                        <a:latin typeface="Cambria Math" panose="02040503050406030204" pitchFamily="18" charset="0"/>
                        <a:ea typeface="Cambria Math" panose="02040503050406030204" pitchFamily="18" charset="0"/>
                        <a:cs typeface="+mn-cs"/>
                      </a:rPr>
                      <m:t>→</m:t>
                    </m:r>
                  </m:oMath>
                </a14:m>
                <a:r>
                  <a:rPr kumimoji="0" lang="en-US" sz="1800" b="1"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rPr>
                  <a:t> </a:t>
                </a:r>
                <a:r>
                  <a:rPr kumimoji="0" lang="en-US" sz="1800" b="1" i="0" u="none" strike="noStrike" kern="1200" cap="none" spc="0" normalizeH="0" baseline="0" noProof="0" dirty="0" err="1">
                    <a:ln>
                      <a:noFill/>
                    </a:ln>
                    <a:solidFill>
                      <a:srgbClr val="FFFF00"/>
                    </a:solidFill>
                    <a:effectLst/>
                    <a:uLnTx/>
                    <a:uFillTx/>
                    <a:latin typeface="Book Antiqua" panose="02040602050305030304" pitchFamily="18" charset="0"/>
                    <a:ea typeface="+mn-ea"/>
                    <a:cs typeface="+mn-cs"/>
                  </a:rPr>
                  <a:t>SHiP</a:t>
                </a:r>
                <a:r>
                  <a:rPr kumimoji="0" lang="en-US" sz="1800" b="1" i="0" u="none" strike="noStrike" kern="1200" cap="none" spc="0" normalizeH="0" baseline="0" noProof="0" dirty="0">
                    <a:ln>
                      <a:noFill/>
                    </a:ln>
                    <a:solidFill>
                      <a:srgbClr val="FFFF00"/>
                    </a:solidFill>
                    <a:effectLst/>
                    <a:uLnTx/>
                    <a:uFillTx/>
                    <a:latin typeface="Book Antiqua" panose="02040602050305030304" pitchFamily="18" charset="0"/>
                    <a:ea typeface="+mn-ea"/>
                    <a:cs typeface="+mn-cs"/>
                  </a:rPr>
                  <a:t>, </a:t>
                </a:r>
                <a:r>
                  <a:rPr kumimoji="0" lang="en-US" sz="1800" b="1" i="0" u="none" strike="noStrike" kern="1200" cap="none" spc="0" normalizeH="0" baseline="0" noProof="0" dirty="0" err="1">
                    <a:ln>
                      <a:noFill/>
                    </a:ln>
                    <a:solidFill>
                      <a:srgbClr val="FFFF00"/>
                    </a:solidFill>
                    <a:effectLst/>
                    <a:uLnTx/>
                    <a:uFillTx/>
                    <a:latin typeface="Book Antiqua" panose="02040602050305030304" pitchFamily="18" charset="0"/>
                    <a:ea typeface="+mn-ea"/>
                    <a:cs typeface="+mn-cs"/>
                  </a:rPr>
                  <a:t>TauFV</a:t>
                </a:r>
                <a:endParaRPr kumimoji="0" lang="en-US" sz="18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71416" y="1122810"/>
                <a:ext cx="3627916" cy="4970591"/>
              </a:xfrm>
              <a:prstGeom prst="rect">
                <a:avLst/>
              </a:prstGeom>
              <a:blipFill>
                <a:blip r:embed="rId2"/>
                <a:stretch>
                  <a:fillRect l="-1399" r="-350" b="-1018"/>
                </a:stretch>
              </a:blipFill>
            </p:spPr>
            <p:txBody>
              <a:bodyPr/>
              <a:lstStyle/>
              <a:p>
                <a:r>
                  <a:rPr lang="en-US">
                    <a:noFill/>
                  </a:rPr>
                  <a:t> </a:t>
                </a:r>
              </a:p>
            </p:txBody>
          </p:sp>
        </mc:Fallback>
      </mc:AlternateContent>
      <p:grpSp>
        <p:nvGrpSpPr>
          <p:cNvPr id="6" name="Group 5">
            <a:extLst>
              <a:ext uri="{FF2B5EF4-FFF2-40B4-BE49-F238E27FC236}">
                <a16:creationId xmlns:a16="http://schemas.microsoft.com/office/drawing/2014/main" id="{3510DB48-436E-834A-8BA2-A29F06D448F4}"/>
              </a:ext>
            </a:extLst>
          </p:cNvPr>
          <p:cNvGrpSpPr/>
          <p:nvPr/>
        </p:nvGrpSpPr>
        <p:grpSpPr>
          <a:xfrm>
            <a:off x="3501161" y="1262225"/>
            <a:ext cx="8766720" cy="5622099"/>
            <a:chOff x="3035661" y="1262225"/>
            <a:chExt cx="8766720" cy="5622099"/>
          </a:xfrm>
        </p:grpSpPr>
        <p:pic>
          <p:nvPicPr>
            <p:cNvPr id="7" name="Picture 6" descr="0807031_01-A4-at-144-dpi.jpg"/>
            <p:cNvPicPr>
              <a:picLocks noChangeAspect="1"/>
            </p:cNvPicPr>
            <p:nvPr/>
          </p:nvPicPr>
          <p:blipFill rotWithShape="1">
            <a:blip r:embed="rId3">
              <a:lum bright="-2000" contrast="2000"/>
            </a:blip>
            <a:srcRect t="7254" b="17616"/>
            <a:stretch/>
          </p:blipFill>
          <p:spPr>
            <a:xfrm>
              <a:off x="3035661" y="1262225"/>
              <a:ext cx="8686741" cy="4894731"/>
            </a:xfrm>
            <a:prstGeom prst="rect">
              <a:avLst/>
            </a:prstGeom>
            <a:effectLst>
              <a:innerShdw blurRad="38100" dist="50800" dir="2700000">
                <a:prstClr val="black"/>
              </a:innerShdw>
            </a:effectLst>
          </p:spPr>
        </p:pic>
        <p:sp>
          <p:nvSpPr>
            <p:cNvPr id="18" name="TextBox 17"/>
            <p:cNvSpPr txBox="1"/>
            <p:nvPr/>
          </p:nvSpPr>
          <p:spPr>
            <a:xfrm>
              <a:off x="9367249" y="3966486"/>
              <a:ext cx="525730" cy="369332"/>
            </a:xfrm>
            <a:prstGeom prst="rect">
              <a:avLst/>
            </a:prstGeom>
            <a:solidFill>
              <a:srgbClr val="3366FF"/>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rPr>
                <a:t>SPS</a:t>
              </a:r>
            </a:p>
          </p:txBody>
        </p:sp>
        <p:sp>
          <p:nvSpPr>
            <p:cNvPr id="21" name="Oval 20"/>
            <p:cNvSpPr/>
            <p:nvPr/>
          </p:nvSpPr>
          <p:spPr>
            <a:xfrm rot="396075">
              <a:off x="8520615" y="3597154"/>
              <a:ext cx="1584027" cy="369332"/>
            </a:xfrm>
            <a:prstGeom prst="ellipse">
              <a:avLst/>
            </a:prstGeom>
            <a:noFill/>
            <a:ln w="38100" cap="flat" cmpd="sng" algn="ctr">
              <a:solidFill>
                <a:schemeClr val="accent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p:cNvPicPr>
              <a:picLocks noChangeAspect="1"/>
            </p:cNvPicPr>
            <p:nvPr/>
          </p:nvPicPr>
          <p:blipFill>
            <a:blip r:embed="rId4"/>
            <a:stretch>
              <a:fillRect/>
            </a:stretch>
          </p:blipFill>
          <p:spPr>
            <a:xfrm rot="19122180">
              <a:off x="4583163" y="2353322"/>
              <a:ext cx="4505593" cy="2334930"/>
            </a:xfrm>
            <a:prstGeom prst="rect">
              <a:avLst/>
            </a:prstGeom>
          </p:spPr>
        </p:pic>
        <p:cxnSp>
          <p:nvCxnSpPr>
            <p:cNvPr id="10" name="Straight Connector 9"/>
            <p:cNvCxnSpPr/>
            <p:nvPr/>
          </p:nvCxnSpPr>
          <p:spPr>
            <a:xfrm rot="8322180">
              <a:off x="6361819" y="3622575"/>
              <a:ext cx="1201676" cy="83292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8322180">
              <a:off x="5689014" y="3378029"/>
              <a:ext cx="1556714" cy="122891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8322180">
              <a:off x="5740079" y="3162679"/>
              <a:ext cx="1650109" cy="152712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4994747" y="4379162"/>
              <a:ext cx="1418013" cy="307777"/>
            </a:xfrm>
            <a:prstGeom prst="rect">
              <a:avLst/>
            </a:prstGeom>
            <a:solidFill>
              <a:schemeClr val="tx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Unicode MS"/>
                  <a:ea typeface="+mn-ea"/>
                  <a:cs typeface="Arial Unicode MS"/>
                </a:rPr>
                <a:t>NA64++ @ H4</a:t>
              </a:r>
            </a:p>
          </p:txBody>
        </p:sp>
        <p:sp>
          <p:nvSpPr>
            <p:cNvPr id="22" name="TextBox 21"/>
            <p:cNvSpPr txBox="1"/>
            <p:nvPr/>
          </p:nvSpPr>
          <p:spPr>
            <a:xfrm>
              <a:off x="5119446" y="3390514"/>
              <a:ext cx="104387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libri" panose="020F0502020204030204"/>
                  <a:ea typeface="+mn-ea"/>
                  <a:cs typeface="+mn-cs"/>
                </a:rPr>
                <a:t>Compass</a:t>
              </a:r>
            </a:p>
          </p:txBody>
        </p:sp>
        <p:sp>
          <p:nvSpPr>
            <p:cNvPr id="24" name="Rectangle 23"/>
            <p:cNvSpPr/>
            <p:nvPr/>
          </p:nvSpPr>
          <p:spPr>
            <a:xfrm rot="21002296">
              <a:off x="6522085" y="4144491"/>
              <a:ext cx="661525" cy="109236"/>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7" name="Straight Arrow Connector 26"/>
            <p:cNvCxnSpPr/>
            <p:nvPr/>
          </p:nvCxnSpPr>
          <p:spPr>
            <a:xfrm rot="10800000">
              <a:off x="7688920" y="3955399"/>
              <a:ext cx="1152599" cy="11087"/>
            </a:xfrm>
            <a:prstGeom prst="straightConnector1">
              <a:avLst/>
            </a:prstGeom>
            <a:ln w="3810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9" name="Rectangle 28"/>
            <p:cNvSpPr/>
            <p:nvPr/>
          </p:nvSpPr>
          <p:spPr>
            <a:xfrm rot="19040475">
              <a:off x="4539948" y="2349844"/>
              <a:ext cx="4566445" cy="2311176"/>
            </a:xfrm>
            <a:prstGeom prst="rect">
              <a:avLst/>
            </a:prstGeom>
            <a:noFill/>
            <a:ln w="57150" cap="flat" cmpd="sng" algn="ctr">
              <a:solidFill>
                <a:srgbClr val="FF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TextBox 27"/>
            <p:cNvSpPr txBox="1"/>
            <p:nvPr/>
          </p:nvSpPr>
          <p:spPr>
            <a:xfrm>
              <a:off x="5250375" y="3484371"/>
              <a:ext cx="1937698" cy="307775"/>
            </a:xfrm>
            <a:prstGeom prst="rect">
              <a:avLst/>
            </a:prstGeom>
            <a:solidFill>
              <a:schemeClr val="tx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Unicode MS"/>
                  <a:ea typeface="+mn-ea"/>
                  <a:cs typeface="Arial Unicode MS"/>
                </a:rPr>
                <a:t> NA64++ @ M2</a:t>
              </a:r>
            </a:p>
          </p:txBody>
        </p:sp>
        <p:sp>
          <p:nvSpPr>
            <p:cNvPr id="25" name="TextBox 24"/>
            <p:cNvSpPr txBox="1"/>
            <p:nvPr/>
          </p:nvSpPr>
          <p:spPr>
            <a:xfrm>
              <a:off x="6644011" y="4344623"/>
              <a:ext cx="2197508" cy="369332"/>
            </a:xfrm>
            <a:prstGeom prst="rect">
              <a:avLst/>
            </a:prstGeom>
            <a:solidFill>
              <a:srgbClr val="FFFF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SHiP</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tauFV</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 BDF</a:t>
              </a:r>
            </a:p>
          </p:txBody>
        </p:sp>
        <p:sp>
          <p:nvSpPr>
            <p:cNvPr id="23" name="TextBox 22"/>
            <p:cNvSpPr txBox="1"/>
            <p:nvPr/>
          </p:nvSpPr>
          <p:spPr>
            <a:xfrm>
              <a:off x="3977509" y="3975291"/>
              <a:ext cx="1081901" cy="646331"/>
            </a:xfrm>
            <a:prstGeom prst="rect">
              <a:avLst/>
            </a:prstGeom>
            <a:solidFill>
              <a:srgbClr val="FF00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rPr>
                <a:t>NA62++, KLEVER </a:t>
              </a:r>
            </a:p>
          </p:txBody>
        </p:sp>
        <p:sp>
          <p:nvSpPr>
            <p:cNvPr id="32" name="TextBox 31"/>
            <p:cNvSpPr txBox="1"/>
            <p:nvPr/>
          </p:nvSpPr>
          <p:spPr>
            <a:xfrm>
              <a:off x="3035661" y="6237993"/>
              <a:ext cx="876672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Book Antiqua"/>
                  <a:ea typeface="+mn-ea"/>
                  <a:cs typeface="Book Antiqua"/>
                </a:rPr>
                <a:t>Highest energy proton, electrons and muon beams delivered for fixed target experiments in the world.</a:t>
              </a:r>
            </a:p>
          </p:txBody>
        </p:sp>
      </p:grpSp>
    </p:spTree>
    <p:extLst>
      <p:ext uri="{BB962C8B-B14F-4D97-AF65-F5344CB8AC3E}">
        <p14:creationId xmlns:p14="http://schemas.microsoft.com/office/powerpoint/2010/main" val="875514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3D9B657A-BBD9-8548-B402-C68919B4773D}"/>
              </a:ext>
            </a:extLst>
          </p:cNvPr>
          <p:cNvGraphicFramePr>
            <a:graphicFrameLocks noGrp="1"/>
          </p:cNvGraphicFramePr>
          <p:nvPr>
            <p:extLst>
              <p:ext uri="{D42A27DB-BD31-4B8C-83A1-F6EECF244321}">
                <p14:modId xmlns:p14="http://schemas.microsoft.com/office/powerpoint/2010/main" val="1228047322"/>
              </p:ext>
            </p:extLst>
          </p:nvPr>
        </p:nvGraphicFramePr>
        <p:xfrm>
          <a:off x="876300" y="1683951"/>
          <a:ext cx="10439400" cy="3810000"/>
        </p:xfrm>
        <a:graphic>
          <a:graphicData uri="http://schemas.openxmlformats.org/drawingml/2006/table">
            <a:tbl>
              <a:tblPr bandRow="1">
                <a:tableStyleId>{5C22544A-7EE6-4342-B048-85BDC9FD1C3A}</a:tableStyleId>
              </a:tblPr>
              <a:tblGrid>
                <a:gridCol w="1794272">
                  <a:extLst>
                    <a:ext uri="{9D8B030D-6E8A-4147-A177-3AD203B41FA5}">
                      <a16:colId xmlns:a16="http://schemas.microsoft.com/office/drawing/2014/main" val="3346941508"/>
                    </a:ext>
                  </a:extLst>
                </a:gridCol>
                <a:gridCol w="8645128">
                  <a:extLst>
                    <a:ext uri="{9D8B030D-6E8A-4147-A177-3AD203B41FA5}">
                      <a16:colId xmlns:a16="http://schemas.microsoft.com/office/drawing/2014/main" val="2047395798"/>
                    </a:ext>
                  </a:extLst>
                </a:gridCol>
              </a:tblGrid>
              <a:tr h="370840">
                <a:tc>
                  <a:txBody>
                    <a:bodyPr/>
                    <a:lstStyle/>
                    <a:p>
                      <a:r>
                        <a:rPr lang="en-US" sz="2000" b="1" dirty="0"/>
                        <a:t>NA61++</a:t>
                      </a:r>
                    </a:p>
                  </a:txBody>
                  <a:tcPr/>
                </a:tc>
                <a:tc>
                  <a:txBody>
                    <a:bodyPr/>
                    <a:lstStyle/>
                    <a:p>
                      <a:r>
                        <a:rPr lang="en-US" sz="1800" kern="1200" dirty="0">
                          <a:solidFill>
                            <a:schemeClr val="dk1"/>
                          </a:solidFill>
                          <a:effectLst/>
                          <a:latin typeface="+mn-lt"/>
                          <a:ea typeface="+mn-ea"/>
                          <a:cs typeface="+mn-cs"/>
                        </a:rPr>
                        <a:t>Run NA61/SHINE at higher intensity and with better protection</a:t>
                      </a:r>
                    </a:p>
                  </a:txBody>
                  <a:tcPr/>
                </a:tc>
                <a:extLst>
                  <a:ext uri="{0D108BD9-81ED-4DB2-BD59-A6C34878D82A}">
                    <a16:rowId xmlns:a16="http://schemas.microsoft.com/office/drawing/2014/main" val="1382546084"/>
                  </a:ext>
                </a:extLst>
              </a:tr>
              <a:tr h="370840">
                <a:tc>
                  <a:txBody>
                    <a:bodyPr/>
                    <a:lstStyle/>
                    <a:p>
                      <a:r>
                        <a:rPr lang="en-US" sz="2000" b="1" dirty="0"/>
                        <a:t>NA64++ (</a:t>
                      </a:r>
                      <a:r>
                        <a:rPr lang="en-US" sz="2000" b="1" dirty="0" err="1"/>
                        <a:t>e,h</a:t>
                      </a:r>
                      <a:r>
                        <a:rPr lang="en-US" sz="2000" b="1" dirty="0"/>
                        <a:t>)</a:t>
                      </a:r>
                    </a:p>
                  </a:txBody>
                  <a:tcPr/>
                </a:tc>
                <a:tc>
                  <a:txBody>
                    <a:bodyPr/>
                    <a:lstStyle/>
                    <a:p>
                      <a:r>
                        <a:rPr lang="en-US" sz="1800" kern="1200" dirty="0">
                          <a:solidFill>
                            <a:schemeClr val="dk1"/>
                          </a:solidFill>
                          <a:effectLst/>
                          <a:latin typeface="+mn-lt"/>
                          <a:ea typeface="+mn-ea"/>
                          <a:cs typeface="+mn-cs"/>
                        </a:rPr>
                        <a:t>Increase electron flux and </a:t>
                      </a:r>
                      <a:r>
                        <a:rPr lang="en-US" sz="1800" kern="1200" dirty="0" err="1">
                          <a:solidFill>
                            <a:schemeClr val="dk1"/>
                          </a:solidFill>
                          <a:effectLst/>
                          <a:latin typeface="+mn-lt"/>
                          <a:ea typeface="+mn-ea"/>
                          <a:cs typeface="+mn-cs"/>
                        </a:rPr>
                        <a:t>optimise</a:t>
                      </a:r>
                      <a:r>
                        <a:rPr lang="en-US" sz="1800" kern="1200" dirty="0">
                          <a:solidFill>
                            <a:schemeClr val="dk1"/>
                          </a:solidFill>
                          <a:effectLst/>
                          <a:latin typeface="+mn-lt"/>
                          <a:ea typeface="+mn-ea"/>
                          <a:cs typeface="+mn-cs"/>
                        </a:rPr>
                        <a:t> hadron beams in the H4 line</a:t>
                      </a:r>
                    </a:p>
                  </a:txBody>
                  <a:tcPr/>
                </a:tc>
                <a:extLst>
                  <a:ext uri="{0D108BD9-81ED-4DB2-BD59-A6C34878D82A}">
                    <a16:rowId xmlns:a16="http://schemas.microsoft.com/office/drawing/2014/main" val="416528563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t>NA64++ (u)</a:t>
                      </a:r>
                    </a:p>
                  </a:txBody>
                  <a:tcPr/>
                </a:tc>
                <a:tc>
                  <a:txBody>
                    <a:bodyPr/>
                    <a:lstStyle/>
                    <a:p>
                      <a:r>
                        <a:rPr lang="en-US" sz="1800" kern="1200" dirty="0">
                          <a:solidFill>
                            <a:schemeClr val="dk1"/>
                          </a:solidFill>
                          <a:effectLst/>
                          <a:latin typeface="+mn-lt"/>
                          <a:ea typeface="+mn-ea"/>
                          <a:cs typeface="+mn-cs"/>
                        </a:rPr>
                        <a:t>Study the possibility to install and run a NA64-like experiment with muons in EHN2</a:t>
                      </a:r>
                    </a:p>
                  </a:txBody>
                  <a:tcPr/>
                </a:tc>
                <a:extLst>
                  <a:ext uri="{0D108BD9-81ED-4DB2-BD59-A6C34878D82A}">
                    <a16:rowId xmlns:a16="http://schemas.microsoft.com/office/drawing/2014/main" val="1658809448"/>
                  </a:ext>
                </a:extLst>
              </a:tr>
              <a:tr h="370840">
                <a:tc>
                  <a:txBody>
                    <a:bodyPr/>
                    <a:lstStyle/>
                    <a:p>
                      <a:r>
                        <a:rPr lang="en-US" sz="2000" b="1" dirty="0"/>
                        <a:t>COMPASS++</a:t>
                      </a:r>
                    </a:p>
                  </a:txBody>
                  <a:tcPr/>
                </a:tc>
                <a:tc>
                  <a:txBody>
                    <a:bodyPr/>
                    <a:lstStyle/>
                    <a:p>
                      <a:r>
                        <a:rPr lang="en-US" sz="1800" kern="1200" dirty="0">
                          <a:solidFill>
                            <a:schemeClr val="dk1"/>
                          </a:solidFill>
                          <a:effectLst/>
                          <a:latin typeface="+mn-lt"/>
                          <a:ea typeface="+mn-ea"/>
                          <a:cs typeface="+mn-cs"/>
                        </a:rPr>
                        <a:t>Study new requests from COMPASS, including a RF separated beam</a:t>
                      </a:r>
                    </a:p>
                  </a:txBody>
                  <a:tcPr/>
                </a:tc>
                <a:extLst>
                  <a:ext uri="{0D108BD9-81ED-4DB2-BD59-A6C34878D82A}">
                    <a16:rowId xmlns:a16="http://schemas.microsoft.com/office/drawing/2014/main" val="1243400283"/>
                  </a:ext>
                </a:extLst>
              </a:tr>
              <a:tr h="370840">
                <a:tc>
                  <a:txBody>
                    <a:bodyPr/>
                    <a:lstStyle/>
                    <a:p>
                      <a:r>
                        <a:rPr lang="en-US" sz="2000" b="1" dirty="0" err="1"/>
                        <a:t>MUonE</a:t>
                      </a:r>
                      <a:endParaRPr lang="en-US" sz="2000" b="1" dirty="0"/>
                    </a:p>
                  </a:txBody>
                  <a:tcPr/>
                </a:tc>
                <a:tc>
                  <a:txBody>
                    <a:bodyPr/>
                    <a:lstStyle/>
                    <a:p>
                      <a:r>
                        <a:rPr lang="en-US" sz="1800" kern="1200" dirty="0">
                          <a:solidFill>
                            <a:schemeClr val="dk1"/>
                          </a:solidFill>
                          <a:effectLst/>
                          <a:latin typeface="+mn-lt"/>
                          <a:ea typeface="+mn-ea"/>
                          <a:cs typeface="+mn-cs"/>
                        </a:rPr>
                        <a:t>Study the possibility to implement the </a:t>
                      </a:r>
                      <a:r>
                        <a:rPr lang="en-US" sz="1800" kern="1200" dirty="0" err="1">
                          <a:solidFill>
                            <a:schemeClr val="dk1"/>
                          </a:solidFill>
                          <a:effectLst/>
                          <a:latin typeface="+mn-lt"/>
                          <a:ea typeface="+mn-ea"/>
                          <a:cs typeface="+mn-cs"/>
                        </a:rPr>
                        <a:t>MuonE</a:t>
                      </a:r>
                      <a:r>
                        <a:rPr lang="en-US" sz="1800" kern="1200" dirty="0">
                          <a:solidFill>
                            <a:schemeClr val="dk1"/>
                          </a:solidFill>
                          <a:effectLst/>
                          <a:latin typeface="+mn-lt"/>
                          <a:ea typeface="+mn-ea"/>
                          <a:cs typeface="+mn-cs"/>
                        </a:rPr>
                        <a:t> experiment in the M2 beam for operation with </a:t>
                      </a:r>
                      <a:r>
                        <a:rPr lang="el-GR" sz="1800" kern="1200" dirty="0">
                          <a:solidFill>
                            <a:schemeClr val="dk1"/>
                          </a:solidFill>
                          <a:effectLst/>
                          <a:latin typeface="+mn-lt"/>
                          <a:ea typeface="+mn-ea"/>
                          <a:cs typeface="+mn-cs"/>
                        </a:rPr>
                        <a:t>μ </a:t>
                      </a:r>
                      <a:r>
                        <a:rPr lang="en-US" sz="1800" kern="1200" dirty="0">
                          <a:solidFill>
                            <a:schemeClr val="dk1"/>
                          </a:solidFill>
                          <a:effectLst/>
                          <a:latin typeface="+mn-lt"/>
                          <a:ea typeface="+mn-ea"/>
                          <a:cs typeface="+mn-cs"/>
                        </a:rPr>
                        <a:t>and e beams</a:t>
                      </a:r>
                    </a:p>
                  </a:txBody>
                  <a:tcPr/>
                </a:tc>
                <a:extLst>
                  <a:ext uri="{0D108BD9-81ED-4DB2-BD59-A6C34878D82A}">
                    <a16:rowId xmlns:a16="http://schemas.microsoft.com/office/drawing/2014/main" val="3427934154"/>
                  </a:ext>
                </a:extLst>
              </a:tr>
              <a:tr h="370840">
                <a:tc>
                  <a:txBody>
                    <a:bodyPr/>
                    <a:lstStyle/>
                    <a:p>
                      <a:r>
                        <a:rPr lang="en-US" sz="2000" b="1" dirty="0"/>
                        <a:t>NA62++</a:t>
                      </a:r>
                    </a:p>
                  </a:txBody>
                  <a:tcPr/>
                </a:tc>
                <a:tc>
                  <a:txBody>
                    <a:bodyPr/>
                    <a:lstStyle/>
                    <a:p>
                      <a:r>
                        <a:rPr lang="en-US" sz="1800" kern="1200" dirty="0" err="1">
                          <a:solidFill>
                            <a:schemeClr val="dk1"/>
                          </a:solidFill>
                          <a:effectLst/>
                          <a:latin typeface="+mn-lt"/>
                          <a:ea typeface="+mn-ea"/>
                          <a:cs typeface="+mn-cs"/>
                        </a:rPr>
                        <a:t>Optimise</a:t>
                      </a:r>
                      <a:r>
                        <a:rPr lang="en-US" sz="1800" kern="1200" dirty="0">
                          <a:solidFill>
                            <a:schemeClr val="dk1"/>
                          </a:solidFill>
                          <a:effectLst/>
                          <a:latin typeface="+mn-lt"/>
                          <a:ea typeface="+mn-ea"/>
                          <a:cs typeface="+mn-cs"/>
                        </a:rPr>
                        <a:t> conditions for NA62 in beam dump mode for Hidden Sector searches</a:t>
                      </a:r>
                    </a:p>
                  </a:txBody>
                  <a:tcPr/>
                </a:tc>
                <a:extLst>
                  <a:ext uri="{0D108BD9-81ED-4DB2-BD59-A6C34878D82A}">
                    <a16:rowId xmlns:a16="http://schemas.microsoft.com/office/drawing/2014/main" val="4195155867"/>
                  </a:ext>
                </a:extLst>
              </a:tr>
              <a:tr h="370840">
                <a:tc>
                  <a:txBody>
                    <a:bodyPr/>
                    <a:lstStyle/>
                    <a:p>
                      <a:r>
                        <a:rPr lang="en-US" sz="2000" b="1" dirty="0"/>
                        <a:t>KLEVER</a:t>
                      </a:r>
                    </a:p>
                  </a:txBody>
                  <a:tcPr/>
                </a:tc>
                <a:tc>
                  <a:txBody>
                    <a:bodyPr/>
                    <a:lstStyle/>
                    <a:p>
                      <a:r>
                        <a:rPr lang="en-US" sz="1800" kern="1200" dirty="0">
                          <a:solidFill>
                            <a:schemeClr val="dk1"/>
                          </a:solidFill>
                          <a:effectLst/>
                          <a:latin typeface="+mn-lt"/>
                          <a:ea typeface="+mn-ea"/>
                          <a:cs typeface="+mn-cs"/>
                        </a:rPr>
                        <a:t>Study a new beam for a K</a:t>
                      </a:r>
                      <a:r>
                        <a:rPr lang="en-US" sz="1800" kern="1200" baseline="-25000" dirty="0">
                          <a:solidFill>
                            <a:schemeClr val="dk1"/>
                          </a:solidFill>
                          <a:effectLst/>
                          <a:latin typeface="+mn-lt"/>
                          <a:ea typeface="+mn-ea"/>
                          <a:cs typeface="+mn-cs"/>
                        </a:rPr>
                        <a:t>L</a:t>
                      </a:r>
                      <a:r>
                        <a:rPr lang="en-US" sz="1800" kern="1200" dirty="0">
                          <a:solidFill>
                            <a:schemeClr val="dk1"/>
                          </a:solidFill>
                          <a:effectLst/>
                          <a:latin typeface="+mn-lt"/>
                          <a:ea typeface="+mn-ea"/>
                          <a:cs typeface="+mn-cs"/>
                        </a:rPr>
                        <a:t> → pi0nunu experiment at very high proton flux in ECN3</a:t>
                      </a:r>
                    </a:p>
                  </a:txBody>
                  <a:tcPr/>
                </a:tc>
                <a:extLst>
                  <a:ext uri="{0D108BD9-81ED-4DB2-BD59-A6C34878D82A}">
                    <a16:rowId xmlns:a16="http://schemas.microsoft.com/office/drawing/2014/main" val="2415955202"/>
                  </a:ext>
                </a:extLst>
              </a:tr>
              <a:tr h="370840">
                <a:tc>
                  <a:txBody>
                    <a:bodyPr/>
                    <a:lstStyle/>
                    <a:p>
                      <a:r>
                        <a:rPr lang="en-US" sz="2000" b="1" dirty="0"/>
                        <a:t>DIRAC++</a:t>
                      </a:r>
                    </a:p>
                  </a:txBody>
                  <a:tcPr/>
                </a:tc>
                <a:tc>
                  <a:txBody>
                    <a:bodyPr/>
                    <a:lstStyle/>
                    <a:p>
                      <a:r>
                        <a:rPr lang="en-US" sz="1800" kern="1200" dirty="0">
                          <a:solidFill>
                            <a:schemeClr val="dk1"/>
                          </a:solidFill>
                          <a:effectLst/>
                          <a:latin typeface="+mn-lt"/>
                          <a:ea typeface="+mn-ea"/>
                          <a:cs typeface="+mn-cs"/>
                        </a:rPr>
                        <a:t>Study implementation options for a DIRAC follow-up experiment at the SPS</a:t>
                      </a:r>
                    </a:p>
                  </a:txBody>
                  <a:tcPr/>
                </a:tc>
                <a:extLst>
                  <a:ext uri="{0D108BD9-81ED-4DB2-BD59-A6C34878D82A}">
                    <a16:rowId xmlns:a16="http://schemas.microsoft.com/office/drawing/2014/main" val="3924927187"/>
                  </a:ext>
                </a:extLst>
              </a:tr>
              <a:tr h="370840">
                <a:tc>
                  <a:txBody>
                    <a:bodyPr/>
                    <a:lstStyle/>
                    <a:p>
                      <a:r>
                        <a:rPr lang="en-US" sz="2000" b="1" dirty="0"/>
                        <a:t>NA60++</a:t>
                      </a:r>
                    </a:p>
                  </a:txBody>
                  <a:tcPr/>
                </a:tc>
                <a:tc>
                  <a:txBody>
                    <a:bodyPr/>
                    <a:lstStyle/>
                    <a:p>
                      <a:r>
                        <a:rPr lang="en-US" sz="1800" kern="1200" dirty="0">
                          <a:solidFill>
                            <a:schemeClr val="dk1"/>
                          </a:solidFill>
                          <a:effectLst/>
                          <a:latin typeface="+mn-lt"/>
                          <a:ea typeface="+mn-ea"/>
                          <a:cs typeface="+mn-cs"/>
                        </a:rPr>
                        <a:t>Study implementation options for a NA60 follow-up experiment with heavy ion beams</a:t>
                      </a:r>
                    </a:p>
                  </a:txBody>
                  <a:tcPr/>
                </a:tc>
                <a:extLst>
                  <a:ext uri="{0D108BD9-81ED-4DB2-BD59-A6C34878D82A}">
                    <a16:rowId xmlns:a16="http://schemas.microsoft.com/office/drawing/2014/main" val="2240832576"/>
                  </a:ext>
                </a:extLst>
              </a:tr>
            </a:tbl>
          </a:graphicData>
        </a:graphic>
      </p:graphicFrame>
      <p:sp>
        <p:nvSpPr>
          <p:cNvPr id="7" name="Title 6">
            <a:extLst>
              <a:ext uri="{FF2B5EF4-FFF2-40B4-BE49-F238E27FC236}">
                <a16:creationId xmlns:a16="http://schemas.microsoft.com/office/drawing/2014/main" id="{1A2C27F8-6C61-294E-9EAB-ADE9F1854FF9}"/>
              </a:ext>
            </a:extLst>
          </p:cNvPr>
          <p:cNvSpPr>
            <a:spLocks noGrp="1"/>
          </p:cNvSpPr>
          <p:nvPr>
            <p:ph type="title"/>
          </p:nvPr>
        </p:nvSpPr>
        <p:spPr/>
        <p:txBody>
          <a:bodyPr/>
          <a:lstStyle/>
          <a:p>
            <a:r>
              <a:rPr lang="en-US" dirty="0"/>
              <a:t>Conventional Beams at the North Area</a:t>
            </a:r>
          </a:p>
        </p:txBody>
      </p:sp>
      <p:pic>
        <p:nvPicPr>
          <p:cNvPr id="2" name="Picture 1">
            <a:extLst>
              <a:ext uri="{FF2B5EF4-FFF2-40B4-BE49-F238E27FC236}">
                <a16:creationId xmlns:a16="http://schemas.microsoft.com/office/drawing/2014/main" id="{7C3D02D8-A1C4-5040-92B1-42AACDC57EF5}"/>
              </a:ext>
            </a:extLst>
          </p:cNvPr>
          <p:cNvPicPr>
            <a:picLocks noChangeAspect="1"/>
          </p:cNvPicPr>
          <p:nvPr/>
        </p:nvPicPr>
        <p:blipFill>
          <a:blip r:embed="rId2"/>
          <a:stretch>
            <a:fillRect/>
          </a:stretch>
        </p:blipFill>
        <p:spPr>
          <a:xfrm>
            <a:off x="2133600" y="5629926"/>
            <a:ext cx="7858776" cy="1054427"/>
          </a:xfrm>
          <a:prstGeom prst="rect">
            <a:avLst/>
          </a:prstGeom>
        </p:spPr>
      </p:pic>
      <p:sp>
        <p:nvSpPr>
          <p:cNvPr id="3" name="TextBox 2">
            <a:extLst>
              <a:ext uri="{FF2B5EF4-FFF2-40B4-BE49-F238E27FC236}">
                <a16:creationId xmlns:a16="http://schemas.microsoft.com/office/drawing/2014/main" id="{40340DA5-4F49-1F40-9DC6-712B75B0017A}"/>
              </a:ext>
            </a:extLst>
          </p:cNvPr>
          <p:cNvSpPr txBox="1"/>
          <p:nvPr/>
        </p:nvSpPr>
        <p:spPr>
          <a:xfrm>
            <a:off x="1828800" y="895127"/>
            <a:ext cx="9296400" cy="523220"/>
          </a:xfrm>
          <a:prstGeom prst="rect">
            <a:avLst/>
          </a:prstGeom>
          <a:noFill/>
        </p:spPr>
        <p:txBody>
          <a:bodyPr wrap="square" rtlCol="0">
            <a:spAutoFit/>
          </a:bodyPr>
          <a:lstStyle/>
          <a:p>
            <a:r>
              <a:rPr lang="en-US" sz="2800" dirty="0">
                <a:solidFill>
                  <a:srgbClr val="FF0000"/>
                </a:solidFill>
              </a:rPr>
              <a:t>Proposals followed by the CB WG - healthy mix of HS/QCD</a:t>
            </a:r>
          </a:p>
        </p:txBody>
      </p:sp>
    </p:spTree>
    <p:extLst>
      <p:ext uri="{BB962C8B-B14F-4D97-AF65-F5344CB8AC3E}">
        <p14:creationId xmlns:p14="http://schemas.microsoft.com/office/powerpoint/2010/main" val="1782541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63650-7D53-DA4C-BF7C-0261C0F7994B}"/>
              </a:ext>
            </a:extLst>
          </p:cNvPr>
          <p:cNvSpPr>
            <a:spLocks noGrp="1"/>
          </p:cNvSpPr>
          <p:nvPr>
            <p:ph type="title"/>
          </p:nvPr>
        </p:nvSpPr>
        <p:spPr/>
        <p:txBody>
          <a:bodyPr/>
          <a:lstStyle/>
          <a:p>
            <a:r>
              <a:rPr lang="en-GB" dirty="0"/>
              <a:t>Report in support of ESPP update</a:t>
            </a:r>
          </a:p>
        </p:txBody>
      </p:sp>
      <p:pic>
        <p:nvPicPr>
          <p:cNvPr id="4" name="Picture 3">
            <a:extLst>
              <a:ext uri="{FF2B5EF4-FFF2-40B4-BE49-F238E27FC236}">
                <a16:creationId xmlns:a16="http://schemas.microsoft.com/office/drawing/2014/main" id="{DB3C11FF-A2F8-B54A-9754-4E851BC3572E}"/>
              </a:ext>
            </a:extLst>
          </p:cNvPr>
          <p:cNvPicPr>
            <a:picLocks noChangeAspect="1"/>
          </p:cNvPicPr>
          <p:nvPr/>
        </p:nvPicPr>
        <p:blipFill>
          <a:blip r:embed="rId2"/>
          <a:stretch>
            <a:fillRect/>
          </a:stretch>
        </p:blipFill>
        <p:spPr>
          <a:xfrm>
            <a:off x="5943600" y="1371600"/>
            <a:ext cx="5085347" cy="5029200"/>
          </a:xfrm>
          <a:prstGeom prst="rect">
            <a:avLst/>
          </a:prstGeom>
          <a:ln>
            <a:solidFill>
              <a:schemeClr val="tx1"/>
            </a:solidFill>
          </a:ln>
        </p:spPr>
      </p:pic>
      <p:pic>
        <p:nvPicPr>
          <p:cNvPr id="5" name="Picture 4">
            <a:extLst>
              <a:ext uri="{FF2B5EF4-FFF2-40B4-BE49-F238E27FC236}">
                <a16:creationId xmlns:a16="http://schemas.microsoft.com/office/drawing/2014/main" id="{EC742BAF-537E-1249-8D4E-0A82EF3A28BD}"/>
              </a:ext>
            </a:extLst>
          </p:cNvPr>
          <p:cNvPicPr>
            <a:picLocks noChangeAspect="1"/>
          </p:cNvPicPr>
          <p:nvPr/>
        </p:nvPicPr>
        <p:blipFill>
          <a:blip r:embed="rId3"/>
          <a:stretch>
            <a:fillRect/>
          </a:stretch>
        </p:blipFill>
        <p:spPr>
          <a:xfrm>
            <a:off x="1066800" y="1339429"/>
            <a:ext cx="3962400" cy="5061371"/>
          </a:xfrm>
          <a:prstGeom prst="rect">
            <a:avLst/>
          </a:prstGeom>
          <a:noFill/>
          <a:ln w="12700">
            <a:solidFill>
              <a:schemeClr val="tx1"/>
            </a:solidFill>
          </a:ln>
        </p:spPr>
      </p:pic>
      <p:sp>
        <p:nvSpPr>
          <p:cNvPr id="6" name="Rectangle 5">
            <a:extLst>
              <a:ext uri="{FF2B5EF4-FFF2-40B4-BE49-F238E27FC236}">
                <a16:creationId xmlns:a16="http://schemas.microsoft.com/office/drawing/2014/main" id="{455E687D-8859-E54E-A96B-2FC76EA027BE}"/>
              </a:ext>
            </a:extLst>
          </p:cNvPr>
          <p:cNvSpPr/>
          <p:nvPr/>
        </p:nvSpPr>
        <p:spPr>
          <a:xfrm>
            <a:off x="1905000" y="3429000"/>
            <a:ext cx="2286000" cy="44111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tIns="0" bIns="46800" rtlCol="0" anchor="ctr"/>
          <a:lstStyle/>
          <a:p>
            <a:pPr algn="ctr"/>
            <a:endParaRPr lang="en-GB" dirty="0"/>
          </a:p>
        </p:txBody>
      </p:sp>
    </p:spTree>
    <p:extLst>
      <p:ext uri="{BB962C8B-B14F-4D97-AF65-F5344CB8AC3E}">
        <p14:creationId xmlns:p14="http://schemas.microsoft.com/office/powerpoint/2010/main" val="1589990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eflective ball">
      <a:majorFont>
        <a:latin typeface="Franklin Gothic Heavy"/>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tIns="0" bIns="46800" rtlCol="0" anchor="ctr"/>
      <a:lstStyle>
        <a:defPPr algn="ctr">
          <a:defRPr dirty="0" smtClean="0"/>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2.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lic_template_16_9" id="{8CB97986-31EC-A347-AB5E-DA5BFB4906D6}" vid="{291EC9B1-AC3A-C64B-898B-BB38D28EA461}"/>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6482501</TotalTime>
  <Words>1404</Words>
  <Application>Microsoft Macintosh PowerPoint</Application>
  <PresentationFormat>Widescreen</PresentationFormat>
  <Paragraphs>209</Paragraphs>
  <Slides>27</Slides>
  <Notes>3</Notes>
  <HiddenSlides>0</HiddenSlides>
  <MMClips>0</MMClips>
  <ScaleCrop>false</ScaleCrop>
  <HeadingPairs>
    <vt:vector size="6" baseType="variant">
      <vt:variant>
        <vt:lpstr>Fonts Used</vt:lpstr>
      </vt:variant>
      <vt:variant>
        <vt:i4>13</vt:i4>
      </vt:variant>
      <vt:variant>
        <vt:lpstr>Theme</vt:lpstr>
      </vt:variant>
      <vt:variant>
        <vt:i4>3</vt:i4>
      </vt:variant>
      <vt:variant>
        <vt:lpstr>Slide Titles</vt:lpstr>
      </vt:variant>
      <vt:variant>
        <vt:i4>27</vt:i4>
      </vt:variant>
    </vt:vector>
  </HeadingPairs>
  <TitlesOfParts>
    <vt:vector size="43" baseType="lpstr">
      <vt:lpstr>Arial Unicode MS</vt:lpstr>
      <vt:lpstr>MS PGothic</vt:lpstr>
      <vt:lpstr>Arial</vt:lpstr>
      <vt:lpstr>Avenir Book</vt:lpstr>
      <vt:lpstr>Book Antiqua</vt:lpstr>
      <vt:lpstr>Calibri</vt:lpstr>
      <vt:lpstr>Calibri Light</vt:lpstr>
      <vt:lpstr>Cambria Math</vt:lpstr>
      <vt:lpstr>Franklin Gothic Heavy</vt:lpstr>
      <vt:lpstr>Symbol</vt:lpstr>
      <vt:lpstr>Times New Roman</vt:lpstr>
      <vt:lpstr>Ubuntu Light</vt:lpstr>
      <vt:lpstr>Wingdings</vt:lpstr>
      <vt:lpstr>Office Theme</vt:lpstr>
      <vt:lpstr>5_Office Theme</vt:lpstr>
      <vt:lpstr>1_Office Theme</vt:lpstr>
      <vt:lpstr>NA: the future is colourful and dark</vt:lpstr>
      <vt:lpstr>QCD</vt:lpstr>
      <vt:lpstr>PowerPoint Presentation</vt:lpstr>
      <vt:lpstr>PowerPoint Presentation</vt:lpstr>
      <vt:lpstr>Direct detection – WIMP searches </vt:lpstr>
      <vt:lpstr>Strong motivation to extend the search</vt:lpstr>
      <vt:lpstr>PowerPoint Presentation</vt:lpstr>
      <vt:lpstr>Conventional Beams at the North Area</vt:lpstr>
      <vt:lpstr>Report in support of ESPP update</vt:lpstr>
      <vt:lpstr>NA62++: dump mode</vt:lpstr>
      <vt:lpstr>NA64++: electrons, muons and hadrons</vt:lpstr>
      <vt:lpstr>PowerPoint Presentation</vt:lpstr>
      <vt:lpstr>PowerPoint Presentation</vt:lpstr>
      <vt:lpstr>Beam Dump Facilities</vt:lpstr>
      <vt:lpstr>PowerPoint Presentation</vt:lpstr>
      <vt:lpstr>Target Complex &amp; Experiment Hall</vt:lpstr>
      <vt:lpstr>SHiP</vt:lpstr>
      <vt:lpstr>TauFV</vt:lpstr>
      <vt:lpstr>SPS beam – slow extraction</vt:lpstr>
      <vt:lpstr>Losses/activation during slow extraction</vt:lpstr>
      <vt:lpstr>Major effort to reduce losses</vt:lpstr>
      <vt:lpstr>Combining techniques</vt:lpstr>
      <vt:lpstr>PowerPoint Presentation</vt:lpstr>
      <vt:lpstr>PowerPoint Presentation</vt:lpstr>
      <vt:lpstr>PowerPoint Presentation</vt:lpstr>
      <vt:lpstr>PowerPoint Presentation</vt:lpstr>
      <vt:lpstr>NA: the future is colourful and dark and interesting!</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TL4O matters arising</dc:title>
  <dc:subject/>
  <dc:creator>Mike Lamont</dc:creator>
  <cp:keywords/>
  <dc:description/>
  <cp:lastModifiedBy>Mike Lamont</cp:lastModifiedBy>
  <cp:revision>3595</cp:revision>
  <cp:lastPrinted>2019-04-02T14:19:51Z</cp:lastPrinted>
  <dcterms:created xsi:type="dcterms:W3CDTF">2011-01-18T19:25:28Z</dcterms:created>
  <dcterms:modified xsi:type="dcterms:W3CDTF">2019-04-03T12:03:54Z</dcterms:modified>
  <cp:category/>
</cp:coreProperties>
</file>