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4" r:id="rId4"/>
    <p:sldId id="277" r:id="rId5"/>
    <p:sldId id="278" r:id="rId6"/>
    <p:sldId id="279" r:id="rId7"/>
    <p:sldId id="27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33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97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43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86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66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2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29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25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9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86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65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63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DE32-DBCE-40A3-95D7-9BDD44DED7E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4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400" y="1122363"/>
            <a:ext cx="11109600" cy="2387600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Summary of urgent actions by BE-BI</a:t>
            </a:r>
            <a:endParaRPr lang="en-GB" b="1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848" y="3602038"/>
            <a:ext cx="10972799" cy="1495562"/>
          </a:xfrm>
        </p:spPr>
        <p:txBody>
          <a:bodyPr/>
          <a:lstStyle/>
          <a:p>
            <a:r>
              <a:rPr lang="en-GB" smtClean="0"/>
              <a:t>J. Tan, I. Ortega, F. Roncarolo, L. Jensen</a:t>
            </a:r>
          </a:p>
          <a:p>
            <a:r>
              <a:rPr lang="en-GB" smtClean="0"/>
              <a:t>with the input of our BE and EN colleagues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181600" y="6362701"/>
            <a:ext cx="220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March 1</a:t>
            </a:r>
            <a:r>
              <a:rPr lang="en-GB" baseline="30000" smtClean="0"/>
              <a:t>st</a:t>
            </a:r>
            <a:r>
              <a:rPr lang="en-GB" smtClean="0"/>
              <a:t> 2019 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867900" y="6347461"/>
            <a:ext cx="220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EA-BI-WG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079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434" t="15112" r="15870" b="2445"/>
          <a:stretch/>
        </p:blipFill>
        <p:spPr>
          <a:xfrm>
            <a:off x="1266663" y="182208"/>
            <a:ext cx="8989858" cy="60475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24486" y="6238755"/>
            <a:ext cx="213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Courtesy L. Gatignon</a:t>
            </a:r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2059448" y="2666168"/>
            <a:ext cx="5075752" cy="5594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16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Outline</a:t>
            </a:r>
            <a:endParaRPr lang="en-GB" b="1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East Area</a:t>
            </a:r>
            <a:endParaRPr lang="en-GB" i="1" smtClean="0">
              <a:solidFill>
                <a:srgbClr val="0070C0"/>
              </a:solidFill>
            </a:endParaRP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North Area</a:t>
            </a:r>
            <a:endParaRPr lang="en-GB" i="1" smtClean="0">
              <a:solidFill>
                <a:srgbClr val="0070C0"/>
              </a:solidFill>
            </a:endParaRP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Transfer lines of AD and ELENA</a:t>
            </a:r>
          </a:p>
          <a:p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16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56" y="0"/>
            <a:ext cx="1096899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Urgent actions for East Area, &amp; Primary lines</a:t>
            </a:r>
            <a:endParaRPr lang="en-GB" sz="4000" i="1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563363"/>
              </p:ext>
            </p:extLst>
          </p:nvPr>
        </p:nvGraphicFramePr>
        <p:xfrm>
          <a:off x="254596" y="1564318"/>
          <a:ext cx="11467004" cy="1693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479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6559525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452737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Instruments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Action for LS2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262111">
                <a:tc>
                  <a:txBody>
                    <a:bodyPr/>
                    <a:lstStyle/>
                    <a:p>
                      <a:r>
                        <a:rPr lang="en-GB" sz="1600" b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XBPF</a:t>
                      </a:r>
                      <a:endParaRPr lang="en-GB" sz="160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production, readiness for post LS2 start-up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BI-EA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  <a:tr h="452737">
                <a:tc>
                  <a:txBody>
                    <a:bodyPr/>
                    <a:lstStyle/>
                    <a:p>
                      <a:r>
                        <a:rPr lang="en-GB" sz="1600" b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XION, XWCA, XSCI</a:t>
                      </a:r>
                      <a:endParaRPr lang="en-GB" sz="160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status, readiness for post LS2 start-up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BI-EA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9744993"/>
                  </a:ext>
                </a:extLst>
              </a:tr>
              <a:tr h="452737">
                <a:tc>
                  <a:txBody>
                    <a:bodyPr/>
                    <a:lstStyle/>
                    <a:p>
                      <a:r>
                        <a:rPr lang="en-GB" sz="1600" smtClean="0"/>
                        <a:t>XCET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 board for relays, production, readiness for post LS2 start-up 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BI-EA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08988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837608"/>
              </p:ext>
            </p:extLst>
          </p:nvPr>
        </p:nvGraphicFramePr>
        <p:xfrm>
          <a:off x="234196" y="3761518"/>
          <a:ext cx="11494604" cy="1358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2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6542779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452737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Instruments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Action for 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452737">
                <a:tc>
                  <a:txBody>
                    <a:bodyPr/>
                    <a:lstStyle/>
                    <a:p>
                      <a:r>
                        <a:rPr lang="en-GB" sz="1600" b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</a:t>
                      </a:r>
                      <a:endParaRPr lang="en-GB" sz="160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 extraction lines (F61), find budget (40 kCHF) 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EA-PE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9744993"/>
                  </a:ext>
                </a:extLst>
              </a:tr>
              <a:tr h="452737">
                <a:tc>
                  <a:txBody>
                    <a:bodyPr/>
                    <a:lstStyle/>
                    <a:p>
                      <a:r>
                        <a:rPr lang="en-GB" sz="1600" b="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BLM near targets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instead of Telescope, get green light then budget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EA-DC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089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377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56" y="0"/>
            <a:ext cx="1096899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Urgent actions for LSS2 and SPS Primary lines</a:t>
            </a:r>
            <a:endParaRPr lang="en-GB" sz="4000" i="1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63065"/>
              </p:ext>
            </p:extLst>
          </p:nvPr>
        </p:nvGraphicFramePr>
        <p:xfrm>
          <a:off x="1" y="1046608"/>
          <a:ext cx="12191999" cy="60079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9738">
                  <a:extLst>
                    <a:ext uri="{9D8B030D-6E8A-4147-A177-3AD203B41FA5}">
                      <a16:colId xmlns:a16="http://schemas.microsoft.com/office/drawing/2014/main" val="2758611091"/>
                    </a:ext>
                  </a:extLst>
                </a:gridCol>
                <a:gridCol w="4210899">
                  <a:extLst>
                    <a:ext uri="{9D8B030D-6E8A-4147-A177-3AD203B41FA5}">
                      <a16:colId xmlns:a16="http://schemas.microsoft.com/office/drawing/2014/main" val="65264839"/>
                    </a:ext>
                  </a:extLst>
                </a:gridCol>
                <a:gridCol w="5351362">
                  <a:extLst>
                    <a:ext uri="{9D8B030D-6E8A-4147-A177-3AD203B41FA5}">
                      <a16:colId xmlns:a16="http://schemas.microsoft.com/office/drawing/2014/main" val="1048342266"/>
                    </a:ext>
                  </a:extLst>
                </a:gridCol>
              </a:tblGrid>
              <a:tr h="424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System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Comments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Proposals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2235476621"/>
                  </a:ext>
                </a:extLst>
              </a:tr>
              <a:tr h="84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Calibration of BSI (SEM-foils) for intensity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No online calibration system (theoretical values)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Surface effects observed (conditioning)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Analyse data stored during 2018 run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PhD student to start during 2019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38844821"/>
                  </a:ext>
                </a:extLst>
              </a:tr>
              <a:tr h="84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Servo-spill (intensity with BSI)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EPC takes over feed-forward (n*50Hz)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New acquisition system in BA2 (proposed sampling frequency 100kHz)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7575538"/>
                  </a:ext>
                </a:extLst>
              </a:tr>
              <a:tr h="1165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Intensity (PMT)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Existing BTV tank in TT20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Check screens and PMT during LS2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Look into acquisition system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9267888"/>
                  </a:ext>
                </a:extLst>
              </a:tr>
              <a:tr h="424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BLM, SEM, BTV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Existing systems in TDC2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Replace cables for LS2+ -&gt; LS3 running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716359"/>
                  </a:ext>
                </a:extLst>
              </a:tr>
              <a:tr h="849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Beam position (LSS2)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Non-linear correction (50+ mm) for bunched beams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Interlock (dump)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Apply correction (software)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Interlock specifications pending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4394734"/>
                  </a:ext>
                </a:extLst>
              </a:tr>
              <a:tr h="424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Software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Settings per SPS user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>
                          <a:effectLst/>
                        </a:rPr>
                        <a:t>Actively look at what is required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98076116"/>
                  </a:ext>
                </a:extLst>
              </a:tr>
              <a:tr h="1018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Cherenkov bar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(F.Addesa’s presentation)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4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Fast longitudinal Spill acquisition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Exploring / prepare to test the OTR screen + PMT in TT20 </a:t>
                      </a:r>
                      <a:endParaRPr lang="en-GB" sz="14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Exploring </a:t>
                      </a:r>
                      <a:r>
                        <a:rPr lang="en-GB" sz="1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possibility to optimize the Cherenkov bar read-out electronics for further tests after LS2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6559092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7534884" y="2027238"/>
            <a:ext cx="3140680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569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56" y="0"/>
            <a:ext cx="1096899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Urgent actions for North Area</a:t>
            </a:r>
            <a:endParaRPr lang="en-GB" sz="4000" i="1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942607"/>
              </p:ext>
            </p:extLst>
          </p:nvPr>
        </p:nvGraphicFramePr>
        <p:xfrm>
          <a:off x="1" y="2280216"/>
          <a:ext cx="12191999" cy="13921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9738">
                  <a:extLst>
                    <a:ext uri="{9D8B030D-6E8A-4147-A177-3AD203B41FA5}">
                      <a16:colId xmlns:a16="http://schemas.microsoft.com/office/drawing/2014/main" val="2758611091"/>
                    </a:ext>
                  </a:extLst>
                </a:gridCol>
                <a:gridCol w="6687882">
                  <a:extLst>
                    <a:ext uri="{9D8B030D-6E8A-4147-A177-3AD203B41FA5}">
                      <a16:colId xmlns:a16="http://schemas.microsoft.com/office/drawing/2014/main" val="65264839"/>
                    </a:ext>
                  </a:extLst>
                </a:gridCol>
                <a:gridCol w="2874379">
                  <a:extLst>
                    <a:ext uri="{9D8B030D-6E8A-4147-A177-3AD203B41FA5}">
                      <a16:colId xmlns:a16="http://schemas.microsoft.com/office/drawing/2014/main" val="1048342266"/>
                    </a:ext>
                  </a:extLst>
                </a:gridCol>
              </a:tblGrid>
              <a:tr h="464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System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smtClean="0">
                          <a:effectLst/>
                        </a:rPr>
                        <a:t>To do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smtClean="0">
                          <a:effectLst/>
                        </a:rPr>
                        <a:t>Actions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extLst>
                  <a:ext uri="{0D108BD9-81ED-4DB2-BD59-A6C34878D82A}">
                    <a16:rowId xmlns:a16="http://schemas.microsoft.com/office/drawing/2014/main" val="2235476621"/>
                  </a:ext>
                </a:extLst>
              </a:tr>
              <a:tr h="928078">
                <a:tc>
                  <a:txBody>
                    <a:bodyPr/>
                    <a:lstStyle/>
                    <a:p>
                      <a:r>
                        <a:rPr lang="en-GB" sz="1600" b="1" kern="120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XION, XDWC, XWCA, XWCM, XSCI</a:t>
                      </a:r>
                      <a:endParaRPr lang="en-GB" sz="1600" b="1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status, calibration factors, readiness for post LS2 start-up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BI-EA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8844821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7534884" y="2027238"/>
            <a:ext cx="3140680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632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" y="0"/>
            <a:ext cx="10515600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AD &amp; </a:t>
            </a:r>
            <a:r>
              <a:rPr lang="en-GB" b="1" smtClean="0">
                <a:solidFill>
                  <a:srgbClr val="0070C0"/>
                </a:solidFill>
              </a:rPr>
              <a:t>ELENA : </a:t>
            </a:r>
            <a:r>
              <a:rPr lang="en-GB" i="1" smtClean="0"/>
              <a:t>Profile measurement</a:t>
            </a:r>
            <a:endParaRPr lang="en-GB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785312"/>
              </p:ext>
            </p:extLst>
          </p:nvPr>
        </p:nvGraphicFramePr>
        <p:xfrm>
          <a:off x="262996" y="1803118"/>
          <a:ext cx="11494604" cy="905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2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6542779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452737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Instruments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Action for 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4527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SEM (Hori detector)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readiness for post LS2 start-up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BI-EA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9744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34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2458</TotalTime>
  <Words>367</Words>
  <Application>Microsoft Office PowerPoint</Application>
  <PresentationFormat>Widescreen</PresentationFormat>
  <Paragraphs>80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Times New Roman</vt:lpstr>
      <vt:lpstr>Office Theme</vt:lpstr>
      <vt:lpstr>Summary of urgent actions by BE-BI</vt:lpstr>
      <vt:lpstr>PowerPoint Presentation</vt:lpstr>
      <vt:lpstr>Outline</vt:lpstr>
      <vt:lpstr>Urgent actions for East Area, &amp; Primary lines</vt:lpstr>
      <vt:lpstr>Urgent actions for LSS2 and SPS Primary lines</vt:lpstr>
      <vt:lpstr>Urgent actions for North Area</vt:lpstr>
      <vt:lpstr>AD &amp; ELENA : Profile measurement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situation</dc:title>
  <dc:creator>Jocelyn Tan</dc:creator>
  <cp:lastModifiedBy>Jocelyn Tan</cp:lastModifiedBy>
  <cp:revision>202</cp:revision>
  <dcterms:created xsi:type="dcterms:W3CDTF">2019-01-25T12:24:00Z</dcterms:created>
  <dcterms:modified xsi:type="dcterms:W3CDTF">2019-03-01T09:19:22Z</dcterms:modified>
</cp:coreProperties>
</file>