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50"/>
  </p:notesMasterIdLst>
  <p:sldIdLst>
    <p:sldId id="256" r:id="rId2"/>
    <p:sldId id="257" r:id="rId3"/>
    <p:sldId id="349" r:id="rId4"/>
    <p:sldId id="309" r:id="rId5"/>
    <p:sldId id="260" r:id="rId6"/>
    <p:sldId id="360" r:id="rId7"/>
    <p:sldId id="351" r:id="rId8"/>
    <p:sldId id="299" r:id="rId9"/>
    <p:sldId id="265" r:id="rId10"/>
    <p:sldId id="325" r:id="rId11"/>
    <p:sldId id="366" r:id="rId12"/>
    <p:sldId id="368" r:id="rId13"/>
    <p:sldId id="369" r:id="rId14"/>
    <p:sldId id="372" r:id="rId15"/>
    <p:sldId id="371" r:id="rId16"/>
    <p:sldId id="266" r:id="rId17"/>
    <p:sldId id="304" r:id="rId18"/>
    <p:sldId id="305" r:id="rId19"/>
    <p:sldId id="306" r:id="rId20"/>
    <p:sldId id="370" r:id="rId21"/>
    <p:sldId id="365" r:id="rId22"/>
    <p:sldId id="335" r:id="rId23"/>
    <p:sldId id="312" r:id="rId24"/>
    <p:sldId id="354" r:id="rId25"/>
    <p:sldId id="318" r:id="rId26"/>
    <p:sldId id="317" r:id="rId27"/>
    <p:sldId id="345" r:id="rId28"/>
    <p:sldId id="348" r:id="rId29"/>
    <p:sldId id="344" r:id="rId30"/>
    <p:sldId id="267" r:id="rId31"/>
    <p:sldId id="329" r:id="rId32"/>
    <p:sldId id="373" r:id="rId33"/>
    <p:sldId id="322" r:id="rId34"/>
    <p:sldId id="333" r:id="rId35"/>
    <p:sldId id="321" r:id="rId36"/>
    <p:sldId id="336" r:id="rId37"/>
    <p:sldId id="337" r:id="rId38"/>
    <p:sldId id="346" r:id="rId39"/>
    <p:sldId id="353" r:id="rId40"/>
    <p:sldId id="352" r:id="rId41"/>
    <p:sldId id="362" r:id="rId42"/>
    <p:sldId id="361" r:id="rId43"/>
    <p:sldId id="363" r:id="rId44"/>
    <p:sldId id="357" r:id="rId45"/>
    <p:sldId id="338" r:id="rId46"/>
    <p:sldId id="339" r:id="rId47"/>
    <p:sldId id="364" r:id="rId48"/>
    <p:sldId id="307" r:id="rId4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5C9"/>
    <a:srgbClr val="00B800"/>
    <a:srgbClr val="006699"/>
    <a:srgbClr val="0365C0"/>
    <a:srgbClr val="B9E6FF"/>
    <a:srgbClr val="E6E6E6"/>
    <a:srgbClr val="FFFFFF"/>
    <a:srgbClr val="009900"/>
    <a:srgbClr val="B7E7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4659" autoAdjust="0"/>
  </p:normalViewPr>
  <p:slideViewPr>
    <p:cSldViewPr snapToGrid="0">
      <p:cViewPr varScale="1">
        <p:scale>
          <a:sx n="53" d="100"/>
          <a:sy n="53" d="100"/>
        </p:scale>
        <p:origin x="1056" y="52"/>
      </p:cViewPr>
      <p:guideLst/>
    </p:cSldViewPr>
  </p:slideViewPr>
  <p:outlineViewPr>
    <p:cViewPr>
      <p:scale>
        <a:sx n="33" d="100"/>
        <a:sy n="33" d="100"/>
      </p:scale>
      <p:origin x="0" y="-2210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5" name="Shape 16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59087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 err="1"/>
              <a:t>Muons</a:t>
            </a:r>
            <a:r>
              <a:rPr lang="de-AT" dirty="0"/>
              <a:t> </a:t>
            </a:r>
            <a:r>
              <a:rPr lang="de-AT" dirty="0" err="1"/>
              <a:t>normally</a:t>
            </a:r>
            <a:r>
              <a:rPr lang="de-AT" dirty="0"/>
              <a:t> </a:t>
            </a:r>
            <a:r>
              <a:rPr lang="de-AT" dirty="0" err="1"/>
              <a:t>distributed</a:t>
            </a:r>
            <a:r>
              <a:rPr lang="de-AT" dirty="0"/>
              <a:t> </a:t>
            </a:r>
            <a:r>
              <a:rPr lang="de-AT" dirty="0" err="1"/>
              <a:t>between</a:t>
            </a:r>
            <a:r>
              <a:rPr lang="de-AT" dirty="0"/>
              <a:t> 150 &amp; 700 </a:t>
            </a:r>
            <a:r>
              <a:rPr lang="de-AT" dirty="0" err="1"/>
              <a:t>MeV</a:t>
            </a:r>
            <a:r>
              <a:rPr lang="de-AT" dirty="0"/>
              <a:t>/c   bzw.     </a:t>
            </a:r>
            <a:r>
              <a:rPr lang="el-GR" dirty="0"/>
              <a:t>Σ±π ∓, Σ0π 0 , Λπ−, Σ0π− and Σ−π0</a:t>
            </a:r>
            <a:r>
              <a:rPr lang="de-AT" dirty="0"/>
              <a:t> </a:t>
            </a:r>
            <a:r>
              <a:rPr lang="de-AT" dirty="0">
                <a:sym typeface="Wingdings" panose="05000000000000000000" pitchFamily="2" charset="2"/>
              </a:rPr>
              <a:t> n, p, </a:t>
            </a:r>
            <a:r>
              <a:rPr lang="el-GR" dirty="0"/>
              <a:t>π</a:t>
            </a:r>
            <a:r>
              <a:rPr lang="de-AT" dirty="0"/>
              <a:t>, </a:t>
            </a:r>
            <a:r>
              <a:rPr lang="el-GR" dirty="0">
                <a:latin typeface="Palatino Linotype" panose="02040502050505030304" pitchFamily="18" charset="0"/>
              </a:rPr>
              <a:t>γ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74786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Na-22: 511 keV, 1275 keV </a:t>
            </a:r>
            <a:r>
              <a:rPr lang="el-GR" dirty="0">
                <a:latin typeface="Palatino Linotype" panose="02040502050505030304" pitchFamily="18" charset="0"/>
              </a:rPr>
              <a:t>γ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6243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88631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0.5 V difference between -40 and </a:t>
            </a:r>
            <a:r>
              <a:rPr lang="en-GB"/>
              <a:t>20 degrees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1410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723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20130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5788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51292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9920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7614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73878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14812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4221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1801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https://www.ketek.net/sipm/technology/</a:t>
            </a:r>
          </a:p>
          <a:p>
            <a:r>
              <a:rPr lang="de-AT" dirty="0"/>
              <a:t>https://www.ketek.net/sipm/technology/microcell-construction/</a:t>
            </a:r>
          </a:p>
          <a:p>
            <a:r>
              <a:rPr lang="de-AT" dirty="0" err="1"/>
              <a:t>R_quench</a:t>
            </a:r>
            <a:r>
              <a:rPr lang="de-AT" dirty="0"/>
              <a:t> = 200 – 800 </a:t>
            </a:r>
            <a:r>
              <a:rPr lang="de-AT" dirty="0" err="1"/>
              <a:t>kOhm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534569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https://www.ketek.net/sipm/technology/</a:t>
            </a:r>
          </a:p>
          <a:p>
            <a:r>
              <a:rPr lang="de-AT" dirty="0"/>
              <a:t>https://www.hamamatsu.com/resources/pdf/etd/PMT_handbook_v3aE.pdf</a:t>
            </a:r>
          </a:p>
        </p:txBody>
      </p:sp>
    </p:spTree>
    <p:extLst>
      <p:ext uri="{BB962C8B-B14F-4D97-AF65-F5344CB8AC3E}">
        <p14:creationId xmlns:p14="http://schemas.microsoft.com/office/powerpoint/2010/main" val="39135573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https://www.sensl.com/downloads/ds/TN%20-%20Intro%20to%20SPM%20Tech.pdf</a:t>
            </a:r>
          </a:p>
        </p:txBody>
      </p:sp>
    </p:spTree>
    <p:extLst>
      <p:ext uri="{BB962C8B-B14F-4D97-AF65-F5344CB8AC3E}">
        <p14:creationId xmlns:p14="http://schemas.microsoft.com/office/powerpoint/2010/main" val="3948650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Hier</a:t>
            </a:r>
            <a:r>
              <a:rPr lang="en-GB" dirty="0"/>
              <a:t> </a:t>
            </a:r>
            <a:r>
              <a:rPr lang="en-GB" dirty="0" err="1"/>
              <a:t>lassen</a:t>
            </a:r>
            <a:r>
              <a:rPr lang="en-GB" dirty="0"/>
              <a:t> </a:t>
            </a:r>
            <a:r>
              <a:rPr lang="en-GB" dirty="0" err="1"/>
              <a:t>oder</a:t>
            </a:r>
            <a:r>
              <a:rPr lang="en-GB" dirty="0"/>
              <a:t> in den </a:t>
            </a:r>
            <a:r>
              <a:rPr lang="en-GB" dirty="0" err="1"/>
              <a:t>Anhang</a:t>
            </a:r>
            <a:r>
              <a:rPr lang="en-GB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044830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9526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2414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le Text"/>
          <p:cNvSpPr txBox="1">
            <a:spLocks noGrp="1"/>
          </p:cNvSpPr>
          <p:nvPr>
            <p:ph type="title"/>
          </p:nvPr>
        </p:nvSpPr>
        <p:spPr>
          <a:xfrm>
            <a:off x="893762" y="519112"/>
            <a:ext cx="11217276" cy="1885951"/>
          </a:xfrm>
          <a:prstGeom prst="rect">
            <a:avLst/>
          </a:prstGeom>
        </p:spPr>
        <p:txBody>
          <a:bodyPr lIns="45719" tIns="45719" rIns="45719" bIns="45719"/>
          <a:lstStyle>
            <a:lvl1pPr algn="l" defTabSz="914400">
              <a:lnSpc>
                <a:spcPct val="90000"/>
              </a:lnSpc>
              <a:defRPr sz="4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30" name="Body Level One…"/>
          <p:cNvSpPr txBox="1">
            <a:spLocks noGrp="1"/>
          </p:cNvSpPr>
          <p:nvPr>
            <p:ph type="body" idx="1"/>
          </p:nvPr>
        </p:nvSpPr>
        <p:spPr>
          <a:xfrm>
            <a:off x="893762" y="2597150"/>
            <a:ext cx="11217276" cy="6188075"/>
          </a:xfrm>
          <a:prstGeom prst="rect">
            <a:avLst/>
          </a:prstGeom>
        </p:spPr>
        <p:txBody>
          <a:bodyPr lIns="45719" tIns="45719" rIns="45719" bIns="45719" anchor="t"/>
          <a:lstStyle>
            <a:lvl1pPr marL="228600" indent="-2286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marL="723900" indent="-2667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2pPr>
            <a:lvl3pPr marL="1234439" indent="-320039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marL="1727200" indent="-3556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marL="2184400" indent="-3556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47056" y="9165748"/>
            <a:ext cx="263982" cy="26924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 defTabSz="914400"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893762" y="519112"/>
            <a:ext cx="11217276" cy="1885951"/>
          </a:xfrm>
          <a:prstGeom prst="rect">
            <a:avLst/>
          </a:prstGeom>
        </p:spPr>
        <p:txBody>
          <a:bodyPr lIns="45719" tIns="45719" rIns="45719" bIns="45719"/>
          <a:lstStyle>
            <a:lvl1pPr algn="l" defTabSz="914400">
              <a:lnSpc>
                <a:spcPct val="90000"/>
              </a:lnSpc>
              <a:defRPr sz="4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39" name="Body Level One…"/>
          <p:cNvSpPr txBox="1">
            <a:spLocks noGrp="1"/>
          </p:cNvSpPr>
          <p:nvPr>
            <p:ph type="body" idx="1"/>
          </p:nvPr>
        </p:nvSpPr>
        <p:spPr>
          <a:xfrm>
            <a:off x="893762" y="2597150"/>
            <a:ext cx="11217276" cy="6188075"/>
          </a:xfrm>
          <a:prstGeom prst="rect">
            <a:avLst/>
          </a:prstGeom>
        </p:spPr>
        <p:txBody>
          <a:bodyPr lIns="45719" tIns="45719" rIns="45719" bIns="45719" anchor="t"/>
          <a:lstStyle>
            <a:lvl1pPr marL="228600" indent="-2286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marL="723900" indent="-2667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2pPr>
            <a:lvl3pPr marL="1234439" indent="-320039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marL="1727200" indent="-3556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marL="2184400" indent="-3556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47056" y="9165748"/>
            <a:ext cx="263982" cy="26924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 defTabSz="914400"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Text"/>
          <p:cNvSpPr txBox="1">
            <a:spLocks noGrp="1"/>
          </p:cNvSpPr>
          <p:nvPr>
            <p:ph type="title"/>
          </p:nvPr>
        </p:nvSpPr>
        <p:spPr>
          <a:xfrm>
            <a:off x="893762" y="519112"/>
            <a:ext cx="11217276" cy="1885951"/>
          </a:xfrm>
          <a:prstGeom prst="rect">
            <a:avLst/>
          </a:prstGeom>
        </p:spPr>
        <p:txBody>
          <a:bodyPr lIns="45719" tIns="45719" rIns="45719" bIns="45719"/>
          <a:lstStyle>
            <a:lvl1pPr algn="l" defTabSz="914400">
              <a:lnSpc>
                <a:spcPct val="90000"/>
              </a:lnSpc>
              <a:defRPr sz="4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48" name="Body Level One…"/>
          <p:cNvSpPr txBox="1">
            <a:spLocks noGrp="1"/>
          </p:cNvSpPr>
          <p:nvPr>
            <p:ph type="body" idx="1"/>
          </p:nvPr>
        </p:nvSpPr>
        <p:spPr>
          <a:xfrm>
            <a:off x="893762" y="2597150"/>
            <a:ext cx="11217276" cy="6188075"/>
          </a:xfrm>
          <a:prstGeom prst="rect">
            <a:avLst/>
          </a:prstGeom>
        </p:spPr>
        <p:txBody>
          <a:bodyPr lIns="45719" tIns="45719" rIns="45719" bIns="45719" anchor="t"/>
          <a:lstStyle>
            <a:lvl1pPr marL="228600" indent="-2286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marL="723900" indent="-2667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2pPr>
            <a:lvl3pPr marL="1234439" indent="-320039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marL="1727200" indent="-3556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marL="2184400" indent="-3556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47056" y="9165748"/>
            <a:ext cx="263982" cy="26924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 defTabSz="914400"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57950" y="1501775"/>
            <a:ext cx="3917950" cy="1889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8" name="image.png" descr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9125" y="598487"/>
            <a:ext cx="2808288" cy="1216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" name="image.png" descr="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217275" y="608012"/>
            <a:ext cx="1216025" cy="1216026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Rectangle"/>
          <p:cNvSpPr/>
          <p:nvPr/>
        </p:nvSpPr>
        <p:spPr>
          <a:xfrm>
            <a:off x="5913437" y="1027112"/>
            <a:ext cx="5018088" cy="395288"/>
          </a:xfrm>
          <a:prstGeom prst="rect">
            <a:avLst/>
          </a:prstGeom>
          <a:solidFill>
            <a:srgbClr val="008C95"/>
          </a:solidFill>
          <a:ln w="12700">
            <a:miter lim="400000"/>
          </a:ln>
        </p:spPr>
        <p:txBody>
          <a:bodyPr lIns="45719" rIns="45719" anchor="ctr"/>
          <a:lstStyle/>
          <a:p>
            <a:pPr defTabSz="457200">
              <a:defRPr sz="18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121" name="Rectangle"/>
          <p:cNvSpPr/>
          <p:nvPr/>
        </p:nvSpPr>
        <p:spPr>
          <a:xfrm>
            <a:off x="3697287" y="1027112"/>
            <a:ext cx="2232026" cy="395288"/>
          </a:xfrm>
          <a:prstGeom prst="rect">
            <a:avLst/>
          </a:prstGeom>
          <a:solidFill>
            <a:srgbClr val="84BD00"/>
          </a:solidFill>
          <a:ln w="12700">
            <a:miter lim="400000"/>
          </a:ln>
        </p:spPr>
        <p:txBody>
          <a:bodyPr lIns="45719" rIns="45719" anchor="ctr"/>
          <a:lstStyle/>
          <a:p>
            <a:pPr defTabSz="457200">
              <a:defRPr sz="18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85652" y="8779791"/>
            <a:ext cx="3034455" cy="5207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sz="12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9" r:id="rId8"/>
    <p:sldLayoutId id="2147483661" r:id="rId9"/>
    <p:sldLayoutId id="2147483662" r:id="rId10"/>
    <p:sldLayoutId id="2147483663" r:id="rId11"/>
    <p:sldLayoutId id="2147483664" r:id="rId12"/>
  </p:sldLayoutIdLst>
  <p:transition spd="med"/>
  <p:hf hdr="0" ftr="0" dt="0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7.gif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0.png"/><Relationship Id="rId5" Type="http://schemas.microsoft.com/office/2007/relationships/hdphoto" Target="../media/hdphoto1.wdp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microsoft.com/office/2007/relationships/hdphoto" Target="../media/hdphoto2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2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0.png"/><Relationship Id="rId4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3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6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DD Test for Kaonic Atom Measurements at J-PARC"/>
          <p:cNvSpPr txBox="1"/>
          <p:nvPr/>
        </p:nvSpPr>
        <p:spPr>
          <a:xfrm>
            <a:off x="622300" y="2422644"/>
            <a:ext cx="11760200" cy="3323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l" defTabSz="457200">
              <a:defRPr sz="7600">
                <a:solidFill>
                  <a:srgbClr val="282828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r>
              <a:rPr lang="en-GB" sz="5400" dirty="0"/>
              <a:t>Kaonic Deuterium X-Ray Measurements with the SIDDHARTA-2 Apparatus at DA</a:t>
            </a:r>
            <a:r>
              <a:rPr lang="el-GR" sz="5400" dirty="0"/>
              <a:t>Φ</a:t>
            </a:r>
            <a:r>
              <a:rPr lang="en-GB" sz="5400" dirty="0"/>
              <a:t>NE</a:t>
            </a:r>
          </a:p>
        </p:txBody>
      </p:sp>
      <p:sp>
        <p:nvSpPr>
          <p:cNvPr id="168" name="Carina Trippl…"/>
          <p:cNvSpPr txBox="1"/>
          <p:nvPr/>
        </p:nvSpPr>
        <p:spPr>
          <a:xfrm>
            <a:off x="622300" y="6010275"/>
            <a:ext cx="11761788" cy="19236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l" defTabSz="457200">
              <a:defRPr sz="3500" b="0"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rPr lang="de-AT" dirty="0"/>
              <a:t>Marlene Tüchler</a:t>
            </a:r>
          </a:p>
          <a:p>
            <a:pPr algn="l" defTabSz="457200">
              <a:defRPr sz="3500" b="0"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rPr lang="de-AT" sz="2800" dirty="0"/>
              <a:t>(on behalf </a:t>
            </a:r>
            <a:r>
              <a:rPr lang="de-AT" sz="2800" dirty="0" err="1"/>
              <a:t>of</a:t>
            </a:r>
            <a:r>
              <a:rPr lang="de-AT" sz="2800" dirty="0"/>
              <a:t> </a:t>
            </a:r>
            <a:r>
              <a:rPr lang="de-AT" sz="2800" dirty="0" err="1"/>
              <a:t>the</a:t>
            </a:r>
            <a:r>
              <a:rPr lang="de-AT" sz="2800" dirty="0"/>
              <a:t> SIDDHARTA-2 </a:t>
            </a:r>
            <a:r>
              <a:rPr lang="de-AT" sz="2800" dirty="0" err="1"/>
              <a:t>collaboration</a:t>
            </a:r>
            <a:r>
              <a:rPr lang="de-AT" sz="2800" dirty="0"/>
              <a:t>)</a:t>
            </a:r>
          </a:p>
          <a:p>
            <a:pPr algn="l" defTabSz="457200">
              <a:defRPr sz="3500" b="0"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rPr lang="de-AT" sz="2800" dirty="0"/>
              <a:t>Joint Meeting </a:t>
            </a:r>
            <a:r>
              <a:rPr lang="de-AT" sz="2800" dirty="0" err="1"/>
              <a:t>of</a:t>
            </a:r>
            <a:r>
              <a:rPr lang="de-AT" sz="2800" dirty="0"/>
              <a:t> </a:t>
            </a:r>
            <a:r>
              <a:rPr lang="de-AT" sz="2800" dirty="0" err="1"/>
              <a:t>the</a:t>
            </a:r>
            <a:r>
              <a:rPr lang="de-AT" sz="2800" dirty="0"/>
              <a:t> APS and SPS, Zürich</a:t>
            </a:r>
            <a:endParaRPr sz="2800" dirty="0"/>
          </a:p>
          <a:p>
            <a:pPr algn="l" defTabSz="457200">
              <a:defRPr sz="3500" b="0"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rPr lang="de-AT" sz="2800" dirty="0"/>
              <a:t>August 27th, 2019</a:t>
            </a:r>
            <a:endParaRPr sz="280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5BC852F-C201-4524-B541-86F3400149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221" y="8134721"/>
            <a:ext cx="2011279" cy="88896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21817E7B-DD16-4029-A811-8ED6F72547C6}"/>
              </a:ext>
            </a:extLst>
          </p:cNvPr>
          <p:cNvSpPr/>
          <p:nvPr/>
        </p:nvSpPr>
        <p:spPr>
          <a:xfrm>
            <a:off x="893763" y="2539312"/>
            <a:ext cx="5608637" cy="202065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>
            <a:solidFill>
              <a:srgbClr val="E6E6E6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3ED4010B-94F1-4A14-BBC9-C9FFC072941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6272886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12271" indent="-212271">
              <a:lnSpc>
                <a:spcPct val="150000"/>
              </a:lnSpc>
              <a:defRPr sz="2600"/>
            </a:lvl1pPr>
            <a:lvl2pPr marL="669471" indent="-212271">
              <a:lnSpc>
                <a:spcPct val="150000"/>
              </a:lnSpc>
              <a:defRPr sz="2600"/>
            </a:lvl2pPr>
          </a:lstStyle>
          <a:p>
            <a:pPr marL="228600" indent="-228600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1000" dirty="0">
              <a:latin typeface="Palatino Linotype" panose="02040502050505030304" pitchFamily="18" charset="0"/>
            </a:endParaRPr>
          </a:p>
          <a:p>
            <a:pPr marL="0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3100" dirty="0">
                <a:latin typeface="Palatino Linotype" panose="02040502050505030304" pitchFamily="18" charset="0"/>
              </a:rPr>
              <a:t>  </a:t>
            </a:r>
            <a:r>
              <a:rPr lang="en-GB" sz="3100" b="1" dirty="0">
                <a:latin typeface="Palatino Linotype" panose="02040502050505030304" pitchFamily="18" charset="0"/>
              </a:rPr>
              <a:t>Kaonic deuterium: </a:t>
            </a:r>
          </a:p>
          <a:p>
            <a:pPr lvl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3100" b="1" dirty="0">
                <a:latin typeface="Palatino Linotype" panose="02040502050505030304" pitchFamily="18" charset="0"/>
              </a:rPr>
              <a:t> Yield lower than K</a:t>
            </a:r>
            <a:r>
              <a:rPr lang="en-GB" sz="3100" b="1" baseline="30000" dirty="0">
                <a:latin typeface="Palatino Linotype" panose="02040502050505030304" pitchFamily="18" charset="0"/>
              </a:rPr>
              <a:t>-</a:t>
            </a:r>
            <a:r>
              <a:rPr lang="en-GB" sz="3100" b="1" dirty="0">
                <a:latin typeface="Palatino Linotype" panose="02040502050505030304" pitchFamily="18" charset="0"/>
              </a:rPr>
              <a:t>p yield</a:t>
            </a:r>
          </a:p>
          <a:p>
            <a:pPr lvl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3100" b="1" dirty="0">
                <a:latin typeface="Palatino Linotype" panose="02040502050505030304" pitchFamily="18" charset="0"/>
              </a:rPr>
              <a:t>Width approx. 2× K</a:t>
            </a:r>
            <a:r>
              <a:rPr lang="en-GB" sz="3100" b="1" baseline="30000" dirty="0">
                <a:latin typeface="Palatino Linotype" panose="02040502050505030304" pitchFamily="18" charset="0"/>
              </a:rPr>
              <a:t>-</a:t>
            </a:r>
            <a:r>
              <a:rPr lang="en-GB" sz="3100" b="1" dirty="0">
                <a:latin typeface="Palatino Linotype" panose="02040502050505030304" pitchFamily="18" charset="0"/>
              </a:rPr>
              <a:t>p width</a:t>
            </a:r>
          </a:p>
          <a:p>
            <a:pPr marL="228600" indent="-228600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1400" dirty="0">
              <a:latin typeface="Palatino Linotype" panose="02040502050505030304" pitchFamily="18" charset="0"/>
            </a:endParaRPr>
          </a:p>
          <a:p>
            <a:pPr marL="457200" lvl="1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3100" dirty="0">
                <a:latin typeface="Palatino Linotype" panose="02040502050505030304" pitchFamily="18" charset="0"/>
              </a:rPr>
              <a:t>	Large area X-ray detectors with good energy resolution</a:t>
            </a:r>
          </a:p>
          <a:p>
            <a:pPr marL="457200" lvl="1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3100" dirty="0">
                <a:latin typeface="Palatino Linotype" panose="02040502050505030304" pitchFamily="18" charset="0"/>
              </a:rPr>
              <a:t>	Lightweight cryogenic gaseous target</a:t>
            </a:r>
          </a:p>
          <a:p>
            <a:pPr marL="457200" lvl="1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3100" dirty="0">
                <a:latin typeface="Palatino Linotype" panose="02040502050505030304" pitchFamily="18" charset="0"/>
              </a:rPr>
              <a:t>	</a:t>
            </a:r>
            <a:r>
              <a:rPr lang="en-GB" sz="31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Veto system:</a:t>
            </a:r>
          </a:p>
          <a:p>
            <a:pPr marL="457200" lvl="1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31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	</a:t>
            </a:r>
            <a:r>
              <a:rPr lang="en-GB" sz="3100" dirty="0">
                <a:solidFill>
                  <a:schemeClr val="tx1"/>
                </a:solidFill>
                <a:latin typeface="Palatino Linotype" panose="02040502050505030304" pitchFamily="18" charset="0"/>
              </a:rPr>
              <a:t>Veto-1: Timing information</a:t>
            </a:r>
          </a:p>
          <a:p>
            <a:pPr marL="457200" lvl="1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3100" dirty="0">
                <a:latin typeface="Palatino Linotype" panose="02040502050505030304" pitchFamily="18" charset="0"/>
              </a:rPr>
              <a:t>	Veto-2: Timing &amp; spatial correlation of SDD-hit and Veto-2 hit</a:t>
            </a:r>
          </a:p>
          <a:p>
            <a:pPr marL="0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3100" dirty="0">
              <a:latin typeface="Palatino Linotype" panose="02040502050505030304" pitchFamily="18" charset="0"/>
            </a:endParaRPr>
          </a:p>
        </p:txBody>
      </p:sp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EC6760D-0BA2-413E-93C3-6C76AB41699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10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5F73CD4E-67C5-4F19-9420-4887CEA7F93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MOTIVATION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65DBB54E-955E-474A-BAF6-84057909A337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5ED9C394-2B09-461F-9ECE-8815151E2CDE}"/>
              </a:ext>
            </a:extLst>
          </p:cNvPr>
          <p:cNvCxnSpPr/>
          <p:nvPr/>
        </p:nvCxnSpPr>
        <p:spPr>
          <a:xfrm>
            <a:off x="1252718" y="5368471"/>
            <a:ext cx="434715" cy="0"/>
          </a:xfrm>
          <a:prstGeom prst="straightConnector1">
            <a:avLst/>
          </a:prstGeom>
          <a:noFill/>
          <a:ln w="34925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5ED9C394-2B09-461F-9ECE-8815151E2CDE}"/>
              </a:ext>
            </a:extLst>
          </p:cNvPr>
          <p:cNvCxnSpPr/>
          <p:nvPr/>
        </p:nvCxnSpPr>
        <p:spPr>
          <a:xfrm>
            <a:off x="1252718" y="5994842"/>
            <a:ext cx="434715" cy="0"/>
          </a:xfrm>
          <a:prstGeom prst="straightConnector1">
            <a:avLst/>
          </a:prstGeom>
          <a:noFill/>
          <a:ln w="34925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5ED9C394-2B09-461F-9ECE-8815151E2CDE}"/>
              </a:ext>
            </a:extLst>
          </p:cNvPr>
          <p:cNvCxnSpPr/>
          <p:nvPr/>
        </p:nvCxnSpPr>
        <p:spPr>
          <a:xfrm>
            <a:off x="1252718" y="6681371"/>
            <a:ext cx="434715" cy="0"/>
          </a:xfrm>
          <a:prstGeom prst="straightConnector1">
            <a:avLst/>
          </a:prstGeom>
          <a:noFill/>
          <a:ln w="34925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" name="C. Trippl - SMI 2018, Vienna">
            <a:extLst>
              <a:ext uri="{FF2B5EF4-FFF2-40B4-BE49-F238E27FC236}">
                <a16:creationId xmlns:a16="http://schemas.microsoft.com/office/drawing/2014/main" id="{4A06003D-8293-4E42-A85B-2FB69B0EFC3F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7024904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D1AB9A0-BC6C-4477-B9C3-C9E62DF19FF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11</a:t>
            </a:fld>
            <a:endParaRPr lang="en-GB"/>
          </a:p>
        </p:txBody>
      </p:sp>
      <p:sp>
        <p:nvSpPr>
          <p:cNvPr id="9" name="DETECTOR SYSTEM">
            <a:extLst>
              <a:ext uri="{FF2B5EF4-FFF2-40B4-BE49-F238E27FC236}">
                <a16:creationId xmlns:a16="http://schemas.microsoft.com/office/drawing/2014/main" id="{E12984D5-BE3C-4F70-8544-D91359B45AC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dirty="0"/>
              <a:t>DETECTOR SYSTEM</a:t>
            </a:r>
            <a:r>
              <a:rPr lang="de-AT" dirty="0"/>
              <a:t> SIDDHARTA-2</a:t>
            </a:r>
            <a:endParaRPr dirty="0"/>
          </a:p>
        </p:txBody>
      </p:sp>
      <p:sp>
        <p:nvSpPr>
          <p:cNvPr id="10" name="Line">
            <a:extLst>
              <a:ext uri="{FF2B5EF4-FFF2-40B4-BE49-F238E27FC236}">
                <a16:creationId xmlns:a16="http://schemas.microsoft.com/office/drawing/2014/main" id="{CD3EE467-3DDB-4813-9C7C-E6D404D7CD72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D6F7D55-A9FA-4E25-9C86-28D2B44484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202" y="2074863"/>
            <a:ext cx="9528218" cy="6939741"/>
          </a:xfrm>
          <a:prstGeom prst="rect">
            <a:avLst/>
          </a:prstGeom>
        </p:spPr>
      </p:pic>
      <p:sp>
        <p:nvSpPr>
          <p:cNvPr id="11" name="C. Trippl - SMI 2018, Vienna">
            <a:extLst>
              <a:ext uri="{FF2B5EF4-FFF2-40B4-BE49-F238E27FC236}">
                <a16:creationId xmlns:a16="http://schemas.microsoft.com/office/drawing/2014/main" id="{E736AA48-295C-4975-831E-2578E3B73647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9357882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EC6760D-0BA2-413E-93C3-6C76AB41699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12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5F73CD4E-67C5-4F19-9420-4887CEA7F93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TARGET CELL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65DBB54E-955E-474A-BAF6-84057909A337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15" name="C. Trippl - SMI 2018, Vienna">
            <a:extLst>
              <a:ext uri="{FF2B5EF4-FFF2-40B4-BE49-F238E27FC236}">
                <a16:creationId xmlns:a16="http://schemas.microsoft.com/office/drawing/2014/main" id="{0FCD6EBA-31D9-48B7-B294-57A1D52F28F2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3ED4010B-94F1-4A14-BBC9-C9FFC072941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6361280" cy="6272886"/>
          </a:xfrm>
          <a:prstGeom prst="rect">
            <a:avLst/>
          </a:prstGeom>
        </p:spPr>
        <p:txBody>
          <a:bodyPr numCol="1">
            <a:noAutofit/>
          </a:bodyPr>
          <a:lstStyle>
            <a:lvl1pPr marL="212271" indent="-212271">
              <a:lnSpc>
                <a:spcPct val="150000"/>
              </a:lnSpc>
              <a:defRPr sz="2600"/>
            </a:lvl1pPr>
            <a:lvl2pPr marL="669471" indent="-212271">
              <a:lnSpc>
                <a:spcPct val="150000"/>
              </a:lnSpc>
              <a:defRPr sz="2600"/>
            </a:lvl2pPr>
          </a:lstStyle>
          <a:p>
            <a:pPr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2000" dirty="0">
              <a:latin typeface="Palatino Linotype" panose="02040502050505030304" pitchFamily="18" charset="0"/>
            </a:endParaRPr>
          </a:p>
          <a:p>
            <a:pPr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dirty="0">
                <a:latin typeface="Palatino Linotype" panose="02040502050505030304" pitchFamily="18" charset="0"/>
              </a:rPr>
              <a:t> </a:t>
            </a:r>
            <a:r>
              <a:rPr lang="en-GB" sz="2700" b="1" dirty="0">
                <a:latin typeface="Palatino Linotype" panose="02040502050505030304" pitchFamily="18" charset="0"/>
              </a:rPr>
              <a:t>Lightweight</a:t>
            </a:r>
            <a:r>
              <a:rPr lang="en-GB" sz="2700" dirty="0">
                <a:latin typeface="Palatino Linotype" panose="02040502050505030304" pitchFamily="18" charset="0"/>
              </a:rPr>
              <a:t> - filled with gaseous deuterium</a:t>
            </a:r>
          </a:p>
          <a:p>
            <a:pPr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dirty="0">
                <a:latin typeface="Palatino Linotype" panose="02040502050505030304" pitchFamily="18" charset="0"/>
              </a:rPr>
              <a:t> Kapton sidewalls</a:t>
            </a:r>
          </a:p>
          <a:p>
            <a:pPr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dirty="0">
                <a:latin typeface="Palatino Linotype" panose="02040502050505030304" pitchFamily="18" charset="0"/>
              </a:rPr>
              <a:t> Operated at </a:t>
            </a:r>
            <a:r>
              <a:rPr lang="en-GB" sz="2700" b="1" dirty="0">
                <a:latin typeface="Palatino Linotype" panose="02040502050505030304" pitchFamily="18" charset="0"/>
              </a:rPr>
              <a:t>cryogenic temperatures </a:t>
            </a:r>
            <a:r>
              <a:rPr lang="en-GB" sz="2700" dirty="0">
                <a:latin typeface="Palatino Linotype" panose="02040502050505030304" pitchFamily="18" charset="0"/>
              </a:rPr>
              <a:t>(30 K at 0.3 MPa working pressure)</a:t>
            </a:r>
          </a:p>
          <a:p>
            <a:pPr marL="0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dirty="0">
                <a:latin typeface="Palatino Linotype" panose="02040502050505030304" pitchFamily="18" charset="0"/>
              </a:rPr>
              <a:t>	High X-ray transmission </a:t>
            </a:r>
          </a:p>
          <a:p>
            <a:pPr marL="0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dirty="0">
                <a:latin typeface="Palatino Linotype" panose="02040502050505030304" pitchFamily="18" charset="0"/>
              </a:rPr>
              <a:t>	Sufficiently high gas density</a:t>
            </a:r>
          </a:p>
          <a:p>
            <a:pPr marL="457200" lvl="1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dirty="0">
                <a:latin typeface="Palatino Linotype" panose="02040502050505030304" pitchFamily="18" charset="0"/>
              </a:rPr>
              <a:t>	</a:t>
            </a:r>
          </a:p>
          <a:p>
            <a:pPr marL="0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2700" dirty="0">
              <a:latin typeface="Palatino Linotype" panose="02040502050505030304" pitchFamily="18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1B6FB63-2C67-4416-BF53-2AC352E171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042" y="3027498"/>
            <a:ext cx="4777907" cy="4529545"/>
          </a:xfrm>
          <a:prstGeom prst="rect">
            <a:avLst/>
          </a:prstGeom>
        </p:spPr>
      </p:pic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955B61E8-1924-4222-AE82-6E69AB73B67A}"/>
              </a:ext>
            </a:extLst>
          </p:cNvPr>
          <p:cNvCxnSpPr/>
          <p:nvPr/>
        </p:nvCxnSpPr>
        <p:spPr>
          <a:xfrm>
            <a:off x="1288811" y="6631788"/>
            <a:ext cx="434715" cy="0"/>
          </a:xfrm>
          <a:prstGeom prst="straightConnector1">
            <a:avLst/>
          </a:prstGeom>
          <a:noFill/>
          <a:ln w="34925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7F7C4F7B-82B8-4DC2-8E01-688E5F3F53BD}"/>
              </a:ext>
            </a:extLst>
          </p:cNvPr>
          <p:cNvCxnSpPr/>
          <p:nvPr/>
        </p:nvCxnSpPr>
        <p:spPr>
          <a:xfrm>
            <a:off x="1288811" y="7361703"/>
            <a:ext cx="434715" cy="0"/>
          </a:xfrm>
          <a:prstGeom prst="straightConnector1">
            <a:avLst/>
          </a:prstGeom>
          <a:noFill/>
          <a:ln w="34925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25160715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EC6760D-0BA2-413E-93C3-6C76AB41699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13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5F73CD4E-67C5-4F19-9420-4887CEA7F93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X-RAY DETECTORS - SDDs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65DBB54E-955E-474A-BAF6-84057909A337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15" name="C. Trippl - SMI 2018, Vienna">
            <a:extLst>
              <a:ext uri="{FF2B5EF4-FFF2-40B4-BE49-F238E27FC236}">
                <a16:creationId xmlns:a16="http://schemas.microsoft.com/office/drawing/2014/main" id="{0FCD6EBA-31D9-48B7-B294-57A1D52F28F2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3ED4010B-94F1-4A14-BBC9-C9FFC072941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5608638" cy="6272886"/>
          </a:xfrm>
          <a:prstGeom prst="rect">
            <a:avLst/>
          </a:prstGeom>
        </p:spPr>
        <p:txBody>
          <a:bodyPr numCol="1">
            <a:noAutofit/>
          </a:bodyPr>
          <a:lstStyle>
            <a:lvl1pPr marL="212271" indent="-212271">
              <a:lnSpc>
                <a:spcPct val="150000"/>
              </a:lnSpc>
              <a:defRPr sz="2600"/>
            </a:lvl1pPr>
            <a:lvl2pPr marL="669471" indent="-212271">
              <a:lnSpc>
                <a:spcPct val="150000"/>
              </a:lnSpc>
              <a:defRPr sz="2600"/>
            </a:lvl2pPr>
          </a:lstStyle>
          <a:p>
            <a:pPr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 SIDDHARTA</a:t>
            </a:r>
          </a:p>
          <a:p>
            <a:pPr lvl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dirty="0">
                <a:solidFill>
                  <a:schemeClr val="tx1"/>
                </a:solidFill>
                <a:latin typeface="Palatino Linotype" panose="02040502050505030304" pitchFamily="18" charset="0"/>
              </a:rPr>
              <a:t>JFET implemented on anode</a:t>
            </a:r>
          </a:p>
          <a:p>
            <a:pPr lvl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dirty="0">
                <a:solidFill>
                  <a:schemeClr val="tx1"/>
                </a:solidFill>
                <a:latin typeface="Palatino Linotype" panose="02040502050505030304" pitchFamily="18" charset="0"/>
              </a:rPr>
              <a:t>Active/total area ~ 25%</a:t>
            </a:r>
          </a:p>
          <a:p>
            <a:pPr lvl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dirty="0">
                <a:solidFill>
                  <a:schemeClr val="tx1"/>
                </a:solidFill>
                <a:latin typeface="Palatino Linotype" panose="02040502050505030304" pitchFamily="18" charset="0"/>
              </a:rPr>
              <a:t>Drift times ~ 800 ns</a:t>
            </a:r>
            <a:r>
              <a:rPr lang="en-GB" sz="2700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en-GB" sz="27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	</a:t>
            </a:r>
          </a:p>
          <a:p>
            <a:pPr marL="0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2700" b="1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F8D9E69-DFC5-4341-AAD7-6256CE204B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459" y="5571802"/>
            <a:ext cx="3894365" cy="2754443"/>
          </a:xfrm>
          <a:prstGeom prst="rect">
            <a:avLst/>
          </a:prstGeom>
        </p:spPr>
      </p:pic>
      <p:sp>
        <p:nvSpPr>
          <p:cNvPr id="13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0FA69-9D48-4B39-BE54-0F83BAAE2A37}"/>
              </a:ext>
            </a:extLst>
          </p:cNvPr>
          <p:cNvSpPr txBox="1">
            <a:spLocks/>
          </p:cNvSpPr>
          <p:nvPr/>
        </p:nvSpPr>
        <p:spPr>
          <a:xfrm>
            <a:off x="6773194" y="2270615"/>
            <a:ext cx="5608638" cy="6272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tIns="45719" rIns="45719" bIns="45719" numCol="1" anchor="t">
            <a:noAutofit/>
          </a:bodyPr>
          <a:lstStyle>
            <a:lvl1pPr marL="212271" marR="0" indent="-212271" algn="l" defTabSz="914400" rtl="0" latinLnBrk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669471" marR="0" indent="-212271" algn="l" defTabSz="914400" rtl="0" latinLnBrk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1234439" marR="0" indent="-320039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  <a:ea typeface="Trebuchet MS"/>
                <a:cs typeface="Trebuchet MS"/>
                <a:sym typeface="Trebuchet MS"/>
              </a:rPr>
              <a:t>SIDDHARTA-2</a:t>
            </a:r>
          </a:p>
          <a:p>
            <a:pPr lvl="1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dirty="0">
                <a:solidFill>
                  <a:schemeClr val="tx1"/>
                </a:solidFill>
                <a:latin typeface="Palatino Linotype" panose="02040502050505030304" pitchFamily="18" charset="0"/>
                <a:ea typeface="Trebuchet MS"/>
                <a:cs typeface="Trebuchet MS"/>
                <a:sym typeface="Trebuchet MS"/>
              </a:rPr>
              <a:t>CUBE preamplifier on ceramic</a:t>
            </a:r>
          </a:p>
          <a:p>
            <a:pPr lvl="1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dirty="0">
                <a:solidFill>
                  <a:schemeClr val="tx1"/>
                </a:solidFill>
                <a:latin typeface="Palatino Linotype" panose="02040502050505030304" pitchFamily="18" charset="0"/>
                <a:ea typeface="Trebuchet MS"/>
                <a:cs typeface="Trebuchet MS"/>
                <a:sym typeface="Trebuchet MS"/>
              </a:rPr>
              <a:t>Active/total area ~ 75%</a:t>
            </a:r>
          </a:p>
          <a:p>
            <a:pPr lvl="1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dirty="0">
                <a:solidFill>
                  <a:schemeClr val="tx1"/>
                </a:solidFill>
                <a:latin typeface="Palatino Linotype" panose="02040502050505030304" pitchFamily="18" charset="0"/>
                <a:ea typeface="Trebuchet MS"/>
                <a:cs typeface="Trebuchet MS"/>
                <a:sym typeface="Trebuchet MS"/>
              </a:rPr>
              <a:t>Drift times ~ 300 ns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9FF9905E-07CF-41FC-9C4A-B46014F5CE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744" y="5333000"/>
            <a:ext cx="5205643" cy="299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52960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EC6760D-0BA2-413E-93C3-6C76AB41699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14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5F73CD4E-67C5-4F19-9420-4887CEA7F93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X-RAY DETECTORS - SDDs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65DBB54E-955E-474A-BAF6-84057909A337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15" name="C. Trippl - SMI 2018, Vienna">
            <a:extLst>
              <a:ext uri="{FF2B5EF4-FFF2-40B4-BE49-F238E27FC236}">
                <a16:creationId xmlns:a16="http://schemas.microsoft.com/office/drawing/2014/main" id="{0FCD6EBA-31D9-48B7-B294-57A1D52F28F2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3ED4010B-94F1-4A14-BBC9-C9FFC072941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9284954" cy="6272886"/>
          </a:xfrm>
          <a:prstGeom prst="rect">
            <a:avLst/>
          </a:prstGeom>
        </p:spPr>
        <p:txBody>
          <a:bodyPr numCol="1">
            <a:noAutofit/>
          </a:bodyPr>
          <a:lstStyle>
            <a:lvl1pPr marL="212271" indent="-212271">
              <a:lnSpc>
                <a:spcPct val="150000"/>
              </a:lnSpc>
              <a:defRPr sz="2600"/>
            </a:lvl1pPr>
            <a:lvl2pPr marL="669471" indent="-212271">
              <a:lnSpc>
                <a:spcPct val="150000"/>
              </a:lnSpc>
              <a:defRPr sz="2600"/>
            </a:lvl2pPr>
          </a:lstStyle>
          <a:p>
            <a:pPr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 SIDDHARTA-2</a:t>
            </a:r>
          </a:p>
          <a:p>
            <a:pPr lvl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48 arrays of 8 cells</a:t>
            </a:r>
          </a:p>
          <a:p>
            <a:pPr lvl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Each cell 8 × 8 mm</a:t>
            </a:r>
            <a:r>
              <a:rPr lang="en-GB" sz="2400" baseline="30000" dirty="0">
                <a:solidFill>
                  <a:schemeClr val="tx1"/>
                </a:solidFill>
                <a:latin typeface="Palatino Linotype" panose="02040502050505030304" pitchFamily="18" charset="0"/>
              </a:rPr>
              <a:t>2</a:t>
            </a: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active area</a:t>
            </a:r>
          </a:p>
          <a:p>
            <a:pPr lvl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Energy resolution &lt; 180 eV at 6 keV</a:t>
            </a:r>
          </a:p>
          <a:p>
            <a:pPr marL="457200" lvl="1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2700" b="1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pPr marL="0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2700" b="1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91C6DBFA-1C7C-4795-8449-37CA17F6FCD6}"/>
              </a:ext>
            </a:extLst>
          </p:cNvPr>
          <p:cNvGrpSpPr/>
          <p:nvPr/>
        </p:nvGrpSpPr>
        <p:grpSpPr>
          <a:xfrm>
            <a:off x="1057203" y="5508140"/>
            <a:ext cx="5024661" cy="3309455"/>
            <a:chOff x="7375525" y="3208338"/>
            <a:chExt cx="4699000" cy="2649537"/>
          </a:xfrm>
        </p:grpSpPr>
        <p:pic>
          <p:nvPicPr>
            <p:cNvPr id="17" name="Grafik 20">
              <a:extLst>
                <a:ext uri="{FF2B5EF4-FFF2-40B4-BE49-F238E27FC236}">
                  <a16:creationId xmlns:a16="http://schemas.microsoft.com/office/drawing/2014/main" id="{95BDBA4E-DE10-4863-991C-B04F6D47F4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98" t="32195" r="20125" b="14635"/>
            <a:stretch>
              <a:fillRect/>
            </a:stretch>
          </p:blipFill>
          <p:spPr bwMode="auto">
            <a:xfrm>
              <a:off x="7375525" y="3208338"/>
              <a:ext cx="4699000" cy="2649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909CFAF4-FFBA-46A7-B591-2FC5617FE1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52148" y="3763285"/>
              <a:ext cx="2868781" cy="884129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3F9B8A34-1570-471D-8FFB-92339CAE586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455150" y="3763285"/>
              <a:ext cx="735226" cy="884130"/>
            </a:xfrm>
            <a:prstGeom prst="line">
              <a:avLst/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Gerader Verbinder 19">
              <a:extLst>
                <a:ext uri="{FF2B5EF4-FFF2-40B4-BE49-F238E27FC236}">
                  <a16:creationId xmlns:a16="http://schemas.microsoft.com/office/drawing/2014/main" id="{A6156F5B-7765-4C7F-9332-B8C477C4DA4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85782" y="3996966"/>
              <a:ext cx="603315" cy="914399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52B293D8-48B6-4522-B30D-8BD174F545C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190375" y="3610468"/>
              <a:ext cx="734195" cy="777710"/>
            </a:xfrm>
            <a:prstGeom prst="line">
              <a:avLst/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940ACB30-D519-4904-9028-28983C51D1CF}"/>
              </a:ext>
            </a:extLst>
          </p:cNvPr>
          <p:cNvGrpSpPr/>
          <p:nvPr/>
        </p:nvGrpSpPr>
        <p:grpSpPr>
          <a:xfrm>
            <a:off x="6269856" y="5488596"/>
            <a:ext cx="6242413" cy="3683224"/>
            <a:chOff x="19772520" y="24666322"/>
            <a:chExt cx="7737579" cy="4872318"/>
          </a:xfrm>
        </p:grpSpPr>
        <p:grpSp>
          <p:nvGrpSpPr>
            <p:cNvPr id="23" name="Gruppieren 12">
              <a:extLst>
                <a:ext uri="{FF2B5EF4-FFF2-40B4-BE49-F238E27FC236}">
                  <a16:creationId xmlns:a16="http://schemas.microsoft.com/office/drawing/2014/main" id="{917599B5-4224-40A3-B79E-35E618AA8F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078701" y="24703093"/>
              <a:ext cx="7431398" cy="4483112"/>
              <a:chOff x="4024335" y="4720199"/>
              <a:chExt cx="5396202" cy="4020233"/>
            </a:xfrm>
          </p:grpSpPr>
          <p:pic>
            <p:nvPicPr>
              <p:cNvPr id="29" name="Immagine 1">
                <a:extLst>
                  <a:ext uri="{FF2B5EF4-FFF2-40B4-BE49-F238E27FC236}">
                    <a16:creationId xmlns:a16="http://schemas.microsoft.com/office/drawing/2014/main" id="{FB4CF97D-0CCF-422E-BF82-2F44D6C9E21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06" t="6396" r="5247" b="6657"/>
              <a:stretch/>
            </p:blipFill>
            <p:spPr bwMode="auto">
              <a:xfrm>
                <a:off x="4024335" y="4720199"/>
                <a:ext cx="5396202" cy="4020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CasellaDiTesto 37">
                <a:extLst>
                  <a:ext uri="{FF2B5EF4-FFF2-40B4-BE49-F238E27FC236}">
                    <a16:creationId xmlns:a16="http://schemas.microsoft.com/office/drawing/2014/main" id="{F19EEB59-4457-4F5D-99F5-81EFB31AE1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51064" y="4936581"/>
                <a:ext cx="1727826" cy="4618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de-DE" sz="2400" baseline="30000" dirty="0">
                    <a:latin typeface="Palatino Linotype" panose="02040502050505030304" pitchFamily="18" charset="0"/>
                  </a:rPr>
                  <a:t>55</a:t>
                </a:r>
                <a:r>
                  <a:rPr lang="en-US" altLang="de-DE" sz="2400" dirty="0">
                    <a:latin typeface="Palatino Linotype" panose="02040502050505030304" pitchFamily="18" charset="0"/>
                  </a:rPr>
                  <a:t>Fe spectrum</a:t>
                </a:r>
              </a:p>
            </p:txBody>
          </p:sp>
          <p:sp>
            <p:nvSpPr>
              <p:cNvPr id="31" name="CasellaDiTesto 38">
                <a:extLst>
                  <a:ext uri="{FF2B5EF4-FFF2-40B4-BE49-F238E27FC236}">
                    <a16:creationId xmlns:a16="http://schemas.microsoft.com/office/drawing/2014/main" id="{5AF8B3C3-CF11-4C43-9309-64639B3641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21832" y="6177862"/>
                <a:ext cx="1718436" cy="400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de-DE" sz="2000" dirty="0">
                    <a:solidFill>
                      <a:srgbClr val="0070C0"/>
                    </a:solidFill>
                    <a:latin typeface="Palatino Linotype" panose="02040502050505030304" pitchFamily="18" charset="0"/>
                    <a:cs typeface="Arial" panose="020B0604020202020204" pitchFamily="34" charset="0"/>
                  </a:rPr>
                  <a:t>123.0 eV FWHM</a:t>
                </a:r>
              </a:p>
            </p:txBody>
          </p:sp>
        </p:grpSp>
        <p:sp>
          <p:nvSpPr>
            <p:cNvPr id="24" name="CasellaDiTesto 4">
              <a:extLst>
                <a:ext uri="{FF2B5EF4-FFF2-40B4-BE49-F238E27FC236}">
                  <a16:creationId xmlns:a16="http://schemas.microsoft.com/office/drawing/2014/main" id="{FEFB4C78-794F-4245-8574-BA9831AD97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85603" y="24666322"/>
              <a:ext cx="3200344" cy="175069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de-DE" sz="1600" b="0" dirty="0">
                  <a:solidFill>
                    <a:schemeClr val="accent1">
                      <a:lumMod val="50000"/>
                    </a:schemeClr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SDD characteristics:</a:t>
              </a:r>
            </a:p>
            <a:p>
              <a:pPr eaLnBrk="1" hangingPunct="1">
                <a:buFont typeface="Arial" panose="020B0604020202020204" pitchFamily="34" charset="0"/>
                <a:buChar char="•"/>
              </a:pPr>
              <a:r>
                <a:rPr lang="en-US" altLang="de-DE" sz="1600" b="0" dirty="0">
                  <a:latin typeface="Trebuchet MS" panose="020B0603020202020204" pitchFamily="34" charset="0"/>
                  <a:cs typeface="Arial" panose="020B0604020202020204" pitchFamily="34" charset="0"/>
                </a:rPr>
                <a:t> area/cell  =   64 mm</a:t>
              </a:r>
              <a:r>
                <a:rPr lang="en-US" altLang="de-DE" sz="1600" b="0" baseline="30000" dirty="0">
                  <a:latin typeface="Trebuchet MS" panose="020B0603020202020204" pitchFamily="34" charset="0"/>
                  <a:cs typeface="Arial" panose="020B0604020202020204" pitchFamily="34" charset="0"/>
                </a:rPr>
                <a:t>2</a:t>
              </a:r>
            </a:p>
            <a:p>
              <a:pPr eaLnBrk="1" hangingPunct="1">
                <a:buFont typeface="Arial" panose="020B0604020202020204" pitchFamily="34" charset="0"/>
                <a:buChar char="•"/>
              </a:pPr>
              <a:r>
                <a:rPr lang="en-US" altLang="de-DE" sz="1600" b="0" dirty="0">
                  <a:latin typeface="Trebuchet MS" panose="020B0603020202020204" pitchFamily="34" charset="0"/>
                  <a:cs typeface="Arial" panose="020B0604020202020204" pitchFamily="34" charset="0"/>
                </a:rPr>
                <a:t> total area = 512 mm</a:t>
              </a:r>
              <a:r>
                <a:rPr lang="en-US" altLang="de-DE" sz="1600" b="0" baseline="30000" dirty="0">
                  <a:latin typeface="Trebuchet MS" panose="020B0603020202020204" pitchFamily="34" charset="0"/>
                  <a:cs typeface="Arial" panose="020B0604020202020204" pitchFamily="34" charset="0"/>
                </a:rPr>
                <a:t>2</a:t>
              </a:r>
              <a:endParaRPr lang="en-US" altLang="de-DE" sz="1600" b="0" dirty="0">
                <a:latin typeface="Trebuchet MS" panose="020B0603020202020204" pitchFamily="34" charset="0"/>
                <a:cs typeface="Arial" panose="020B0604020202020204" pitchFamily="34" charset="0"/>
              </a:endParaRPr>
            </a:p>
            <a:p>
              <a:pPr eaLnBrk="1" hangingPunct="1">
                <a:buFont typeface="Arial" panose="020B0604020202020204" pitchFamily="34" charset="0"/>
                <a:buChar char="•"/>
              </a:pPr>
              <a:r>
                <a:rPr lang="en-US" altLang="de-DE" sz="1600" b="0" dirty="0">
                  <a:latin typeface="Trebuchet MS" panose="020B0603020202020204" pitchFamily="34" charset="0"/>
                  <a:cs typeface="Arial" panose="020B0604020202020204" pitchFamily="34" charset="0"/>
                </a:rPr>
                <a:t> T = - 100°C</a:t>
              </a:r>
            </a:p>
            <a:p>
              <a:pPr eaLnBrk="1" hangingPunct="1">
                <a:buFont typeface="Arial" panose="020B0604020202020204" pitchFamily="34" charset="0"/>
                <a:buChar char="•"/>
              </a:pPr>
              <a:r>
                <a:rPr lang="en-US" altLang="de-DE" sz="1600" b="0" dirty="0">
                  <a:latin typeface="Trebuchet MS" panose="020B0603020202020204" pitchFamily="34" charset="0"/>
                  <a:cs typeface="Arial" panose="020B0604020202020204" pitchFamily="34" charset="0"/>
                </a:rPr>
                <a:t> drift time &lt; 500 ns</a:t>
              </a:r>
            </a:p>
          </p:txBody>
        </p:sp>
        <p:cxnSp>
          <p:nvCxnSpPr>
            <p:cNvPr id="25" name="Connettore 2 35">
              <a:extLst>
                <a:ext uri="{FF2B5EF4-FFF2-40B4-BE49-F238E27FC236}">
                  <a16:creationId xmlns:a16="http://schemas.microsoft.com/office/drawing/2014/main" id="{CC216916-9229-44AD-8AAA-42F80F5059B5}"/>
                </a:ext>
              </a:extLst>
            </p:cNvPr>
            <p:cNvCxnSpPr/>
            <p:nvPr/>
          </p:nvCxnSpPr>
          <p:spPr bwMode="auto">
            <a:xfrm>
              <a:off x="22220617" y="26947633"/>
              <a:ext cx="663833" cy="3318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Connettore 2 36">
              <a:extLst>
                <a:ext uri="{FF2B5EF4-FFF2-40B4-BE49-F238E27FC236}">
                  <a16:creationId xmlns:a16="http://schemas.microsoft.com/office/drawing/2014/main" id="{87920383-5EA1-455C-8D73-2E6A8D4A6691}"/>
                </a:ext>
              </a:extLst>
            </p:cNvPr>
            <p:cNvCxnSpPr/>
            <p:nvPr/>
          </p:nvCxnSpPr>
          <p:spPr bwMode="auto">
            <a:xfrm flipH="1">
              <a:off x="23423272" y="26947633"/>
              <a:ext cx="662328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0F2A27D6-719E-4B0D-A202-D828DFA3B87C}"/>
                </a:ext>
              </a:extLst>
            </p:cNvPr>
            <p:cNvSpPr txBox="1"/>
            <p:nvPr/>
          </p:nvSpPr>
          <p:spPr>
            <a:xfrm rot="16200000">
              <a:off x="19466667" y="26275243"/>
              <a:ext cx="1031346" cy="4196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ctr" defTabSz="350773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rebuchet MS" panose="020B0603020202020204" pitchFamily="34" charset="0"/>
                  <a:sym typeface="Calibri"/>
                </a:rPr>
                <a:t>Counts</a:t>
              </a: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8C6F7153-BB8A-4D15-913F-5F9D0BBB5E17}"/>
                </a:ext>
              </a:extLst>
            </p:cNvPr>
            <p:cNvSpPr txBox="1"/>
            <p:nvPr/>
          </p:nvSpPr>
          <p:spPr>
            <a:xfrm>
              <a:off x="23045853" y="29128732"/>
              <a:ext cx="1692761" cy="4099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ctr" defTabSz="350773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rebuchet MS" panose="020B0603020202020204" pitchFamily="34" charset="0"/>
                  <a:sym typeface="Calibri"/>
                </a:rPr>
                <a:t>Energy (keV)</a:t>
              </a:r>
            </a:p>
          </p:txBody>
        </p:sp>
      </p:grpSp>
      <p:pic>
        <p:nvPicPr>
          <p:cNvPr id="32" name="Grafik 31">
            <a:extLst>
              <a:ext uri="{FF2B5EF4-FFF2-40B4-BE49-F238E27FC236}">
                <a16:creationId xmlns:a16="http://schemas.microsoft.com/office/drawing/2014/main" id="{D174FD3E-017D-4476-81E0-409327F0638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073" y="2026196"/>
            <a:ext cx="5450624" cy="314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57465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EC6760D-0BA2-413E-93C3-6C76AB41699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15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5F73CD4E-67C5-4F19-9420-4887CEA7F93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VETO-1 SYSTEM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65DBB54E-955E-474A-BAF6-84057909A337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3ED4010B-94F1-4A14-BBC9-C9FFC072941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687957" y="2348956"/>
            <a:ext cx="5456238" cy="6611163"/>
          </a:xfrm>
          <a:prstGeom prst="rect">
            <a:avLst/>
          </a:prstGeom>
        </p:spPr>
        <p:txBody>
          <a:bodyPr>
            <a:normAutofit/>
          </a:bodyPr>
          <a:lstStyle>
            <a:lvl1pPr marL="212271" indent="-212271">
              <a:lnSpc>
                <a:spcPct val="150000"/>
              </a:lnSpc>
              <a:defRPr sz="2600"/>
            </a:lvl1pPr>
            <a:lvl2pPr marL="669471" indent="-212271">
              <a:lnSpc>
                <a:spcPct val="150000"/>
              </a:lnSpc>
              <a:defRPr sz="2600"/>
            </a:lvl2pPr>
          </a:lstStyle>
          <a:p>
            <a:pPr marL="228600" indent="-228600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500" dirty="0">
                <a:latin typeface="Palatino Linotype" panose="02040502050505030304" pitchFamily="18" charset="0"/>
              </a:rPr>
              <a:t>12 detector units</a:t>
            </a:r>
          </a:p>
          <a:p>
            <a:pPr marL="228600" indent="-228600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500" dirty="0">
                <a:latin typeface="Palatino Linotype" panose="02040502050505030304" pitchFamily="18" charset="0"/>
              </a:rPr>
              <a:t>Scintillator and light guide with photomultiplier read-out</a:t>
            </a:r>
          </a:p>
          <a:p>
            <a:pPr marL="228600" indent="-228600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500" dirty="0">
                <a:latin typeface="Palatino Linotype" panose="02040502050505030304" pitchFamily="18" charset="0"/>
              </a:rPr>
              <a:t>Particle hit-position independent</a:t>
            </a:r>
          </a:p>
          <a:p>
            <a:pPr marL="228600" indent="-228600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2400" dirty="0">
              <a:latin typeface="Palatino Linotype" panose="02040502050505030304" pitchFamily="18" charset="0"/>
            </a:endParaRPr>
          </a:p>
          <a:p>
            <a:pPr marL="0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3100" dirty="0">
              <a:latin typeface="Palatino Linotype" panose="02040502050505030304" pitchFamily="18" charset="0"/>
            </a:endParaRPr>
          </a:p>
          <a:p>
            <a:pPr marL="228600" indent="-228600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3100" dirty="0">
              <a:latin typeface="Palatino Linotype" panose="02040502050505030304" pitchFamily="18" charset="0"/>
            </a:endParaRPr>
          </a:p>
          <a:p>
            <a:pPr lvl="1"/>
            <a:endParaRPr lang="en-GB" sz="32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en-GB" sz="32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3" name="C. Trippl - SMI 2018, Vienna">
            <a:extLst>
              <a:ext uri="{FF2B5EF4-FFF2-40B4-BE49-F238E27FC236}">
                <a16:creationId xmlns:a16="http://schemas.microsoft.com/office/drawing/2014/main" id="{D455A2DD-2030-453C-9130-5FBFF0EA0EBB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  <p:sp>
        <p:nvSpPr>
          <p:cNvPr id="14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E3CD8086-6DD6-4E36-916B-E8DC67BF002E}"/>
              </a:ext>
            </a:extLst>
          </p:cNvPr>
          <p:cNvSpPr txBox="1">
            <a:spLocks/>
          </p:cNvSpPr>
          <p:nvPr/>
        </p:nvSpPr>
        <p:spPr>
          <a:xfrm>
            <a:off x="1046162" y="2348957"/>
            <a:ext cx="5608638" cy="6611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tIns="45719" rIns="45719" bIns="45719" anchor="t">
            <a:normAutofit fontScale="92500"/>
          </a:bodyPr>
          <a:lstStyle>
            <a:lvl1pPr marL="212271" marR="0" indent="-212271" algn="l" defTabSz="914400" rtl="0" latinLnBrk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669471" marR="0" indent="-212271" algn="l" defTabSz="914400" rtl="0" latinLnBrk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1234439" marR="0" indent="-320039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228600" indent="-228600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3100" b="1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  <a:ea typeface="Trebuchet MS"/>
              <a:cs typeface="Trebuchet MS"/>
              <a:sym typeface="Trebuchet MS"/>
            </a:endParaRPr>
          </a:p>
          <a:p>
            <a:pPr marL="228600" indent="-228600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3100" b="1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  <a:ea typeface="Trebuchet MS"/>
              <a:cs typeface="Trebuchet MS"/>
              <a:sym typeface="Trebuchet MS"/>
            </a:endParaRPr>
          </a:p>
          <a:p>
            <a:pPr marL="228600" indent="-228600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3100" b="1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  <a:ea typeface="Trebuchet MS"/>
              <a:cs typeface="Trebuchet MS"/>
              <a:sym typeface="Trebuchet MS"/>
            </a:endParaRPr>
          </a:p>
          <a:p>
            <a:pPr marL="0" indent="0" hangingPunct="1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3100" b="1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  <a:ea typeface="Trebuchet MS"/>
              <a:cs typeface="Trebuchet MS"/>
              <a:sym typeface="Trebuchet MS"/>
            </a:endParaRPr>
          </a:p>
          <a:p>
            <a:pPr marL="228600" indent="-228600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1300" dirty="0">
              <a:latin typeface="Palatino Linotype" panose="02040502050505030304" pitchFamily="18" charset="0"/>
              <a:ea typeface="Trebuchet MS"/>
              <a:cs typeface="Trebuchet MS"/>
              <a:sym typeface="Trebuchet MS"/>
            </a:endParaRPr>
          </a:p>
          <a:p>
            <a:pPr marL="228600" indent="-228600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500" dirty="0">
              <a:latin typeface="Palatino Linotype" panose="02040502050505030304" pitchFamily="18" charset="0"/>
              <a:ea typeface="Trebuchet MS"/>
              <a:cs typeface="Trebuchet MS"/>
              <a:sym typeface="Trebuchet MS"/>
            </a:endParaRPr>
          </a:p>
          <a:p>
            <a:pPr marL="228600" indent="-228600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dirty="0">
                <a:latin typeface="Palatino Linotype" panose="02040502050505030304" pitchFamily="18" charset="0"/>
                <a:ea typeface="Trebuchet MS"/>
                <a:cs typeface="Trebuchet MS"/>
                <a:sym typeface="Trebuchet MS"/>
              </a:rPr>
              <a:t>Distinction between </a:t>
            </a:r>
            <a:r>
              <a:rPr lang="en-GB" sz="2700" b="1" dirty="0">
                <a:latin typeface="Palatino Linotype" panose="02040502050505030304" pitchFamily="18" charset="0"/>
                <a:ea typeface="Trebuchet MS"/>
                <a:cs typeface="Trebuchet MS"/>
                <a:sym typeface="Trebuchet MS"/>
              </a:rPr>
              <a:t>“real” and “false” kaon stops </a:t>
            </a:r>
            <a:r>
              <a:rPr lang="en-GB" sz="2700" dirty="0">
                <a:latin typeface="Palatino Linotype" panose="02040502050505030304" pitchFamily="18" charset="0"/>
                <a:ea typeface="Trebuchet MS"/>
                <a:cs typeface="Trebuchet MS"/>
                <a:sym typeface="Trebuchet MS"/>
              </a:rPr>
              <a:t>using timing information</a:t>
            </a:r>
          </a:p>
          <a:p>
            <a:pPr marL="228600" indent="-228600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dirty="0">
                <a:latin typeface="Palatino Linotype" panose="02040502050505030304" pitchFamily="18" charset="0"/>
                <a:ea typeface="Trebuchet MS"/>
                <a:cs typeface="Trebuchet MS"/>
                <a:sym typeface="Trebuchet MS"/>
              </a:rPr>
              <a:t>Time resolution of &lt; 500 </a:t>
            </a:r>
            <a:r>
              <a:rPr lang="en-GB" sz="2700" dirty="0" err="1">
                <a:latin typeface="Palatino Linotype" panose="02040502050505030304" pitchFamily="18" charset="0"/>
                <a:ea typeface="Trebuchet MS"/>
                <a:cs typeface="Trebuchet MS"/>
                <a:sym typeface="Trebuchet MS"/>
              </a:rPr>
              <a:t>ps</a:t>
            </a:r>
            <a:r>
              <a:rPr lang="en-GB" sz="2700" dirty="0">
                <a:latin typeface="Palatino Linotype" panose="02040502050505030304" pitchFamily="18" charset="0"/>
                <a:ea typeface="Trebuchet MS"/>
                <a:cs typeface="Trebuchet MS"/>
                <a:sym typeface="Trebuchet MS"/>
              </a:rPr>
              <a:t> required </a:t>
            </a:r>
          </a:p>
          <a:p>
            <a:pPr marL="0" indent="0" hangingPunct="1">
              <a:buFont typeface="Arial"/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3100" dirty="0">
              <a:latin typeface="Palatino Linotype" panose="02040502050505030304" pitchFamily="18" charset="0"/>
              <a:ea typeface="Trebuchet MS"/>
              <a:cs typeface="Trebuchet MS"/>
              <a:sym typeface="Trebuchet MS"/>
            </a:endParaRPr>
          </a:p>
          <a:p>
            <a:pPr marL="228600" indent="-228600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3100" dirty="0">
              <a:latin typeface="Palatino Linotype" panose="02040502050505030304" pitchFamily="18" charset="0"/>
              <a:ea typeface="Trebuchet MS"/>
              <a:cs typeface="Trebuchet MS"/>
              <a:sym typeface="Trebuchet MS"/>
            </a:endParaRPr>
          </a:p>
          <a:p>
            <a:pPr lvl="1" hangingPunct="1"/>
            <a:endParaRPr lang="en-GB" sz="32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 hangingPunct="1"/>
            <a:endParaRPr lang="en-GB" sz="32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05791A9-A08B-4591-98BB-3EEDDBC830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162" y="2280491"/>
            <a:ext cx="4905459" cy="355388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C5DD10C-4BD6-408B-9B2A-660FB39DFC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704" y="5410980"/>
            <a:ext cx="3316511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3137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EF39E18-351D-4014-ADE0-101195527DF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16</a:t>
            </a:fld>
            <a:endParaRPr lang="en-GB"/>
          </a:p>
        </p:txBody>
      </p:sp>
      <p:sp>
        <p:nvSpPr>
          <p:cNvPr id="9" name="DETECTOR SYSTEM">
            <a:extLst>
              <a:ext uri="{FF2B5EF4-FFF2-40B4-BE49-F238E27FC236}">
                <a16:creationId xmlns:a16="http://schemas.microsoft.com/office/drawing/2014/main" id="{05404453-DF81-450E-B69C-C473CF980C0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SYSTEM</a:t>
            </a:r>
            <a:endParaRPr dirty="0"/>
          </a:p>
        </p:txBody>
      </p:sp>
      <p:sp>
        <p:nvSpPr>
          <p:cNvPr id="10" name="Line">
            <a:extLst>
              <a:ext uri="{FF2B5EF4-FFF2-40B4-BE49-F238E27FC236}">
                <a16:creationId xmlns:a16="http://schemas.microsoft.com/office/drawing/2014/main" id="{E540EB3B-7EBA-41B1-9BA2-45EDC9DB9199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665ADE1-EB53-4E72-87CD-A9153914EBEA}"/>
              </a:ext>
            </a:extLst>
          </p:cNvPr>
          <p:cNvSpPr/>
          <p:nvPr/>
        </p:nvSpPr>
        <p:spPr>
          <a:xfrm>
            <a:off x="5636301" y="2196501"/>
            <a:ext cx="104931" cy="10880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F1F5BC2C-C984-48D5-8968-44A23FE0632A}"/>
              </a:ext>
            </a:extLst>
          </p:cNvPr>
          <p:cNvCxnSpPr>
            <a:cxnSpLocks/>
          </p:cNvCxnSpPr>
          <p:nvPr/>
        </p:nvCxnSpPr>
        <p:spPr>
          <a:xfrm>
            <a:off x="2788170" y="2740532"/>
            <a:ext cx="5636302" cy="0"/>
          </a:xfrm>
          <a:prstGeom prst="straightConnector1">
            <a:avLst/>
          </a:prstGeom>
          <a:noFill/>
          <a:ln w="25400" cap="flat">
            <a:solidFill>
              <a:schemeClr val="tx1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8" name="Textfeld 27">
            <a:extLst>
              <a:ext uri="{FF2B5EF4-FFF2-40B4-BE49-F238E27FC236}">
                <a16:creationId xmlns:a16="http://schemas.microsoft.com/office/drawing/2014/main" id="{6800D892-4D68-480F-8FF6-2F28ACD6B397}"/>
              </a:ext>
            </a:extLst>
          </p:cNvPr>
          <p:cNvSpPr txBox="1"/>
          <p:nvPr/>
        </p:nvSpPr>
        <p:spPr>
          <a:xfrm>
            <a:off x="2121109" y="2449289"/>
            <a:ext cx="464694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l-GR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π</a:t>
            </a:r>
            <a:endParaRPr kumimoji="0" lang="en-GB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3C1DCCC1-AD39-45E1-9093-9C8088B8DCC8}"/>
              </a:ext>
            </a:extLst>
          </p:cNvPr>
          <p:cNvSpPr txBox="1"/>
          <p:nvPr/>
        </p:nvSpPr>
        <p:spPr>
          <a:xfrm>
            <a:off x="9527183" y="2473424"/>
            <a:ext cx="1811393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AT" sz="2600" b="0" dirty="0">
                <a:latin typeface="Palatino Linotype" panose="02040502050505030304" pitchFamily="18" charset="0"/>
              </a:rPr>
              <a:t>l</a:t>
            </a:r>
            <a:r>
              <a:rPr kumimoji="0" lang="de-AT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arge </a:t>
            </a:r>
            <a:r>
              <a:rPr kumimoji="0" lang="de-AT" sz="2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sign</a:t>
            </a:r>
            <a:r>
              <a:rPr lang="de-AT" sz="2600" b="0" dirty="0" err="1">
                <a:latin typeface="Palatino Linotype" panose="02040502050505030304" pitchFamily="18" charset="0"/>
              </a:rPr>
              <a:t>al</a:t>
            </a:r>
            <a:endParaRPr kumimoji="0" lang="en-GB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48421F5E-37F0-4B27-86B2-97EE47020AC3}"/>
              </a:ext>
            </a:extLst>
          </p:cNvPr>
          <p:cNvSpPr txBox="1"/>
          <p:nvPr/>
        </p:nvSpPr>
        <p:spPr>
          <a:xfrm>
            <a:off x="5169729" y="1774460"/>
            <a:ext cx="1038070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AT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SDD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12" name="C. Trippl - SMI 2018, Vienna">
            <a:extLst>
              <a:ext uri="{FF2B5EF4-FFF2-40B4-BE49-F238E27FC236}">
                <a16:creationId xmlns:a16="http://schemas.microsoft.com/office/drawing/2014/main" id="{CFF831EC-050F-4A02-A479-8EDC6CD1D046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EF39E18-351D-4014-ADE0-101195527DF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17</a:t>
            </a:fld>
            <a:endParaRPr lang="en-GB"/>
          </a:p>
        </p:txBody>
      </p:sp>
      <p:sp>
        <p:nvSpPr>
          <p:cNvPr id="9" name="DETECTOR SYSTEM">
            <a:extLst>
              <a:ext uri="{FF2B5EF4-FFF2-40B4-BE49-F238E27FC236}">
                <a16:creationId xmlns:a16="http://schemas.microsoft.com/office/drawing/2014/main" id="{05404453-DF81-450E-B69C-C473CF980C0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SYSTEM</a:t>
            </a:r>
            <a:endParaRPr dirty="0"/>
          </a:p>
        </p:txBody>
      </p:sp>
      <p:sp>
        <p:nvSpPr>
          <p:cNvPr id="10" name="Line">
            <a:extLst>
              <a:ext uri="{FF2B5EF4-FFF2-40B4-BE49-F238E27FC236}">
                <a16:creationId xmlns:a16="http://schemas.microsoft.com/office/drawing/2014/main" id="{E540EB3B-7EBA-41B1-9BA2-45EDC9DB9199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665ADE1-EB53-4E72-87CD-A9153914EBEA}"/>
              </a:ext>
            </a:extLst>
          </p:cNvPr>
          <p:cNvSpPr/>
          <p:nvPr/>
        </p:nvSpPr>
        <p:spPr>
          <a:xfrm>
            <a:off x="5636301" y="2196501"/>
            <a:ext cx="104931" cy="10880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F1F5BC2C-C984-48D5-8968-44A23FE0632A}"/>
              </a:ext>
            </a:extLst>
          </p:cNvPr>
          <p:cNvCxnSpPr>
            <a:cxnSpLocks/>
          </p:cNvCxnSpPr>
          <p:nvPr/>
        </p:nvCxnSpPr>
        <p:spPr>
          <a:xfrm>
            <a:off x="2788170" y="2740532"/>
            <a:ext cx="5636302" cy="0"/>
          </a:xfrm>
          <a:prstGeom prst="straightConnector1">
            <a:avLst/>
          </a:prstGeom>
          <a:noFill/>
          <a:ln w="25400" cap="flat">
            <a:solidFill>
              <a:schemeClr val="tx1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0DFAFB6B-60EB-4334-B284-0E17D20D8004}"/>
              </a:ext>
            </a:extLst>
          </p:cNvPr>
          <p:cNvGrpSpPr/>
          <p:nvPr/>
        </p:nvGrpSpPr>
        <p:grpSpPr>
          <a:xfrm>
            <a:off x="2788170" y="3406201"/>
            <a:ext cx="5636302" cy="1430927"/>
            <a:chOff x="2788170" y="3406201"/>
            <a:chExt cx="5636302" cy="1430927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C0322BBB-D9A2-4429-92D3-039FB1783AAF}"/>
                </a:ext>
              </a:extLst>
            </p:cNvPr>
            <p:cNvSpPr/>
            <p:nvPr/>
          </p:nvSpPr>
          <p:spPr>
            <a:xfrm>
              <a:off x="5636301" y="3749066"/>
              <a:ext cx="104931" cy="108806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13D85A6C-434F-4842-81F6-C7B3CD9D0752}"/>
                </a:ext>
              </a:extLst>
            </p:cNvPr>
            <p:cNvCxnSpPr/>
            <p:nvPr/>
          </p:nvCxnSpPr>
          <p:spPr>
            <a:xfrm flipV="1">
              <a:off x="2788170" y="3406201"/>
              <a:ext cx="5636302" cy="785399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28" name="Textfeld 27">
            <a:extLst>
              <a:ext uri="{FF2B5EF4-FFF2-40B4-BE49-F238E27FC236}">
                <a16:creationId xmlns:a16="http://schemas.microsoft.com/office/drawing/2014/main" id="{6800D892-4D68-480F-8FF6-2F28ACD6B397}"/>
              </a:ext>
            </a:extLst>
          </p:cNvPr>
          <p:cNvSpPr txBox="1"/>
          <p:nvPr/>
        </p:nvSpPr>
        <p:spPr>
          <a:xfrm>
            <a:off x="2121109" y="2449289"/>
            <a:ext cx="464694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l-GR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π</a:t>
            </a:r>
            <a:endParaRPr kumimoji="0" lang="en-GB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58E1037-D083-4B19-85EB-58B404554C93}"/>
              </a:ext>
            </a:extLst>
          </p:cNvPr>
          <p:cNvSpPr txBox="1"/>
          <p:nvPr/>
        </p:nvSpPr>
        <p:spPr>
          <a:xfrm>
            <a:off x="2121109" y="3885838"/>
            <a:ext cx="464694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l-GR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π</a:t>
            </a:r>
            <a:endParaRPr kumimoji="0" lang="en-GB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3C1DCCC1-AD39-45E1-9093-9C8088B8DCC8}"/>
              </a:ext>
            </a:extLst>
          </p:cNvPr>
          <p:cNvSpPr txBox="1"/>
          <p:nvPr/>
        </p:nvSpPr>
        <p:spPr>
          <a:xfrm>
            <a:off x="9527183" y="2473424"/>
            <a:ext cx="1811393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AT" sz="2600" b="0" dirty="0">
                <a:latin typeface="Palatino Linotype" panose="02040502050505030304" pitchFamily="18" charset="0"/>
              </a:rPr>
              <a:t>l</a:t>
            </a:r>
            <a:r>
              <a:rPr kumimoji="0" lang="de-AT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arge </a:t>
            </a:r>
            <a:r>
              <a:rPr kumimoji="0" lang="de-AT" sz="2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sign</a:t>
            </a:r>
            <a:r>
              <a:rPr lang="de-AT" sz="2600" b="0" dirty="0" err="1">
                <a:latin typeface="Palatino Linotype" panose="02040502050505030304" pitchFamily="18" charset="0"/>
              </a:rPr>
              <a:t>al</a:t>
            </a:r>
            <a:endParaRPr kumimoji="0" lang="en-GB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9699206F-38B2-43E6-BC00-C7E7CCD5C4F7}"/>
              </a:ext>
            </a:extLst>
          </p:cNvPr>
          <p:cNvSpPr txBox="1"/>
          <p:nvPr/>
        </p:nvSpPr>
        <p:spPr>
          <a:xfrm>
            <a:off x="8080423" y="3784136"/>
            <a:ext cx="3959417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AT" sz="2600" b="0" dirty="0" err="1">
                <a:latin typeface="Palatino Linotype" panose="02040502050505030304" pitchFamily="18" charset="0"/>
              </a:rPr>
              <a:t>s</a:t>
            </a:r>
            <a:r>
              <a:rPr kumimoji="0" lang="de-AT" sz="2600" b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ignal</a:t>
            </a:r>
            <a:r>
              <a:rPr kumimoji="0" lang="de-AT" sz="26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in </a:t>
            </a:r>
            <a:r>
              <a:rPr kumimoji="0" lang="de-AT" sz="2600" b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region</a:t>
            </a:r>
            <a:r>
              <a:rPr kumimoji="0" lang="de-AT" sz="26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</a:t>
            </a:r>
            <a:r>
              <a:rPr kumimoji="0" lang="de-AT" sz="2600" b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of</a:t>
            </a:r>
            <a:r>
              <a:rPr kumimoji="0" lang="de-AT" sz="26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</a:t>
            </a:r>
            <a:r>
              <a:rPr kumimoji="0" lang="de-AT" sz="2600" b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interest</a:t>
            </a:r>
            <a:endParaRPr kumimoji="0" lang="en-GB" sz="26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1976780C-DCEE-4AF5-9636-67C16D7DE489}"/>
              </a:ext>
            </a:extLst>
          </p:cNvPr>
          <p:cNvSpPr txBox="1"/>
          <p:nvPr/>
        </p:nvSpPr>
        <p:spPr>
          <a:xfrm>
            <a:off x="5169729" y="1774460"/>
            <a:ext cx="1038070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AT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SDD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17" name="C. Trippl - SMI 2018, Vienna">
            <a:extLst>
              <a:ext uri="{FF2B5EF4-FFF2-40B4-BE49-F238E27FC236}">
                <a16:creationId xmlns:a16="http://schemas.microsoft.com/office/drawing/2014/main" id="{09A7F605-812C-4AEE-9F39-BAEEF12099D1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113432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EF39E18-351D-4014-ADE0-101195527DF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18</a:t>
            </a:fld>
            <a:endParaRPr lang="en-GB"/>
          </a:p>
        </p:txBody>
      </p:sp>
      <p:sp>
        <p:nvSpPr>
          <p:cNvPr id="9" name="DETECTOR SYSTEM">
            <a:extLst>
              <a:ext uri="{FF2B5EF4-FFF2-40B4-BE49-F238E27FC236}">
                <a16:creationId xmlns:a16="http://schemas.microsoft.com/office/drawing/2014/main" id="{05404453-DF81-450E-B69C-C473CF980C0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SYSTEM</a:t>
            </a:r>
            <a:endParaRPr dirty="0"/>
          </a:p>
        </p:txBody>
      </p:sp>
      <p:sp>
        <p:nvSpPr>
          <p:cNvPr id="10" name="Line">
            <a:extLst>
              <a:ext uri="{FF2B5EF4-FFF2-40B4-BE49-F238E27FC236}">
                <a16:creationId xmlns:a16="http://schemas.microsoft.com/office/drawing/2014/main" id="{E540EB3B-7EBA-41B1-9BA2-45EDC9DB9199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665ADE1-EB53-4E72-87CD-A9153914EBEA}"/>
              </a:ext>
            </a:extLst>
          </p:cNvPr>
          <p:cNvSpPr/>
          <p:nvPr/>
        </p:nvSpPr>
        <p:spPr>
          <a:xfrm>
            <a:off x="5636301" y="2196501"/>
            <a:ext cx="104931" cy="10880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F1F5BC2C-C984-48D5-8968-44A23FE0632A}"/>
              </a:ext>
            </a:extLst>
          </p:cNvPr>
          <p:cNvCxnSpPr>
            <a:cxnSpLocks/>
          </p:cNvCxnSpPr>
          <p:nvPr/>
        </p:nvCxnSpPr>
        <p:spPr>
          <a:xfrm>
            <a:off x="2788170" y="2740532"/>
            <a:ext cx="5636302" cy="0"/>
          </a:xfrm>
          <a:prstGeom prst="straightConnector1">
            <a:avLst/>
          </a:prstGeom>
          <a:noFill/>
          <a:ln w="25400" cap="flat">
            <a:solidFill>
              <a:schemeClr val="tx1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0DFAFB6B-60EB-4334-B284-0E17D20D8004}"/>
              </a:ext>
            </a:extLst>
          </p:cNvPr>
          <p:cNvGrpSpPr/>
          <p:nvPr/>
        </p:nvGrpSpPr>
        <p:grpSpPr>
          <a:xfrm>
            <a:off x="2788170" y="3406201"/>
            <a:ext cx="5636302" cy="1430927"/>
            <a:chOff x="2788170" y="3406201"/>
            <a:chExt cx="5636302" cy="1430927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C0322BBB-D9A2-4429-92D3-039FB1783AAF}"/>
                </a:ext>
              </a:extLst>
            </p:cNvPr>
            <p:cNvSpPr/>
            <p:nvPr/>
          </p:nvSpPr>
          <p:spPr>
            <a:xfrm>
              <a:off x="5636301" y="3749066"/>
              <a:ext cx="104931" cy="108806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13D85A6C-434F-4842-81F6-C7B3CD9D0752}"/>
                </a:ext>
              </a:extLst>
            </p:cNvPr>
            <p:cNvCxnSpPr/>
            <p:nvPr/>
          </p:nvCxnSpPr>
          <p:spPr>
            <a:xfrm flipV="1">
              <a:off x="2788170" y="3406201"/>
              <a:ext cx="5636302" cy="785399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28" name="Textfeld 27">
            <a:extLst>
              <a:ext uri="{FF2B5EF4-FFF2-40B4-BE49-F238E27FC236}">
                <a16:creationId xmlns:a16="http://schemas.microsoft.com/office/drawing/2014/main" id="{6800D892-4D68-480F-8FF6-2F28ACD6B397}"/>
              </a:ext>
            </a:extLst>
          </p:cNvPr>
          <p:cNvSpPr txBox="1"/>
          <p:nvPr/>
        </p:nvSpPr>
        <p:spPr>
          <a:xfrm>
            <a:off x="2121109" y="2449289"/>
            <a:ext cx="464694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l-GR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π</a:t>
            </a:r>
            <a:endParaRPr kumimoji="0" lang="en-GB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58E1037-D083-4B19-85EB-58B404554C93}"/>
              </a:ext>
            </a:extLst>
          </p:cNvPr>
          <p:cNvSpPr txBox="1"/>
          <p:nvPr/>
        </p:nvSpPr>
        <p:spPr>
          <a:xfrm>
            <a:off x="2121109" y="3885838"/>
            <a:ext cx="464694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l-GR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π</a:t>
            </a:r>
            <a:endParaRPr kumimoji="0" lang="en-GB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69C71BE3-6FF8-4597-B77D-37568EE3C5A4}"/>
              </a:ext>
            </a:extLst>
          </p:cNvPr>
          <p:cNvSpPr txBox="1"/>
          <p:nvPr/>
        </p:nvSpPr>
        <p:spPr>
          <a:xfrm>
            <a:off x="2121109" y="5132743"/>
            <a:ext cx="464694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l-GR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π</a:t>
            </a:r>
            <a:endParaRPr kumimoji="0" lang="en-GB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70E42-FC76-4506-B0CC-D18551084406}"/>
              </a:ext>
            </a:extLst>
          </p:cNvPr>
          <p:cNvGrpSpPr/>
          <p:nvPr/>
        </p:nvGrpSpPr>
        <p:grpSpPr>
          <a:xfrm>
            <a:off x="2788170" y="5231082"/>
            <a:ext cx="5636302" cy="1886855"/>
            <a:chOff x="2788170" y="5231082"/>
            <a:chExt cx="5636302" cy="1886855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BAE24061-0D2D-4A13-A19D-3B96A63D605D}"/>
                </a:ext>
              </a:extLst>
            </p:cNvPr>
            <p:cNvSpPr/>
            <p:nvPr/>
          </p:nvSpPr>
          <p:spPr>
            <a:xfrm>
              <a:off x="5359399" y="5231082"/>
              <a:ext cx="658731" cy="18868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D75A4F78-26A2-4BDD-88CC-726C91B06AB5}"/>
                </a:ext>
              </a:extLst>
            </p:cNvPr>
            <p:cNvSpPr/>
            <p:nvPr/>
          </p:nvSpPr>
          <p:spPr>
            <a:xfrm>
              <a:off x="5636300" y="5630479"/>
              <a:ext cx="104931" cy="108806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06482AA2-E911-44C3-AC08-EA131ACD2FF6}"/>
                </a:ext>
              </a:extLst>
            </p:cNvPr>
            <p:cNvCxnSpPr/>
            <p:nvPr/>
          </p:nvCxnSpPr>
          <p:spPr>
            <a:xfrm>
              <a:off x="2788170" y="5471410"/>
              <a:ext cx="5636302" cy="0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04920073-B543-4A87-8413-4F82FFA2810B}"/>
                </a:ext>
              </a:extLst>
            </p:cNvPr>
            <p:cNvCxnSpPr/>
            <p:nvPr/>
          </p:nvCxnSpPr>
          <p:spPr>
            <a:xfrm flipH="1">
              <a:off x="5741231" y="5471410"/>
              <a:ext cx="104933" cy="374754"/>
            </a:xfrm>
            <a:prstGeom prst="straightConnector1">
              <a:avLst/>
            </a:prstGeom>
            <a:noFill/>
            <a:ln w="25400" cap="flat">
              <a:solidFill>
                <a:srgbClr val="FF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37" name="Textfeld 36">
            <a:extLst>
              <a:ext uri="{FF2B5EF4-FFF2-40B4-BE49-F238E27FC236}">
                <a16:creationId xmlns:a16="http://schemas.microsoft.com/office/drawing/2014/main" id="{3C1DCCC1-AD39-45E1-9093-9C8088B8DCC8}"/>
              </a:ext>
            </a:extLst>
          </p:cNvPr>
          <p:cNvSpPr txBox="1"/>
          <p:nvPr/>
        </p:nvSpPr>
        <p:spPr>
          <a:xfrm>
            <a:off x="9527183" y="2473424"/>
            <a:ext cx="1811393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AT" sz="2600" b="0" dirty="0">
                <a:latin typeface="Palatino Linotype" panose="02040502050505030304" pitchFamily="18" charset="0"/>
              </a:rPr>
              <a:t>l</a:t>
            </a:r>
            <a:r>
              <a:rPr kumimoji="0" lang="de-AT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arge </a:t>
            </a:r>
            <a:r>
              <a:rPr kumimoji="0" lang="de-AT" sz="2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sign</a:t>
            </a:r>
            <a:r>
              <a:rPr lang="de-AT" sz="2600" b="0" dirty="0" err="1">
                <a:latin typeface="Palatino Linotype" panose="02040502050505030304" pitchFamily="18" charset="0"/>
              </a:rPr>
              <a:t>al</a:t>
            </a:r>
            <a:endParaRPr kumimoji="0" lang="en-GB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9699206F-38B2-43E6-BC00-C7E7CCD5C4F7}"/>
              </a:ext>
            </a:extLst>
          </p:cNvPr>
          <p:cNvSpPr txBox="1"/>
          <p:nvPr/>
        </p:nvSpPr>
        <p:spPr>
          <a:xfrm>
            <a:off x="8080423" y="3784136"/>
            <a:ext cx="3959417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AT" sz="2600" b="0" dirty="0" err="1">
                <a:latin typeface="Palatino Linotype" panose="02040502050505030304" pitchFamily="18" charset="0"/>
              </a:rPr>
              <a:t>s</a:t>
            </a:r>
            <a:r>
              <a:rPr kumimoji="0" lang="de-AT" sz="2600" b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ignal</a:t>
            </a:r>
            <a:r>
              <a:rPr kumimoji="0" lang="de-AT" sz="26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in </a:t>
            </a:r>
            <a:r>
              <a:rPr kumimoji="0" lang="de-AT" sz="2600" b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region</a:t>
            </a:r>
            <a:r>
              <a:rPr kumimoji="0" lang="de-AT" sz="26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</a:t>
            </a:r>
            <a:r>
              <a:rPr kumimoji="0" lang="de-AT" sz="2600" b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of</a:t>
            </a:r>
            <a:r>
              <a:rPr kumimoji="0" lang="de-AT" sz="26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</a:t>
            </a:r>
            <a:r>
              <a:rPr kumimoji="0" lang="de-AT" sz="2600" b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interest</a:t>
            </a:r>
            <a:endParaRPr kumimoji="0" lang="en-GB" sz="26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6246D1EB-CA30-4677-8226-3781078D8233}"/>
              </a:ext>
            </a:extLst>
          </p:cNvPr>
          <p:cNvSpPr txBox="1"/>
          <p:nvPr/>
        </p:nvSpPr>
        <p:spPr>
          <a:xfrm>
            <a:off x="8694424" y="5594813"/>
            <a:ext cx="3476913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AT" sz="2600" b="0" dirty="0">
                <a:latin typeface="Palatino Linotype" panose="02040502050505030304" pitchFamily="18" charset="0"/>
              </a:rPr>
              <a:t>d</a:t>
            </a:r>
            <a:r>
              <a:rPr kumimoji="0" lang="de-AT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elta-</a:t>
            </a:r>
            <a:r>
              <a:rPr kumimoji="0" lang="de-AT" sz="2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ray</a:t>
            </a:r>
            <a:r>
              <a:rPr kumimoji="0" lang="de-AT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(knock-on e</a:t>
            </a:r>
            <a:r>
              <a:rPr kumimoji="0" lang="de-AT" sz="26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-</a:t>
            </a:r>
            <a:r>
              <a:rPr kumimoji="0" lang="de-AT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)</a:t>
            </a:r>
            <a:endParaRPr kumimoji="0" lang="en-GB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07C17024-F8DF-49B1-8558-716F0E50CF44}"/>
              </a:ext>
            </a:extLst>
          </p:cNvPr>
          <p:cNvSpPr txBox="1"/>
          <p:nvPr/>
        </p:nvSpPr>
        <p:spPr>
          <a:xfrm>
            <a:off x="5169729" y="1774460"/>
            <a:ext cx="1038070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AT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SDD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24" name="C. Trippl - SMI 2018, Vienna">
            <a:extLst>
              <a:ext uri="{FF2B5EF4-FFF2-40B4-BE49-F238E27FC236}">
                <a16:creationId xmlns:a16="http://schemas.microsoft.com/office/drawing/2014/main" id="{D1F592C1-3E5D-4321-9049-3F18A8FC1BB2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9724087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EF39E18-351D-4014-ADE0-101195527DF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19</a:t>
            </a:fld>
            <a:endParaRPr lang="en-GB"/>
          </a:p>
        </p:txBody>
      </p:sp>
      <p:sp>
        <p:nvSpPr>
          <p:cNvPr id="9" name="DETECTOR SYSTEM">
            <a:extLst>
              <a:ext uri="{FF2B5EF4-FFF2-40B4-BE49-F238E27FC236}">
                <a16:creationId xmlns:a16="http://schemas.microsoft.com/office/drawing/2014/main" id="{05404453-DF81-450E-B69C-C473CF980C0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SYSTEM</a:t>
            </a:r>
            <a:endParaRPr dirty="0"/>
          </a:p>
        </p:txBody>
      </p:sp>
      <p:sp>
        <p:nvSpPr>
          <p:cNvPr id="10" name="Line">
            <a:extLst>
              <a:ext uri="{FF2B5EF4-FFF2-40B4-BE49-F238E27FC236}">
                <a16:creationId xmlns:a16="http://schemas.microsoft.com/office/drawing/2014/main" id="{E540EB3B-7EBA-41B1-9BA2-45EDC9DB9199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665ADE1-EB53-4E72-87CD-A9153914EBEA}"/>
              </a:ext>
            </a:extLst>
          </p:cNvPr>
          <p:cNvSpPr/>
          <p:nvPr/>
        </p:nvSpPr>
        <p:spPr>
          <a:xfrm>
            <a:off x="5636301" y="2196501"/>
            <a:ext cx="104931" cy="10880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F1F5BC2C-C984-48D5-8968-44A23FE0632A}"/>
              </a:ext>
            </a:extLst>
          </p:cNvPr>
          <p:cNvCxnSpPr>
            <a:cxnSpLocks/>
          </p:cNvCxnSpPr>
          <p:nvPr/>
        </p:nvCxnSpPr>
        <p:spPr>
          <a:xfrm>
            <a:off x="2788170" y="2740532"/>
            <a:ext cx="5636302" cy="0"/>
          </a:xfrm>
          <a:prstGeom prst="straightConnector1">
            <a:avLst/>
          </a:prstGeom>
          <a:noFill/>
          <a:ln w="25400" cap="flat">
            <a:solidFill>
              <a:schemeClr val="tx1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0DFAFB6B-60EB-4334-B284-0E17D20D8004}"/>
              </a:ext>
            </a:extLst>
          </p:cNvPr>
          <p:cNvGrpSpPr/>
          <p:nvPr/>
        </p:nvGrpSpPr>
        <p:grpSpPr>
          <a:xfrm>
            <a:off x="2788170" y="3406201"/>
            <a:ext cx="5636302" cy="1430927"/>
            <a:chOff x="2788170" y="3406201"/>
            <a:chExt cx="5636302" cy="1430927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C0322BBB-D9A2-4429-92D3-039FB1783AAF}"/>
                </a:ext>
              </a:extLst>
            </p:cNvPr>
            <p:cNvSpPr/>
            <p:nvPr/>
          </p:nvSpPr>
          <p:spPr>
            <a:xfrm>
              <a:off x="5636301" y="3749066"/>
              <a:ext cx="104931" cy="108806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13D85A6C-434F-4842-81F6-C7B3CD9D0752}"/>
                </a:ext>
              </a:extLst>
            </p:cNvPr>
            <p:cNvCxnSpPr/>
            <p:nvPr/>
          </p:nvCxnSpPr>
          <p:spPr>
            <a:xfrm flipV="1">
              <a:off x="2788170" y="3406201"/>
              <a:ext cx="5636302" cy="785399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28" name="Textfeld 27">
            <a:extLst>
              <a:ext uri="{FF2B5EF4-FFF2-40B4-BE49-F238E27FC236}">
                <a16:creationId xmlns:a16="http://schemas.microsoft.com/office/drawing/2014/main" id="{6800D892-4D68-480F-8FF6-2F28ACD6B397}"/>
              </a:ext>
            </a:extLst>
          </p:cNvPr>
          <p:cNvSpPr txBox="1"/>
          <p:nvPr/>
        </p:nvSpPr>
        <p:spPr>
          <a:xfrm>
            <a:off x="2121109" y="2449289"/>
            <a:ext cx="464694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l-GR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π</a:t>
            </a:r>
            <a:endParaRPr kumimoji="0" lang="en-GB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58E1037-D083-4B19-85EB-58B404554C93}"/>
              </a:ext>
            </a:extLst>
          </p:cNvPr>
          <p:cNvSpPr txBox="1"/>
          <p:nvPr/>
        </p:nvSpPr>
        <p:spPr>
          <a:xfrm>
            <a:off x="2121109" y="3885838"/>
            <a:ext cx="464694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l-GR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π</a:t>
            </a:r>
            <a:endParaRPr kumimoji="0" lang="en-GB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69C71BE3-6FF8-4597-B77D-37568EE3C5A4}"/>
              </a:ext>
            </a:extLst>
          </p:cNvPr>
          <p:cNvSpPr txBox="1"/>
          <p:nvPr/>
        </p:nvSpPr>
        <p:spPr>
          <a:xfrm>
            <a:off x="2121109" y="5132743"/>
            <a:ext cx="464694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l-GR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π</a:t>
            </a:r>
            <a:endParaRPr kumimoji="0" lang="en-GB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F6DC5EE-7E0F-45DD-BED6-1FFB404219BE}"/>
              </a:ext>
            </a:extLst>
          </p:cNvPr>
          <p:cNvSpPr txBox="1"/>
          <p:nvPr/>
        </p:nvSpPr>
        <p:spPr>
          <a:xfrm>
            <a:off x="2139638" y="7054397"/>
            <a:ext cx="464694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l-GR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π</a:t>
            </a:r>
            <a:endParaRPr kumimoji="0" lang="en-GB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70E42-FC76-4506-B0CC-D18551084406}"/>
              </a:ext>
            </a:extLst>
          </p:cNvPr>
          <p:cNvGrpSpPr/>
          <p:nvPr/>
        </p:nvGrpSpPr>
        <p:grpSpPr>
          <a:xfrm>
            <a:off x="2788170" y="5231082"/>
            <a:ext cx="5636302" cy="1886855"/>
            <a:chOff x="2788170" y="5231082"/>
            <a:chExt cx="5636302" cy="1886855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BAE24061-0D2D-4A13-A19D-3B96A63D605D}"/>
                </a:ext>
              </a:extLst>
            </p:cNvPr>
            <p:cNvSpPr/>
            <p:nvPr/>
          </p:nvSpPr>
          <p:spPr>
            <a:xfrm>
              <a:off x="5359399" y="5231082"/>
              <a:ext cx="658731" cy="18868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D75A4F78-26A2-4BDD-88CC-726C91B06AB5}"/>
                </a:ext>
              </a:extLst>
            </p:cNvPr>
            <p:cNvSpPr/>
            <p:nvPr/>
          </p:nvSpPr>
          <p:spPr>
            <a:xfrm>
              <a:off x="5636300" y="5630479"/>
              <a:ext cx="104931" cy="108806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06482AA2-E911-44C3-AC08-EA131ACD2FF6}"/>
                </a:ext>
              </a:extLst>
            </p:cNvPr>
            <p:cNvCxnSpPr/>
            <p:nvPr/>
          </p:nvCxnSpPr>
          <p:spPr>
            <a:xfrm>
              <a:off x="2788170" y="5471410"/>
              <a:ext cx="5636302" cy="0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04920073-B543-4A87-8413-4F82FFA2810B}"/>
                </a:ext>
              </a:extLst>
            </p:cNvPr>
            <p:cNvCxnSpPr/>
            <p:nvPr/>
          </p:nvCxnSpPr>
          <p:spPr>
            <a:xfrm flipH="1">
              <a:off x="5741231" y="5471410"/>
              <a:ext cx="104933" cy="374754"/>
            </a:xfrm>
            <a:prstGeom prst="straightConnector1">
              <a:avLst/>
            </a:prstGeom>
            <a:noFill/>
            <a:ln w="25400" cap="flat">
              <a:solidFill>
                <a:srgbClr val="FF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8539C0F9-80DA-4DBD-85B0-0238403B17E6}"/>
              </a:ext>
            </a:extLst>
          </p:cNvPr>
          <p:cNvGrpSpPr/>
          <p:nvPr/>
        </p:nvGrpSpPr>
        <p:grpSpPr>
          <a:xfrm>
            <a:off x="2788170" y="6942352"/>
            <a:ext cx="5810890" cy="1711270"/>
            <a:chOff x="2788170" y="6942352"/>
            <a:chExt cx="5810890" cy="1711270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551D3465-3260-4CD7-999B-AADE7B29A174}"/>
                </a:ext>
              </a:extLst>
            </p:cNvPr>
            <p:cNvSpPr/>
            <p:nvPr/>
          </p:nvSpPr>
          <p:spPr>
            <a:xfrm>
              <a:off x="5636300" y="7557099"/>
              <a:ext cx="104931" cy="108806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44F5E263-1AC5-433B-A235-F2D797586F5B}"/>
                </a:ext>
              </a:extLst>
            </p:cNvPr>
            <p:cNvSpPr/>
            <p:nvPr/>
          </p:nvSpPr>
          <p:spPr>
            <a:xfrm>
              <a:off x="7507843" y="6942352"/>
              <a:ext cx="1091217" cy="171127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F3FB293A-CC04-416C-9E1E-9ECF0E79E800}"/>
                </a:ext>
              </a:extLst>
            </p:cNvPr>
            <p:cNvCxnSpPr>
              <a:cxnSpLocks/>
            </p:cNvCxnSpPr>
            <p:nvPr/>
          </p:nvCxnSpPr>
          <p:spPr>
            <a:xfrm>
              <a:off x="2788170" y="7405141"/>
              <a:ext cx="5531371" cy="0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5" name="Gerade Verbindung mit Pfeil 34">
              <a:extLst>
                <a:ext uri="{FF2B5EF4-FFF2-40B4-BE49-F238E27FC236}">
                  <a16:creationId xmlns:a16="http://schemas.microsoft.com/office/drawing/2014/main" id="{91A89F85-3FA9-4060-899F-CB5BA1CF99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41231" y="7405141"/>
              <a:ext cx="2470314" cy="1128037"/>
            </a:xfrm>
            <a:prstGeom prst="straightConnector1">
              <a:avLst/>
            </a:prstGeom>
            <a:noFill/>
            <a:ln w="25400" cap="flat">
              <a:solidFill>
                <a:srgbClr val="FF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37" name="Textfeld 36">
            <a:extLst>
              <a:ext uri="{FF2B5EF4-FFF2-40B4-BE49-F238E27FC236}">
                <a16:creationId xmlns:a16="http://schemas.microsoft.com/office/drawing/2014/main" id="{3C1DCCC1-AD39-45E1-9093-9C8088B8DCC8}"/>
              </a:ext>
            </a:extLst>
          </p:cNvPr>
          <p:cNvSpPr txBox="1"/>
          <p:nvPr/>
        </p:nvSpPr>
        <p:spPr>
          <a:xfrm>
            <a:off x="9527183" y="2473424"/>
            <a:ext cx="1811393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AT" sz="2600" b="0" dirty="0">
                <a:latin typeface="Palatino Linotype" panose="02040502050505030304" pitchFamily="18" charset="0"/>
              </a:rPr>
              <a:t>l</a:t>
            </a:r>
            <a:r>
              <a:rPr kumimoji="0" lang="de-AT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arge </a:t>
            </a:r>
            <a:r>
              <a:rPr kumimoji="0" lang="de-AT" sz="2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sign</a:t>
            </a:r>
            <a:r>
              <a:rPr lang="de-AT" sz="2600" b="0" dirty="0" err="1">
                <a:latin typeface="Palatino Linotype" panose="02040502050505030304" pitchFamily="18" charset="0"/>
              </a:rPr>
              <a:t>al</a:t>
            </a:r>
            <a:endParaRPr kumimoji="0" lang="en-GB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9699206F-38B2-43E6-BC00-C7E7CCD5C4F7}"/>
              </a:ext>
            </a:extLst>
          </p:cNvPr>
          <p:cNvSpPr txBox="1"/>
          <p:nvPr/>
        </p:nvSpPr>
        <p:spPr>
          <a:xfrm>
            <a:off x="8080423" y="3784136"/>
            <a:ext cx="3959417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AT" sz="2600" b="0" dirty="0" err="1">
                <a:latin typeface="Palatino Linotype" panose="02040502050505030304" pitchFamily="18" charset="0"/>
              </a:rPr>
              <a:t>s</a:t>
            </a:r>
            <a:r>
              <a:rPr kumimoji="0" lang="de-AT" sz="2600" b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ignal</a:t>
            </a:r>
            <a:r>
              <a:rPr kumimoji="0" lang="de-AT" sz="26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in </a:t>
            </a:r>
            <a:r>
              <a:rPr kumimoji="0" lang="de-AT" sz="2600" b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region</a:t>
            </a:r>
            <a:r>
              <a:rPr kumimoji="0" lang="de-AT" sz="26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</a:t>
            </a:r>
            <a:r>
              <a:rPr kumimoji="0" lang="de-AT" sz="2600" b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of</a:t>
            </a:r>
            <a:r>
              <a:rPr kumimoji="0" lang="de-AT" sz="26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</a:t>
            </a:r>
            <a:r>
              <a:rPr kumimoji="0" lang="de-AT" sz="2600" b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interest</a:t>
            </a:r>
            <a:endParaRPr kumimoji="0" lang="en-GB" sz="26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6246D1EB-CA30-4677-8226-3781078D8233}"/>
              </a:ext>
            </a:extLst>
          </p:cNvPr>
          <p:cNvSpPr txBox="1"/>
          <p:nvPr/>
        </p:nvSpPr>
        <p:spPr>
          <a:xfrm>
            <a:off x="8694424" y="5594813"/>
            <a:ext cx="3476913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AT" sz="2600" b="0" dirty="0">
                <a:latin typeface="Palatino Linotype" panose="02040502050505030304" pitchFamily="18" charset="0"/>
              </a:rPr>
              <a:t>d</a:t>
            </a:r>
            <a:r>
              <a:rPr kumimoji="0" lang="de-AT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elta-</a:t>
            </a:r>
            <a:r>
              <a:rPr kumimoji="0" lang="de-AT" sz="2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ray</a:t>
            </a:r>
            <a:r>
              <a:rPr kumimoji="0" lang="de-AT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(knock-on e</a:t>
            </a:r>
            <a:r>
              <a:rPr kumimoji="0" lang="de-AT" sz="26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-</a:t>
            </a:r>
            <a:r>
              <a:rPr kumimoji="0" lang="de-AT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)</a:t>
            </a:r>
            <a:endParaRPr kumimoji="0" lang="en-GB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CDD58C1F-83FF-4F4A-BA47-FF010119A7B7}"/>
              </a:ext>
            </a:extLst>
          </p:cNvPr>
          <p:cNvSpPr txBox="1"/>
          <p:nvPr/>
        </p:nvSpPr>
        <p:spPr>
          <a:xfrm>
            <a:off x="8974950" y="7269897"/>
            <a:ext cx="3315010" cy="9028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AT" sz="2600" b="0" dirty="0" err="1">
                <a:latin typeface="Palatino Linotype" panose="02040502050505030304" pitchFamily="18" charset="0"/>
              </a:rPr>
              <a:t>s</a:t>
            </a:r>
            <a:r>
              <a:rPr kumimoji="0" lang="de-AT" sz="2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econdary</a:t>
            </a:r>
            <a:r>
              <a:rPr kumimoji="0" lang="de-AT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X-</a:t>
            </a:r>
            <a:r>
              <a:rPr kumimoji="0" lang="de-AT" sz="2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ray</a:t>
            </a:r>
            <a:r>
              <a:rPr kumimoji="0" lang="de-AT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</a:t>
            </a:r>
            <a:r>
              <a:rPr kumimoji="0" lang="de-AT" sz="2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or</a:t>
            </a:r>
            <a:r>
              <a:rPr kumimoji="0" lang="de-AT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e</a:t>
            </a:r>
            <a:r>
              <a:rPr kumimoji="0" lang="de-AT" sz="26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-</a:t>
            </a:r>
            <a:r>
              <a:rPr kumimoji="0" lang="de-AT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AT" sz="2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from</a:t>
            </a:r>
            <a:r>
              <a:rPr kumimoji="0" lang="de-AT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</a:t>
            </a:r>
            <a:r>
              <a:rPr kumimoji="0" lang="de-AT" sz="2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setup</a:t>
            </a:r>
            <a:endParaRPr kumimoji="0" lang="en-GB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CAD2F2B-5E29-41C1-BE9E-BCD3DCD756D3}"/>
              </a:ext>
            </a:extLst>
          </p:cNvPr>
          <p:cNvSpPr txBox="1"/>
          <p:nvPr/>
        </p:nvSpPr>
        <p:spPr>
          <a:xfrm>
            <a:off x="5169729" y="1774460"/>
            <a:ext cx="1038070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AT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SDD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34" name="C. Trippl - SMI 2018, Vienna">
            <a:extLst>
              <a:ext uri="{FF2B5EF4-FFF2-40B4-BE49-F238E27FC236}">
                <a16:creationId xmlns:a16="http://schemas.microsoft.com/office/drawing/2014/main" id="{6361E14E-EA77-4E65-9826-DBDD9B1F40D7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4540042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OVERVIEW"/>
          <p:cNvSpPr txBox="1">
            <a:spLocks noGrp="1"/>
          </p:cNvSpPr>
          <p:nvPr>
            <p:ph type="title"/>
          </p:nvPr>
        </p:nvSpPr>
        <p:spPr>
          <a:xfrm>
            <a:off x="893762" y="2016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OUTLINE</a:t>
            </a:r>
            <a:endParaRPr dirty="0"/>
          </a:p>
        </p:txBody>
      </p:sp>
      <p:sp>
        <p:nvSpPr>
          <p:cNvPr id="171" name="Motivation…"/>
          <p:cNvSpPr txBox="1">
            <a:spLocks noGrp="1"/>
          </p:cNvSpPr>
          <p:nvPr>
            <p:ph type="body" sz="half" idx="1"/>
          </p:nvPr>
        </p:nvSpPr>
        <p:spPr>
          <a:xfrm>
            <a:off x="893762" y="2683239"/>
            <a:ext cx="11217276" cy="58471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4171" indent="-212271">
              <a:lnSpc>
                <a:spcPct val="150000"/>
              </a:lnSpc>
              <a:defRPr sz="2600"/>
            </a:pPr>
            <a:r>
              <a:rPr lang="en-GB" sz="2900" dirty="0">
                <a:latin typeface="Palatino Linotype" panose="02040502050505030304" pitchFamily="18" charset="0"/>
              </a:rPr>
              <a:t>Motivation: Kaonic Atoms</a:t>
            </a:r>
          </a:p>
          <a:p>
            <a:pPr marL="174171" indent="-212271">
              <a:lnSpc>
                <a:spcPct val="150000"/>
              </a:lnSpc>
              <a:defRPr sz="2600"/>
            </a:pPr>
            <a:r>
              <a:rPr lang="en-GB" sz="2900" dirty="0">
                <a:latin typeface="Palatino Linotype" panose="02040502050505030304" pitchFamily="18" charset="0"/>
              </a:rPr>
              <a:t>The SIDDHARTA-2 Apparatus</a:t>
            </a:r>
          </a:p>
          <a:p>
            <a:pPr marL="669471" lvl="1" indent="-212271">
              <a:lnSpc>
                <a:spcPct val="150000"/>
              </a:lnSpc>
              <a:defRPr sz="2600"/>
            </a:pPr>
            <a:r>
              <a:rPr lang="en-GB" sz="2900" dirty="0">
                <a:latin typeface="Palatino Linotype" panose="02040502050505030304" pitchFamily="18" charset="0"/>
              </a:rPr>
              <a:t>Target Cell</a:t>
            </a:r>
          </a:p>
          <a:p>
            <a:pPr marL="669471" lvl="1" indent="-212271">
              <a:lnSpc>
                <a:spcPct val="150000"/>
              </a:lnSpc>
              <a:defRPr sz="2600"/>
            </a:pPr>
            <a:r>
              <a:rPr lang="en-GB" sz="2900" dirty="0">
                <a:latin typeface="Palatino Linotype" panose="02040502050505030304" pitchFamily="18" charset="0"/>
              </a:rPr>
              <a:t>X-Ray Detection System</a:t>
            </a:r>
          </a:p>
          <a:p>
            <a:pPr marL="669471" lvl="1" indent="-212271">
              <a:lnSpc>
                <a:spcPct val="150000"/>
              </a:lnSpc>
              <a:defRPr sz="2600"/>
            </a:pPr>
            <a:r>
              <a:rPr lang="en-GB" sz="2900" dirty="0">
                <a:latin typeface="Palatino Linotype" panose="02040502050505030304" pitchFamily="18" charset="0"/>
              </a:rPr>
              <a:t>Veto System</a:t>
            </a:r>
            <a:endParaRPr lang="en-GB" sz="1600" dirty="0">
              <a:latin typeface="Palatino Linotype" panose="02040502050505030304" pitchFamily="18" charset="0"/>
            </a:endParaRPr>
          </a:p>
          <a:p>
            <a:pPr marL="174171" indent="-212271">
              <a:lnSpc>
                <a:spcPct val="150000"/>
              </a:lnSpc>
              <a:defRPr sz="2600"/>
            </a:pPr>
            <a:r>
              <a:rPr lang="en-GB" sz="2900" dirty="0">
                <a:latin typeface="Palatino Linotype" panose="02040502050505030304" pitchFamily="18" charset="0"/>
              </a:rPr>
              <a:t>Conclusion</a:t>
            </a:r>
          </a:p>
          <a:p>
            <a:pPr marL="174171" indent="-212271">
              <a:lnSpc>
                <a:spcPct val="150000"/>
              </a:lnSpc>
              <a:defRPr sz="2600"/>
            </a:pPr>
            <a:r>
              <a:rPr lang="en-GB" sz="2900" dirty="0">
                <a:latin typeface="Palatino Linotype" panose="02040502050505030304" pitchFamily="18" charset="0"/>
              </a:rPr>
              <a:t>Outlook</a:t>
            </a:r>
          </a:p>
        </p:txBody>
      </p:sp>
      <p:sp>
        <p:nvSpPr>
          <p:cNvPr id="172" name="C. Trippl - SMI 2018, Vienna"/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  <p:pic>
        <p:nvPicPr>
          <p:cNvPr id="173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Line"/>
          <p:cNvSpPr/>
          <p:nvPr/>
        </p:nvSpPr>
        <p:spPr>
          <a:xfrm>
            <a:off x="464655" y="16189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825D1D6-DB3C-4134-B432-079DCF0ECF4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EC6760D-0BA2-413E-93C3-6C76AB41699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20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5F73CD4E-67C5-4F19-9420-4887CEA7F93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SYSTEM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65DBB54E-955E-474A-BAF6-84057909A337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3ED4010B-94F1-4A14-BBC9-C9FFC072941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6611163"/>
          </a:xfrm>
          <a:prstGeom prst="rect">
            <a:avLst/>
          </a:prstGeom>
        </p:spPr>
        <p:txBody>
          <a:bodyPr>
            <a:normAutofit/>
          </a:bodyPr>
          <a:lstStyle>
            <a:lvl1pPr marL="212271" indent="-212271">
              <a:lnSpc>
                <a:spcPct val="150000"/>
              </a:lnSpc>
              <a:defRPr sz="2600"/>
            </a:lvl1pPr>
            <a:lvl2pPr marL="669471" indent="-212271">
              <a:lnSpc>
                <a:spcPct val="150000"/>
              </a:lnSpc>
              <a:defRPr sz="2600"/>
            </a:lvl2pPr>
          </a:lstStyle>
          <a:p>
            <a:pPr marL="228600" indent="-228600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31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Detector Setup:</a:t>
            </a:r>
          </a:p>
          <a:p>
            <a:pPr marL="685800" lvl="1" indent="-228600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400" dirty="0">
                <a:latin typeface="Palatino Linotype" panose="02040502050505030304" pitchFamily="18" charset="0"/>
              </a:rPr>
              <a:t>96 Silicon photomultipliers </a:t>
            </a:r>
          </a:p>
          <a:p>
            <a:pPr marL="685800" lvl="1" indent="-228600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400" dirty="0">
                <a:latin typeface="Palatino Linotype" panose="02040502050505030304" pitchFamily="18" charset="0"/>
              </a:rPr>
              <a:t>96 plastic scintillators</a:t>
            </a:r>
          </a:p>
          <a:p>
            <a:pPr marL="685800" lvl="1" indent="-228600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400" dirty="0">
                <a:latin typeface="Palatino Linotype" panose="02040502050505030304" pitchFamily="18" charset="0"/>
              </a:rPr>
              <a:t>3D-printed ABS boxes</a:t>
            </a:r>
          </a:p>
          <a:p>
            <a:pPr marL="228600" indent="-228600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2400" dirty="0">
              <a:latin typeface="Palatino Linotype" panose="02040502050505030304" pitchFamily="18" charset="0"/>
            </a:endParaRPr>
          </a:p>
          <a:p>
            <a:pPr marL="228600" indent="-228600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31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Characterisation:</a:t>
            </a:r>
          </a:p>
          <a:p>
            <a:pPr marL="685800" lvl="1" indent="-228600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400" dirty="0">
                <a:latin typeface="Palatino Linotype" panose="02040502050505030304" pitchFamily="18" charset="0"/>
              </a:rPr>
              <a:t>Time resolution (293 ± 45) </a:t>
            </a:r>
            <a:r>
              <a:rPr lang="en-GB" sz="2400" dirty="0" err="1">
                <a:latin typeface="Palatino Linotype" panose="02040502050505030304" pitchFamily="18" charset="0"/>
              </a:rPr>
              <a:t>ps</a:t>
            </a:r>
            <a:endParaRPr lang="en-GB" sz="2400" dirty="0">
              <a:latin typeface="Palatino Linotype" panose="02040502050505030304" pitchFamily="18" charset="0"/>
            </a:endParaRPr>
          </a:p>
          <a:p>
            <a:pPr marL="685800" lvl="1" indent="-228600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400" dirty="0">
                <a:latin typeface="Palatino Linotype" panose="02040502050505030304" pitchFamily="18" charset="0"/>
              </a:rPr>
              <a:t>Detection efficiency  (99.1 ± 0.2)%</a:t>
            </a:r>
          </a:p>
          <a:p>
            <a:pPr marL="685800" lvl="1" indent="-228600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2400" dirty="0">
              <a:latin typeface="Palatino Linotype" panose="02040502050505030304" pitchFamily="18" charset="0"/>
            </a:endParaRPr>
          </a:p>
          <a:p>
            <a:pPr marL="0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3100" dirty="0">
              <a:latin typeface="Palatino Linotype" panose="02040502050505030304" pitchFamily="18" charset="0"/>
            </a:endParaRPr>
          </a:p>
          <a:p>
            <a:pPr marL="228600" indent="-228600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3100" dirty="0">
              <a:latin typeface="Palatino Linotype" panose="02040502050505030304" pitchFamily="18" charset="0"/>
            </a:endParaRPr>
          </a:p>
          <a:p>
            <a:pPr lvl="1"/>
            <a:endParaRPr lang="en-GB" sz="32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en-GB" sz="32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CA814D-7DCB-4259-A21A-29E163E582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054" y="5503349"/>
            <a:ext cx="3804656" cy="241253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99C7FD3E-84CB-43CC-95B8-8F3320DCD19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2" r="7369"/>
          <a:stretch/>
        </p:blipFill>
        <p:spPr>
          <a:xfrm>
            <a:off x="7324054" y="2551279"/>
            <a:ext cx="3804656" cy="2384810"/>
          </a:xfrm>
          <a:prstGeom prst="rect">
            <a:avLst/>
          </a:prstGeom>
        </p:spPr>
      </p:pic>
      <p:sp>
        <p:nvSpPr>
          <p:cNvPr id="13" name="C. Trippl - SMI 2018, Vienna">
            <a:extLst>
              <a:ext uri="{FF2B5EF4-FFF2-40B4-BE49-F238E27FC236}">
                <a16:creationId xmlns:a16="http://schemas.microsoft.com/office/drawing/2014/main" id="{D455A2DD-2030-453C-9130-5FBFF0EA0EBB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0297516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21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CONCLUSION &amp; OUTLOOK 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501900"/>
            <a:ext cx="5608638" cy="6283326"/>
          </a:xfrm>
          <a:prstGeom prst="rect">
            <a:avLst/>
          </a:prstGeom>
        </p:spPr>
        <p:txBody>
          <a:bodyPr numCol="1" spcCol="900000">
            <a:normAutofit/>
          </a:bodyPr>
          <a:lstStyle/>
          <a:p>
            <a:pPr marL="212271" indent="-212271" algn="just">
              <a:lnSpc>
                <a:spcPct val="150000"/>
              </a:lnSpc>
              <a:defRPr sz="2600"/>
            </a:pPr>
            <a:r>
              <a:rPr lang="en-GB" b="1" dirty="0">
                <a:solidFill>
                  <a:srgbClr val="006699"/>
                </a:solidFill>
                <a:latin typeface="Palatino Linotype" panose="02040502050505030304" pitchFamily="18" charset="0"/>
              </a:rPr>
              <a:t>Kaonic atom studies at </a:t>
            </a:r>
            <a:r>
              <a:rPr lang="en-GB" b="1" dirty="0" err="1">
                <a:solidFill>
                  <a:srgbClr val="006699"/>
                </a:solidFill>
                <a:latin typeface="Palatino Linotype" panose="02040502050505030304" pitchFamily="18" charset="0"/>
              </a:rPr>
              <a:t>LNFrascati</a:t>
            </a:r>
            <a:r>
              <a:rPr lang="en-GB" b="1" dirty="0">
                <a:solidFill>
                  <a:srgbClr val="006699"/>
                </a:solidFill>
                <a:latin typeface="Palatino Linotype" panose="02040502050505030304" pitchFamily="18" charset="0"/>
              </a:rPr>
              <a:t>:</a:t>
            </a:r>
          </a:p>
          <a:p>
            <a:pPr marL="0" indent="0" algn="just">
              <a:lnSpc>
                <a:spcPct val="150000"/>
              </a:lnSpc>
              <a:buNone/>
              <a:defRPr sz="2600"/>
            </a:pPr>
            <a:endParaRPr lang="en-GB" sz="1200" b="1" dirty="0">
              <a:solidFill>
                <a:srgbClr val="006699"/>
              </a:solidFill>
              <a:latin typeface="Palatino Linotype" panose="02040502050505030304" pitchFamily="18" charset="0"/>
            </a:endParaRPr>
          </a:p>
          <a:p>
            <a:pPr marL="707571" lvl="1" indent="-212271" algn="just">
              <a:lnSpc>
                <a:spcPct val="150000"/>
              </a:lnSpc>
              <a:defRPr sz="2600"/>
            </a:pPr>
            <a:r>
              <a:rPr lang="en-GB" sz="2200" dirty="0">
                <a:solidFill>
                  <a:schemeClr val="tx1"/>
                </a:solidFill>
                <a:latin typeface="Palatino Linotype" panose="02040502050505030304" pitchFamily="18" charset="0"/>
              </a:rPr>
              <a:t>Installation and commissioning at Frascati ongoing</a:t>
            </a:r>
          </a:p>
          <a:p>
            <a:pPr marL="707571" lvl="1" indent="-212271" algn="just">
              <a:lnSpc>
                <a:spcPct val="150000"/>
              </a:lnSpc>
              <a:defRPr sz="2600"/>
            </a:pPr>
            <a:endParaRPr lang="en-GB" sz="8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 algn="just">
              <a:lnSpc>
                <a:spcPct val="150000"/>
              </a:lnSpc>
              <a:defRPr sz="2600"/>
            </a:pPr>
            <a:r>
              <a:rPr lang="en-GB" sz="2200" dirty="0">
                <a:solidFill>
                  <a:schemeClr val="tx1"/>
                </a:solidFill>
                <a:latin typeface="Palatino Linotype" panose="02040502050505030304" pitchFamily="18" charset="0"/>
              </a:rPr>
              <a:t>SIDDHARTINO: kaonic hydrogen and helium, background studies</a:t>
            </a:r>
          </a:p>
          <a:p>
            <a:pPr marL="707571" lvl="1" indent="-212271" algn="just">
              <a:lnSpc>
                <a:spcPct val="150000"/>
              </a:lnSpc>
              <a:defRPr sz="2600"/>
            </a:pPr>
            <a:endParaRPr lang="en-GB" sz="8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 algn="just">
              <a:lnSpc>
                <a:spcPct val="150000"/>
              </a:lnSpc>
              <a:defRPr sz="2600"/>
            </a:pPr>
            <a:r>
              <a:rPr lang="en-GB" sz="2200" dirty="0">
                <a:solidFill>
                  <a:schemeClr val="tx1"/>
                </a:solidFill>
                <a:latin typeface="Palatino Linotype" panose="02040502050505030304" pitchFamily="18" charset="0"/>
              </a:rPr>
              <a:t>SIDDHARTA-2: Kaonic deuterium 2020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8B79098-1D6C-4319-ACE8-34F2C625304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34"/>
          <a:stretch/>
        </p:blipFill>
        <p:spPr>
          <a:xfrm>
            <a:off x="7363679" y="2102130"/>
            <a:ext cx="4615368" cy="3020733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28D20BAA-33E5-434D-99F0-A90BAE85E5A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9"/>
          <a:stretch/>
        </p:blipFill>
        <p:spPr>
          <a:xfrm>
            <a:off x="7363679" y="5390465"/>
            <a:ext cx="4615368" cy="3093972"/>
          </a:xfrm>
          <a:prstGeom prst="rect">
            <a:avLst/>
          </a:prstGeom>
        </p:spPr>
      </p:pic>
      <p:sp>
        <p:nvSpPr>
          <p:cNvPr id="12" name="C. Trippl - SMI 2018, Vienna">
            <a:extLst>
              <a:ext uri="{FF2B5EF4-FFF2-40B4-BE49-F238E27FC236}">
                <a16:creationId xmlns:a16="http://schemas.microsoft.com/office/drawing/2014/main" id="{081FA1EB-FC72-43E7-AF83-38818B5E2A55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67342725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MOTIVATION"/>
          <p:cNvSpPr txBox="1">
            <a:spLocks noGrp="1"/>
          </p:cNvSpPr>
          <p:nvPr>
            <p:ph type="title"/>
          </p:nvPr>
        </p:nvSpPr>
        <p:spPr>
          <a:xfrm>
            <a:off x="1017858" y="3933824"/>
            <a:ext cx="11217276" cy="18859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200"/>
            </a:lvl1pPr>
          </a:lstStyle>
          <a:p>
            <a:r>
              <a:rPr lang="en-GB" sz="4800" b="1" dirty="0">
                <a:latin typeface="Palatino Linotype" panose="02040502050505030304" pitchFamily="18" charset="0"/>
              </a:rPr>
              <a:t>Attachment</a:t>
            </a:r>
          </a:p>
        </p:txBody>
      </p:sp>
      <p:pic>
        <p:nvPicPr>
          <p:cNvPr id="178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Line"/>
          <p:cNvSpPr/>
          <p:nvPr/>
        </p:nvSpPr>
        <p:spPr>
          <a:xfrm flipV="1">
            <a:off x="769666" y="5411450"/>
            <a:ext cx="9719274" cy="6306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E121394-BDC3-44EB-A758-83C6E810703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22</a:t>
            </a:fld>
            <a:endParaRPr lang="en-GB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B5F4B46-78A5-4B6E-B131-08432D6B65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030" y="349174"/>
            <a:ext cx="2112769" cy="1327896"/>
          </a:xfrm>
          <a:prstGeom prst="rect">
            <a:avLst/>
          </a:prstGeom>
        </p:spPr>
      </p:pic>
      <p:sp>
        <p:nvSpPr>
          <p:cNvPr id="9" name="C. Trippl - SMI 2018, Vienna">
            <a:extLst>
              <a:ext uri="{FF2B5EF4-FFF2-40B4-BE49-F238E27FC236}">
                <a16:creationId xmlns:a16="http://schemas.microsoft.com/office/drawing/2014/main" id="{A2291536-2D87-446B-BB16-F4493F5DB77F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72251059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MOTIVATION"/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FORMATION OF KAONIC ATOMS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exotic kaonic atoms provide unique way to study strong interaction with strangeness…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893762" y="2196557"/>
                <a:ext cx="11217276" cy="6188076"/>
              </a:xfrm>
              <a:prstGeom prst="rect">
                <a:avLst/>
              </a:prstGeom>
            </p:spPr>
            <p:txBody>
              <a:bodyPr>
                <a:normAutofit fontScale="92500" lnSpcReduction="10000"/>
              </a:bodyPr>
              <a:lstStyle>
                <a:lvl1pPr marL="212271" indent="-212271">
                  <a:lnSpc>
                    <a:spcPct val="150000"/>
                  </a:lnSpc>
                  <a:defRPr sz="2600"/>
                </a:lvl1pPr>
                <a:lvl2pPr marL="669471" indent="-212271">
                  <a:lnSpc>
                    <a:spcPct val="150000"/>
                  </a:lnSpc>
                  <a:defRPr sz="2600"/>
                </a:lvl2pPr>
              </a:lstStyle>
              <a:p>
                <a:r>
                  <a:rPr lang="de-AT" sz="3200" b="1" dirty="0">
                    <a:solidFill>
                      <a:schemeClr val="accent1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Properties:</a:t>
                </a:r>
              </a:p>
              <a:p>
                <a:pPr lvl="1"/>
                <a:r>
                  <a:rPr lang="de-AT" sz="28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m</a:t>
                </a:r>
                <a:r>
                  <a:rPr lang="de-AT" sz="2800" baseline="-250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K</a:t>
                </a:r>
                <a:r>
                  <a:rPr lang="de-AT" sz="2800" baseline="300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- </a:t>
                </a:r>
                <a:r>
                  <a:rPr lang="de-AT" sz="28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: 493.677 </a:t>
                </a:r>
                <a:r>
                  <a:rPr lang="de-AT" sz="2800" dirty="0" err="1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MeV</a:t>
                </a:r>
                <a:endParaRPr lang="de-AT" sz="2800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  <a:p>
                <a:pPr lvl="1"/>
                <a:r>
                  <a:rPr lang="de-AT" sz="28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Bohr </a:t>
                </a:r>
                <a:r>
                  <a:rPr lang="de-AT" sz="2800" dirty="0" err="1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energy</a:t>
                </a:r>
                <a:r>
                  <a:rPr lang="de-AT" sz="28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de-AT" sz="2800" dirty="0" err="1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levels</a:t>
                </a:r>
                <a:r>
                  <a:rPr lang="de-AT" sz="28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and Bohr </a:t>
                </a:r>
                <a:r>
                  <a:rPr lang="de-AT" sz="2800" dirty="0" err="1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orbit</a:t>
                </a:r>
                <a:r>
                  <a:rPr lang="de-AT" sz="28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:</a:t>
                </a:r>
              </a:p>
              <a:p>
                <a:pPr lvl="1"/>
                <a:endParaRPr lang="de-AT" sz="1800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A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de-AT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de-A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A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sSup>
                            <m:sSupPr>
                              <m:ctrlPr>
                                <a:rPr lang="de-A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A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de-A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de-A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de-A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A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de-A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A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de-A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de-A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  <m:r>
                            <a:rPr lang="de-A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de-A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de-AT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  <a:p>
                <a:pPr marL="914400" lvl="2" indent="0">
                  <a:buNone/>
                </a:pPr>
                <a:endParaRPr lang="de-AT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de-A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de-AT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A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A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A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ħ</m:t>
                              </m:r>
                            </m:e>
                            <m:sup>
                              <m:r>
                                <a:rPr lang="de-A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l-G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sSup>
                            <m:sSupPr>
                              <m:ctrlPr>
                                <a:rPr lang="el-G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A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A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de-A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A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A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de-A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de-A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</m:oMath>
                  </m:oMathPara>
                </a14:m>
                <a:endParaRPr lang="de-AT" sz="2800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  <a:p>
                <a:pPr marL="914400" lvl="2" indent="0">
                  <a:buNone/>
                </a:pPr>
                <a:endParaRPr lang="de-AT" sz="1400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  <a:p>
                <a:pPr lvl="1"/>
                <a:r>
                  <a:rPr lang="de-AT" sz="28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Particle </a:t>
                </a:r>
                <a:r>
                  <a:rPr lang="de-AT" sz="2800" dirty="0" err="1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captured</a:t>
                </a:r>
                <a:r>
                  <a:rPr lang="de-AT" sz="28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in </a:t>
                </a:r>
                <a:r>
                  <a:rPr lang="de-AT" sz="2800" dirty="0" err="1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highly</a:t>
                </a:r>
                <a:r>
                  <a:rPr lang="de-AT" sz="28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de-AT" sz="2800" dirty="0" err="1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excited</a:t>
                </a:r>
                <a:r>
                  <a:rPr lang="de-AT" sz="28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de-AT" sz="2800" dirty="0" err="1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state</a:t>
                </a:r>
                <a:r>
                  <a:rPr lang="de-AT" sz="28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: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de-AT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de-AT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de-AT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de-AT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de-AT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AT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AT" sz="2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AT" sz="2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de-AT" sz="2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𝑋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de-AT" sz="2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AT" sz="2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de-AT" sz="2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de-AT" sz="2800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  <a:p>
                <a:pPr lvl="1"/>
                <a:endParaRPr lang="de-AT" sz="1400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  <a:p>
                <a:pPr marL="914400" lvl="2" indent="0">
                  <a:buNone/>
                </a:pPr>
                <a:endParaRPr lang="de-AT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  <a:p>
                <a:pPr lvl="2">
                  <a:buFont typeface="Arial" panose="020B0604020202020204" pitchFamily="34" charset="0"/>
                  <a:buChar char="•"/>
                </a:pPr>
                <a:endParaRPr lang="de-AT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  <a:p>
                <a:pPr marL="914400" lvl="2" indent="0">
                  <a:buNone/>
                </a:pPr>
                <a:endParaRPr lang="de-AT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</p:txBody>
          </p:sp>
        </mc:Choice>
        <mc:Fallback xmlns="">
          <p:sp>
            <p:nvSpPr>
              <p:cNvPr id="177" name="exotic kaonic atoms provide unique way to study strong interaction with strangeness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893762" y="2196557"/>
                <a:ext cx="11217276" cy="6188076"/>
              </a:xfrm>
              <a:prstGeom prst="rect">
                <a:avLst/>
              </a:prstGeom>
              <a:blipFill>
                <a:blip r:embed="rId2"/>
                <a:stretch>
                  <a:fillRect l="-1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8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Line"/>
          <p:cNvSpPr/>
          <p:nvPr/>
        </p:nvSpPr>
        <p:spPr>
          <a:xfrm>
            <a:off x="464655" y="16189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C33FD8-C85A-432C-A8F7-0F240128E16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23</a:t>
            </a:fld>
            <a:endParaRPr lang="en-GB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ABA0C8E-2DE3-447C-AA91-7315B01FABD5}"/>
              </a:ext>
            </a:extLst>
          </p:cNvPr>
          <p:cNvSpPr txBox="1"/>
          <p:nvPr/>
        </p:nvSpPr>
        <p:spPr>
          <a:xfrm>
            <a:off x="8078575" y="4913787"/>
            <a:ext cx="4155341" cy="1333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l-GR" sz="2000" b="0" dirty="0">
                <a:latin typeface="Palatino Linotype" panose="02040502050505030304" pitchFamily="18" charset="0"/>
              </a:rPr>
              <a:t>α</a:t>
            </a:r>
            <a:r>
              <a:rPr kumimoji="0" lang="de-AT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… </a:t>
            </a:r>
            <a:r>
              <a:rPr kumimoji="0" lang="de-AT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fine</a:t>
            </a:r>
            <a:r>
              <a:rPr kumimoji="0" lang="de-AT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</a:t>
            </a:r>
            <a:r>
              <a:rPr kumimoji="0" lang="de-AT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structure</a:t>
            </a:r>
            <a:r>
              <a:rPr kumimoji="0" lang="de-AT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</a:t>
            </a:r>
            <a:r>
              <a:rPr kumimoji="0" lang="de-AT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constant</a:t>
            </a:r>
            <a:endParaRPr kumimoji="0" lang="de-AT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l-GR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μ</a:t>
            </a:r>
            <a:r>
              <a:rPr kumimoji="0" lang="de-AT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…. </a:t>
            </a:r>
            <a:r>
              <a:rPr kumimoji="0" lang="de-AT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reduced</a:t>
            </a:r>
            <a:r>
              <a:rPr kumimoji="0" lang="de-AT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</a:t>
            </a:r>
            <a:r>
              <a:rPr kumimoji="0" lang="de-AT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mass</a:t>
            </a:r>
            <a:r>
              <a:rPr kumimoji="0" lang="de-AT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</a:t>
            </a:r>
            <a:r>
              <a:rPr kumimoji="0" lang="de-AT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of</a:t>
            </a:r>
            <a:r>
              <a:rPr kumimoji="0" lang="de-AT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</a:t>
            </a:r>
            <a:r>
              <a:rPr kumimoji="0" lang="de-AT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moving</a:t>
            </a:r>
            <a:r>
              <a:rPr kumimoji="0" lang="de-AT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   	</a:t>
            </a:r>
            <a:r>
              <a:rPr kumimoji="0" lang="de-AT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particle</a:t>
            </a:r>
            <a:endParaRPr kumimoji="0" lang="de-AT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AT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n… </a:t>
            </a:r>
            <a:r>
              <a:rPr lang="de-AT" sz="2000" b="0" dirty="0" err="1">
                <a:latin typeface="Palatino Linotype" panose="02040502050505030304" pitchFamily="18" charset="0"/>
              </a:rPr>
              <a:t>principal</a:t>
            </a:r>
            <a:r>
              <a:rPr lang="de-AT" sz="2000" b="0" dirty="0">
                <a:latin typeface="Palatino Linotype" panose="02040502050505030304" pitchFamily="18" charset="0"/>
              </a:rPr>
              <a:t> </a:t>
            </a:r>
            <a:r>
              <a:rPr lang="de-AT" sz="2000" b="0" dirty="0" err="1">
                <a:latin typeface="Palatino Linotype" panose="02040502050505030304" pitchFamily="18" charset="0"/>
              </a:rPr>
              <a:t>quantum</a:t>
            </a:r>
            <a:r>
              <a:rPr lang="de-AT" sz="2000" b="0" dirty="0">
                <a:latin typeface="Palatino Linotype" panose="02040502050505030304" pitchFamily="18" charset="0"/>
              </a:rPr>
              <a:t> </a:t>
            </a:r>
            <a:r>
              <a:rPr lang="de-AT" sz="2000" b="0" dirty="0" err="1">
                <a:latin typeface="Palatino Linotype" panose="02040502050505030304" pitchFamily="18" charset="0"/>
              </a:rPr>
              <a:t>number</a:t>
            </a:r>
            <a:r>
              <a:rPr kumimoji="0" lang="de-AT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4568F18E-89BA-47BF-A3BB-71ED8F6B92D7}"/>
              </a:ext>
            </a:extLst>
          </p:cNvPr>
          <p:cNvSpPr/>
          <p:nvPr/>
        </p:nvSpPr>
        <p:spPr>
          <a:xfrm>
            <a:off x="4606976" y="4478217"/>
            <a:ext cx="3102964" cy="2578300"/>
          </a:xfrm>
          <a:prstGeom prst="roundRect">
            <a:avLst/>
          </a:prstGeom>
          <a:noFill/>
          <a:ln w="28575" cap="flat">
            <a:solidFill>
              <a:schemeClr val="accent1">
                <a:lumMod val="75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07300689-1AAE-4970-8D4E-296037DE60E1}"/>
              </a:ext>
            </a:extLst>
          </p:cNvPr>
          <p:cNvSpPr/>
          <p:nvPr/>
        </p:nvSpPr>
        <p:spPr>
          <a:xfrm>
            <a:off x="7617500" y="7250149"/>
            <a:ext cx="2425910" cy="1079292"/>
          </a:xfrm>
          <a:prstGeom prst="roundRect">
            <a:avLst/>
          </a:prstGeom>
          <a:noFill/>
          <a:ln w="28575" cap="flat">
            <a:solidFill>
              <a:schemeClr val="accent1">
                <a:lumMod val="75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3" name="C. Trippl - SMI 2018, Vienna">
            <a:extLst>
              <a:ext uri="{FF2B5EF4-FFF2-40B4-BE49-F238E27FC236}">
                <a16:creationId xmlns:a16="http://schemas.microsoft.com/office/drawing/2014/main" id="{2F2CE93D-E445-4024-BB44-EC8C716ECF28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24171230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exotic kaonic atoms provide unique way to study strong interaction with strangeness…"/>
          <p:cNvSpPr txBox="1">
            <a:spLocks noGrp="1"/>
          </p:cNvSpPr>
          <p:nvPr>
            <p:ph type="body" idx="1"/>
          </p:nvPr>
        </p:nvSpPr>
        <p:spPr>
          <a:xfrm>
            <a:off x="893762" y="2192815"/>
            <a:ext cx="11217276" cy="6809093"/>
          </a:xfrm>
          <a:prstGeom prst="rect">
            <a:avLst/>
          </a:prstGeom>
        </p:spPr>
        <p:txBody>
          <a:bodyPr>
            <a:normAutofit/>
          </a:bodyPr>
          <a:lstStyle>
            <a:lvl1pPr marL="212271" indent="-212271">
              <a:lnSpc>
                <a:spcPct val="150000"/>
              </a:lnSpc>
              <a:defRPr sz="2600"/>
            </a:lvl1pPr>
            <a:lvl2pPr marL="669471" indent="-212271">
              <a:lnSpc>
                <a:spcPct val="150000"/>
              </a:lnSpc>
              <a:defRPr sz="2600"/>
            </a:lvl2pPr>
          </a:lstStyle>
          <a:p>
            <a:r>
              <a:rPr lang="de-AT" sz="3000" b="1" dirty="0" err="1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Theoretical</a:t>
            </a:r>
            <a:r>
              <a:rPr lang="de-AT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de-AT" sz="3000" b="1" dirty="0" err="1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Predictions</a:t>
            </a:r>
            <a:r>
              <a:rPr lang="de-AT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:</a:t>
            </a:r>
          </a:p>
          <a:p>
            <a:pPr marL="0" indent="0">
              <a:buNone/>
            </a:pPr>
            <a:endParaRPr lang="de-AT" sz="400" b="1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pPr lvl="1"/>
            <a:r>
              <a:rPr lang="de-AT" sz="2400" dirty="0" err="1">
                <a:latin typeface="Palatino Linotype" panose="02040502050505030304" pitchFamily="18" charset="0"/>
              </a:rPr>
              <a:t>Expected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values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for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kaonic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deuterium</a:t>
            </a:r>
            <a:endParaRPr lang="de-AT" sz="24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de-AT" sz="2800" b="1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de-AT" sz="24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de-AT" sz="2400" b="1" dirty="0">
              <a:latin typeface="Palatino Linotype" panose="02040502050505030304" pitchFamily="18" charset="0"/>
            </a:endParaRPr>
          </a:p>
        </p:txBody>
      </p:sp>
      <p:pic>
        <p:nvPicPr>
          <p:cNvPr id="223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E2AF501-367A-43D8-96DA-71B9BE5843D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24</a:t>
            </a:fld>
            <a:endParaRPr lang="en-GB"/>
          </a:p>
        </p:txBody>
      </p:sp>
      <p:sp>
        <p:nvSpPr>
          <p:cNvPr id="18" name="DETECTOR SYSTEM">
            <a:extLst>
              <a:ext uri="{FF2B5EF4-FFF2-40B4-BE49-F238E27FC236}">
                <a16:creationId xmlns:a16="http://schemas.microsoft.com/office/drawing/2014/main" id="{55F775BE-4BA1-4B06-A325-136FBCEE2C7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SCATTERING LENGTHS</a:t>
            </a:r>
            <a:endParaRPr dirty="0"/>
          </a:p>
        </p:txBody>
      </p:sp>
      <p:sp>
        <p:nvSpPr>
          <p:cNvPr id="19" name="Line">
            <a:extLst>
              <a:ext uri="{FF2B5EF4-FFF2-40B4-BE49-F238E27FC236}">
                <a16:creationId xmlns:a16="http://schemas.microsoft.com/office/drawing/2014/main" id="{717C2B82-E02B-47EF-8141-6001FF40CFD1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elle 2">
                <a:extLst>
                  <a:ext uri="{FF2B5EF4-FFF2-40B4-BE49-F238E27FC236}">
                    <a16:creationId xmlns:a16="http://schemas.microsoft.com/office/drawing/2014/main" id="{AEAA5D86-9516-4E9D-B824-A8AE53C917D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738006" y="4232887"/>
              <a:ext cx="9528788" cy="272895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48896">
                      <a:extLst>
                        <a:ext uri="{9D8B030D-6E8A-4147-A177-3AD203B41FA5}">
                          <a16:colId xmlns:a16="http://schemas.microsoft.com/office/drawing/2014/main" val="2365284918"/>
                        </a:ext>
                      </a:extLst>
                    </a:gridCol>
                    <a:gridCol w="1900989">
                      <a:extLst>
                        <a:ext uri="{9D8B030D-6E8A-4147-A177-3AD203B41FA5}">
                          <a16:colId xmlns:a16="http://schemas.microsoft.com/office/drawing/2014/main" val="629654529"/>
                        </a:ext>
                      </a:extLst>
                    </a:gridCol>
                    <a:gridCol w="2646948">
                      <a:extLst>
                        <a:ext uri="{9D8B030D-6E8A-4147-A177-3AD203B41FA5}">
                          <a16:colId xmlns:a16="http://schemas.microsoft.com/office/drawing/2014/main" val="555414399"/>
                        </a:ext>
                      </a:extLst>
                    </a:gridCol>
                    <a:gridCol w="3031955">
                      <a:extLst>
                        <a:ext uri="{9D8B030D-6E8A-4147-A177-3AD203B41FA5}">
                          <a16:colId xmlns:a16="http://schemas.microsoft.com/office/drawing/2014/main" val="282535449"/>
                        </a:ext>
                      </a:extLst>
                    </a:gridCol>
                  </a:tblGrid>
                  <a:tr h="446973">
                    <a:tc>
                      <a:txBody>
                        <a:bodyPr/>
                        <a:lstStyle/>
                        <a:p>
                          <a:r>
                            <a:rPr lang="el-GR" sz="2200" b="1" dirty="0">
                              <a:latin typeface="Palatino Linotype" panose="02040502050505030304" pitchFamily="18" charset="0"/>
                            </a:rPr>
                            <a:t>ε</a:t>
                          </a:r>
                          <a:r>
                            <a:rPr lang="de-AT" sz="2200" b="1" baseline="-25000" dirty="0">
                              <a:latin typeface="Palatino Linotype" panose="02040502050505030304" pitchFamily="18" charset="0"/>
                            </a:rPr>
                            <a:t>1s </a:t>
                          </a:r>
                          <a:r>
                            <a:rPr lang="de-AT" sz="2200" b="1" baseline="0" dirty="0">
                              <a:latin typeface="Palatino Linotype" panose="02040502050505030304" pitchFamily="18" charset="0"/>
                            </a:rPr>
                            <a:t>(eV)</a:t>
                          </a:r>
                          <a:endParaRPr lang="en-GB" sz="2200" b="1" baseline="0" dirty="0"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l-GR" sz="2200" b="1" dirty="0">
                              <a:latin typeface="Palatino Linotype" panose="02040502050505030304" pitchFamily="18" charset="0"/>
                            </a:rPr>
                            <a:t>Γ</a:t>
                          </a:r>
                          <a:r>
                            <a:rPr lang="de-AT" sz="2200" b="1" baseline="-25000" dirty="0">
                              <a:latin typeface="Palatino Linotype" panose="02040502050505030304" pitchFamily="18" charset="0"/>
                            </a:rPr>
                            <a:t>1s </a:t>
                          </a:r>
                          <a:r>
                            <a:rPr lang="de-AT" sz="2200" b="1" baseline="0" dirty="0">
                              <a:latin typeface="Palatino Linotype" panose="02040502050505030304" pitchFamily="18" charset="0"/>
                            </a:rPr>
                            <a:t>(eV)</a:t>
                          </a:r>
                          <a:endParaRPr lang="en-GB" sz="2200" b="1" baseline="-25000" dirty="0"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AT" sz="2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sz="2200" b="1" i="1" smtClean="0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de-AT" sz="22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AT" sz="2200" b="1" i="1" smtClean="0">
                                          <a:latin typeface="Cambria Math" panose="02040503050406030204" pitchFamily="18" charset="0"/>
                                        </a:rPr>
                                        <m:t>𝑲</m:t>
                                      </m:r>
                                    </m:e>
                                    <m:sup>
                                      <m:r>
                                        <a:rPr lang="de-AT" sz="2200" b="1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  <m:r>
                                    <a:rPr lang="de-AT" sz="2200" b="1" i="1" smtClean="0"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2200" b="1" dirty="0">
                              <a:latin typeface="Palatino Linotype" panose="02040502050505030304" pitchFamily="18" charset="0"/>
                            </a:rPr>
                            <a:t> (</a:t>
                          </a:r>
                          <a:r>
                            <a:rPr lang="en-GB" sz="2200" b="1" dirty="0" err="1">
                              <a:latin typeface="Palatino Linotype" panose="02040502050505030304" pitchFamily="18" charset="0"/>
                            </a:rPr>
                            <a:t>fm</a:t>
                          </a:r>
                          <a:r>
                            <a:rPr lang="en-GB" sz="2200" b="1" dirty="0">
                              <a:latin typeface="Palatino Linotype" panose="02040502050505030304" pitchFamily="18" charset="0"/>
                            </a:rPr>
                            <a:t>)</a:t>
                          </a:r>
                        </a:p>
                      </a:txBody>
                      <a:tcP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200" b="1" dirty="0">
                              <a:latin typeface="Palatino Linotype" panose="02040502050505030304" pitchFamily="18" charset="0"/>
                            </a:rPr>
                            <a:t>Reference</a:t>
                          </a:r>
                        </a:p>
                      </a:txBody>
                      <a:tcPr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1808317"/>
                      </a:ext>
                    </a:extLst>
                  </a:tr>
                  <a:tr h="446973">
                    <a:tc>
                      <a:txBody>
                        <a:bodyPr/>
                        <a:lstStyle/>
                        <a:p>
                          <a:pPr marL="0" indent="0">
                            <a:buFontTx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−670</m:t>
                                </m:r>
                              </m:oMath>
                            </m:oMathPara>
                          </a14:m>
                          <a:endParaRPr lang="en-GB" sz="2000" dirty="0">
                            <a:latin typeface="Palatino Linotype" panose="0204050205050503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1016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−1.42+</m:t>
                                </m:r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 1.60</m:t>
                                </m:r>
                              </m:oMath>
                            </m:oMathPara>
                          </a14:m>
                          <a:endParaRPr lang="en-GB" sz="2000" dirty="0">
                            <a:latin typeface="Palatino Linotype" panose="0204050205050503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Weise et al. (2017)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4512454"/>
                      </a:ext>
                    </a:extLst>
                  </a:tr>
                  <a:tr h="494086">
                    <a:tc>
                      <a:txBody>
                        <a:bodyPr/>
                        <a:lstStyle/>
                        <a:p>
                          <a:pPr marL="0" indent="0">
                            <a:buFontTx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−887</m:t>
                                </m:r>
                              </m:oMath>
                            </m:oMathPara>
                          </a14:m>
                          <a:endParaRPr lang="en-GB" sz="2000" dirty="0">
                            <a:latin typeface="Palatino Linotype" panose="0204050205050503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757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584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−1.58+</m:t>
                                </m:r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 1.37</m:t>
                                </m:r>
                              </m:oMath>
                            </m:oMathPara>
                          </a14:m>
                          <a:endParaRPr lang="en-GB" sz="2000" dirty="0">
                            <a:latin typeface="Palatino Linotype" panose="0204050205050503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err="1">
                              <a:latin typeface="Palatino Linotype" panose="02040502050505030304" pitchFamily="18" charset="0"/>
                            </a:rPr>
                            <a:t>Mizutani</a:t>
                          </a:r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 et al. (2013)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30908083"/>
                      </a:ext>
                    </a:extLst>
                  </a:tr>
                  <a:tr h="446973">
                    <a:tc>
                      <a:txBody>
                        <a:bodyPr/>
                        <a:lstStyle/>
                        <a:p>
                          <a:pPr marL="0" indent="0">
                            <a:buFontTx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−787</m:t>
                                </m:r>
                              </m:oMath>
                            </m:oMathPara>
                          </a14:m>
                          <a:endParaRPr lang="en-GB" sz="2000" dirty="0">
                            <a:latin typeface="Palatino Linotype" panose="0204050205050503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1011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584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−1.48+</m:t>
                                </m:r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 1.22</m:t>
                                </m:r>
                              </m:oMath>
                            </m:oMathPara>
                          </a14:m>
                          <a:endParaRPr lang="en-GB" sz="2000" dirty="0">
                            <a:latin typeface="Palatino Linotype" panose="0204050205050503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Shevchenko (2012)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0771601"/>
                      </a:ext>
                    </a:extLst>
                  </a:tr>
                  <a:tr h="446973">
                    <a:tc>
                      <a:txBody>
                        <a:bodyPr/>
                        <a:lstStyle/>
                        <a:p>
                          <a:pPr marL="0" indent="0">
                            <a:buFontTx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−779</m:t>
                                </m:r>
                              </m:oMath>
                            </m:oMathPara>
                          </a14:m>
                          <a:endParaRPr lang="en-GB" sz="2000" dirty="0">
                            <a:latin typeface="Palatino Linotype" panose="0204050205050503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650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584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−1.46+</m:t>
                                </m:r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 1.08</m:t>
                                </m:r>
                              </m:oMath>
                            </m:oMathPara>
                          </a14:m>
                          <a:endParaRPr lang="en-GB" sz="2000" dirty="0">
                            <a:latin typeface="Palatino Linotype" panose="0204050205050503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err="1">
                              <a:latin typeface="Palatino Linotype" panose="02040502050505030304" pitchFamily="18" charset="0"/>
                            </a:rPr>
                            <a:t>Meißner</a:t>
                          </a:r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 et al. (2011)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79300883"/>
                      </a:ext>
                    </a:extLst>
                  </a:tr>
                  <a:tr h="446973">
                    <a:tc>
                      <a:txBody>
                        <a:bodyPr/>
                        <a:lstStyle/>
                        <a:p>
                          <a:pPr marL="0" indent="0">
                            <a:buFontTx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−769</m:t>
                                </m:r>
                              </m:oMath>
                            </m:oMathPara>
                          </a14:m>
                          <a:endParaRPr lang="en-GB" sz="2000" dirty="0">
                            <a:latin typeface="Palatino Linotype" panose="0204050205050503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674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584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−1.42+</m:t>
                                </m:r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de-AT" sz="2000" b="0" i="1" smtClean="0">
                                    <a:latin typeface="Cambria Math" panose="02040503050406030204" pitchFamily="18" charset="0"/>
                                  </a:rPr>
                                  <m:t> 1.09</m:t>
                                </m:r>
                              </m:oMath>
                            </m:oMathPara>
                          </a14:m>
                          <a:endParaRPr lang="en-GB" sz="2000" dirty="0">
                            <a:latin typeface="Palatino Linotype" panose="0204050205050503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Gal (2007)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655286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elle 2">
                <a:extLst>
                  <a:ext uri="{FF2B5EF4-FFF2-40B4-BE49-F238E27FC236}">
                    <a16:creationId xmlns:a16="http://schemas.microsoft.com/office/drawing/2014/main" id="{AEAA5D86-9516-4E9D-B824-A8AE53C917D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738006" y="4232887"/>
              <a:ext cx="9528788" cy="272895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48896">
                      <a:extLst>
                        <a:ext uri="{9D8B030D-6E8A-4147-A177-3AD203B41FA5}">
                          <a16:colId xmlns:a16="http://schemas.microsoft.com/office/drawing/2014/main" val="2365284918"/>
                        </a:ext>
                      </a:extLst>
                    </a:gridCol>
                    <a:gridCol w="1900989">
                      <a:extLst>
                        <a:ext uri="{9D8B030D-6E8A-4147-A177-3AD203B41FA5}">
                          <a16:colId xmlns:a16="http://schemas.microsoft.com/office/drawing/2014/main" val="629654529"/>
                        </a:ext>
                      </a:extLst>
                    </a:gridCol>
                    <a:gridCol w="2646948">
                      <a:extLst>
                        <a:ext uri="{9D8B030D-6E8A-4147-A177-3AD203B41FA5}">
                          <a16:colId xmlns:a16="http://schemas.microsoft.com/office/drawing/2014/main" val="555414399"/>
                        </a:ext>
                      </a:extLst>
                    </a:gridCol>
                    <a:gridCol w="3031955">
                      <a:extLst>
                        <a:ext uri="{9D8B030D-6E8A-4147-A177-3AD203B41FA5}">
                          <a16:colId xmlns:a16="http://schemas.microsoft.com/office/drawing/2014/main" val="282535449"/>
                        </a:ext>
                      </a:extLst>
                    </a:gridCol>
                  </a:tblGrid>
                  <a:tr h="446973">
                    <a:tc>
                      <a:txBody>
                        <a:bodyPr/>
                        <a:lstStyle/>
                        <a:p>
                          <a:r>
                            <a:rPr lang="el-GR" sz="2200" b="1" dirty="0">
                              <a:latin typeface="Palatino Linotype" panose="02040502050505030304" pitchFamily="18" charset="0"/>
                            </a:rPr>
                            <a:t>ε</a:t>
                          </a:r>
                          <a:r>
                            <a:rPr lang="de-AT" sz="2200" b="1" baseline="-25000" dirty="0">
                              <a:latin typeface="Palatino Linotype" panose="02040502050505030304" pitchFamily="18" charset="0"/>
                            </a:rPr>
                            <a:t>1s </a:t>
                          </a:r>
                          <a:r>
                            <a:rPr lang="de-AT" sz="2200" b="1" baseline="0" dirty="0">
                              <a:latin typeface="Palatino Linotype" panose="02040502050505030304" pitchFamily="18" charset="0"/>
                            </a:rPr>
                            <a:t>(eV)</a:t>
                          </a:r>
                          <a:endParaRPr lang="en-GB" sz="2200" b="1" baseline="0" dirty="0"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l-GR" sz="2200" b="1" dirty="0">
                              <a:latin typeface="Palatino Linotype" panose="02040502050505030304" pitchFamily="18" charset="0"/>
                            </a:rPr>
                            <a:t>Γ</a:t>
                          </a:r>
                          <a:r>
                            <a:rPr lang="de-AT" sz="2200" b="1" baseline="-25000" dirty="0">
                              <a:latin typeface="Palatino Linotype" panose="02040502050505030304" pitchFamily="18" charset="0"/>
                            </a:rPr>
                            <a:t>1s </a:t>
                          </a:r>
                          <a:r>
                            <a:rPr lang="de-AT" sz="2200" b="1" baseline="0" dirty="0">
                              <a:latin typeface="Palatino Linotype" panose="02040502050505030304" pitchFamily="18" charset="0"/>
                            </a:rPr>
                            <a:t>(eV)</a:t>
                          </a:r>
                          <a:endParaRPr lang="en-GB" sz="2200" b="1" baseline="-25000" dirty="0"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145853" t="-8108" r="-115207" b="-5189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200" b="1" dirty="0">
                              <a:latin typeface="Palatino Linotype" panose="02040502050505030304" pitchFamily="18" charset="0"/>
                            </a:rPr>
                            <a:t>Reference</a:t>
                          </a:r>
                        </a:p>
                      </a:txBody>
                      <a:tcPr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1808317"/>
                      </a:ext>
                    </a:extLst>
                  </a:tr>
                  <a:tr h="446973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313" t="-109589" r="-389375" b="-4260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1016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145853" t="-109589" r="-115207" b="-4260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Weise et al. (2017)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4512454"/>
                      </a:ext>
                    </a:extLst>
                  </a:tr>
                  <a:tr h="494086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313" t="-188889" r="-389375" b="-283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757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145853" t="-188889" r="-115207" b="-283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err="1">
                              <a:latin typeface="Palatino Linotype" panose="02040502050505030304" pitchFamily="18" charset="0"/>
                            </a:rPr>
                            <a:t>Mizutani</a:t>
                          </a:r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 et al. (2013)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30908083"/>
                      </a:ext>
                    </a:extLst>
                  </a:tr>
                  <a:tr h="446973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313" t="-316216" r="-389375" b="-2108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1011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145853" t="-316216" r="-115207" b="-2108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Shevchenko (2012)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0771601"/>
                      </a:ext>
                    </a:extLst>
                  </a:tr>
                  <a:tr h="446973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313" t="-421918" r="-389375" b="-1136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650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145853" t="-421918" r="-115207" b="-1136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err="1">
                              <a:latin typeface="Palatino Linotype" panose="02040502050505030304" pitchFamily="18" charset="0"/>
                            </a:rPr>
                            <a:t>Meißner</a:t>
                          </a:r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 et al. (2011)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79300883"/>
                      </a:ext>
                    </a:extLst>
                  </a:tr>
                  <a:tr h="446973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313" t="-514865" r="-389375" b="-121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674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145853" t="-514865" r="-115207" b="-121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>
                              <a:latin typeface="Palatino Linotype" panose="02040502050505030304" pitchFamily="18" charset="0"/>
                            </a:rPr>
                            <a:t>Gal (2007)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655286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C. Trippl - SMI 2018, Vienna">
            <a:extLst>
              <a:ext uri="{FF2B5EF4-FFF2-40B4-BE49-F238E27FC236}">
                <a16:creationId xmlns:a16="http://schemas.microsoft.com/office/drawing/2014/main" id="{543955B7-293D-43BA-9C1F-3ED3161E2BAB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89471511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25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TIMING VETO-1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8"/>
            <a:ext cx="4857333" cy="6560958"/>
          </a:xfrm>
          <a:prstGeom prst="rect">
            <a:avLst/>
          </a:prstGeom>
        </p:spPr>
        <p:txBody>
          <a:bodyPr numCol="1">
            <a:normAutofit/>
          </a:bodyPr>
          <a:lstStyle/>
          <a:p>
            <a:pPr marL="212271" indent="-212271">
              <a:lnSpc>
                <a:spcPct val="150000"/>
              </a:lnSpc>
              <a:defRPr sz="2600"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Time response of detector</a:t>
            </a:r>
            <a:endParaRPr lang="en-GB" sz="30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495300" lvl="1" indent="0">
              <a:lnSpc>
                <a:spcPct val="150000"/>
              </a:lnSpc>
              <a:buNone/>
              <a:defRPr sz="2600"/>
            </a:pPr>
            <a:endParaRPr lang="en-GB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>
              <a:lnSpc>
                <a:spcPct val="150000"/>
              </a:lnSpc>
              <a:defRPr sz="2600"/>
            </a:pPr>
            <a:endParaRPr lang="en-GB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495300" lvl="1" indent="0">
              <a:lnSpc>
                <a:spcPct val="150000"/>
              </a:lnSpc>
              <a:buNone/>
              <a:defRPr sz="2600"/>
            </a:pPr>
            <a:endParaRPr lang="en-GB" sz="31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495300" lvl="1" indent="0">
              <a:lnSpc>
                <a:spcPct val="150000"/>
              </a:lnSpc>
              <a:buNone/>
              <a:defRPr sz="2600"/>
            </a:pPr>
            <a:endParaRPr lang="en-GB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212271" indent="-212271">
              <a:lnSpc>
                <a:spcPct val="150000"/>
              </a:lnSpc>
              <a:defRPr sz="2600"/>
            </a:pPr>
            <a:endParaRPr lang="en-GB" dirty="0">
              <a:latin typeface="Palatino Linotype" panose="02040502050505030304" pitchFamily="18" charset="0"/>
            </a:endParaRPr>
          </a:p>
        </p:txBody>
      </p:sp>
      <p:sp>
        <p:nvSpPr>
          <p:cNvPr id="13" name="C. Trippl - SMI 2018, Vienna">
            <a:extLst>
              <a:ext uri="{FF2B5EF4-FFF2-40B4-BE49-F238E27FC236}">
                <a16:creationId xmlns:a16="http://schemas.microsoft.com/office/drawing/2014/main" id="{5EEBCECD-C457-4A5E-8D89-9E921EE1756F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9EF865A-FFA6-4A92-9943-1AEAFB5478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161" r="6776"/>
          <a:stretch/>
        </p:blipFill>
        <p:spPr>
          <a:xfrm>
            <a:off x="389346" y="3191681"/>
            <a:ext cx="7164422" cy="4484456"/>
          </a:xfrm>
          <a:prstGeom prst="rect">
            <a:avLst/>
          </a:prstGeom>
        </p:spPr>
      </p:pic>
      <p:sp>
        <p:nvSpPr>
          <p:cNvPr id="12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D55867F2-E5F8-4821-8D15-8BE08459FB75}"/>
              </a:ext>
            </a:extLst>
          </p:cNvPr>
          <p:cNvSpPr txBox="1">
            <a:spLocks/>
          </p:cNvSpPr>
          <p:nvPr/>
        </p:nvSpPr>
        <p:spPr>
          <a:xfrm>
            <a:off x="7506370" y="2604790"/>
            <a:ext cx="4857333" cy="656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tIns="45719" rIns="45719" bIns="45719" numCol="1" anchor="t">
            <a:normAutofit/>
          </a:bodyPr>
          <a:lstStyle>
            <a:lvl1pPr marL="228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1234439" marR="0" indent="-320039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212271" indent="-212271" hangingPunct="1">
              <a:lnSpc>
                <a:spcPct val="150000"/>
              </a:lnSpc>
              <a:defRPr sz="2600"/>
            </a:pPr>
            <a:r>
              <a:rPr lang="en-GB" sz="2400" b="1" dirty="0">
                <a:solidFill>
                  <a:srgbClr val="00B800"/>
                </a:solidFill>
                <a:latin typeface="Palatino Linotype" panose="02040502050505030304" pitchFamily="18" charset="0"/>
              </a:rPr>
              <a:t>Green:</a:t>
            </a: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Events after detection of K</a:t>
            </a:r>
            <a:r>
              <a:rPr lang="en-GB" sz="2400" baseline="30000" dirty="0">
                <a:solidFill>
                  <a:schemeClr val="tx1"/>
                </a:solidFill>
                <a:latin typeface="Palatino Linotype" panose="02040502050505030304" pitchFamily="18" charset="0"/>
              </a:rPr>
              <a:t>+</a:t>
            </a: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in bottom scintillator of kaon monitor</a:t>
            </a:r>
          </a:p>
          <a:p>
            <a:pPr marL="212271" indent="-212271" hangingPunct="1">
              <a:lnSpc>
                <a:spcPct val="150000"/>
              </a:lnSpc>
              <a:defRPr sz="2600"/>
            </a:pPr>
            <a:r>
              <a:rPr lang="en-GB" sz="24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Red:</a:t>
            </a: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Events after detection of K</a:t>
            </a:r>
            <a:r>
              <a:rPr lang="en-GB" sz="2400" baseline="30000" dirty="0">
                <a:solidFill>
                  <a:schemeClr val="tx1"/>
                </a:solidFill>
                <a:latin typeface="Palatino Linotype" panose="02040502050505030304" pitchFamily="18" charset="0"/>
              </a:rPr>
              <a:t>-</a:t>
            </a: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in bottom scintillator of kaon monitor</a:t>
            </a:r>
          </a:p>
          <a:p>
            <a:pPr marL="212271" indent="-212271" hangingPunct="1">
              <a:lnSpc>
                <a:spcPct val="150000"/>
              </a:lnSpc>
              <a:defRPr sz="2600"/>
            </a:pPr>
            <a:r>
              <a:rPr lang="en-GB" sz="2400" b="1" dirty="0">
                <a:solidFill>
                  <a:srgbClr val="0345C9"/>
                </a:solidFill>
                <a:latin typeface="Palatino Linotype" panose="02040502050505030304" pitchFamily="18" charset="0"/>
              </a:rPr>
              <a:t>Blue:</a:t>
            </a: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Neither K</a:t>
            </a:r>
            <a:r>
              <a:rPr lang="en-GB" sz="2400" baseline="30000" dirty="0">
                <a:solidFill>
                  <a:schemeClr val="tx1"/>
                </a:solidFill>
                <a:latin typeface="Palatino Linotype" panose="02040502050505030304" pitchFamily="18" charset="0"/>
              </a:rPr>
              <a:t>-</a:t>
            </a: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nor K</a:t>
            </a:r>
            <a:r>
              <a:rPr lang="en-GB" sz="2400" baseline="30000" dirty="0">
                <a:solidFill>
                  <a:schemeClr val="tx1"/>
                </a:solidFill>
                <a:latin typeface="Palatino Linotype" panose="02040502050505030304" pitchFamily="18" charset="0"/>
              </a:rPr>
              <a:t>+</a:t>
            </a: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detected in bottom kaon monitor</a:t>
            </a:r>
          </a:p>
          <a:p>
            <a:pPr marL="212271" indent="-212271" hangingPunct="1">
              <a:lnSpc>
                <a:spcPct val="150000"/>
              </a:lnSpc>
              <a:defRPr sz="2600"/>
            </a:pPr>
            <a:r>
              <a:rPr lang="en-GB" sz="2400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Black:</a:t>
            </a: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Sum of all events</a:t>
            </a:r>
          </a:p>
          <a:p>
            <a:pPr marL="707571" lvl="1" indent="-212271" hangingPunct="1">
              <a:lnSpc>
                <a:spcPct val="150000"/>
              </a:lnSpc>
              <a:defRPr sz="2600"/>
            </a:pPr>
            <a:endParaRPr lang="en-GB" sz="2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495300" lvl="1" indent="0" hangingPunct="1">
              <a:lnSpc>
                <a:spcPct val="150000"/>
              </a:lnSpc>
              <a:buFont typeface="Arial"/>
              <a:buNone/>
              <a:defRPr sz="2600"/>
            </a:pPr>
            <a:endParaRPr lang="en-GB" sz="2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495300" lvl="1" indent="0" hangingPunct="1">
              <a:lnSpc>
                <a:spcPct val="150000"/>
              </a:lnSpc>
              <a:buFont typeface="Arial"/>
              <a:buNone/>
              <a:defRPr sz="2600"/>
            </a:pPr>
            <a:endParaRPr lang="en-GB" sz="2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212271" indent="-212271" hangingPunct="1">
              <a:lnSpc>
                <a:spcPct val="150000"/>
              </a:lnSpc>
              <a:defRPr sz="2600"/>
            </a:pPr>
            <a:endParaRPr lang="en-GB" sz="2400" dirty="0">
              <a:latin typeface="Palatino Linotype" panose="02040502050505030304" pitchFamily="18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B49B260-85E8-4508-9CB4-D668E033861C}"/>
              </a:ext>
            </a:extLst>
          </p:cNvPr>
          <p:cNvSpPr txBox="1"/>
          <p:nvPr/>
        </p:nvSpPr>
        <p:spPr>
          <a:xfrm>
            <a:off x="3652217" y="7392098"/>
            <a:ext cx="1130969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 panose="020B0603020202020204" pitchFamily="34" charset="0"/>
                <a:sym typeface="Helvetica Neue"/>
              </a:rPr>
              <a:t>Time (ns)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65FCAE2-F52E-44D1-8AB9-7B831909C23B}"/>
              </a:ext>
            </a:extLst>
          </p:cNvPr>
          <p:cNvSpPr txBox="1"/>
          <p:nvPr/>
        </p:nvSpPr>
        <p:spPr>
          <a:xfrm rot="16200000">
            <a:off x="9079" y="5129989"/>
            <a:ext cx="1130969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 panose="020B0603020202020204" pitchFamily="34" charset="0"/>
                <a:sym typeface="Helvetica Neue"/>
              </a:rPr>
              <a:t>Counts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EF21A05-157D-419D-A15C-4857E116F413}"/>
              </a:ext>
            </a:extLst>
          </p:cNvPr>
          <p:cNvSpPr txBox="1"/>
          <p:nvPr/>
        </p:nvSpPr>
        <p:spPr>
          <a:xfrm>
            <a:off x="1058779" y="7990843"/>
            <a:ext cx="1732547" cy="718145"/>
          </a:xfrm>
          <a:prstGeom prst="rect">
            <a:avLst/>
          </a:prstGeom>
          <a:noFill/>
          <a:ln w="12700" cap="flat">
            <a:solidFill>
              <a:schemeClr val="accent1">
                <a:lumMod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Direct stops in wall material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D87CB1F-FDF5-412E-A143-F0BE7C50E0BE}"/>
              </a:ext>
            </a:extLst>
          </p:cNvPr>
          <p:cNvSpPr txBox="1"/>
          <p:nvPr/>
        </p:nvSpPr>
        <p:spPr>
          <a:xfrm>
            <a:off x="4682523" y="7990843"/>
            <a:ext cx="2137143" cy="718145"/>
          </a:xfrm>
          <a:prstGeom prst="rect">
            <a:avLst/>
          </a:prstGeom>
          <a:noFill/>
          <a:ln w="12700" cap="flat">
            <a:solidFill>
              <a:schemeClr val="accent1">
                <a:lumMod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b="0" dirty="0">
                <a:latin typeface="Palatino Linotype" panose="02040502050505030304" pitchFamily="18" charset="0"/>
              </a:rPr>
              <a:t>Products of K</a:t>
            </a:r>
            <a:r>
              <a:rPr lang="en-GB" sz="2000" b="0" baseline="30000" dirty="0">
                <a:latin typeface="Palatino Linotype" panose="02040502050505030304" pitchFamily="18" charset="0"/>
              </a:rPr>
              <a:t>-</a:t>
            </a:r>
            <a:r>
              <a:rPr lang="en-GB" sz="2000" b="0" dirty="0">
                <a:latin typeface="Palatino Linotype" panose="02040502050505030304" pitchFamily="18" charset="0"/>
              </a:rPr>
              <a:t> absorption in gas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07102E54-3460-4F79-B205-96094D619C21}"/>
              </a:ext>
            </a:extLst>
          </p:cNvPr>
          <p:cNvCxnSpPr>
            <a:stCxn id="9" idx="0"/>
          </p:cNvCxnSpPr>
          <p:nvPr/>
        </p:nvCxnSpPr>
        <p:spPr>
          <a:xfrm flipV="1">
            <a:off x="1925053" y="6705600"/>
            <a:ext cx="399047" cy="1285243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FA91957F-BE74-4AF4-B39C-2324E2EFB1B2}"/>
              </a:ext>
            </a:extLst>
          </p:cNvPr>
          <p:cNvCxnSpPr>
            <a:stCxn id="16" idx="0"/>
          </p:cNvCxnSpPr>
          <p:nvPr/>
        </p:nvCxnSpPr>
        <p:spPr>
          <a:xfrm flipH="1" flipV="1">
            <a:off x="3126088" y="5885269"/>
            <a:ext cx="2625007" cy="2105574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461406676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EC6760D-0BA2-413E-93C3-6C76AB41699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26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5F73CD4E-67C5-4F19-9420-4887CEA7F93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DETECTOR SETUP - </a:t>
            </a:r>
            <a:r>
              <a:rPr lang="de-AT" dirty="0" err="1"/>
              <a:t>SiPMs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65DBB54E-955E-474A-BAF6-84057909A337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3ED4010B-94F1-4A14-BBC9-C9FFC072941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074863"/>
            <a:ext cx="4149726" cy="6596915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212271" indent="-212271">
              <a:lnSpc>
                <a:spcPct val="150000"/>
              </a:lnSpc>
              <a:defRPr sz="2600"/>
            </a:lvl1pPr>
            <a:lvl2pPr marL="669471" indent="-212271">
              <a:lnSpc>
                <a:spcPct val="150000"/>
              </a:lnSpc>
              <a:defRPr sz="2600"/>
            </a:lvl2pPr>
          </a:lstStyle>
          <a:p>
            <a:pPr marL="0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de-AT" sz="3200" b="1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pPr marL="0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de-AT" sz="3200" b="1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E3495FB-7C8A-4B3F-91C2-397702AB9A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217" y="2596808"/>
            <a:ext cx="5712183" cy="2776467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95F6C113-9DAD-4A01-83B9-51E2F7C92F19}"/>
              </a:ext>
            </a:extLst>
          </p:cNvPr>
          <p:cNvSpPr txBox="1"/>
          <p:nvPr/>
        </p:nvSpPr>
        <p:spPr>
          <a:xfrm>
            <a:off x="4386263" y="2568833"/>
            <a:ext cx="6596063" cy="59007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AT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059FDC9F-5DC4-4A74-98BF-C491FB2A5DC1}"/>
              </a:ext>
            </a:extLst>
          </p:cNvPr>
          <p:cNvSpPr txBox="1">
            <a:spLocks/>
          </p:cNvSpPr>
          <p:nvPr/>
        </p:nvSpPr>
        <p:spPr>
          <a:xfrm>
            <a:off x="6086475" y="2568833"/>
            <a:ext cx="5912765" cy="6102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tIns="45719" rIns="45719" bIns="45719" numCol="1" spcCol="0" anchor="t">
            <a:normAutofit/>
          </a:bodyPr>
          <a:lstStyle>
            <a:lvl1pPr marL="212271" marR="0" indent="-212271" algn="l" defTabSz="914400" rtl="0" latinLnBrk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669471" marR="0" indent="-212271" algn="l" defTabSz="914400" rtl="0" latinLnBrk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1234439" marR="0" indent="-320039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lvl="1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dirty="0">
                <a:solidFill>
                  <a:schemeClr val="tx1"/>
                </a:solidFill>
                <a:latin typeface="Palatino Linotype" panose="02040502050505030304" pitchFamily="18" charset="0"/>
                <a:ea typeface="Trebuchet MS"/>
                <a:cs typeface="Trebuchet MS"/>
                <a:sym typeface="Trebuchet MS"/>
              </a:rPr>
              <a:t>Array of Geiger-mode avalanche photodiodes (G-APDs)</a:t>
            </a:r>
          </a:p>
          <a:p>
            <a:pPr lvl="1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dirty="0">
                <a:solidFill>
                  <a:schemeClr val="tx1"/>
                </a:solidFill>
                <a:latin typeface="Palatino Linotype" panose="02040502050505030304" pitchFamily="18" charset="0"/>
                <a:ea typeface="Trebuchet MS"/>
                <a:cs typeface="Trebuchet MS"/>
                <a:sym typeface="Trebuchet MS"/>
              </a:rPr>
              <a:t>Geiger-mode: high S/N-ratio</a:t>
            </a:r>
          </a:p>
          <a:p>
            <a:pPr lvl="1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700" dirty="0">
                <a:solidFill>
                  <a:schemeClr val="tx1"/>
                </a:solidFill>
                <a:latin typeface="Palatino Linotype" panose="02040502050505030304" pitchFamily="18" charset="0"/>
                <a:ea typeface="Trebuchet MS"/>
                <a:cs typeface="Trebuchet MS"/>
                <a:sym typeface="Trebuchet MS"/>
              </a:rPr>
              <a:t>Active quenching resistors</a:t>
            </a:r>
          </a:p>
          <a:p>
            <a:pPr lvl="1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2700" dirty="0">
              <a:solidFill>
                <a:schemeClr val="tx1"/>
              </a:solidFill>
              <a:latin typeface="Palatino Linotype" panose="02040502050505030304" pitchFamily="18" charset="0"/>
              <a:ea typeface="Trebuchet MS"/>
              <a:cs typeface="Trebuchet MS"/>
              <a:sym typeface="Trebuchet MS"/>
            </a:endParaRPr>
          </a:p>
          <a:p>
            <a:pPr lvl="1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2700" dirty="0">
              <a:solidFill>
                <a:schemeClr val="tx1"/>
              </a:solidFill>
              <a:latin typeface="Palatino Linotype" panose="02040502050505030304" pitchFamily="18" charset="0"/>
              <a:ea typeface="Trebuchet MS"/>
              <a:cs typeface="Trebuchet MS"/>
              <a:sym typeface="Trebuchet MS"/>
            </a:endParaRPr>
          </a:p>
          <a:p>
            <a:pPr lvl="1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2700" dirty="0">
              <a:solidFill>
                <a:schemeClr val="tx1"/>
              </a:solidFill>
              <a:latin typeface="Palatino Linotype" panose="02040502050505030304" pitchFamily="18" charset="0"/>
              <a:ea typeface="Trebuchet MS"/>
              <a:cs typeface="Trebuchet MS"/>
              <a:sym typeface="Trebuchet MS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48633FD-D3FD-4C50-95CA-4AF2897DFDC1}"/>
              </a:ext>
            </a:extLst>
          </p:cNvPr>
          <p:cNvSpPr txBox="1"/>
          <p:nvPr/>
        </p:nvSpPr>
        <p:spPr>
          <a:xfrm>
            <a:off x="9430515" y="6749240"/>
            <a:ext cx="2291766" cy="595035"/>
          </a:xfrm>
          <a:prstGeom prst="rect">
            <a:avLst/>
          </a:prstGeom>
          <a:noFill/>
          <a:ln w="1270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AT" sz="16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Hamamatsu 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AT" sz="1600" b="0" i="0" u="none" strike="noStrike" cap="none" spc="0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microcell</a:t>
            </a:r>
            <a:r>
              <a:rPr kumimoji="0" lang="de-AT" sz="16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 </a:t>
            </a:r>
            <a:r>
              <a:rPr kumimoji="0" lang="de-AT" sz="1600" b="0" i="0" u="none" strike="noStrike" cap="none" spc="0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structure</a:t>
            </a:r>
            <a:endParaRPr kumimoji="0" lang="de-AT" sz="16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Palatino Linotype" panose="02040502050505030304" pitchFamily="18" charset="0"/>
              <a:sym typeface="Helvetica Neue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4B69E33-1A13-4689-B237-3EFA5996F9F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7"/>
          <a:stretch/>
        </p:blipFill>
        <p:spPr>
          <a:xfrm>
            <a:off x="3067887" y="5544231"/>
            <a:ext cx="6362628" cy="3273428"/>
          </a:xfrm>
          <a:prstGeom prst="rect">
            <a:avLst/>
          </a:prstGeom>
        </p:spPr>
      </p:pic>
      <p:sp>
        <p:nvSpPr>
          <p:cNvPr id="13" name="C. Trippl - SMI 2018, Vienna">
            <a:extLst>
              <a:ext uri="{FF2B5EF4-FFF2-40B4-BE49-F238E27FC236}">
                <a16:creationId xmlns:a16="http://schemas.microsoft.com/office/drawing/2014/main" id="{1D490BD3-5EDA-413E-8937-89B19232B3BF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64642263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EC6760D-0BA2-413E-93C3-6C76AB41699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27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5F73CD4E-67C5-4F19-9420-4887CEA7F93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DETECTOR SETUP - </a:t>
            </a:r>
            <a:r>
              <a:rPr lang="de-AT" dirty="0" err="1"/>
              <a:t>SiPMs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65DBB54E-955E-474A-BAF6-84057909A337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3ED4010B-94F1-4A14-BBC9-C9FFC072941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6371923"/>
          </a:xfrm>
          <a:prstGeom prst="rect">
            <a:avLst/>
          </a:prstGeom>
        </p:spPr>
        <p:txBody>
          <a:bodyPr>
            <a:normAutofit/>
          </a:bodyPr>
          <a:lstStyle>
            <a:lvl1pPr marL="212271" indent="-212271">
              <a:lnSpc>
                <a:spcPct val="150000"/>
              </a:lnSpc>
              <a:defRPr sz="2600"/>
            </a:lvl1pPr>
            <a:lvl2pPr marL="669471" indent="-212271">
              <a:lnSpc>
                <a:spcPct val="150000"/>
              </a:lnSpc>
              <a:defRPr sz="2600"/>
            </a:lvl2pPr>
          </a:lstStyle>
          <a:p>
            <a:pPr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de-AT" sz="3000" b="1" dirty="0" err="1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SiPM</a:t>
            </a:r>
            <a:r>
              <a:rPr lang="de-AT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de-AT" sz="3000" b="1" dirty="0" err="1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vs</a:t>
            </a:r>
            <a:r>
              <a:rPr lang="de-AT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 PMT:</a:t>
            </a:r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1A67F22C-6995-467F-A663-8883A9F2BD5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591118" y="3712679"/>
          <a:ext cx="7822564" cy="3524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62869">
                  <a:extLst>
                    <a:ext uri="{9D8B030D-6E8A-4147-A177-3AD203B41FA5}">
                      <a16:colId xmlns:a16="http://schemas.microsoft.com/office/drawing/2014/main" val="2252230094"/>
                    </a:ext>
                  </a:extLst>
                </a:gridCol>
                <a:gridCol w="2414290">
                  <a:extLst>
                    <a:ext uri="{9D8B030D-6E8A-4147-A177-3AD203B41FA5}">
                      <a16:colId xmlns:a16="http://schemas.microsoft.com/office/drawing/2014/main" val="1595931281"/>
                    </a:ext>
                  </a:extLst>
                </a:gridCol>
                <a:gridCol w="2445405">
                  <a:extLst>
                    <a:ext uri="{9D8B030D-6E8A-4147-A177-3AD203B41FA5}">
                      <a16:colId xmlns:a16="http://schemas.microsoft.com/office/drawing/2014/main" val="232811014"/>
                    </a:ext>
                  </a:extLst>
                </a:gridCol>
              </a:tblGrid>
              <a:tr h="587421">
                <a:tc>
                  <a:txBody>
                    <a:bodyPr/>
                    <a:lstStyle/>
                    <a:p>
                      <a:endParaRPr lang="en-GB" sz="2000" b="1" noProof="0" dirty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noProof="0" dirty="0" err="1">
                          <a:latin typeface="Palatino Linotype" panose="02040502050505030304" pitchFamily="18" charset="0"/>
                        </a:rPr>
                        <a:t>SiPM</a:t>
                      </a:r>
                      <a:endParaRPr lang="en-GB" sz="2000" b="1" noProof="0" dirty="0">
                        <a:solidFill>
                          <a:srgbClr val="006699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noProof="0" dirty="0">
                          <a:latin typeface="Palatino Linotype" panose="02040502050505030304" pitchFamily="18" charset="0"/>
                        </a:rPr>
                        <a:t>PMT</a:t>
                      </a:r>
                      <a:endParaRPr lang="en-GB" sz="2000" b="1" noProof="0" dirty="0">
                        <a:solidFill>
                          <a:srgbClr val="006699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085857"/>
                  </a:ext>
                </a:extLst>
              </a:tr>
              <a:tr h="587421">
                <a:tc>
                  <a:txBody>
                    <a:bodyPr/>
                    <a:lstStyle/>
                    <a:p>
                      <a:r>
                        <a:rPr lang="en-GB" sz="2000" b="1" noProof="0">
                          <a:latin typeface="Palatino Linotype" panose="02040502050505030304" pitchFamily="18" charset="0"/>
                        </a:rPr>
                        <a:t>Supply Voltage</a:t>
                      </a:r>
                      <a:endParaRPr lang="en-GB" sz="2000" b="1" noProof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noProof="0">
                          <a:latin typeface="Palatino Linotype" panose="02040502050505030304" pitchFamily="18" charset="0"/>
                        </a:rPr>
                        <a:t>20 – 100 V</a:t>
                      </a:r>
                      <a:endParaRPr lang="en-GB" sz="2000" b="0" noProof="0">
                        <a:latin typeface="Palatino Linotype" panose="02040502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noProof="0">
                          <a:latin typeface="Palatino Linotype" panose="02040502050505030304" pitchFamily="18" charset="0"/>
                        </a:rPr>
                        <a:t>1000 - 3000 V</a:t>
                      </a:r>
                      <a:endParaRPr lang="en-GB" sz="2000" b="0" noProof="0">
                        <a:latin typeface="Palatino Linotype" panose="0204050205050503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1962027"/>
                  </a:ext>
                </a:extLst>
              </a:tr>
              <a:tr h="587421">
                <a:tc>
                  <a:txBody>
                    <a:bodyPr/>
                    <a:lstStyle/>
                    <a:p>
                      <a:r>
                        <a:rPr lang="en-GB" sz="2000" b="1" noProof="0">
                          <a:latin typeface="Palatino Linotype" panose="02040502050505030304" pitchFamily="18" charset="0"/>
                        </a:rPr>
                        <a:t>Gain</a:t>
                      </a:r>
                      <a:endParaRPr lang="en-GB" sz="2000" b="1" noProof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noProof="0">
                          <a:latin typeface="Palatino Linotype" panose="02040502050505030304" pitchFamily="18" charset="0"/>
                        </a:rPr>
                        <a:t>10</a:t>
                      </a:r>
                      <a:r>
                        <a:rPr lang="en-GB" sz="2000" baseline="30000" noProof="0">
                          <a:latin typeface="Palatino Linotype" panose="02040502050505030304" pitchFamily="18" charset="0"/>
                        </a:rPr>
                        <a:t>5 </a:t>
                      </a:r>
                      <a:r>
                        <a:rPr lang="en-GB" sz="2000" baseline="0" noProof="0">
                          <a:latin typeface="Palatino Linotype" panose="02040502050505030304" pitchFamily="18" charset="0"/>
                        </a:rPr>
                        <a:t>- </a:t>
                      </a:r>
                      <a:r>
                        <a:rPr lang="en-GB" sz="2000" noProof="0">
                          <a:latin typeface="Palatino Linotype" panose="02040502050505030304" pitchFamily="18" charset="0"/>
                        </a:rPr>
                        <a:t>10</a:t>
                      </a:r>
                      <a:r>
                        <a:rPr lang="en-GB" sz="2000" baseline="30000" noProof="0">
                          <a:latin typeface="Palatino Linotype" panose="02040502050505030304" pitchFamily="18" charset="0"/>
                        </a:rPr>
                        <a:t>7</a:t>
                      </a:r>
                      <a:endParaRPr lang="en-GB" sz="2000" b="0" baseline="30000" noProof="0">
                        <a:latin typeface="Palatino Linotype" panose="02040502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noProof="0" dirty="0">
                          <a:latin typeface="Palatino Linotype" panose="02040502050505030304" pitchFamily="18" charset="0"/>
                        </a:rPr>
                        <a:t>10</a:t>
                      </a:r>
                      <a:r>
                        <a:rPr lang="en-GB" sz="2000" baseline="30000" noProof="0" dirty="0">
                          <a:latin typeface="Palatino Linotype" panose="02040502050505030304" pitchFamily="18" charset="0"/>
                        </a:rPr>
                        <a:t>4 </a:t>
                      </a:r>
                      <a:r>
                        <a:rPr lang="en-GB" sz="2000" baseline="0" noProof="0" dirty="0">
                          <a:latin typeface="Palatino Linotype" panose="02040502050505030304" pitchFamily="18" charset="0"/>
                        </a:rPr>
                        <a:t>-</a:t>
                      </a:r>
                      <a:r>
                        <a:rPr lang="en-GB" sz="2000" baseline="30000" noProof="0" dirty="0">
                          <a:latin typeface="Palatino Linotype" panose="02040502050505030304" pitchFamily="18" charset="0"/>
                        </a:rPr>
                        <a:t> </a:t>
                      </a:r>
                      <a:r>
                        <a:rPr lang="en-GB" sz="2000" noProof="0" dirty="0">
                          <a:latin typeface="Palatino Linotype" panose="02040502050505030304" pitchFamily="18" charset="0"/>
                        </a:rPr>
                        <a:t>10</a:t>
                      </a:r>
                      <a:r>
                        <a:rPr lang="en-GB" sz="2000" baseline="30000" noProof="0" dirty="0">
                          <a:latin typeface="Palatino Linotype" panose="02040502050505030304" pitchFamily="18" charset="0"/>
                        </a:rPr>
                        <a:t>9</a:t>
                      </a:r>
                      <a:endParaRPr lang="en-GB" sz="2000" b="0" noProof="0" dirty="0">
                        <a:latin typeface="Palatino Linotype" panose="0204050205050503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9870039"/>
                  </a:ext>
                </a:extLst>
              </a:tr>
              <a:tr h="587421">
                <a:tc>
                  <a:txBody>
                    <a:bodyPr/>
                    <a:lstStyle/>
                    <a:p>
                      <a:r>
                        <a:rPr lang="en-GB" sz="2000" b="1" noProof="0">
                          <a:latin typeface="Palatino Linotype" panose="02040502050505030304" pitchFamily="18" charset="0"/>
                        </a:rPr>
                        <a:t>Quantum Efficiency</a:t>
                      </a:r>
                      <a:endParaRPr lang="en-GB" sz="2000" b="1" noProof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noProof="0" dirty="0">
                          <a:latin typeface="Palatino Linotype" panose="02040502050505030304" pitchFamily="18" charset="0"/>
                        </a:rPr>
                        <a:t>max. 80%</a:t>
                      </a:r>
                      <a:endParaRPr lang="en-GB" sz="2000" b="0" noProof="0" dirty="0">
                        <a:latin typeface="Palatino Linotype" panose="02040502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noProof="0">
                          <a:latin typeface="Palatino Linotype" panose="02040502050505030304" pitchFamily="18" charset="0"/>
                        </a:rPr>
                        <a:t>25% - 40%</a:t>
                      </a:r>
                      <a:endParaRPr lang="en-GB" sz="2000" b="0" noProof="0">
                        <a:latin typeface="Palatino Linotype" panose="0204050205050503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3799139"/>
                  </a:ext>
                </a:extLst>
              </a:tr>
              <a:tr h="587421">
                <a:tc>
                  <a:txBody>
                    <a:bodyPr/>
                    <a:lstStyle/>
                    <a:p>
                      <a:r>
                        <a:rPr lang="en-GB" sz="2000" b="1" noProof="0">
                          <a:latin typeface="Palatino Linotype" panose="02040502050505030304" pitchFamily="18" charset="0"/>
                        </a:rPr>
                        <a:t>Rise Time</a:t>
                      </a:r>
                      <a:endParaRPr lang="en-GB" sz="2000" b="1" noProof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noProof="0">
                          <a:latin typeface="Palatino Linotype" panose="02040502050505030304" pitchFamily="18" charset="0"/>
                        </a:rPr>
                        <a:t>&lt; 1 ns</a:t>
                      </a:r>
                      <a:endParaRPr lang="en-GB" sz="2000" b="0" noProof="0">
                        <a:latin typeface="Palatino Linotype" panose="02040502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noProof="0">
                          <a:latin typeface="Palatino Linotype" panose="02040502050505030304" pitchFamily="18" charset="0"/>
                        </a:rPr>
                        <a:t>0.5 – 3.5 ns</a:t>
                      </a:r>
                      <a:endParaRPr lang="en-GB" sz="2000" b="0" noProof="0">
                        <a:latin typeface="Palatino Linotype" panose="0204050205050503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2311936"/>
                  </a:ext>
                </a:extLst>
              </a:tr>
              <a:tr h="587421">
                <a:tc>
                  <a:txBody>
                    <a:bodyPr/>
                    <a:lstStyle/>
                    <a:p>
                      <a:r>
                        <a:rPr lang="en-GB" sz="2000" b="1" noProof="0" dirty="0">
                          <a:latin typeface="Palatino Linotype" panose="02040502050505030304" pitchFamily="18" charset="0"/>
                        </a:rPr>
                        <a:t>Sensitive to B-fields</a:t>
                      </a:r>
                      <a:endParaRPr lang="en-GB" sz="2000" b="1" noProof="0" dirty="0">
                        <a:solidFill>
                          <a:schemeClr val="bg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noProof="0" dirty="0">
                          <a:latin typeface="Palatino Linotype" panose="02040502050505030304" pitchFamily="18" charset="0"/>
                        </a:rPr>
                        <a:t>no</a:t>
                      </a:r>
                      <a:endParaRPr lang="en-GB" sz="2000" b="0" noProof="0" dirty="0">
                        <a:latin typeface="Palatino Linotype" panose="02040502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noProof="0" dirty="0">
                          <a:latin typeface="Palatino Linotype" panose="02040502050505030304" pitchFamily="18" charset="0"/>
                        </a:rPr>
                        <a:t>yes</a:t>
                      </a:r>
                      <a:endParaRPr lang="en-GB" sz="2000" b="0" noProof="0" dirty="0">
                        <a:latin typeface="Palatino Linotype" panose="0204050205050503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4816835"/>
                  </a:ext>
                </a:extLst>
              </a:tr>
            </a:tbl>
          </a:graphicData>
        </a:graphic>
      </p:graphicFrame>
      <p:sp>
        <p:nvSpPr>
          <p:cNvPr id="9" name="C. Trippl - SMI 2018, Vienna">
            <a:extLst>
              <a:ext uri="{FF2B5EF4-FFF2-40B4-BE49-F238E27FC236}">
                <a16:creationId xmlns:a16="http://schemas.microsoft.com/office/drawing/2014/main" id="{72E767DC-1B27-42B7-AFDF-6F04B64C0DE0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04771412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EC6760D-0BA2-413E-93C3-6C76AB41699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28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5F73CD4E-67C5-4F19-9420-4887CEA7F93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DETECTOR SETUP - </a:t>
            </a:r>
            <a:r>
              <a:rPr lang="de-AT" dirty="0" err="1"/>
              <a:t>SiPMs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65DBB54E-955E-474A-BAF6-84057909A337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3ED4010B-94F1-4A14-BBC9-C9FFC072941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074863"/>
            <a:ext cx="4149726" cy="6596915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212271" indent="-212271">
              <a:lnSpc>
                <a:spcPct val="150000"/>
              </a:lnSpc>
              <a:defRPr sz="2600"/>
            </a:lvl1pPr>
            <a:lvl2pPr marL="669471" indent="-212271">
              <a:lnSpc>
                <a:spcPct val="150000"/>
              </a:lnSpc>
              <a:defRPr sz="2600"/>
            </a:lvl2pPr>
          </a:lstStyle>
          <a:p>
            <a:pPr marL="0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de-AT" sz="3200" b="1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pPr marL="0" indent="0">
              <a:buNone/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de-AT" sz="3200" b="1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5F6C113-9DAD-4A01-83B9-51E2F7C92F19}"/>
              </a:ext>
            </a:extLst>
          </p:cNvPr>
          <p:cNvSpPr txBox="1"/>
          <p:nvPr/>
        </p:nvSpPr>
        <p:spPr>
          <a:xfrm>
            <a:off x="4386263" y="2568833"/>
            <a:ext cx="6596063" cy="59007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AT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059FDC9F-5DC4-4A74-98BF-C491FB2A5DC1}"/>
              </a:ext>
            </a:extLst>
          </p:cNvPr>
          <p:cNvSpPr txBox="1">
            <a:spLocks/>
          </p:cNvSpPr>
          <p:nvPr/>
        </p:nvSpPr>
        <p:spPr>
          <a:xfrm>
            <a:off x="6086475" y="2568833"/>
            <a:ext cx="5912765" cy="6102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tIns="45719" rIns="45719" bIns="45719" numCol="1" spcCol="0" anchor="t">
            <a:normAutofit/>
          </a:bodyPr>
          <a:lstStyle>
            <a:lvl1pPr marL="212271" marR="0" indent="-212271" algn="l" defTabSz="914400" rtl="0" latinLnBrk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669471" marR="0" indent="-212271" algn="l" defTabSz="914400" rtl="0" latinLnBrk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1234439" marR="0" indent="-320039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lvl="1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2700" dirty="0">
              <a:solidFill>
                <a:schemeClr val="tx1"/>
              </a:solidFill>
              <a:latin typeface="Palatino Linotype" panose="02040502050505030304" pitchFamily="18" charset="0"/>
              <a:ea typeface="Trebuchet MS"/>
              <a:cs typeface="Trebuchet MS"/>
              <a:sym typeface="Trebuchet MS"/>
            </a:endParaRPr>
          </a:p>
          <a:p>
            <a:pPr lvl="1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2700" dirty="0">
              <a:solidFill>
                <a:schemeClr val="tx1"/>
              </a:solidFill>
              <a:latin typeface="Palatino Linotype" panose="02040502050505030304" pitchFamily="18" charset="0"/>
              <a:ea typeface="Trebuchet MS"/>
              <a:cs typeface="Trebuchet MS"/>
              <a:sym typeface="Trebuchet MS"/>
            </a:endParaRPr>
          </a:p>
          <a:p>
            <a:pPr lvl="1" hangingPunct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2700" dirty="0">
              <a:solidFill>
                <a:schemeClr val="tx1"/>
              </a:solidFill>
              <a:latin typeface="Palatino Linotype" panose="02040502050505030304" pitchFamily="18" charset="0"/>
              <a:ea typeface="Trebuchet MS"/>
              <a:cs typeface="Trebuchet MS"/>
              <a:sym typeface="Trebuchet MS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DE7DEF9-A10F-4738-9304-61A40C8747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271" y="2829960"/>
            <a:ext cx="6137692" cy="4848777"/>
          </a:xfrm>
          <a:prstGeom prst="rect">
            <a:avLst/>
          </a:prstGeom>
        </p:spPr>
      </p:pic>
      <p:sp>
        <p:nvSpPr>
          <p:cNvPr id="12" name="C. Trippl - SMI 2018, Vienna">
            <a:extLst>
              <a:ext uri="{FF2B5EF4-FFF2-40B4-BE49-F238E27FC236}">
                <a16:creationId xmlns:a16="http://schemas.microsoft.com/office/drawing/2014/main" id="{A5DB5AD2-EF83-4AB3-BF90-2AB9AEE29715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46746811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EC6760D-0BA2-413E-93C3-6C76AB41699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29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5F73CD4E-67C5-4F19-9420-4887CEA7F93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DETECTOR SETUP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65DBB54E-955E-474A-BAF6-84057909A337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3ED4010B-94F1-4A14-BBC9-C9FFC072941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6475221"/>
          </a:xfrm>
          <a:prstGeom prst="rect">
            <a:avLst/>
          </a:prstGeom>
        </p:spPr>
        <p:txBody>
          <a:bodyPr>
            <a:normAutofit/>
          </a:bodyPr>
          <a:lstStyle>
            <a:lvl1pPr marL="212271" indent="-212271">
              <a:lnSpc>
                <a:spcPct val="150000"/>
              </a:lnSpc>
              <a:defRPr sz="2600"/>
            </a:lvl1pPr>
            <a:lvl2pPr marL="669471" indent="-212271">
              <a:lnSpc>
                <a:spcPct val="150000"/>
              </a:lnSpc>
              <a:defRPr sz="2600"/>
            </a:lvl2pPr>
          </a:lstStyle>
          <a:p>
            <a:pPr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3000" b="1" dirty="0" err="1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SiPMs</a:t>
            </a:r>
            <a:endParaRPr lang="en-GB" sz="3000" b="1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pPr lvl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800" dirty="0">
                <a:solidFill>
                  <a:schemeClr val="tx1"/>
                </a:solidFill>
                <a:latin typeface="Palatino Linotype" panose="02040502050505030304" pitchFamily="18" charset="0"/>
              </a:rPr>
              <a:t>FBK-</a:t>
            </a:r>
            <a:r>
              <a:rPr lang="en-GB" sz="28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AdvanSiD</a:t>
            </a:r>
            <a:r>
              <a:rPr lang="en-GB" sz="2800" dirty="0">
                <a:solidFill>
                  <a:schemeClr val="tx1"/>
                </a:solidFill>
                <a:latin typeface="Palatino Linotype" panose="02040502050505030304" pitchFamily="18" charset="0"/>
              </a:rPr>
              <a:t> (Trento) </a:t>
            </a:r>
          </a:p>
          <a:p>
            <a:pPr lvl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800" dirty="0">
                <a:solidFill>
                  <a:schemeClr val="tx1"/>
                </a:solidFill>
                <a:latin typeface="Palatino Linotype" panose="02040502050505030304" pitchFamily="18" charset="0"/>
              </a:rPr>
              <a:t>Near-UV operation (420 nm)</a:t>
            </a:r>
          </a:p>
          <a:p>
            <a:pPr lvl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800" dirty="0">
                <a:solidFill>
                  <a:schemeClr val="tx1"/>
                </a:solidFill>
                <a:latin typeface="Palatino Linotype" panose="02040502050505030304" pitchFamily="18" charset="0"/>
              </a:rPr>
              <a:t>Active area 4 x 4 mm</a:t>
            </a:r>
            <a:r>
              <a:rPr lang="en-GB" sz="2800" baseline="30000" dirty="0">
                <a:solidFill>
                  <a:schemeClr val="tx1"/>
                </a:solidFill>
                <a:latin typeface="Palatino Linotype" panose="02040502050505030304" pitchFamily="18" charset="0"/>
              </a:rPr>
              <a:t>2</a:t>
            </a:r>
          </a:p>
          <a:p>
            <a:pPr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Scintillators</a:t>
            </a:r>
          </a:p>
          <a:p>
            <a:pPr lvl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900" dirty="0">
                <a:solidFill>
                  <a:schemeClr val="tx1"/>
                </a:solidFill>
                <a:latin typeface="Palatino Linotype" panose="02040502050505030304" pitchFamily="18" charset="0"/>
              </a:rPr>
              <a:t>EJ-200 plastic scintillators</a:t>
            </a:r>
          </a:p>
          <a:p>
            <a:pPr lvl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900" dirty="0">
                <a:solidFill>
                  <a:schemeClr val="tx1"/>
                </a:solidFill>
                <a:latin typeface="Palatino Linotype" panose="02040502050505030304" pitchFamily="18" charset="0"/>
              </a:rPr>
              <a:t>50 x 12 x 4 mm</a:t>
            </a:r>
            <a:r>
              <a:rPr lang="en-GB" sz="2900" baseline="30000" dirty="0">
                <a:solidFill>
                  <a:schemeClr val="tx1"/>
                </a:solidFill>
                <a:latin typeface="Palatino Linotype" panose="02040502050505030304" pitchFamily="18" charset="0"/>
              </a:rPr>
              <a:t>3</a:t>
            </a:r>
          </a:p>
          <a:p>
            <a:pPr lvl="1"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900" dirty="0">
                <a:solidFill>
                  <a:schemeClr val="tx1"/>
                </a:solidFill>
                <a:latin typeface="Palatino Linotype" panose="02040502050505030304" pitchFamily="18" charset="0"/>
              </a:rPr>
              <a:t>Wavelength of maximum emission 425 nm</a:t>
            </a:r>
          </a:p>
          <a:p>
            <a:pPr>
              <a:defRPr sz="3000" b="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2800" baseline="300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A4660B9-FF9F-421B-88BD-4C98636A90A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588" t="22048" r="11979" b="23439"/>
          <a:stretch/>
        </p:blipFill>
        <p:spPr>
          <a:xfrm rot="10800000" flipH="1">
            <a:off x="7543818" y="2460622"/>
            <a:ext cx="4303237" cy="230190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A3D9EAEA-6251-4112-A218-8CA88D9D88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672" y="4884218"/>
            <a:ext cx="5066375" cy="3039825"/>
          </a:xfrm>
          <a:prstGeom prst="rect">
            <a:avLst/>
          </a:prstGeom>
        </p:spPr>
      </p:pic>
      <p:sp>
        <p:nvSpPr>
          <p:cNvPr id="12" name="C. Trippl - SMI 2018, Vienna">
            <a:extLst>
              <a:ext uri="{FF2B5EF4-FFF2-40B4-BE49-F238E27FC236}">
                <a16:creationId xmlns:a16="http://schemas.microsoft.com/office/drawing/2014/main" id="{06ABF680-14B1-4B9D-A80B-696EF925C3E5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1447074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MOTIVATION"/>
          <p:cNvSpPr txBox="1">
            <a:spLocks noGrp="1"/>
          </p:cNvSpPr>
          <p:nvPr>
            <p:ph type="title"/>
          </p:nvPr>
        </p:nvSpPr>
        <p:spPr>
          <a:xfrm>
            <a:off x="1017858" y="3933824"/>
            <a:ext cx="11217276" cy="18859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200"/>
            </a:lvl1pPr>
          </a:lstStyle>
          <a:p>
            <a:r>
              <a:rPr lang="de-AT" sz="4800" b="1" dirty="0">
                <a:latin typeface="Palatino Linotype" panose="02040502050505030304" pitchFamily="18" charset="0"/>
              </a:rPr>
              <a:t>Motivation: </a:t>
            </a:r>
            <a:r>
              <a:rPr lang="de-AT" sz="4800" b="1" dirty="0" err="1">
                <a:latin typeface="Palatino Linotype" panose="02040502050505030304" pitchFamily="18" charset="0"/>
              </a:rPr>
              <a:t>Kaonic</a:t>
            </a:r>
            <a:r>
              <a:rPr lang="de-AT" sz="4800" b="1" dirty="0">
                <a:latin typeface="Palatino Linotype" panose="02040502050505030304" pitchFamily="18" charset="0"/>
              </a:rPr>
              <a:t> Atoms</a:t>
            </a:r>
            <a:endParaRPr sz="4800" b="1" dirty="0">
              <a:latin typeface="Palatino Linotype" panose="02040502050505030304" pitchFamily="18" charset="0"/>
            </a:endParaRPr>
          </a:p>
        </p:txBody>
      </p:sp>
      <p:sp>
        <p:nvSpPr>
          <p:cNvPr id="177" name="exotic kaonic atoms provide unique way to study strong interaction with strangeness…"/>
          <p:cNvSpPr txBox="1">
            <a:spLocks noGrp="1"/>
          </p:cNvSpPr>
          <p:nvPr>
            <p:ph type="body" idx="1"/>
          </p:nvPr>
        </p:nvSpPr>
        <p:spPr>
          <a:xfrm>
            <a:off x="893762" y="2173816"/>
            <a:ext cx="11217276" cy="6188076"/>
          </a:xfrm>
          <a:prstGeom prst="rect">
            <a:avLst/>
          </a:prstGeom>
        </p:spPr>
        <p:txBody>
          <a:bodyPr>
            <a:normAutofit/>
          </a:bodyPr>
          <a:lstStyle>
            <a:lvl1pPr marL="212271" indent="-212271">
              <a:lnSpc>
                <a:spcPct val="150000"/>
              </a:lnSpc>
              <a:defRPr sz="2600"/>
            </a:lvl1pPr>
            <a:lvl2pPr marL="669471" indent="-212271">
              <a:lnSpc>
                <a:spcPct val="150000"/>
              </a:lnSpc>
              <a:defRPr sz="2600"/>
            </a:lvl2pPr>
          </a:lstStyle>
          <a:p>
            <a:pPr marL="0" indent="0">
              <a:buNone/>
            </a:pPr>
            <a:endParaRPr lang="de-AT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pPr lvl="1"/>
            <a:endParaRPr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78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Line"/>
          <p:cNvSpPr/>
          <p:nvPr/>
        </p:nvSpPr>
        <p:spPr>
          <a:xfrm flipV="1">
            <a:off x="769666" y="5411450"/>
            <a:ext cx="9719274" cy="6306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E121394-BDC3-44EB-A758-83C6E810703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</a:t>
            </a:fld>
            <a:endParaRPr lang="en-GB"/>
          </a:p>
        </p:txBody>
      </p:sp>
      <p:sp>
        <p:nvSpPr>
          <p:cNvPr id="9" name="C. Trippl - SMI 2018, Vienna">
            <a:extLst>
              <a:ext uri="{FF2B5EF4-FFF2-40B4-BE49-F238E27FC236}">
                <a16:creationId xmlns:a16="http://schemas.microsoft.com/office/drawing/2014/main" id="{F9E965FC-3906-42B9-A844-1AB2396DC343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81338873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30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/>
              <a:t>VETO-2 DETECTOR </a:t>
            </a:r>
            <a:r>
              <a:rPr lang="de-AT" dirty="0"/>
              <a:t>SETUP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6588669"/>
          </a:xfrm>
          <a:prstGeom prst="rect">
            <a:avLst/>
          </a:prstGeom>
        </p:spPr>
        <p:txBody>
          <a:bodyPr numCol="2">
            <a:normAutofit/>
          </a:bodyPr>
          <a:lstStyle/>
          <a:p>
            <a:pPr marL="212271" indent="-212271">
              <a:lnSpc>
                <a:spcPct val="150000"/>
              </a:lnSpc>
              <a:defRPr sz="2600"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Amplification Boards</a:t>
            </a:r>
          </a:p>
          <a:p>
            <a:pPr marL="707571" lvl="1" indent="-212271">
              <a:lnSpc>
                <a:spcPct val="150000"/>
              </a:lnSpc>
              <a:defRPr sz="2600"/>
            </a:pPr>
            <a:endParaRPr lang="en-GB" sz="26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>
              <a:lnSpc>
                <a:spcPct val="150000"/>
              </a:lnSpc>
              <a:defRPr sz="2600"/>
            </a:pPr>
            <a:endParaRPr lang="en-GB" sz="26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>
              <a:lnSpc>
                <a:spcPct val="150000"/>
              </a:lnSpc>
              <a:defRPr sz="2600"/>
            </a:pPr>
            <a:endParaRPr lang="en-GB" sz="26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>
              <a:lnSpc>
                <a:spcPct val="150000"/>
              </a:lnSpc>
              <a:defRPr sz="2600"/>
            </a:pPr>
            <a:endParaRPr lang="en-GB" sz="26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>
              <a:lnSpc>
                <a:spcPct val="150000"/>
              </a:lnSpc>
              <a:defRPr sz="2600"/>
            </a:pPr>
            <a:endParaRPr lang="en-GB" sz="26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>
              <a:lnSpc>
                <a:spcPct val="150000"/>
              </a:lnSpc>
              <a:defRPr sz="2600"/>
            </a:pPr>
            <a:endParaRPr lang="en-GB" sz="26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>
              <a:lnSpc>
                <a:spcPct val="150000"/>
              </a:lnSpc>
              <a:defRPr sz="2600"/>
            </a:pPr>
            <a:endParaRPr lang="en-GB" sz="26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495300" lvl="1" indent="0">
              <a:lnSpc>
                <a:spcPct val="150000"/>
              </a:lnSpc>
              <a:buNone/>
              <a:defRPr sz="2600"/>
            </a:pPr>
            <a:endParaRPr lang="en-GB" sz="36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495300" lvl="1" indent="0">
              <a:lnSpc>
                <a:spcPct val="150000"/>
              </a:lnSpc>
              <a:buNone/>
              <a:defRPr sz="2600"/>
            </a:pPr>
            <a:endParaRPr lang="en-GB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12 channels with analogue (DS) and digital output (LVDS)</a:t>
            </a: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Digital: Time over Threshold</a:t>
            </a: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Gain and threshold: remotely adjustable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36" t="6250"/>
          <a:stretch/>
        </p:blipFill>
        <p:spPr>
          <a:xfrm rot="10800000">
            <a:off x="942206" y="3556852"/>
            <a:ext cx="5560194" cy="4073955"/>
          </a:xfrm>
          <a:prstGeom prst="rect">
            <a:avLst/>
          </a:prstGeom>
        </p:spPr>
      </p:pic>
      <p:sp>
        <p:nvSpPr>
          <p:cNvPr id="12" name="C. Trippl - SMI 2018, Vienna">
            <a:extLst>
              <a:ext uri="{FF2B5EF4-FFF2-40B4-BE49-F238E27FC236}">
                <a16:creationId xmlns:a16="http://schemas.microsoft.com/office/drawing/2014/main" id="{3707736C-4139-49BD-9CD7-D3F3EA274B2A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77765988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EFAD146-A074-4D77-A706-B9D45A4EC6E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31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868000E1-B5BB-4C1C-BA80-E6DAADD63A2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AMPLIFIER BOARDS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C33203E4-ED9D-47F5-8F5A-2D7FAB3A54D4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C7EC2D37-CB47-4C51-9501-B9B361E0581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597150"/>
            <a:ext cx="11217276" cy="618807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50000"/>
              </a:lnSpc>
              <a:defRPr sz="2600"/>
            </a:pPr>
            <a:endParaRPr lang="de-AT" sz="22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>
              <a:lnSpc>
                <a:spcPct val="150000"/>
              </a:lnSpc>
              <a:defRPr sz="2600"/>
            </a:pPr>
            <a:endParaRPr lang="de-AT" sz="22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>
              <a:lnSpc>
                <a:spcPct val="150000"/>
              </a:lnSpc>
              <a:defRPr sz="2600"/>
            </a:pPr>
            <a:endParaRPr lang="de-AT" sz="22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>
              <a:lnSpc>
                <a:spcPct val="150000"/>
              </a:lnSpc>
              <a:defRPr sz="2600"/>
            </a:pPr>
            <a:endParaRPr lang="de-AT" sz="22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>
              <a:lnSpc>
                <a:spcPct val="150000"/>
              </a:lnSpc>
              <a:defRPr sz="2600"/>
            </a:pPr>
            <a:endParaRPr lang="de-AT" sz="22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>
              <a:lnSpc>
                <a:spcPct val="150000"/>
              </a:lnSpc>
              <a:defRPr sz="2600"/>
            </a:pPr>
            <a:endParaRPr lang="de-AT" sz="22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>
              <a:lnSpc>
                <a:spcPct val="150000"/>
              </a:lnSpc>
              <a:defRPr sz="2600"/>
            </a:pPr>
            <a:endParaRPr lang="de-AT" sz="22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5FBBF17-B53A-4366-9F39-D8A8CF36FA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080" y="2452687"/>
            <a:ext cx="9363075" cy="4848225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97DAF292-099D-43AD-B8EF-AD1784F213F7}"/>
              </a:ext>
            </a:extLst>
          </p:cNvPr>
          <p:cNvSpPr txBox="1"/>
          <p:nvPr/>
        </p:nvSpPr>
        <p:spPr>
          <a:xfrm>
            <a:off x="1731818" y="7742729"/>
            <a:ext cx="8797637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kumimoji="0" lang="de-AT" sz="16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Trebuchet MS" panose="020B0603020202020204" pitchFamily="34" charset="0"/>
                <a:sym typeface="Helvetica Neue"/>
              </a:rPr>
              <a:t>Sauerzopf C. </a:t>
            </a:r>
            <a:r>
              <a:rPr lang="de-AT" sz="16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603020202020204" pitchFamily="34" charset="0"/>
              </a:rPr>
              <a:t>et al. (2016) </a:t>
            </a:r>
            <a:r>
              <a:rPr lang="de-AT" sz="1600" b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603020202020204" pitchFamily="34" charset="0"/>
              </a:rPr>
              <a:t>Nucl</a:t>
            </a:r>
            <a:r>
              <a:rPr lang="de-AT" sz="16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603020202020204" pitchFamily="34" charset="0"/>
              </a:rPr>
              <a:t>. </a:t>
            </a:r>
            <a:r>
              <a:rPr lang="de-AT" sz="1600" b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603020202020204" pitchFamily="34" charset="0"/>
              </a:rPr>
              <a:t>Instrum</a:t>
            </a:r>
            <a:r>
              <a:rPr lang="de-AT" sz="16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603020202020204" pitchFamily="34" charset="0"/>
              </a:rPr>
              <a:t>. Meth. Phys. Res. A 819 163–166</a:t>
            </a:r>
            <a:endParaRPr kumimoji="0" lang="en-GB" sz="1600" b="0" i="0" u="none" strike="noStrike" cap="none" spc="0" normalizeH="0" baseline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FillTx/>
              <a:latin typeface="Trebuchet MS" panose="020B0603020202020204" pitchFamily="34" charset="0"/>
              <a:sym typeface="Helvetica Neue"/>
            </a:endParaRPr>
          </a:p>
        </p:txBody>
      </p:sp>
      <p:sp>
        <p:nvSpPr>
          <p:cNvPr id="12" name="C. Trippl - SMI 2018, Vienna">
            <a:extLst>
              <a:ext uri="{FF2B5EF4-FFF2-40B4-BE49-F238E27FC236}">
                <a16:creationId xmlns:a16="http://schemas.microsoft.com/office/drawing/2014/main" id="{A3E775C6-C349-4119-A292-3029F6834339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62744060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32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CHARACTERISATION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8"/>
            <a:ext cx="11217276" cy="6560958"/>
          </a:xfrm>
          <a:prstGeom prst="rect">
            <a:avLst/>
          </a:prstGeom>
        </p:spPr>
        <p:txBody>
          <a:bodyPr numCol="1">
            <a:normAutofit/>
          </a:bodyPr>
          <a:lstStyle/>
          <a:p>
            <a:pPr marL="212271" indent="-212271">
              <a:lnSpc>
                <a:spcPct val="150000"/>
              </a:lnSpc>
              <a:defRPr sz="2600"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Time Resolution</a:t>
            </a:r>
            <a:endParaRPr lang="en-GB" sz="30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Diode laser (450 nm) on three or five positions</a:t>
            </a: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Time delay between laser pulse – </a:t>
            </a:r>
            <a:r>
              <a:rPr lang="en-GB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SiPM</a:t>
            </a:r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 signal</a:t>
            </a:r>
          </a:p>
          <a:p>
            <a:pPr marL="495300" lvl="1" indent="0">
              <a:lnSpc>
                <a:spcPct val="150000"/>
              </a:lnSpc>
              <a:buNone/>
              <a:defRPr sz="2600"/>
            </a:pPr>
            <a:endParaRPr lang="en-GB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>
              <a:lnSpc>
                <a:spcPct val="150000"/>
              </a:lnSpc>
              <a:defRPr sz="2600"/>
            </a:pPr>
            <a:endParaRPr lang="en-GB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495300" lvl="1" indent="0">
              <a:lnSpc>
                <a:spcPct val="150000"/>
              </a:lnSpc>
              <a:buNone/>
              <a:defRPr sz="2600"/>
            </a:pPr>
            <a:endParaRPr lang="en-GB" sz="31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495300" lvl="1" indent="0">
              <a:lnSpc>
                <a:spcPct val="150000"/>
              </a:lnSpc>
              <a:buNone/>
              <a:defRPr sz="2600"/>
            </a:pPr>
            <a:endParaRPr lang="en-GB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212271" indent="-212271">
              <a:lnSpc>
                <a:spcPct val="150000"/>
              </a:lnSpc>
              <a:defRPr sz="2600"/>
            </a:pPr>
            <a:endParaRPr lang="en-GB" dirty="0">
              <a:latin typeface="Palatino Linotype" panose="02040502050505030304" pitchFamily="18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168" y="5346699"/>
            <a:ext cx="4694144" cy="278130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9C07EB5-3132-43F9-92E7-163E0C5851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103" y="4806838"/>
            <a:ext cx="4694143" cy="3861022"/>
          </a:xfrm>
          <a:prstGeom prst="rect">
            <a:avLst/>
          </a:prstGeom>
        </p:spPr>
      </p:pic>
      <p:sp>
        <p:nvSpPr>
          <p:cNvPr id="13" name="C. Trippl - SMI 2018, Vienna">
            <a:extLst>
              <a:ext uri="{FF2B5EF4-FFF2-40B4-BE49-F238E27FC236}">
                <a16:creationId xmlns:a16="http://schemas.microsoft.com/office/drawing/2014/main" id="{5EEBCECD-C457-4A5E-8D89-9E921EE1756F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9749589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6588670"/>
          </a:xfrm>
          <a:prstGeom prst="rect">
            <a:avLst/>
          </a:prstGeom>
        </p:spPr>
        <p:txBody>
          <a:bodyPr numCol="1">
            <a:normAutofit/>
          </a:bodyPr>
          <a:lstStyle/>
          <a:p>
            <a:pPr marL="212271" indent="-212271">
              <a:lnSpc>
                <a:spcPct val="150000"/>
              </a:lnSpc>
              <a:defRPr sz="2600"/>
            </a:pPr>
            <a:r>
              <a:rPr lang="de-AT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Time Resolution</a:t>
            </a:r>
            <a:endParaRPr lang="de-AT" sz="30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No</a:t>
            </a:r>
            <a:r>
              <a:rPr lang="de-AT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systematic</a:t>
            </a:r>
            <a:r>
              <a:rPr lang="de-AT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trend</a:t>
            </a:r>
            <a:r>
              <a:rPr lang="de-AT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in </a:t>
            </a: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position</a:t>
            </a:r>
            <a:r>
              <a:rPr lang="de-AT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dependency</a:t>
            </a: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de-AT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Average </a:t>
            </a:r>
            <a:r>
              <a:rPr lang="de-AT" sz="2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local</a:t>
            </a:r>
            <a:r>
              <a:rPr lang="de-AT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time</a:t>
            </a:r>
            <a:r>
              <a:rPr lang="de-AT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resolution (FWHM)</a:t>
            </a:r>
            <a:r>
              <a:rPr lang="de-AT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:   (</a:t>
            </a:r>
            <a:r>
              <a:rPr lang="de-AT" sz="2400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54 ±  2) </a:t>
            </a:r>
            <a:r>
              <a:rPr lang="de-AT" sz="2400" b="1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ps</a:t>
            </a:r>
            <a:endParaRPr lang="de-AT" sz="2400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de-AT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Average time </a:t>
            </a:r>
            <a:r>
              <a:rPr lang="de-AT" sz="2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resolution</a:t>
            </a:r>
            <a:r>
              <a:rPr lang="de-AT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of</a:t>
            </a:r>
            <a:r>
              <a:rPr lang="de-AT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Veto-2 </a:t>
            </a:r>
            <a:r>
              <a:rPr lang="de-AT" sz="2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system</a:t>
            </a:r>
            <a:r>
              <a:rPr lang="de-AT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(FWHM):   </a:t>
            </a:r>
            <a:r>
              <a:rPr lang="de-AT" sz="2400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(293 ± 45) </a:t>
            </a:r>
            <a:r>
              <a:rPr lang="de-AT" sz="2400" b="1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ps</a:t>
            </a:r>
            <a:r>
              <a:rPr lang="de-AT" sz="2400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</a:p>
          <a:p>
            <a:pPr marL="495300" lvl="1" indent="0">
              <a:lnSpc>
                <a:spcPct val="150000"/>
              </a:lnSpc>
              <a:buNone/>
              <a:defRPr sz="2600"/>
            </a:pPr>
            <a:endParaRPr lang="de-AT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>
              <a:lnSpc>
                <a:spcPct val="150000"/>
              </a:lnSpc>
              <a:defRPr sz="2600"/>
            </a:pPr>
            <a:endParaRPr lang="de-AT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495300" lvl="1" indent="0">
              <a:lnSpc>
                <a:spcPct val="150000"/>
              </a:lnSpc>
              <a:buNone/>
              <a:defRPr sz="2600"/>
            </a:pPr>
            <a:endParaRPr lang="de-AT" sz="31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495300" lvl="1" indent="0">
              <a:lnSpc>
                <a:spcPct val="150000"/>
              </a:lnSpc>
              <a:buNone/>
              <a:defRPr sz="2600"/>
            </a:pPr>
            <a:endParaRPr lang="de-AT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212271" indent="-212271">
              <a:lnSpc>
                <a:spcPct val="150000"/>
              </a:lnSpc>
              <a:defRPr sz="2600"/>
            </a:pPr>
            <a:endParaRPr lang="de-AT" dirty="0">
              <a:latin typeface="Palatino Linotype" panose="02040502050505030304" pitchFamily="18" charset="0"/>
            </a:endParaRPr>
          </a:p>
        </p:txBody>
      </p:sp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33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CHARACTERISATION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762" y="5407850"/>
            <a:ext cx="6286410" cy="364172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297" y="5232071"/>
            <a:ext cx="4388590" cy="3828912"/>
          </a:xfrm>
          <a:prstGeom prst="rect">
            <a:avLst/>
          </a:prstGeom>
        </p:spPr>
      </p:pic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9DDAF284-0E8C-4301-B751-EFD3DECE59DE}"/>
              </a:ext>
            </a:extLst>
          </p:cNvPr>
          <p:cNvSpPr/>
          <p:nvPr/>
        </p:nvSpPr>
        <p:spPr>
          <a:xfrm>
            <a:off x="7084686" y="3736773"/>
            <a:ext cx="1792705" cy="624112"/>
          </a:xfrm>
          <a:prstGeom prst="roundRect">
            <a:avLst/>
          </a:prstGeom>
          <a:noFill/>
          <a:ln w="22225" cap="flat">
            <a:solidFill>
              <a:srgbClr val="0365C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921010A3-0224-4D79-86B7-E86C6290F264}"/>
              </a:ext>
            </a:extLst>
          </p:cNvPr>
          <p:cNvSpPr/>
          <p:nvPr/>
        </p:nvSpPr>
        <p:spPr>
          <a:xfrm>
            <a:off x="8716707" y="4405967"/>
            <a:ext cx="1967334" cy="624112"/>
          </a:xfrm>
          <a:prstGeom prst="roundRect">
            <a:avLst/>
          </a:prstGeom>
          <a:noFill/>
          <a:ln w="22225" cap="flat">
            <a:solidFill>
              <a:srgbClr val="0365C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2" name="C. Trippl - SMI 2018, Vienna">
            <a:extLst>
              <a:ext uri="{FF2B5EF4-FFF2-40B4-BE49-F238E27FC236}">
                <a16:creationId xmlns:a16="http://schemas.microsoft.com/office/drawing/2014/main" id="{2C9A5F96-7DC8-4546-8BC1-E12BF356FC4A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90927739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34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CHARACTERISATION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5478407"/>
          </a:xfrm>
          <a:prstGeom prst="rect">
            <a:avLst/>
          </a:prstGeom>
        </p:spPr>
        <p:txBody>
          <a:bodyPr numCol="1" spcCol="0">
            <a:normAutofit/>
          </a:bodyPr>
          <a:lstStyle/>
          <a:p>
            <a:pPr marL="212271" indent="-212271">
              <a:lnSpc>
                <a:spcPct val="150000"/>
              </a:lnSpc>
              <a:defRPr sz="2600"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Detection Efficiency</a:t>
            </a:r>
          </a:p>
          <a:p>
            <a:pPr marL="212271" indent="-212271">
              <a:lnSpc>
                <a:spcPct val="150000"/>
              </a:lnSpc>
              <a:defRPr sz="2600"/>
            </a:pPr>
            <a:endParaRPr lang="en-GB" sz="2000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en-GB" sz="2900" dirty="0">
                <a:solidFill>
                  <a:schemeClr val="tx1"/>
                </a:solidFill>
                <a:latin typeface="Palatino Linotype" panose="02040502050505030304" pitchFamily="18" charset="0"/>
              </a:rPr>
              <a:t>Cosmic rays</a:t>
            </a: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en-GB" sz="2900" dirty="0">
                <a:solidFill>
                  <a:schemeClr val="tx1"/>
                </a:solidFill>
                <a:latin typeface="Palatino Linotype" panose="02040502050505030304" pitchFamily="18" charset="0"/>
              </a:rPr>
              <a:t>Stack of four scintillator-</a:t>
            </a:r>
            <a:r>
              <a:rPr lang="en-GB" sz="29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SiPM</a:t>
            </a:r>
            <a:r>
              <a:rPr lang="en-GB" sz="2900" dirty="0">
                <a:solidFill>
                  <a:schemeClr val="tx1"/>
                </a:solidFill>
                <a:latin typeface="Palatino Linotype" panose="02040502050505030304" pitchFamily="18" charset="0"/>
              </a:rPr>
              <a:t> tiles</a:t>
            </a: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en-GB" sz="2900" dirty="0">
                <a:solidFill>
                  <a:schemeClr val="tx1"/>
                </a:solidFill>
                <a:latin typeface="Palatino Linotype" panose="02040502050505030304" pitchFamily="18" charset="0"/>
              </a:rPr>
              <a:t>Pulse height spectra</a:t>
            </a: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en-GB" sz="2900" dirty="0">
                <a:solidFill>
                  <a:schemeClr val="tx1"/>
                </a:solidFill>
                <a:latin typeface="Palatino Linotype" panose="02040502050505030304" pitchFamily="18" charset="0"/>
              </a:rPr>
              <a:t>Coincidence between outer detectors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5355E49D-A6AE-4D17-ACFD-B1397C86B3E9}"/>
              </a:ext>
            </a:extLst>
          </p:cNvPr>
          <p:cNvGrpSpPr/>
          <p:nvPr/>
        </p:nvGrpSpPr>
        <p:grpSpPr>
          <a:xfrm>
            <a:off x="8372473" y="4670914"/>
            <a:ext cx="3171825" cy="2014538"/>
            <a:chOff x="1543048" y="3414713"/>
            <a:chExt cx="3171825" cy="2014538"/>
          </a:xfrm>
        </p:grpSpPr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4025A50A-2C9D-4F6F-BDCB-4E237AEBF7A0}"/>
                </a:ext>
              </a:extLst>
            </p:cNvPr>
            <p:cNvSpPr/>
            <p:nvPr/>
          </p:nvSpPr>
          <p:spPr>
            <a:xfrm>
              <a:off x="1600200" y="3943350"/>
              <a:ext cx="3057525" cy="25717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w="12700" cap="flat">
              <a:solidFill>
                <a:srgbClr val="B9E6FF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AT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8662A900-922B-4A7E-A673-E111670486A4}"/>
                </a:ext>
              </a:extLst>
            </p:cNvPr>
            <p:cNvSpPr/>
            <p:nvPr/>
          </p:nvSpPr>
          <p:spPr>
            <a:xfrm>
              <a:off x="1600199" y="4214813"/>
              <a:ext cx="3057525" cy="25717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w="12700" cap="flat">
              <a:solidFill>
                <a:srgbClr val="B9E6FF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AT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9FF8A0FB-9CCB-4C6A-A1C8-DACCC1BF1F1A}"/>
                </a:ext>
              </a:extLst>
            </p:cNvPr>
            <p:cNvSpPr/>
            <p:nvPr/>
          </p:nvSpPr>
          <p:spPr>
            <a:xfrm>
              <a:off x="1600198" y="4486276"/>
              <a:ext cx="3057525" cy="25717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w="12700" cap="flat">
              <a:solidFill>
                <a:srgbClr val="B9E6FF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AT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2B8E82CB-0A6A-4AEB-92E7-DB20B21721EF}"/>
                </a:ext>
              </a:extLst>
            </p:cNvPr>
            <p:cNvSpPr/>
            <p:nvPr/>
          </p:nvSpPr>
          <p:spPr>
            <a:xfrm>
              <a:off x="1600198" y="4757739"/>
              <a:ext cx="3057525" cy="25717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w="12700" cap="flat">
              <a:solidFill>
                <a:srgbClr val="B9E6FF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AT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64206312-6464-43EF-A5CB-8E12FD0243FB}"/>
                </a:ext>
              </a:extLst>
            </p:cNvPr>
            <p:cNvSpPr/>
            <p:nvPr/>
          </p:nvSpPr>
          <p:spPr>
            <a:xfrm>
              <a:off x="1543048" y="4193382"/>
              <a:ext cx="57150" cy="2286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AT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D7B1202C-893E-41FF-ABF6-EF513BF9B096}"/>
                </a:ext>
              </a:extLst>
            </p:cNvPr>
            <p:cNvSpPr/>
            <p:nvPr/>
          </p:nvSpPr>
          <p:spPr>
            <a:xfrm>
              <a:off x="4657723" y="3898047"/>
              <a:ext cx="57150" cy="2286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AT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5ECA527C-6DCA-4BA8-9C16-E7687E900AEB}"/>
                </a:ext>
              </a:extLst>
            </p:cNvPr>
            <p:cNvSpPr/>
            <p:nvPr/>
          </p:nvSpPr>
          <p:spPr>
            <a:xfrm>
              <a:off x="4657723" y="4457701"/>
              <a:ext cx="57150" cy="2286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AT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0EB3DD87-D881-4EE9-A469-335FCABD8CAC}"/>
                </a:ext>
              </a:extLst>
            </p:cNvPr>
            <p:cNvSpPr/>
            <p:nvPr/>
          </p:nvSpPr>
          <p:spPr>
            <a:xfrm>
              <a:off x="1543048" y="4743451"/>
              <a:ext cx="57150" cy="2286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AT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74673117-64BC-43D6-A470-295ED5291B68}"/>
                </a:ext>
              </a:extLst>
            </p:cNvPr>
            <p:cNvCxnSpPr/>
            <p:nvPr/>
          </p:nvCxnSpPr>
          <p:spPr>
            <a:xfrm flipH="1">
              <a:off x="2664615" y="3414713"/>
              <a:ext cx="1328738" cy="2014538"/>
            </a:xfrm>
            <a:prstGeom prst="straightConnector1">
              <a:avLst/>
            </a:prstGeom>
            <a:noFill/>
            <a:ln w="19050" cap="flat">
              <a:solidFill>
                <a:srgbClr val="FF0000"/>
              </a:solidFill>
              <a:prstDash val="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3BC112AC-20A2-43F1-9781-7F3D88CF88C7}"/>
              </a:ext>
            </a:extLst>
          </p:cNvPr>
          <p:cNvCxnSpPr>
            <a:cxnSpLocks/>
            <a:stCxn id="17" idx="1"/>
            <a:endCxn id="7" idx="2"/>
          </p:cNvCxnSpPr>
          <p:nvPr/>
        </p:nvCxnSpPr>
        <p:spPr>
          <a:xfrm flipH="1" flipV="1">
            <a:off x="7984508" y="4691247"/>
            <a:ext cx="387965" cy="872636"/>
          </a:xfrm>
          <a:prstGeom prst="line">
            <a:avLst/>
          </a:prstGeom>
          <a:noFill/>
          <a:ln w="15875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3AE819A8-3537-4D6C-AC45-58E0165A3035}"/>
              </a:ext>
            </a:extLst>
          </p:cNvPr>
          <p:cNvSpPr txBox="1"/>
          <p:nvPr/>
        </p:nvSpPr>
        <p:spPr>
          <a:xfrm>
            <a:off x="7596542" y="4311656"/>
            <a:ext cx="775931" cy="379591"/>
          </a:xfrm>
          <a:prstGeom prst="rect">
            <a:avLst/>
          </a:prstGeom>
          <a:noFill/>
          <a:ln w="1270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 panose="020B0603020202020204" pitchFamily="34" charset="0"/>
                <a:sym typeface="Helvetica Neue"/>
              </a:rPr>
              <a:t>SiPM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rebuchet MS" panose="020B0603020202020204" pitchFamily="34" charset="0"/>
              <a:sym typeface="Helvetica Neue"/>
            </a:endParaRPr>
          </a:p>
        </p:txBody>
      </p: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7DF4F126-45DB-4F05-902D-95AE7D91895C}"/>
              </a:ext>
            </a:extLst>
          </p:cNvPr>
          <p:cNvCxnSpPr>
            <a:cxnSpLocks/>
            <a:endCxn id="28" idx="2"/>
          </p:cNvCxnSpPr>
          <p:nvPr/>
        </p:nvCxnSpPr>
        <p:spPr>
          <a:xfrm flipV="1">
            <a:off x="9354689" y="4354664"/>
            <a:ext cx="507208" cy="991612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8" name="Textfeld 27">
            <a:extLst>
              <a:ext uri="{FF2B5EF4-FFF2-40B4-BE49-F238E27FC236}">
                <a16:creationId xmlns:a16="http://schemas.microsoft.com/office/drawing/2014/main" id="{360D850F-18C9-4433-8836-FB0A4B2C9BE6}"/>
              </a:ext>
            </a:extLst>
          </p:cNvPr>
          <p:cNvSpPr txBox="1"/>
          <p:nvPr/>
        </p:nvSpPr>
        <p:spPr>
          <a:xfrm>
            <a:off x="9197528" y="3975073"/>
            <a:ext cx="1328738" cy="379591"/>
          </a:xfrm>
          <a:prstGeom prst="rect">
            <a:avLst/>
          </a:prstGeom>
          <a:noFill/>
          <a:ln w="1270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 panose="020B0603020202020204" pitchFamily="34" charset="0"/>
                <a:sym typeface="Helvetica Neue"/>
              </a:rPr>
              <a:t>Scintillator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D1FD502D-B539-4394-B5EC-CD891F8B38D9}"/>
              </a:ext>
            </a:extLst>
          </p:cNvPr>
          <p:cNvSpPr txBox="1"/>
          <p:nvPr/>
        </p:nvSpPr>
        <p:spPr>
          <a:xfrm>
            <a:off x="10822778" y="4425309"/>
            <a:ext cx="1328738" cy="379591"/>
          </a:xfrm>
          <a:prstGeom prst="rect">
            <a:avLst/>
          </a:prstGeom>
          <a:noFill/>
          <a:ln w="12700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 panose="020B0603020202020204" pitchFamily="34" charset="0"/>
                <a:sym typeface="Helvetica Neue"/>
              </a:rPr>
              <a:t>Cosmic Ray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CE4E7475-49D5-421B-A71C-77997E08D6E1}"/>
              </a:ext>
            </a:extLst>
          </p:cNvPr>
          <p:cNvSpPr>
            <a:spLocks noChangeAspect="1"/>
          </p:cNvSpPr>
          <p:nvPr/>
        </p:nvSpPr>
        <p:spPr>
          <a:xfrm>
            <a:off x="10317027" y="5282287"/>
            <a:ext cx="126000" cy="126000"/>
          </a:xfrm>
          <a:prstGeom prst="ellipse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9DCFF5DA-4065-4090-8107-CF4DDFCD0DD3}"/>
              </a:ext>
            </a:extLst>
          </p:cNvPr>
          <p:cNvSpPr>
            <a:spLocks noChangeAspect="1"/>
          </p:cNvSpPr>
          <p:nvPr/>
        </p:nvSpPr>
        <p:spPr>
          <a:xfrm>
            <a:off x="9746563" y="6120375"/>
            <a:ext cx="126000" cy="126000"/>
          </a:xfrm>
          <a:prstGeom prst="ellipse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7" name="C. Trippl - SMI 2018, Vienna">
            <a:extLst>
              <a:ext uri="{FF2B5EF4-FFF2-40B4-BE49-F238E27FC236}">
                <a16:creationId xmlns:a16="http://schemas.microsoft.com/office/drawing/2014/main" id="{68FB634C-2D91-4ED3-B876-7ED8A250534D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49273709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35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CHARACTERISATION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6588669"/>
          </a:xfrm>
          <a:prstGeom prst="rect">
            <a:avLst/>
          </a:prstGeom>
        </p:spPr>
        <p:txBody>
          <a:bodyPr numCol="1" spcCol="0">
            <a:normAutofit/>
          </a:bodyPr>
          <a:lstStyle/>
          <a:p>
            <a:pPr marL="212271" indent="-212271">
              <a:lnSpc>
                <a:spcPct val="150000"/>
              </a:lnSpc>
              <a:defRPr sz="2600"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Detection Efficiency</a:t>
            </a: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en-GB" sz="2600" dirty="0">
                <a:solidFill>
                  <a:schemeClr val="tx1"/>
                </a:solidFill>
                <a:latin typeface="Palatino Linotype" panose="02040502050505030304" pitchFamily="18" charset="0"/>
              </a:rPr>
              <a:t>Detection efficiency of   </a:t>
            </a:r>
            <a:r>
              <a:rPr lang="en-GB" sz="2600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(99.1 ± 0.2)%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6313BE3-7EA8-4F8D-80F4-75DC0F24B0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85" y="4113535"/>
            <a:ext cx="5753311" cy="4200514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34FD6DC9-8BC8-49E8-8CF1-9AA9C13C28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073" y="4062699"/>
            <a:ext cx="5862215" cy="425135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75C81B65-4902-4BA6-9172-92F0DAB96D12}"/>
              </a:ext>
            </a:extLst>
          </p:cNvPr>
          <p:cNvSpPr txBox="1"/>
          <p:nvPr/>
        </p:nvSpPr>
        <p:spPr>
          <a:xfrm>
            <a:off x="1508760" y="8446632"/>
            <a:ext cx="4008120" cy="441146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Cosmic data + MC simulation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5F96FD2-6ED3-4242-94AB-98995474166C}"/>
              </a:ext>
            </a:extLst>
          </p:cNvPr>
          <p:cNvSpPr txBox="1"/>
          <p:nvPr/>
        </p:nvSpPr>
        <p:spPr>
          <a:xfrm>
            <a:off x="7487922" y="8439124"/>
            <a:ext cx="4369118" cy="456162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MC simulation: K</a:t>
            </a:r>
            <a:r>
              <a:rPr kumimoji="0" lang="en-GB" sz="2200" b="0" i="1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-</a:t>
            </a:r>
            <a:r>
              <a:rPr kumimoji="0" lang="en-GB" sz="2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rPr>
              <a:t>N decay products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482A193D-A1E8-45F5-A0ED-86142B4F28DD}"/>
              </a:ext>
            </a:extLst>
          </p:cNvPr>
          <p:cNvSpPr/>
          <p:nvPr/>
        </p:nvSpPr>
        <p:spPr>
          <a:xfrm>
            <a:off x="5022792" y="3135847"/>
            <a:ext cx="2032551" cy="493809"/>
          </a:xfrm>
          <a:prstGeom prst="roundRect">
            <a:avLst/>
          </a:prstGeom>
          <a:noFill/>
          <a:ln w="22225" cap="flat">
            <a:solidFill>
              <a:srgbClr val="0365C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5" name="C. Trippl - SMI 2018, Vienna">
            <a:extLst>
              <a:ext uri="{FF2B5EF4-FFF2-40B4-BE49-F238E27FC236}">
                <a16:creationId xmlns:a16="http://schemas.microsoft.com/office/drawing/2014/main" id="{185B2461-A851-42CA-9C64-BCE97DF4C4CC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95576426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36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CHARACTERISATION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6492876" cy="6675981"/>
          </a:xfrm>
          <a:prstGeom prst="rect">
            <a:avLst/>
          </a:prstGeom>
        </p:spPr>
        <p:txBody>
          <a:bodyPr numCol="1" spcCol="0">
            <a:normAutofit/>
          </a:bodyPr>
          <a:lstStyle/>
          <a:p>
            <a:pPr marL="212271" indent="-212271">
              <a:lnSpc>
                <a:spcPct val="150000"/>
              </a:lnSpc>
              <a:defRPr sz="2600"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Temperature studies of Detectors</a:t>
            </a:r>
          </a:p>
          <a:p>
            <a:pPr marL="212271" indent="-212271">
              <a:lnSpc>
                <a:spcPct val="150000"/>
              </a:lnSpc>
              <a:defRPr sz="2600"/>
            </a:pPr>
            <a:endParaRPr lang="en-GB" sz="800" b="1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en-GB" sz="26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SiPMs</a:t>
            </a:r>
            <a:r>
              <a:rPr lang="en-GB" sz="2600" dirty="0">
                <a:solidFill>
                  <a:schemeClr val="tx1"/>
                </a:solidFill>
                <a:latin typeface="Palatino Linotype" panose="02040502050505030304" pitchFamily="18" charset="0"/>
              </a:rPr>
              <a:t> in climate chamber with Na-22 source</a:t>
            </a:r>
          </a:p>
          <a:p>
            <a:pPr marL="495300" lvl="1" indent="0">
              <a:lnSpc>
                <a:spcPct val="150000"/>
              </a:lnSpc>
              <a:buNone/>
              <a:defRPr sz="2600"/>
            </a:pPr>
            <a:endParaRPr lang="en-GB" sz="8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en-GB" sz="2600" dirty="0">
                <a:solidFill>
                  <a:schemeClr val="tx1"/>
                </a:solidFill>
                <a:latin typeface="Palatino Linotype" panose="02040502050505030304" pitchFamily="18" charset="0"/>
              </a:rPr>
              <a:t>Amplification board outside at constant temperature</a:t>
            </a:r>
          </a:p>
          <a:p>
            <a:pPr marL="495300" lvl="1" indent="0">
              <a:lnSpc>
                <a:spcPct val="150000"/>
              </a:lnSpc>
              <a:buNone/>
              <a:defRPr sz="2600"/>
            </a:pPr>
            <a:endParaRPr lang="en-GB" sz="8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en-GB" sz="2600" dirty="0">
                <a:solidFill>
                  <a:schemeClr val="tx1"/>
                </a:solidFill>
                <a:latin typeface="Palatino Linotype" panose="02040502050505030304" pitchFamily="18" charset="0"/>
              </a:rPr>
              <a:t>Pulse height spectra from                           T = -40°C to +40°C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C6DB893-C3AA-404A-A53F-0CE97B794D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1184" y="2258716"/>
            <a:ext cx="3839854" cy="261808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3F432C0-ED7B-4AE7-87C6-FADA8936BE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912" y="4985756"/>
            <a:ext cx="5100600" cy="4071035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10112845-D2F3-4D2D-AF40-E8B308642DC5}"/>
              </a:ext>
            </a:extLst>
          </p:cNvPr>
          <p:cNvSpPr txBox="1"/>
          <p:nvPr/>
        </p:nvSpPr>
        <p:spPr>
          <a:xfrm>
            <a:off x="9336505" y="6085372"/>
            <a:ext cx="1323474" cy="318036"/>
          </a:xfrm>
          <a:prstGeom prst="rect">
            <a:avLst/>
          </a:prstGeom>
          <a:noFill/>
          <a:ln w="1270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rebuchet MS" panose="020B0603020202020204" pitchFamily="34" charset="0"/>
                <a:sym typeface="Helvetica Neue"/>
              </a:rPr>
              <a:t>Compton edge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EEB3429A-8743-4237-BC7C-2376A9FAE1D9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9396664" y="6403408"/>
            <a:ext cx="601578" cy="44256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ys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" name="C. Trippl - SMI 2018, Vienna">
            <a:extLst>
              <a:ext uri="{FF2B5EF4-FFF2-40B4-BE49-F238E27FC236}">
                <a16:creationId xmlns:a16="http://schemas.microsoft.com/office/drawing/2014/main" id="{24F5D72D-4A34-407A-AF5B-590929D23475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811115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37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CHARACTERISATION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6588669"/>
          </a:xfrm>
          <a:prstGeom prst="rect">
            <a:avLst/>
          </a:prstGeom>
        </p:spPr>
        <p:txBody>
          <a:bodyPr numCol="1" spcCol="0">
            <a:normAutofit/>
          </a:bodyPr>
          <a:lstStyle/>
          <a:p>
            <a:pPr marL="212271" indent="-212271">
              <a:lnSpc>
                <a:spcPct val="150000"/>
              </a:lnSpc>
              <a:defRPr sz="2600"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Temperature studies of Detectors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DD7E542-73BC-42B9-9CC8-86BC482060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55" y="3246936"/>
            <a:ext cx="6145464" cy="517323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2B3D41B-74C1-4125-9E8B-1E651877FB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398" y="3358725"/>
            <a:ext cx="5879867" cy="4949654"/>
          </a:xfrm>
          <a:prstGeom prst="rect">
            <a:avLst/>
          </a:prstGeom>
        </p:spPr>
      </p:pic>
      <p:sp>
        <p:nvSpPr>
          <p:cNvPr id="13" name="C. Trippl - SMI 2018, Vienna">
            <a:extLst>
              <a:ext uri="{FF2B5EF4-FFF2-40B4-BE49-F238E27FC236}">
                <a16:creationId xmlns:a16="http://schemas.microsoft.com/office/drawing/2014/main" id="{4BA6E46F-72CF-42CE-A848-E8763ADA09E1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86548643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38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CHARACTERISATION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6588669"/>
          </a:xfrm>
          <a:prstGeom prst="rect">
            <a:avLst/>
          </a:prstGeom>
        </p:spPr>
        <p:txBody>
          <a:bodyPr numCol="1" spcCol="0">
            <a:normAutofit/>
          </a:bodyPr>
          <a:lstStyle/>
          <a:p>
            <a:pPr marL="212271" indent="-212271">
              <a:lnSpc>
                <a:spcPct val="150000"/>
              </a:lnSpc>
              <a:defRPr sz="2600"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Temperature studies of Detectors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3E852F8-0A0D-4571-B539-8264F54D89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590" y="2972873"/>
            <a:ext cx="7041620" cy="5881665"/>
          </a:xfrm>
          <a:prstGeom prst="rect">
            <a:avLst/>
          </a:prstGeom>
        </p:spPr>
      </p:pic>
      <p:sp>
        <p:nvSpPr>
          <p:cNvPr id="13" name="C. Trippl - SMI 2018, Vienna">
            <a:extLst>
              <a:ext uri="{FF2B5EF4-FFF2-40B4-BE49-F238E27FC236}">
                <a16:creationId xmlns:a16="http://schemas.microsoft.com/office/drawing/2014/main" id="{01699AE8-48AE-453F-BF93-7D54A71D659C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63668250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39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CHARACTERISATION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6588669"/>
          </a:xfrm>
          <a:prstGeom prst="rect">
            <a:avLst/>
          </a:prstGeom>
        </p:spPr>
        <p:txBody>
          <a:bodyPr numCol="1" spcCol="0">
            <a:normAutofit/>
          </a:bodyPr>
          <a:lstStyle/>
          <a:p>
            <a:pPr marL="212271" indent="-212271">
              <a:lnSpc>
                <a:spcPct val="150000"/>
              </a:lnSpc>
              <a:defRPr sz="2600"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Detection Efficiency</a:t>
            </a:r>
          </a:p>
          <a:p>
            <a:pPr marL="495300" lvl="1" indent="0">
              <a:lnSpc>
                <a:spcPct val="150000"/>
              </a:lnSpc>
              <a:buNone/>
              <a:defRPr sz="2600"/>
            </a:pPr>
            <a:endParaRPr lang="en-GB" sz="26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5EC44925-5A0B-4E72-B69B-F9D58B802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270" y="2972873"/>
            <a:ext cx="9096259" cy="6164071"/>
          </a:xfrm>
          <a:prstGeom prst="rect">
            <a:avLst/>
          </a:prstGeom>
        </p:spPr>
      </p:pic>
      <p:sp>
        <p:nvSpPr>
          <p:cNvPr id="12" name="C. Trippl - SMI 2018, Vienna">
            <a:extLst>
              <a:ext uri="{FF2B5EF4-FFF2-40B4-BE49-F238E27FC236}">
                <a16:creationId xmlns:a16="http://schemas.microsoft.com/office/drawing/2014/main" id="{B5E193E9-4FC7-4892-8F5D-BB53E3E6D432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8196929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MOTIVATION"/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FORMATION OF KAONIC ATOMS</a:t>
            </a:r>
            <a:endParaRPr dirty="0"/>
          </a:p>
        </p:txBody>
      </p:sp>
      <p:sp>
        <p:nvSpPr>
          <p:cNvPr id="177" name="exotic kaonic atoms provide unique way to study strong interaction with strangeness…"/>
          <p:cNvSpPr txBox="1">
            <a:spLocks noGrp="1"/>
          </p:cNvSpPr>
          <p:nvPr>
            <p:ph type="body" idx="1"/>
          </p:nvPr>
        </p:nvSpPr>
        <p:spPr>
          <a:xfrm>
            <a:off x="893762" y="2047619"/>
            <a:ext cx="11217276" cy="6314273"/>
          </a:xfrm>
          <a:prstGeom prst="rect">
            <a:avLst/>
          </a:prstGeom>
        </p:spPr>
        <p:txBody>
          <a:bodyPr numCol="2">
            <a:normAutofit/>
          </a:bodyPr>
          <a:lstStyle>
            <a:lvl1pPr marL="212271" indent="-212271">
              <a:lnSpc>
                <a:spcPct val="150000"/>
              </a:lnSpc>
              <a:defRPr sz="2600"/>
            </a:lvl1pPr>
            <a:lvl2pPr marL="669471" indent="-212271">
              <a:lnSpc>
                <a:spcPct val="150000"/>
              </a:lnSpc>
              <a:defRPr sz="2600"/>
            </a:lvl2pPr>
          </a:lstStyle>
          <a:p>
            <a:pPr marL="0" indent="0">
              <a:buNone/>
            </a:pPr>
            <a:endParaRPr lang="de-AT" sz="3200" b="1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pPr lvl="1"/>
            <a:endParaRPr lang="de-AT" sz="2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de-AT" sz="2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de-AT" sz="2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de-AT" sz="2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de-AT" sz="2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de-AT" sz="2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de-AT" sz="2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de-AT" sz="31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de-AT" sz="32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de-AT" sz="2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de-AT" sz="2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de-AT" sz="2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de-AT" sz="28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de-AT" sz="28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de-AT" sz="28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de-AT" sz="1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914400" lvl="2" indent="0">
              <a:buNone/>
            </a:pPr>
            <a:endParaRPr lang="de-AT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endParaRPr lang="de-AT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914400" lvl="2" indent="0">
              <a:buNone/>
            </a:pPr>
            <a:endParaRPr lang="de-AT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78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Line"/>
          <p:cNvSpPr/>
          <p:nvPr/>
        </p:nvSpPr>
        <p:spPr>
          <a:xfrm>
            <a:off x="464655" y="16189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C33FD8-C85A-432C-A8F7-0F240128E16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</a:t>
            </a:fld>
            <a:endParaRPr lang="en-GB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61610734-03E0-4082-85F9-85080AB5F196}"/>
              </a:ext>
            </a:extLst>
          </p:cNvPr>
          <p:cNvGrpSpPr/>
          <p:nvPr/>
        </p:nvGrpSpPr>
        <p:grpSpPr>
          <a:xfrm>
            <a:off x="1334878" y="4424372"/>
            <a:ext cx="10232593" cy="4373682"/>
            <a:chOff x="919162" y="4210554"/>
            <a:chExt cx="11191876" cy="4844062"/>
          </a:xfrm>
        </p:grpSpPr>
        <p:sp>
          <p:nvSpPr>
            <p:cNvPr id="17" name="Rounded Rectangle"/>
            <p:cNvSpPr/>
            <p:nvPr/>
          </p:nvSpPr>
          <p:spPr>
            <a:xfrm>
              <a:off x="919162" y="4210554"/>
              <a:ext cx="11191876" cy="4844062"/>
            </a:xfrm>
            <a:prstGeom prst="roundRect">
              <a:avLst>
                <a:gd name="adj" fmla="val 3933"/>
              </a:avLst>
            </a:prstGeom>
            <a:solidFill>
              <a:srgbClr val="FFFFFF"/>
            </a:solidFill>
            <a:ln w="25400">
              <a:solidFill>
                <a:srgbClr val="0365C0"/>
              </a:solidFill>
            </a:ln>
          </p:spPr>
          <p:txBody>
            <a:bodyPr lIns="45719" rIns="45719"/>
            <a:lstStyle/>
            <a:p>
              <a:pPr algn="l">
                <a:defRPr sz="3600" b="0">
                  <a:latin typeface="Palatino"/>
                  <a:ea typeface="Palatino"/>
                  <a:cs typeface="Palatino"/>
                  <a:sym typeface="Palatino"/>
                </a:defRPr>
              </a:pPr>
              <a:endParaRPr/>
            </a:p>
          </p:txBody>
        </p:sp>
        <p:grpSp>
          <p:nvGrpSpPr>
            <p:cNvPr id="18" name="Group"/>
            <p:cNvGrpSpPr/>
            <p:nvPr/>
          </p:nvGrpSpPr>
          <p:grpSpPr>
            <a:xfrm>
              <a:off x="1464709" y="5346700"/>
              <a:ext cx="4192716" cy="3694191"/>
              <a:chOff x="0" y="0"/>
              <a:chExt cx="4192714" cy="3694190"/>
            </a:xfrm>
          </p:grpSpPr>
          <p:sp>
            <p:nvSpPr>
              <p:cNvPr id="33" name="Circle"/>
              <p:cNvSpPr/>
              <p:nvPr/>
            </p:nvSpPr>
            <p:spPr>
              <a:xfrm>
                <a:off x="2278445" y="1097029"/>
                <a:ext cx="489437" cy="489437"/>
              </a:xfrm>
              <a:prstGeom prst="ellipse">
                <a:avLst/>
              </a:prstGeom>
              <a:gradFill flip="none" rotWithShape="1">
                <a:gsLst>
                  <a:gs pos="0">
                    <a:srgbClr val="071526"/>
                  </a:gs>
                  <a:gs pos="50000">
                    <a:srgbClr val="0A1E37"/>
                  </a:gs>
                  <a:gs pos="100000">
                    <a:srgbClr val="0C2442"/>
                  </a:gs>
                </a:gsLst>
                <a:path path="circle">
                  <a:fillToRect l="37721" t="-19636" r="62278" b="119636"/>
                </a:path>
              </a:gradFill>
              <a:ln w="25400" cap="flat">
                <a:solidFill>
                  <a:srgbClr val="0F253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 b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4" name="Oval"/>
              <p:cNvSpPr/>
              <p:nvPr/>
            </p:nvSpPr>
            <p:spPr>
              <a:xfrm>
                <a:off x="1097029" y="0"/>
                <a:ext cx="2784767" cy="2700380"/>
              </a:xfrm>
              <a:prstGeom prst="ellipse">
                <a:avLst/>
              </a:prstGeom>
              <a:noFill/>
              <a:ln w="25400" cap="flat">
                <a:solidFill>
                  <a:srgbClr val="17375E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 b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5" name="Circle"/>
              <p:cNvSpPr/>
              <p:nvPr/>
            </p:nvSpPr>
            <p:spPr>
              <a:xfrm>
                <a:off x="2531605" y="2615992"/>
                <a:ext cx="253162" cy="253162"/>
              </a:xfrm>
              <a:prstGeom prst="ellipse">
                <a:avLst/>
              </a:prstGeom>
              <a:gradFill flip="none" rotWithShape="1">
                <a:gsLst>
                  <a:gs pos="0">
                    <a:srgbClr val="940000"/>
                  </a:gs>
                  <a:gs pos="50000">
                    <a:srgbClr val="D50000"/>
                  </a:gs>
                  <a:gs pos="100000">
                    <a:srgbClr val="FF0000"/>
                  </a:gs>
                </a:gsLst>
                <a:path path="circle">
                  <a:fillToRect l="37721" t="-19636" r="62278" b="119636"/>
                </a:path>
              </a:gradFill>
              <a:ln w="25400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 b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6" name="Circle"/>
              <p:cNvSpPr/>
              <p:nvPr/>
            </p:nvSpPr>
            <p:spPr>
              <a:xfrm>
                <a:off x="506321" y="3037926"/>
                <a:ext cx="337548" cy="337549"/>
              </a:xfrm>
              <a:prstGeom prst="ellipse">
                <a:avLst/>
              </a:prstGeom>
              <a:gradFill flip="none" rotWithShape="1">
                <a:gsLst>
                  <a:gs pos="0">
                    <a:srgbClr val="294A72"/>
                  </a:gs>
                  <a:gs pos="50000">
                    <a:srgbClr val="3B6BA5"/>
                  </a:gs>
                  <a:gs pos="100000">
                    <a:srgbClr val="4780C5"/>
                  </a:gs>
                </a:gsLst>
                <a:lin ang="0" scaled="0"/>
              </a:gradFill>
              <a:ln w="25400" cap="flat">
                <a:solidFill>
                  <a:srgbClr val="3A5E8A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 b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7" name="Line"/>
              <p:cNvSpPr/>
              <p:nvPr/>
            </p:nvSpPr>
            <p:spPr>
              <a:xfrm flipV="1">
                <a:off x="874295" y="2805629"/>
                <a:ext cx="1603351" cy="370645"/>
              </a:xfrm>
              <a:prstGeom prst="line">
                <a:avLst/>
              </a:prstGeom>
              <a:noFill/>
              <a:ln w="19050" cap="flat">
                <a:solidFill>
                  <a:srgbClr val="4A7EBB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 b="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8" name="n=1"/>
              <p:cNvSpPr txBox="1"/>
              <p:nvPr/>
            </p:nvSpPr>
            <p:spPr>
              <a:xfrm>
                <a:off x="928255" y="337547"/>
                <a:ext cx="545344" cy="45306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914400">
                  <a:defRPr sz="1800" b="0">
                    <a:latin typeface="Palatino Linotype"/>
                    <a:ea typeface="Palatino Linotype"/>
                    <a:cs typeface="Palatino Linotype"/>
                    <a:sym typeface="Palatino Linotype"/>
                  </a:defRPr>
                </a:lvl1pPr>
              </a:lstStyle>
              <a:p>
                <a:r>
                  <a:rPr dirty="0"/>
                  <a:t>n=1</a:t>
                </a:r>
              </a:p>
            </p:txBody>
          </p:sp>
          <p:sp>
            <p:nvSpPr>
              <p:cNvPr id="39" name="p"/>
              <p:cNvSpPr txBox="1"/>
              <p:nvPr/>
            </p:nvSpPr>
            <p:spPr>
              <a:xfrm>
                <a:off x="2784766" y="1097029"/>
                <a:ext cx="303041" cy="54307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914400">
                  <a:defRPr b="0">
                    <a:solidFill>
                      <a:srgbClr val="0070C0"/>
                    </a:solidFill>
                    <a:latin typeface="Palatino Linotype"/>
                    <a:ea typeface="Palatino Linotype"/>
                    <a:cs typeface="Palatino Linotype"/>
                    <a:sym typeface="Palatino Linotype"/>
                  </a:defRPr>
                </a:lvl1pPr>
              </a:lstStyle>
              <a:p>
                <a:r>
                  <a:t>p</a:t>
                </a:r>
              </a:p>
            </p:txBody>
          </p:sp>
          <p:sp>
            <p:nvSpPr>
              <p:cNvPr id="40" name="e-"/>
              <p:cNvSpPr txBox="1"/>
              <p:nvPr/>
            </p:nvSpPr>
            <p:spPr>
              <a:xfrm>
                <a:off x="3829959" y="2700379"/>
                <a:ext cx="362756" cy="54307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b="0">
                    <a:solidFill>
                      <a:srgbClr val="FF0000"/>
                    </a:solidFill>
                    <a:latin typeface="Palatino Linotype"/>
                    <a:ea typeface="Palatino Linotype"/>
                    <a:cs typeface="Palatino Linotype"/>
                    <a:sym typeface="Palatino Linotype"/>
                  </a:defRPr>
                </a:pPr>
                <a:r>
                  <a:t>e</a:t>
                </a:r>
                <a:r>
                  <a:rPr baseline="30000"/>
                  <a:t>-</a:t>
                </a:r>
              </a:p>
            </p:txBody>
          </p:sp>
          <p:sp>
            <p:nvSpPr>
              <p:cNvPr id="41" name="K-"/>
              <p:cNvSpPr txBox="1"/>
              <p:nvPr/>
            </p:nvSpPr>
            <p:spPr>
              <a:xfrm>
                <a:off x="0" y="3122313"/>
                <a:ext cx="462965" cy="5718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b="0">
                    <a:solidFill>
                      <a:srgbClr val="0070C0"/>
                    </a:solidFill>
                    <a:latin typeface="Palatino Linotype"/>
                    <a:ea typeface="Palatino Linotype"/>
                    <a:cs typeface="Palatino Linotype"/>
                    <a:sym typeface="Palatino Linotype"/>
                  </a:defRPr>
                </a:pPr>
                <a:r>
                  <a:rPr lang="de-AT" dirty="0"/>
                  <a:t>K</a:t>
                </a:r>
                <a:r>
                  <a:rPr baseline="40000" dirty="0"/>
                  <a:t>-</a:t>
                </a:r>
              </a:p>
            </p:txBody>
          </p:sp>
        </p:grpSp>
        <p:grpSp>
          <p:nvGrpSpPr>
            <p:cNvPr id="19" name="Group"/>
            <p:cNvGrpSpPr/>
            <p:nvPr/>
          </p:nvGrpSpPr>
          <p:grpSpPr>
            <a:xfrm>
              <a:off x="7930236" y="5346700"/>
              <a:ext cx="3119147" cy="3045193"/>
              <a:chOff x="0" y="0"/>
              <a:chExt cx="3119146" cy="3045192"/>
            </a:xfrm>
          </p:grpSpPr>
          <p:sp>
            <p:nvSpPr>
              <p:cNvPr id="24" name="Line"/>
              <p:cNvSpPr/>
              <p:nvPr/>
            </p:nvSpPr>
            <p:spPr>
              <a:xfrm rot="4769485">
                <a:off x="1644431" y="1998629"/>
                <a:ext cx="1062755" cy="886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843" y="18549"/>
                      <a:pt x="1685" y="15498"/>
                      <a:pt x="3447" y="14488"/>
                    </a:cubicBezTo>
                    <a:cubicBezTo>
                      <a:pt x="5209" y="13478"/>
                      <a:pt x="9115" y="16639"/>
                      <a:pt x="10570" y="15541"/>
                    </a:cubicBezTo>
                    <a:cubicBezTo>
                      <a:pt x="12026" y="14444"/>
                      <a:pt x="10800" y="9439"/>
                      <a:pt x="12179" y="7902"/>
                    </a:cubicBezTo>
                    <a:cubicBezTo>
                      <a:pt x="13557" y="6366"/>
                      <a:pt x="17272" y="7639"/>
                      <a:pt x="18843" y="6322"/>
                    </a:cubicBezTo>
                    <a:cubicBezTo>
                      <a:pt x="20413" y="5005"/>
                      <a:pt x="21006" y="2502"/>
                      <a:pt x="21600" y="0"/>
                    </a:cubicBezTo>
                  </a:path>
                </a:pathLst>
              </a:custGeom>
              <a:noFill/>
              <a:ln w="9525" cap="flat">
                <a:solidFill>
                  <a:srgbClr val="0F253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 b="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grpSp>
            <p:nvGrpSpPr>
              <p:cNvPr id="25" name="Group"/>
              <p:cNvGrpSpPr/>
              <p:nvPr/>
            </p:nvGrpSpPr>
            <p:grpSpPr>
              <a:xfrm>
                <a:off x="0" y="0"/>
                <a:ext cx="3119147" cy="3024148"/>
                <a:chOff x="0" y="0"/>
                <a:chExt cx="3119146" cy="3024147"/>
              </a:xfrm>
            </p:grpSpPr>
            <p:sp>
              <p:nvSpPr>
                <p:cNvPr id="27" name="Circle"/>
                <p:cNvSpPr/>
                <p:nvPr/>
              </p:nvSpPr>
              <p:spPr>
                <a:xfrm>
                  <a:off x="1333196" y="1285884"/>
                  <a:ext cx="414335" cy="41433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71526"/>
                    </a:gs>
                    <a:gs pos="50000">
                      <a:srgbClr val="0A1E37"/>
                    </a:gs>
                    <a:gs pos="100000">
                      <a:srgbClr val="0C2442"/>
                    </a:gs>
                  </a:gsLst>
                  <a:path path="circle">
                    <a:fillToRect l="37721" t="-19636" r="62278" b="119636"/>
                  </a:path>
                </a:gradFill>
                <a:ln w="25400" cap="flat">
                  <a:solidFill>
                    <a:srgbClr val="0F253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defRPr sz="1800" b="0">
                      <a:solidFill>
                        <a:srgbClr val="FFFFFF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28" name="Circle"/>
                <p:cNvSpPr/>
                <p:nvPr/>
              </p:nvSpPr>
              <p:spPr>
                <a:xfrm>
                  <a:off x="1118881" y="1047819"/>
                  <a:ext cx="878777" cy="881007"/>
                </a:xfrm>
                <a:prstGeom prst="ellipse">
                  <a:avLst/>
                </a:prstGeom>
                <a:noFill/>
                <a:ln w="25400" cap="flat">
                  <a:solidFill>
                    <a:srgbClr val="17375E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defRPr sz="1800" b="0">
                      <a:solidFill>
                        <a:srgbClr val="FFFFFF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29" name="Circle"/>
                <p:cNvSpPr/>
                <p:nvPr/>
              </p:nvSpPr>
              <p:spPr>
                <a:xfrm>
                  <a:off x="690255" y="642942"/>
                  <a:ext cx="1714513" cy="1714513"/>
                </a:xfrm>
                <a:prstGeom prst="ellipse">
                  <a:avLst/>
                </a:prstGeom>
                <a:noFill/>
                <a:ln w="25400" cap="flat">
                  <a:solidFill>
                    <a:srgbClr val="17375E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defRPr sz="1800" b="0">
                      <a:solidFill>
                        <a:srgbClr val="FFFFFF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30" name="Oval"/>
                <p:cNvSpPr/>
                <p:nvPr/>
              </p:nvSpPr>
              <p:spPr>
                <a:xfrm>
                  <a:off x="-1" y="0"/>
                  <a:ext cx="3119148" cy="3024148"/>
                </a:xfrm>
                <a:prstGeom prst="ellipse">
                  <a:avLst/>
                </a:prstGeom>
                <a:noFill/>
                <a:ln w="25400" cap="flat">
                  <a:solidFill>
                    <a:srgbClr val="17375E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defRPr sz="1800" b="0">
                      <a:solidFill>
                        <a:srgbClr val="FFFFFF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31" name="Circle"/>
                <p:cNvSpPr/>
                <p:nvPr/>
              </p:nvSpPr>
              <p:spPr>
                <a:xfrm>
                  <a:off x="833130" y="2786082"/>
                  <a:ext cx="214315" cy="21431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294A72"/>
                    </a:gs>
                    <a:gs pos="50000">
                      <a:srgbClr val="3B6BA5"/>
                    </a:gs>
                    <a:gs pos="100000">
                      <a:srgbClr val="4780C5"/>
                    </a:gs>
                  </a:gsLst>
                  <a:lin ang="0" scaled="0"/>
                </a:gradFill>
                <a:ln w="25400" cap="flat">
                  <a:solidFill>
                    <a:srgbClr val="3A5E8A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defRPr sz="1800" b="0">
                      <a:solidFill>
                        <a:srgbClr val="FFFFFF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32" name="Line"/>
                <p:cNvSpPr/>
                <p:nvPr/>
              </p:nvSpPr>
              <p:spPr>
                <a:xfrm flipV="1">
                  <a:off x="1016058" y="2357456"/>
                  <a:ext cx="209983" cy="460013"/>
                </a:xfrm>
                <a:prstGeom prst="line">
                  <a:avLst/>
                </a:prstGeom>
                <a:noFill/>
                <a:ln w="9525" cap="flat">
                  <a:solidFill>
                    <a:srgbClr val="4A7EBB"/>
                  </a:solidFill>
                  <a:prstDash val="dash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algn="l" defTabSz="914400">
                    <a:defRPr sz="1800" b="0"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/>
                </a:p>
              </p:txBody>
            </p:sp>
          </p:grpSp>
          <p:sp>
            <p:nvSpPr>
              <p:cNvPr id="26" name="Line"/>
              <p:cNvSpPr/>
              <p:nvPr/>
            </p:nvSpPr>
            <p:spPr>
              <a:xfrm flipV="1">
                <a:off x="2708544" y="2857519"/>
                <a:ext cx="124851" cy="25989"/>
              </a:xfrm>
              <a:prstGeom prst="line">
                <a:avLst/>
              </a:prstGeom>
              <a:noFill/>
              <a:ln w="9525" cap="flat">
                <a:solidFill>
                  <a:srgbClr val="0F253F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 b="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20" name="Line"/>
            <p:cNvSpPr/>
            <p:nvPr/>
          </p:nvSpPr>
          <p:spPr>
            <a:xfrm>
              <a:off x="4262429" y="8074566"/>
              <a:ext cx="1043260" cy="194404"/>
            </a:xfrm>
            <a:prstGeom prst="line">
              <a:avLst/>
            </a:prstGeom>
            <a:ln w="19050">
              <a:solidFill>
                <a:srgbClr val="FF0000"/>
              </a:solidFill>
              <a:tailEnd type="triangle"/>
            </a:ln>
          </p:spPr>
          <p:txBody>
            <a:bodyPr lIns="45719" rIns="45719"/>
            <a:lstStyle/>
            <a:p>
              <a:pPr algn="l" defTabSz="914400">
                <a:defRPr sz="1800" b="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1" name="Line"/>
            <p:cNvSpPr/>
            <p:nvPr/>
          </p:nvSpPr>
          <p:spPr>
            <a:xfrm flipV="1">
              <a:off x="9251933" y="7344833"/>
              <a:ext cx="230734" cy="230735"/>
            </a:xfrm>
            <a:prstGeom prst="line">
              <a:avLst/>
            </a:prstGeom>
            <a:ln w="25400">
              <a:solidFill>
                <a:srgbClr val="0365C0"/>
              </a:solidFill>
              <a:tailEnd type="triangle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45719" rIns="45719"/>
            <a:lstStyle/>
            <a:p>
              <a:pPr algn="l">
                <a:defRPr sz="3600" b="0">
                  <a:latin typeface="Palatino"/>
                  <a:ea typeface="Palatino"/>
                  <a:cs typeface="Palatino"/>
                  <a:sym typeface="Palatino"/>
                </a:defRPr>
              </a:pPr>
              <a:endParaRPr/>
            </a:p>
          </p:txBody>
        </p:sp>
        <p:sp>
          <p:nvSpPr>
            <p:cNvPr id="22" name="X-ray"/>
            <p:cNvSpPr txBox="1"/>
            <p:nvPr/>
          </p:nvSpPr>
          <p:spPr>
            <a:xfrm>
              <a:off x="10796737" y="7967736"/>
              <a:ext cx="814944" cy="45974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 algn="l" defTabSz="914400">
                <a:defRPr b="0">
                  <a:solidFill>
                    <a:srgbClr val="0F253F"/>
                  </a:solidFill>
                  <a:latin typeface="Palatino Linotype"/>
                  <a:ea typeface="Palatino Linotype"/>
                  <a:cs typeface="Palatino Linotype"/>
                  <a:sym typeface="Palatino Linotype"/>
                </a:defRPr>
              </a:lvl1pPr>
            </a:lstStyle>
            <a:p>
              <a:r>
                <a:t>X-ray</a:t>
              </a:r>
            </a:p>
          </p:txBody>
        </p:sp>
      </p:grpSp>
      <p:sp>
        <p:nvSpPr>
          <p:cNvPr id="9" name="Textfeld 8"/>
          <p:cNvSpPr txBox="1"/>
          <p:nvPr/>
        </p:nvSpPr>
        <p:spPr>
          <a:xfrm>
            <a:off x="1406921" y="2571703"/>
            <a:ext cx="1779333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AT" sz="2000" b="0" dirty="0">
                <a:latin typeface="Palatino Linotype" panose="02040502050505030304" pitchFamily="18" charset="0"/>
              </a:rPr>
              <a:t>K</a:t>
            </a:r>
            <a:r>
              <a:rPr lang="de-AT" sz="2000" b="0" baseline="30000" dirty="0">
                <a:latin typeface="Palatino Linotype" panose="02040502050505030304" pitchFamily="18" charset="0"/>
              </a:rPr>
              <a:t>-</a:t>
            </a:r>
            <a:r>
              <a:rPr lang="de-AT" sz="2000" b="0" dirty="0">
                <a:latin typeface="Palatino Linotype" panose="02040502050505030304" pitchFamily="18" charset="0"/>
              </a:rPr>
              <a:t> </a:t>
            </a:r>
            <a:r>
              <a:rPr lang="de-AT" sz="2000" b="0" dirty="0" err="1">
                <a:latin typeface="Palatino Linotype" panose="02040502050505030304" pitchFamily="18" charset="0"/>
              </a:rPr>
              <a:t>slows</a:t>
            </a:r>
            <a:r>
              <a:rPr lang="de-AT" sz="2000" b="0" dirty="0">
                <a:latin typeface="Palatino Linotype" panose="02040502050505030304" pitchFamily="18" charset="0"/>
              </a:rPr>
              <a:t> down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4650938" y="2225704"/>
            <a:ext cx="2769989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AT" sz="2000" b="0" dirty="0" err="1">
                <a:latin typeface="Palatino Linotype" panose="02040502050505030304" pitchFamily="18" charset="0"/>
              </a:rPr>
              <a:t>Cascade</a:t>
            </a:r>
            <a:r>
              <a:rPr lang="de-AT" sz="2000" b="0" dirty="0">
                <a:latin typeface="Palatino Linotype" panose="02040502050505030304" pitchFamily="18" charset="0"/>
              </a:rPr>
              <a:t>: 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AT" sz="2000" b="0" dirty="0">
                <a:latin typeface="Palatino Linotype" panose="02040502050505030304" pitchFamily="18" charset="0"/>
              </a:rPr>
              <a:t>Auger </a:t>
            </a:r>
            <a:r>
              <a:rPr lang="de-AT" sz="2000" b="0" dirty="0" err="1">
                <a:latin typeface="Palatino Linotype" panose="02040502050505030304" pitchFamily="18" charset="0"/>
              </a:rPr>
              <a:t>electrons</a:t>
            </a:r>
            <a:r>
              <a:rPr lang="de-AT" sz="2000" b="0" dirty="0">
                <a:latin typeface="Palatino Linotype" panose="02040502050505030304" pitchFamily="18" charset="0"/>
              </a:rPr>
              <a:t>, X-</a:t>
            </a:r>
            <a:r>
              <a:rPr lang="de-AT" sz="2000" b="0" dirty="0" err="1">
                <a:latin typeface="Palatino Linotype" panose="02040502050505030304" pitchFamily="18" charset="0"/>
              </a:rPr>
              <a:t>rays</a:t>
            </a:r>
            <a:endParaRPr lang="de-AT" sz="2000" b="0" dirty="0">
              <a:latin typeface="Palatino Linotype" panose="02040502050505030304" pitchFamily="18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7026685" y="3521899"/>
            <a:ext cx="1590180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AT" sz="2000" b="0" dirty="0" err="1">
                <a:latin typeface="Palatino Linotype" panose="02040502050505030304" pitchFamily="18" charset="0"/>
              </a:rPr>
              <a:t>Ground</a:t>
            </a:r>
            <a:r>
              <a:rPr lang="de-AT" sz="2000" b="0" dirty="0">
                <a:latin typeface="Palatino Linotype" panose="02040502050505030304" pitchFamily="18" charset="0"/>
              </a:rPr>
              <a:t> </a:t>
            </a:r>
            <a:r>
              <a:rPr lang="de-AT" sz="2000" b="0" dirty="0" err="1">
                <a:latin typeface="Palatino Linotype" panose="02040502050505030304" pitchFamily="18" charset="0"/>
              </a:rPr>
              <a:t>state</a:t>
            </a:r>
            <a:endParaRPr lang="de-AT" sz="2000" b="0" dirty="0">
              <a:latin typeface="Palatino Linotype" panose="02040502050505030304" pitchFamily="18" charset="0"/>
            </a:endParaRPr>
          </a:p>
        </p:txBody>
      </p:sp>
      <p:sp>
        <p:nvSpPr>
          <p:cNvPr id="42" name="n=1"/>
          <p:cNvSpPr txBox="1"/>
          <p:nvPr/>
        </p:nvSpPr>
        <p:spPr>
          <a:xfrm>
            <a:off x="7793816" y="7450427"/>
            <a:ext cx="630789" cy="361734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noAutofit/>
          </a:bodyPr>
          <a:lstStyle>
            <a:lvl1pPr algn="l" defTabSz="914400">
              <a:defRPr sz="1800" b="0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r>
              <a:rPr dirty="0"/>
              <a:t>n=</a:t>
            </a:r>
            <a:r>
              <a:rPr lang="de-AT" dirty="0"/>
              <a:t>25</a:t>
            </a:r>
            <a:endParaRPr dirty="0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BE09E6DA-4CA5-4F57-91E4-6EC8704B061C}"/>
              </a:ext>
            </a:extLst>
          </p:cNvPr>
          <p:cNvGrpSpPr/>
          <p:nvPr/>
        </p:nvGrpSpPr>
        <p:grpSpPr>
          <a:xfrm>
            <a:off x="1833665" y="3136279"/>
            <a:ext cx="8853054" cy="801946"/>
            <a:chOff x="1882025" y="3521487"/>
            <a:chExt cx="8853054" cy="801946"/>
          </a:xfrm>
        </p:grpSpPr>
        <p:cxnSp>
          <p:nvCxnSpPr>
            <p:cNvPr id="8" name="Gerade Verbindung mit Pfeil 7"/>
            <p:cNvCxnSpPr/>
            <p:nvPr/>
          </p:nvCxnSpPr>
          <p:spPr>
            <a:xfrm>
              <a:off x="1882025" y="3668099"/>
              <a:ext cx="8853054" cy="0"/>
            </a:xfrm>
            <a:prstGeom prst="straightConnector1">
              <a:avLst/>
            </a:prstGeom>
            <a:noFill/>
            <a:ln w="38100" cap="flat">
              <a:solidFill>
                <a:schemeClr val="accent1">
                  <a:lumMod val="50000"/>
                </a:schemeClr>
              </a:solidFill>
              <a:prstDash val="solid"/>
              <a:miter lim="400000"/>
              <a:tailEnd type="arrow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45" name="Textfeld 44"/>
            <p:cNvSpPr txBox="1"/>
            <p:nvPr/>
          </p:nvSpPr>
          <p:spPr>
            <a:xfrm>
              <a:off x="3101285" y="3913064"/>
              <a:ext cx="2175275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AT" sz="2000" b="0" dirty="0" err="1">
                  <a:latin typeface="Palatino Linotype" panose="02040502050505030304" pitchFamily="18" charset="0"/>
                </a:rPr>
                <a:t>Captured</a:t>
              </a:r>
              <a:r>
                <a:rPr lang="de-AT" sz="2000" b="0" dirty="0">
                  <a:latin typeface="Palatino Linotype" panose="02040502050505030304" pitchFamily="18" charset="0"/>
                </a:rPr>
                <a:t> </a:t>
              </a:r>
              <a:r>
                <a:rPr lang="de-AT" sz="2000" b="0" dirty="0" err="1">
                  <a:latin typeface="Palatino Linotype" panose="02040502050505030304" pitchFamily="18" charset="0"/>
                </a:rPr>
                <a:t>by</a:t>
              </a:r>
              <a:r>
                <a:rPr lang="de-AT" sz="2000" b="0" dirty="0">
                  <a:latin typeface="Palatino Linotype" panose="02040502050505030304" pitchFamily="18" charset="0"/>
                </a:rPr>
                <a:t> </a:t>
              </a:r>
              <a:r>
                <a:rPr lang="de-AT" sz="2000" b="0" dirty="0" err="1">
                  <a:latin typeface="Palatino Linotype" panose="02040502050505030304" pitchFamily="18" charset="0"/>
                </a:rPr>
                <a:t>atom</a:t>
              </a:r>
              <a:endParaRPr kumimoji="0" lang="de-AT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Helvetica Neue"/>
              </a:endParaRPr>
            </a:p>
          </p:txBody>
        </p:sp>
        <p:sp>
          <p:nvSpPr>
            <p:cNvPr id="12" name="Ellipse 11"/>
            <p:cNvSpPr>
              <a:spLocks noChangeAspect="1"/>
            </p:cNvSpPr>
            <p:nvPr/>
          </p:nvSpPr>
          <p:spPr>
            <a:xfrm flipV="1">
              <a:off x="2163693" y="3547332"/>
              <a:ext cx="250240" cy="25024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AT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49" name="Ellipse 48"/>
            <p:cNvSpPr>
              <a:spLocks noChangeAspect="1"/>
            </p:cNvSpPr>
            <p:nvPr/>
          </p:nvSpPr>
          <p:spPr>
            <a:xfrm flipV="1">
              <a:off x="4039445" y="3547332"/>
              <a:ext cx="250240" cy="25024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AT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50" name="Ellipse 49"/>
            <p:cNvSpPr>
              <a:spLocks noChangeAspect="1"/>
            </p:cNvSpPr>
            <p:nvPr/>
          </p:nvSpPr>
          <p:spPr>
            <a:xfrm flipV="1">
              <a:off x="5871356" y="3552025"/>
              <a:ext cx="250240" cy="25024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AT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51" name="Ellipse 50"/>
            <p:cNvSpPr>
              <a:spLocks noChangeAspect="1"/>
            </p:cNvSpPr>
            <p:nvPr/>
          </p:nvSpPr>
          <p:spPr>
            <a:xfrm flipV="1">
              <a:off x="7745015" y="3521487"/>
              <a:ext cx="250240" cy="25024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AT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44" name="Ellipse 43">
              <a:extLst>
                <a:ext uri="{FF2B5EF4-FFF2-40B4-BE49-F238E27FC236}">
                  <a16:creationId xmlns:a16="http://schemas.microsoft.com/office/drawing/2014/main" id="{B85A2874-EC48-448D-A652-80AECA5F93F8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9579019" y="3547332"/>
              <a:ext cx="250240" cy="25024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AT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sp>
        <p:nvSpPr>
          <p:cNvPr id="48" name="Textfeld 47">
            <a:extLst>
              <a:ext uri="{FF2B5EF4-FFF2-40B4-BE49-F238E27FC236}">
                <a16:creationId xmlns:a16="http://schemas.microsoft.com/office/drawing/2014/main" id="{F55E20CE-1F09-4359-91D1-220687EB2C9C}"/>
              </a:ext>
            </a:extLst>
          </p:cNvPr>
          <p:cNvSpPr txBox="1"/>
          <p:nvPr/>
        </p:nvSpPr>
        <p:spPr>
          <a:xfrm>
            <a:off x="8907770" y="2233955"/>
            <a:ext cx="1394614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AT" sz="2000" b="0" dirty="0">
                <a:latin typeface="Palatino Linotype" panose="02040502050505030304" pitchFamily="18" charset="0"/>
              </a:rPr>
              <a:t>Absorption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AT" sz="2000" b="0" dirty="0" err="1">
                <a:latin typeface="Palatino Linotype" panose="02040502050505030304" pitchFamily="18" charset="0"/>
              </a:rPr>
              <a:t>by</a:t>
            </a:r>
            <a:r>
              <a:rPr lang="de-AT" sz="2000" b="0" dirty="0">
                <a:latin typeface="Palatino Linotype" panose="02040502050505030304" pitchFamily="18" charset="0"/>
              </a:rPr>
              <a:t> </a:t>
            </a:r>
            <a:r>
              <a:rPr lang="de-AT" sz="2000" b="0" dirty="0" err="1">
                <a:latin typeface="Palatino Linotype" panose="02040502050505030304" pitchFamily="18" charset="0"/>
              </a:rPr>
              <a:t>nucleus</a:t>
            </a:r>
            <a:endParaRPr lang="de-AT" sz="2000" b="0" dirty="0">
              <a:latin typeface="Palatino Linotype" panose="02040502050505030304" pitchFamily="18" charset="0"/>
            </a:endParaRPr>
          </a:p>
        </p:txBody>
      </p:sp>
      <p:sp>
        <p:nvSpPr>
          <p:cNvPr id="52" name="n=1">
            <a:extLst>
              <a:ext uri="{FF2B5EF4-FFF2-40B4-BE49-F238E27FC236}">
                <a16:creationId xmlns:a16="http://schemas.microsoft.com/office/drawing/2014/main" id="{C878B160-ED6A-457C-BBAC-5A7EB504E7BC}"/>
              </a:ext>
            </a:extLst>
          </p:cNvPr>
          <p:cNvSpPr txBox="1"/>
          <p:nvPr/>
        </p:nvSpPr>
        <p:spPr>
          <a:xfrm>
            <a:off x="9248361" y="5892953"/>
            <a:ext cx="630789" cy="367308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noAutofit/>
          </a:bodyPr>
          <a:lstStyle>
            <a:lvl1pPr algn="l" defTabSz="914400">
              <a:defRPr sz="1800" b="0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 algn="ctr"/>
            <a:r>
              <a:rPr dirty="0"/>
              <a:t>n=</a:t>
            </a:r>
            <a:r>
              <a:rPr lang="de-AT" dirty="0"/>
              <a:t>2</a:t>
            </a:r>
            <a:endParaRPr dirty="0"/>
          </a:p>
        </p:txBody>
      </p:sp>
      <p:sp>
        <p:nvSpPr>
          <p:cNvPr id="53" name="n=1">
            <a:extLst>
              <a:ext uri="{FF2B5EF4-FFF2-40B4-BE49-F238E27FC236}">
                <a16:creationId xmlns:a16="http://schemas.microsoft.com/office/drawing/2014/main" id="{82119B3F-83CB-439E-A493-627A9FC53765}"/>
              </a:ext>
            </a:extLst>
          </p:cNvPr>
          <p:cNvSpPr txBox="1"/>
          <p:nvPr/>
        </p:nvSpPr>
        <p:spPr>
          <a:xfrm>
            <a:off x="8673986" y="6200709"/>
            <a:ext cx="630789" cy="367308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noAutofit/>
          </a:bodyPr>
          <a:lstStyle>
            <a:lvl1pPr algn="l" defTabSz="914400">
              <a:defRPr sz="1800" b="0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 algn="ctr"/>
            <a:r>
              <a:rPr dirty="0"/>
              <a:t>n=</a:t>
            </a:r>
            <a:r>
              <a:rPr lang="de-AT" dirty="0"/>
              <a:t>1</a:t>
            </a:r>
            <a:endParaRPr dirty="0"/>
          </a:p>
        </p:txBody>
      </p:sp>
      <p:sp>
        <p:nvSpPr>
          <p:cNvPr id="55" name="C. Trippl - SMI 2018, Vienna">
            <a:extLst>
              <a:ext uri="{FF2B5EF4-FFF2-40B4-BE49-F238E27FC236}">
                <a16:creationId xmlns:a16="http://schemas.microsoft.com/office/drawing/2014/main" id="{BE44E1C1-41B3-4460-91E5-62870E6AAC9D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50932643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MOTIVATION"/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CHARACTERISATION</a:t>
            </a:r>
            <a:endParaRPr dirty="0"/>
          </a:p>
        </p:txBody>
      </p:sp>
      <p:sp>
        <p:nvSpPr>
          <p:cNvPr id="177" name="exotic kaonic atoms provide unique way to study strong interaction with strangeness…"/>
          <p:cNvSpPr txBox="1">
            <a:spLocks noGrp="1"/>
          </p:cNvSpPr>
          <p:nvPr>
            <p:ph type="body" idx="1"/>
          </p:nvPr>
        </p:nvSpPr>
        <p:spPr>
          <a:xfrm>
            <a:off x="893762" y="2173816"/>
            <a:ext cx="11217276" cy="6188076"/>
          </a:xfrm>
          <a:prstGeom prst="rect">
            <a:avLst/>
          </a:prstGeom>
        </p:spPr>
        <p:txBody>
          <a:bodyPr>
            <a:normAutofit/>
          </a:bodyPr>
          <a:lstStyle>
            <a:lvl1pPr marL="212271" indent="-212271">
              <a:lnSpc>
                <a:spcPct val="150000"/>
              </a:lnSpc>
              <a:defRPr sz="2600"/>
            </a:lvl1pPr>
            <a:lvl2pPr marL="669471" indent="-212271">
              <a:lnSpc>
                <a:spcPct val="150000"/>
              </a:lnSpc>
              <a:defRPr sz="2600"/>
            </a:lvl2pPr>
          </a:lstStyle>
          <a:p>
            <a:r>
              <a:rPr lang="de-AT" sz="3000" b="1" dirty="0" err="1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Detection</a:t>
            </a:r>
            <a:r>
              <a:rPr lang="de-AT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 Efficiency</a:t>
            </a:r>
          </a:p>
          <a:p>
            <a:pPr lvl="1"/>
            <a:r>
              <a:rPr lang="de-AT" sz="2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Multiplicity</a:t>
            </a:r>
            <a:r>
              <a:rPr lang="de-AT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: (98.8 ± 0.2)% </a:t>
            </a:r>
            <a:r>
              <a:rPr lang="de-AT" sz="2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for</a:t>
            </a:r>
            <a:r>
              <a:rPr lang="de-AT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four</a:t>
            </a:r>
            <a:r>
              <a:rPr lang="de-AT" sz="2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detectors</a:t>
            </a:r>
            <a:endParaRPr lang="de-AT" sz="2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/>
            <a:endParaRPr lang="de-AT" sz="1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914400" lvl="2" indent="0">
              <a:buNone/>
            </a:pPr>
            <a:endParaRPr lang="de-AT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endParaRPr lang="de-AT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914400" lvl="2" indent="0">
              <a:buNone/>
            </a:pPr>
            <a:endParaRPr lang="de-AT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78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Line"/>
          <p:cNvSpPr/>
          <p:nvPr/>
        </p:nvSpPr>
        <p:spPr>
          <a:xfrm>
            <a:off x="464655" y="16189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C33FD8-C85A-432C-A8F7-0F240128E16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40</a:t>
            </a:fld>
            <a:endParaRPr lang="en-GB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BE7E9E8-E89E-44F7-8EC3-93327013A0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133" y="3760616"/>
            <a:ext cx="6874533" cy="4700229"/>
          </a:xfrm>
          <a:prstGeom prst="rect">
            <a:avLst/>
          </a:prstGeom>
        </p:spPr>
      </p:pic>
      <p:sp>
        <p:nvSpPr>
          <p:cNvPr id="10" name="C. Trippl - SMI 2018, Vienna">
            <a:extLst>
              <a:ext uri="{FF2B5EF4-FFF2-40B4-BE49-F238E27FC236}">
                <a16:creationId xmlns:a16="http://schemas.microsoft.com/office/drawing/2014/main" id="{4A358D6F-1DAF-471F-8FAB-C1AB96048D76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99565556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41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CHARACTERISATION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6588669"/>
          </a:xfrm>
          <a:prstGeom prst="rect">
            <a:avLst/>
          </a:prstGeom>
        </p:spPr>
        <p:txBody>
          <a:bodyPr numCol="1" spcCol="0">
            <a:normAutofit/>
          </a:bodyPr>
          <a:lstStyle/>
          <a:p>
            <a:pPr marL="212271" indent="-212271">
              <a:lnSpc>
                <a:spcPct val="150000"/>
              </a:lnSpc>
              <a:defRPr sz="2600"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Temperature studies of Detectors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CD0CF3C-CD98-46E9-AD74-4A15E0655B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749" y="2972873"/>
            <a:ext cx="10984307" cy="6150870"/>
          </a:xfrm>
          <a:prstGeom prst="rect">
            <a:avLst/>
          </a:prstGeom>
        </p:spPr>
      </p:pic>
      <p:sp>
        <p:nvSpPr>
          <p:cNvPr id="12" name="C. Trippl - SMI 2018, Vienna">
            <a:extLst>
              <a:ext uri="{FF2B5EF4-FFF2-40B4-BE49-F238E27FC236}">
                <a16:creationId xmlns:a16="http://schemas.microsoft.com/office/drawing/2014/main" id="{C981F68B-36C4-4412-9ECE-EBBAD9A62ED1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3465716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42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CHARACTERISATION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6588669"/>
          </a:xfrm>
          <a:prstGeom prst="rect">
            <a:avLst/>
          </a:prstGeom>
        </p:spPr>
        <p:txBody>
          <a:bodyPr numCol="1" spcCol="0">
            <a:normAutofit/>
          </a:bodyPr>
          <a:lstStyle/>
          <a:p>
            <a:pPr marL="212271" indent="-212271">
              <a:lnSpc>
                <a:spcPct val="150000"/>
              </a:lnSpc>
              <a:defRPr sz="2600"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Temperature studies of Detectors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6BC4B1F-BBBC-4268-9FA6-A4162BF434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836" y="2972873"/>
            <a:ext cx="7663127" cy="6107820"/>
          </a:xfrm>
          <a:prstGeom prst="rect">
            <a:avLst/>
          </a:prstGeom>
        </p:spPr>
      </p:pic>
      <p:sp>
        <p:nvSpPr>
          <p:cNvPr id="12" name="C. Trippl - SMI 2018, Vienna">
            <a:extLst>
              <a:ext uri="{FF2B5EF4-FFF2-40B4-BE49-F238E27FC236}">
                <a16:creationId xmlns:a16="http://schemas.microsoft.com/office/drawing/2014/main" id="{7A17F84D-6CAC-49B3-8561-4455D041FF93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17329395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43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CHARACTERISATION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6588669"/>
          </a:xfrm>
          <a:prstGeom prst="rect">
            <a:avLst/>
          </a:prstGeom>
        </p:spPr>
        <p:txBody>
          <a:bodyPr numCol="1" spcCol="0">
            <a:normAutofit/>
          </a:bodyPr>
          <a:lstStyle/>
          <a:p>
            <a:pPr marL="212271" indent="-212271">
              <a:lnSpc>
                <a:spcPct val="150000"/>
              </a:lnSpc>
              <a:defRPr sz="2600"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Temperature studies of Detectors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8D02F44-B676-4DC7-9742-92AA97506D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072" y="3331338"/>
            <a:ext cx="6065753" cy="4841370"/>
          </a:xfrm>
          <a:prstGeom prst="rect">
            <a:avLst/>
          </a:prstGeom>
        </p:spPr>
      </p:pic>
      <p:sp>
        <p:nvSpPr>
          <p:cNvPr id="12" name="C. Trippl - SMI 2018, Vienna">
            <a:extLst>
              <a:ext uri="{FF2B5EF4-FFF2-40B4-BE49-F238E27FC236}">
                <a16:creationId xmlns:a16="http://schemas.microsoft.com/office/drawing/2014/main" id="{4DB95688-9351-47D3-9E98-938FE8C96B8C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11358633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44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CHARACTERISATION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6588669"/>
          </a:xfrm>
          <a:prstGeom prst="rect">
            <a:avLst/>
          </a:prstGeom>
        </p:spPr>
        <p:txBody>
          <a:bodyPr numCol="1" spcCol="0">
            <a:normAutofit/>
          </a:bodyPr>
          <a:lstStyle/>
          <a:p>
            <a:pPr marL="212271" indent="-212271">
              <a:lnSpc>
                <a:spcPct val="150000"/>
              </a:lnSpc>
              <a:defRPr sz="2600"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Temperature studies of Detectors</a:t>
            </a:r>
          </a:p>
          <a:p>
            <a:pPr marL="495300" lvl="1" indent="0">
              <a:lnSpc>
                <a:spcPct val="150000"/>
              </a:lnSpc>
              <a:buNone/>
              <a:defRPr sz="2600"/>
            </a:pPr>
            <a:endParaRPr lang="en-GB" sz="26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3EDDC72-E167-4194-875D-F755DDA0E4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16" y="3224345"/>
            <a:ext cx="5924884" cy="494217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1923AE8-9BB2-4C77-8889-CD1FB0AF8D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289" y="3218155"/>
            <a:ext cx="6197372" cy="494836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C22490C5-D34D-4641-A49F-4B667678F150}"/>
              </a:ext>
            </a:extLst>
          </p:cNvPr>
          <p:cNvSpPr txBox="1"/>
          <p:nvPr/>
        </p:nvSpPr>
        <p:spPr>
          <a:xfrm>
            <a:off x="845568" y="8288212"/>
            <a:ext cx="11762835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just"/>
            <a:r>
              <a:rPr kumimoji="0" lang="en-GB" sz="1600" b="0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Trebuchet MS" panose="020B0603020202020204" pitchFamily="34" charset="0"/>
                <a:sym typeface="Helvetica Neue"/>
              </a:rPr>
              <a:t>AdvanSiD</a:t>
            </a:r>
            <a:r>
              <a:rPr kumimoji="0" lang="en-GB" sz="16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Trebuchet MS" panose="020B0603020202020204" pitchFamily="34" charset="0"/>
                <a:sym typeface="Helvetica Neue"/>
              </a:rPr>
              <a:t>. NUV </a:t>
            </a:r>
            <a:r>
              <a:rPr kumimoji="0" lang="en-GB" sz="1600" b="0" i="0" u="none" strike="noStrike" cap="none" spc="0" normalizeH="0" baseline="0" dirty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Trebuchet MS" panose="020B0603020202020204" pitchFamily="34" charset="0"/>
                <a:sym typeface="Helvetica Neue"/>
              </a:rPr>
              <a:t>SiPMs</a:t>
            </a:r>
            <a:r>
              <a:rPr kumimoji="0" lang="en-GB" sz="16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Trebuchet MS" panose="020B0603020202020204" pitchFamily="34" charset="0"/>
                <a:sym typeface="Helvetica Neue"/>
              </a:rPr>
              <a:t> Datasheet (Rev.</a:t>
            </a:r>
            <a:r>
              <a:rPr lang="en-GB" sz="16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603020202020204" pitchFamily="34" charset="0"/>
              </a:rPr>
              <a:t>9). www.advansid.com/products/product-detail/asd-rgb-nuv-4s-p (Accessed 12.03.2019)</a:t>
            </a:r>
            <a:endParaRPr kumimoji="0" lang="en-GB" sz="1600" b="0" i="0" u="none" strike="noStrike" cap="none" spc="0" normalizeH="0" baseline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FillTx/>
              <a:latin typeface="Trebuchet MS" panose="020B0603020202020204" pitchFamily="34" charset="0"/>
              <a:sym typeface="Helvetica Neue"/>
            </a:endParaRPr>
          </a:p>
        </p:txBody>
      </p:sp>
      <p:sp>
        <p:nvSpPr>
          <p:cNvPr id="13" name="C. Trippl - SMI 2018, Vienna">
            <a:extLst>
              <a:ext uri="{FF2B5EF4-FFF2-40B4-BE49-F238E27FC236}">
                <a16:creationId xmlns:a16="http://schemas.microsoft.com/office/drawing/2014/main" id="{72273E1B-EF4B-46AC-97EA-5D2D27DE80E2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7581852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45</a:t>
            </a:fld>
            <a:endParaRPr lang="en-GB" dirty="0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CHARACTERISATION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 dirty="0"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6588669"/>
          </a:xfrm>
          <a:prstGeom prst="rect">
            <a:avLst/>
          </a:prstGeom>
        </p:spPr>
        <p:txBody>
          <a:bodyPr numCol="1" spcCol="0">
            <a:normAutofit/>
          </a:bodyPr>
          <a:lstStyle/>
          <a:p>
            <a:pPr marL="212271" indent="-212271">
              <a:lnSpc>
                <a:spcPct val="150000"/>
              </a:lnSpc>
              <a:defRPr sz="2600"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Temperature</a:t>
            </a:r>
            <a:r>
              <a:rPr lang="de-AT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studies of Amplification Boards</a:t>
            </a: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en-GB" sz="2600" dirty="0">
                <a:solidFill>
                  <a:schemeClr val="tx1"/>
                </a:solidFill>
                <a:latin typeface="Palatino Linotype" panose="02040502050505030304" pitchFamily="18" charset="0"/>
              </a:rPr>
              <a:t>Amplification board in climate chamber</a:t>
            </a: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en-GB" sz="26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SiPM</a:t>
            </a:r>
            <a:r>
              <a:rPr lang="en-GB" sz="2600" dirty="0">
                <a:solidFill>
                  <a:schemeClr val="tx1"/>
                </a:solidFill>
                <a:latin typeface="Palatino Linotype" panose="02040502050505030304" pitchFamily="18" charset="0"/>
              </a:rPr>
              <a:t> with Na-22 source outside at constant temperature</a:t>
            </a:r>
          </a:p>
          <a:p>
            <a:pPr marL="707571" lvl="1" indent="-212271">
              <a:lnSpc>
                <a:spcPct val="150000"/>
              </a:lnSpc>
              <a:defRPr sz="2600"/>
            </a:pPr>
            <a:r>
              <a:rPr lang="en-GB" sz="2600" dirty="0">
                <a:solidFill>
                  <a:schemeClr val="tx1"/>
                </a:solidFill>
                <a:latin typeface="Palatino Linotype" panose="02040502050505030304" pitchFamily="18" charset="0"/>
              </a:rPr>
              <a:t>Pulse height spectra at T = (10, 20, 30, 40)°C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43D1659-5BC2-43EB-89EF-E9200BCA0F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198" y="5490891"/>
            <a:ext cx="6502400" cy="3658120"/>
          </a:xfrm>
          <a:prstGeom prst="rect">
            <a:avLst/>
          </a:prstGeom>
        </p:spPr>
      </p:pic>
      <p:sp>
        <p:nvSpPr>
          <p:cNvPr id="9" name="C. Trippl - SMI 2018, Vienna">
            <a:extLst>
              <a:ext uri="{FF2B5EF4-FFF2-40B4-BE49-F238E27FC236}">
                <a16:creationId xmlns:a16="http://schemas.microsoft.com/office/drawing/2014/main" id="{A461C08C-8A85-4227-9DC1-5C96A839A5D9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22587053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46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CHARACTERISATION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6588669"/>
          </a:xfrm>
          <a:prstGeom prst="rect">
            <a:avLst/>
          </a:prstGeom>
        </p:spPr>
        <p:txBody>
          <a:bodyPr numCol="1" spcCol="0">
            <a:normAutofit/>
          </a:bodyPr>
          <a:lstStyle/>
          <a:p>
            <a:pPr marL="212271" indent="-212271">
              <a:lnSpc>
                <a:spcPct val="150000"/>
              </a:lnSpc>
              <a:defRPr sz="2600"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Temperature studies of Amplification Boards</a:t>
            </a:r>
          </a:p>
          <a:p>
            <a:pPr marL="495300" lvl="1" indent="0">
              <a:lnSpc>
                <a:spcPct val="150000"/>
              </a:lnSpc>
              <a:buNone/>
              <a:defRPr sz="2600"/>
            </a:pPr>
            <a:endParaRPr lang="en-GB" sz="26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CC12E65-E702-40DA-8FE4-D2A0219B68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86" y="3332046"/>
            <a:ext cx="5972414" cy="502755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8B248D1-2A66-421E-9DBF-FF5ECD1F87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21" y="3414189"/>
            <a:ext cx="5748093" cy="4838727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FC0AF634-08CF-40B4-82AF-0C215D29E9B5}"/>
              </a:ext>
            </a:extLst>
          </p:cNvPr>
          <p:cNvSpPr txBox="1"/>
          <p:nvPr/>
        </p:nvSpPr>
        <p:spPr>
          <a:xfrm>
            <a:off x="732166" y="3332043"/>
            <a:ext cx="5630779" cy="410369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Helvetica Neue"/>
              </a:rPr>
              <a:t>Comparison Position of First Compton Edge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CED8DAB-16F0-46EF-8EAA-2D1537568CF0}"/>
              </a:ext>
            </a:extLst>
          </p:cNvPr>
          <p:cNvSpPr txBox="1"/>
          <p:nvPr/>
        </p:nvSpPr>
        <p:spPr>
          <a:xfrm>
            <a:off x="6736474" y="3332042"/>
            <a:ext cx="5838825" cy="410369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Helvetica Neue"/>
              </a:rPr>
              <a:t>Comparison Position of Second Compton Edge</a:t>
            </a:r>
          </a:p>
        </p:txBody>
      </p:sp>
      <p:sp>
        <p:nvSpPr>
          <p:cNvPr id="14" name="C. Trippl - SMI 2018, Vienna">
            <a:extLst>
              <a:ext uri="{FF2B5EF4-FFF2-40B4-BE49-F238E27FC236}">
                <a16:creationId xmlns:a16="http://schemas.microsoft.com/office/drawing/2014/main" id="{B4DC9288-0520-4FC0-B6D9-A52DEA4FDEB9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6422496"/>
      </p:ext>
    </p:extLst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CF23F5D-678C-4C5C-B92C-A7D665DD1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47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BAF356F2-6ECA-43C4-851A-58A540050C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VETO-2 CHARACTERISATION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4C5F77E-5B23-4ECE-A269-E74AF5EC1146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5C6BBC13-4543-442B-92AE-0CA6E6E0D6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196557"/>
            <a:ext cx="11217276" cy="6588669"/>
          </a:xfrm>
          <a:prstGeom prst="rect">
            <a:avLst/>
          </a:prstGeom>
        </p:spPr>
        <p:txBody>
          <a:bodyPr numCol="1" spcCol="0">
            <a:normAutofit/>
          </a:bodyPr>
          <a:lstStyle/>
          <a:p>
            <a:pPr marL="212271" indent="-212271">
              <a:lnSpc>
                <a:spcPct val="150000"/>
              </a:lnSpc>
              <a:defRPr sz="2600"/>
            </a:pP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Correlation of </a:t>
            </a:r>
            <a:r>
              <a:rPr lang="en-GB" sz="3000" b="1" dirty="0" err="1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ToT</a:t>
            </a:r>
            <a:r>
              <a:rPr lang="en-GB" sz="30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 and Amplitude</a:t>
            </a:r>
          </a:p>
          <a:p>
            <a:pPr marL="495300" lvl="1" indent="0">
              <a:lnSpc>
                <a:spcPct val="150000"/>
              </a:lnSpc>
              <a:buNone/>
              <a:defRPr sz="2600"/>
            </a:pPr>
            <a:endParaRPr lang="en-GB" sz="26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A46FBF3-A69E-4C43-900E-CDB1DB6DD8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190" y="2943161"/>
            <a:ext cx="8890419" cy="5963759"/>
          </a:xfrm>
          <a:prstGeom prst="rect">
            <a:avLst/>
          </a:prstGeom>
        </p:spPr>
      </p:pic>
      <p:sp>
        <p:nvSpPr>
          <p:cNvPr id="12" name="C. Trippl - SMI 2018, Vienna">
            <a:extLst>
              <a:ext uri="{FF2B5EF4-FFF2-40B4-BE49-F238E27FC236}">
                <a16:creationId xmlns:a16="http://schemas.microsoft.com/office/drawing/2014/main" id="{D1ADDD2E-CCB5-47AE-829F-578A4E8D674D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96985990"/>
      </p:ext>
    </p:extLst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EFAD146-A074-4D77-A706-B9D45A4EC6E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48</a:t>
            </a:fld>
            <a:endParaRPr lang="en-GB"/>
          </a:p>
        </p:txBody>
      </p:sp>
      <p:sp>
        <p:nvSpPr>
          <p:cNvPr id="10" name="DETECTOR SYSTEM">
            <a:extLst>
              <a:ext uri="{FF2B5EF4-FFF2-40B4-BE49-F238E27FC236}">
                <a16:creationId xmlns:a16="http://schemas.microsoft.com/office/drawing/2014/main" id="{868000E1-B5BB-4C1C-BA80-E6DAADD63A2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REFERENCES</a:t>
            </a:r>
            <a:endParaRPr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C33203E4-ED9D-47F5-8F5A-2D7FAB3A54D4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8" name="exotic kaonic atoms provide unique way to study strong interaction with strangeness…">
            <a:extLst>
              <a:ext uri="{FF2B5EF4-FFF2-40B4-BE49-F238E27FC236}">
                <a16:creationId xmlns:a16="http://schemas.microsoft.com/office/drawing/2014/main" id="{C7EC2D37-CB47-4C51-9501-B9B361E0581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93762" y="2597150"/>
            <a:ext cx="11217276" cy="618807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50000"/>
              </a:lnSpc>
              <a:defRPr sz="2600"/>
            </a:pPr>
            <a:r>
              <a:rPr lang="de-AT" sz="2200" dirty="0">
                <a:solidFill>
                  <a:schemeClr val="tx1"/>
                </a:solidFill>
                <a:latin typeface="Palatino Linotype" panose="02040502050505030304" pitchFamily="18" charset="0"/>
              </a:rPr>
              <a:t>Griffiths, D. J.: </a:t>
            </a:r>
            <a:r>
              <a:rPr lang="de-AT" sz="22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Introdution</a:t>
            </a:r>
            <a:r>
              <a:rPr lang="de-AT" sz="22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de-AT" sz="22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to</a:t>
            </a:r>
            <a:r>
              <a:rPr lang="de-AT" sz="22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de-AT" sz="22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elementary</a:t>
            </a:r>
            <a:r>
              <a:rPr lang="de-AT" sz="22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de-AT" sz="22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particles</a:t>
            </a:r>
            <a:r>
              <a:rPr lang="de-AT" sz="2200" dirty="0">
                <a:solidFill>
                  <a:schemeClr val="tx1"/>
                </a:solidFill>
                <a:latin typeface="Palatino Linotype" panose="02040502050505030304" pitchFamily="18" charset="0"/>
              </a:rPr>
              <a:t>. Weinheim, Wiley-VCH, 2008</a:t>
            </a:r>
          </a:p>
          <a:p>
            <a:pPr>
              <a:lnSpc>
                <a:spcPct val="150000"/>
              </a:lnSpc>
              <a:defRPr sz="2600"/>
            </a:pPr>
            <a:r>
              <a:rPr lang="de-AT" sz="22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Backenstoss</a:t>
            </a:r>
            <a:r>
              <a:rPr lang="de-AT" sz="2200" dirty="0">
                <a:solidFill>
                  <a:schemeClr val="tx1"/>
                </a:solidFill>
                <a:latin typeface="Palatino Linotype" panose="02040502050505030304" pitchFamily="18" charset="0"/>
              </a:rPr>
              <a:t>, G.: </a:t>
            </a:r>
            <a:r>
              <a:rPr lang="de-AT" sz="22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Pionic</a:t>
            </a:r>
            <a:r>
              <a:rPr lang="de-AT" sz="2200" dirty="0">
                <a:solidFill>
                  <a:schemeClr val="tx1"/>
                </a:solidFill>
                <a:latin typeface="Palatino Linotype" panose="02040502050505030304" pitchFamily="18" charset="0"/>
              </a:rPr>
              <a:t> Atoms. </a:t>
            </a:r>
            <a:r>
              <a:rPr lang="en-GB" sz="2200" i="1" dirty="0">
                <a:latin typeface="Palatino Linotype" panose="02040502050505030304" pitchFamily="18" charset="0"/>
              </a:rPr>
              <a:t>Annual Review of Nuclear Science</a:t>
            </a:r>
            <a:r>
              <a:rPr lang="en-GB" sz="2200" dirty="0">
                <a:latin typeface="Palatino Linotype" panose="02040502050505030304" pitchFamily="18" charset="0"/>
              </a:rPr>
              <a:t>, 1970, </a:t>
            </a:r>
            <a:r>
              <a:rPr lang="en-GB" sz="2200" b="1" dirty="0">
                <a:latin typeface="Palatino Linotype" panose="02040502050505030304" pitchFamily="18" charset="0"/>
              </a:rPr>
              <a:t>201</a:t>
            </a:r>
            <a:r>
              <a:rPr lang="en-GB" sz="2200" dirty="0">
                <a:latin typeface="Palatino Linotype" panose="02040502050505030304" pitchFamily="18" charset="0"/>
              </a:rPr>
              <a:t>(1), 467-508 </a:t>
            </a:r>
            <a:endParaRPr lang="de-AT" sz="2200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>
              <a:lnSpc>
                <a:spcPct val="150000"/>
              </a:lnSpc>
              <a:defRPr sz="2600"/>
            </a:pPr>
            <a:r>
              <a:rPr lang="de-AT" sz="2200" dirty="0" err="1">
                <a:latin typeface="Palatino Linotype" panose="02040502050505030304" pitchFamily="18" charset="0"/>
              </a:rPr>
              <a:t>Gotta</a:t>
            </a:r>
            <a:r>
              <a:rPr lang="de-AT" sz="2200" dirty="0">
                <a:latin typeface="Palatino Linotype" panose="02040502050505030304" pitchFamily="18" charset="0"/>
              </a:rPr>
              <a:t>, D</a:t>
            </a:r>
            <a:r>
              <a:rPr lang="de-AT" sz="2200" i="1" dirty="0">
                <a:latin typeface="Palatino Linotype" panose="02040502050505030304" pitchFamily="18" charset="0"/>
              </a:rPr>
              <a:t>. et al.</a:t>
            </a:r>
            <a:r>
              <a:rPr lang="de-AT" sz="2200" dirty="0">
                <a:latin typeface="Palatino Linotype" panose="02040502050505030304" pitchFamily="18" charset="0"/>
              </a:rPr>
              <a:t>: </a:t>
            </a:r>
            <a:r>
              <a:rPr lang="de-AT" sz="2200" dirty="0" err="1">
                <a:latin typeface="Palatino Linotype" panose="02040502050505030304" pitchFamily="18" charset="0"/>
              </a:rPr>
              <a:t>Pionic</a:t>
            </a:r>
            <a:r>
              <a:rPr lang="de-AT" sz="2200" dirty="0">
                <a:latin typeface="Palatino Linotype" panose="02040502050505030304" pitchFamily="18" charset="0"/>
              </a:rPr>
              <a:t> Hydrogen. </a:t>
            </a:r>
            <a:r>
              <a:rPr lang="de-AT" sz="2200" i="1" dirty="0">
                <a:latin typeface="Palatino Linotype" panose="02040502050505030304" pitchFamily="18" charset="0"/>
              </a:rPr>
              <a:t>Physics </a:t>
            </a:r>
            <a:r>
              <a:rPr lang="de-AT" sz="2200" i="1" dirty="0" err="1">
                <a:latin typeface="Palatino Linotype" panose="02040502050505030304" pitchFamily="18" charset="0"/>
              </a:rPr>
              <a:t>Procedia</a:t>
            </a:r>
            <a:r>
              <a:rPr lang="de-AT" sz="2200" dirty="0">
                <a:latin typeface="Palatino Linotype" panose="02040502050505030304" pitchFamily="18" charset="0"/>
              </a:rPr>
              <a:t>, 2011, </a:t>
            </a:r>
            <a:r>
              <a:rPr lang="de-AT" sz="2200" b="1" dirty="0">
                <a:latin typeface="Palatino Linotype" panose="02040502050505030304" pitchFamily="18" charset="0"/>
              </a:rPr>
              <a:t>17</a:t>
            </a:r>
            <a:r>
              <a:rPr lang="de-AT" sz="2200" dirty="0">
                <a:latin typeface="Palatino Linotype" panose="02040502050505030304" pitchFamily="18" charset="0"/>
              </a:rPr>
              <a:t>, 69-76</a:t>
            </a:r>
          </a:p>
          <a:p>
            <a:pPr>
              <a:lnSpc>
                <a:spcPct val="150000"/>
              </a:lnSpc>
              <a:defRPr sz="2600"/>
            </a:pPr>
            <a:r>
              <a:rPr lang="en-GB" sz="2200" dirty="0" err="1">
                <a:latin typeface="Palatino Linotype" panose="02040502050505030304" pitchFamily="18" charset="0"/>
              </a:rPr>
              <a:t>Meißner</a:t>
            </a:r>
            <a:r>
              <a:rPr lang="en-GB" sz="2200" dirty="0">
                <a:latin typeface="Palatino Linotype" panose="02040502050505030304" pitchFamily="18" charset="0"/>
              </a:rPr>
              <a:t> U.-G., </a:t>
            </a:r>
            <a:r>
              <a:rPr lang="en-GB" sz="2200" dirty="0" err="1">
                <a:latin typeface="Palatino Linotype" panose="02040502050505030304" pitchFamily="18" charset="0"/>
              </a:rPr>
              <a:t>Raha</a:t>
            </a:r>
            <a:r>
              <a:rPr lang="en-GB" sz="2200" dirty="0">
                <a:latin typeface="Palatino Linotype" panose="02040502050505030304" pitchFamily="18" charset="0"/>
              </a:rPr>
              <a:t> U., </a:t>
            </a:r>
            <a:r>
              <a:rPr lang="en-GB" sz="2200" dirty="0" err="1">
                <a:latin typeface="Palatino Linotype" panose="02040502050505030304" pitchFamily="18" charset="0"/>
              </a:rPr>
              <a:t>Rusetsky</a:t>
            </a:r>
            <a:r>
              <a:rPr lang="en-GB" sz="2200" dirty="0">
                <a:latin typeface="Palatino Linotype" panose="02040502050505030304" pitchFamily="18" charset="0"/>
              </a:rPr>
              <a:t> A.: Spectrum and Decays of Kaonic Hydrogen. </a:t>
            </a:r>
            <a:r>
              <a:rPr lang="en-GB" sz="2200" i="1" dirty="0">
                <a:latin typeface="Palatino Linotype" panose="02040502050505030304" pitchFamily="18" charset="0"/>
              </a:rPr>
              <a:t>Eur. phys. J. C</a:t>
            </a:r>
            <a:r>
              <a:rPr lang="en-GB" sz="2200" dirty="0">
                <a:latin typeface="Palatino Linotype" panose="02040502050505030304" pitchFamily="18" charset="0"/>
              </a:rPr>
              <a:t>, 2004, </a:t>
            </a:r>
            <a:r>
              <a:rPr lang="en-GB" sz="2200" b="1" dirty="0">
                <a:latin typeface="Palatino Linotype" panose="02040502050505030304" pitchFamily="18" charset="0"/>
              </a:rPr>
              <a:t>35,</a:t>
            </a:r>
            <a:r>
              <a:rPr lang="en-GB" sz="2200" dirty="0">
                <a:latin typeface="Palatino Linotype" panose="02040502050505030304" pitchFamily="18" charset="0"/>
              </a:rPr>
              <a:t> 349</a:t>
            </a:r>
          </a:p>
          <a:p>
            <a:pPr>
              <a:lnSpc>
                <a:spcPct val="150000"/>
              </a:lnSpc>
              <a:defRPr sz="2600"/>
            </a:pPr>
            <a:r>
              <a:rPr lang="de-AT" sz="2200" dirty="0">
                <a:latin typeface="Palatino Linotype" panose="02040502050505030304" pitchFamily="18" charset="0"/>
              </a:rPr>
              <a:t>B</a:t>
            </a:r>
            <a:r>
              <a:rPr lang="en-GB" sz="2200" dirty="0" err="1">
                <a:latin typeface="Palatino Linotype" panose="02040502050505030304" pitchFamily="18" charset="0"/>
              </a:rPr>
              <a:t>azzi</a:t>
            </a:r>
            <a:r>
              <a:rPr lang="en-GB" sz="2200" dirty="0">
                <a:latin typeface="Palatino Linotype" panose="02040502050505030304" pitchFamily="18" charset="0"/>
              </a:rPr>
              <a:t>, M. </a:t>
            </a:r>
            <a:r>
              <a:rPr lang="en-GB" sz="2200" i="1" dirty="0">
                <a:latin typeface="Palatino Linotype" panose="02040502050505030304" pitchFamily="18" charset="0"/>
              </a:rPr>
              <a:t>et al.: </a:t>
            </a:r>
            <a:r>
              <a:rPr lang="en-GB" sz="2200" dirty="0">
                <a:latin typeface="Palatino Linotype" panose="02040502050505030304" pitchFamily="18" charset="0"/>
              </a:rPr>
              <a:t>Preliminary study of kaonic deuterium X-rays by the SIDDHARTA experiment at DAFNE. </a:t>
            </a:r>
            <a:r>
              <a:rPr lang="en-GB" sz="2200" i="1" dirty="0">
                <a:latin typeface="Palatino Linotype" panose="02040502050505030304" pitchFamily="18" charset="0"/>
              </a:rPr>
              <a:t>Nuclear Physics A</a:t>
            </a:r>
            <a:r>
              <a:rPr lang="en-GB" sz="2200" dirty="0">
                <a:latin typeface="Palatino Linotype" panose="02040502050505030304" pitchFamily="18" charset="0"/>
              </a:rPr>
              <a:t>, 2013, </a:t>
            </a:r>
            <a:r>
              <a:rPr lang="en-GB" sz="2200" b="1" dirty="0">
                <a:latin typeface="Palatino Linotype" panose="02040502050505030304" pitchFamily="18" charset="0"/>
              </a:rPr>
              <a:t>907</a:t>
            </a:r>
            <a:r>
              <a:rPr lang="en-GB" sz="2200" dirty="0">
                <a:latin typeface="Palatino Linotype" panose="02040502050505030304" pitchFamily="18" charset="0"/>
              </a:rPr>
              <a:t>, 69-77 </a:t>
            </a:r>
            <a:endParaRPr lang="de-AT" sz="2200" dirty="0">
              <a:latin typeface="Palatino Linotype" panose="02040502050505030304" pitchFamily="18" charset="0"/>
            </a:endParaRPr>
          </a:p>
          <a:p>
            <a:pPr>
              <a:lnSpc>
                <a:spcPct val="150000"/>
              </a:lnSpc>
              <a:defRPr sz="2600"/>
            </a:pPr>
            <a:r>
              <a:rPr lang="de-AT" sz="2200" dirty="0">
                <a:latin typeface="Palatino Linotype" panose="02040502050505030304" pitchFamily="18" charset="0"/>
              </a:rPr>
              <a:t>www.ketek.net/sipm/technology/working-principle/ (15.08.2018)</a:t>
            </a:r>
          </a:p>
          <a:p>
            <a:pPr>
              <a:lnSpc>
                <a:spcPct val="150000"/>
              </a:lnSpc>
              <a:defRPr sz="2600"/>
            </a:pPr>
            <a:r>
              <a:rPr lang="de-AT" sz="2200" dirty="0">
                <a:latin typeface="Palatino Linotype" panose="02040502050505030304" pitchFamily="18" charset="0"/>
              </a:rPr>
              <a:t>www.ketek.net/sipm/technology/device-parameters/ (15.08.2018)</a:t>
            </a:r>
          </a:p>
          <a:p>
            <a:pPr>
              <a:lnSpc>
                <a:spcPct val="150000"/>
              </a:lnSpc>
              <a:defRPr sz="2600"/>
            </a:pPr>
            <a:endParaRPr lang="de-AT" sz="2200" dirty="0">
              <a:latin typeface="Palatino Linotype" panose="02040502050505030304" pitchFamily="18" charset="0"/>
            </a:endParaRPr>
          </a:p>
        </p:txBody>
      </p:sp>
      <p:sp>
        <p:nvSpPr>
          <p:cNvPr id="9" name="C. Trippl - SMI 2018, Vienna">
            <a:extLst>
              <a:ext uri="{FF2B5EF4-FFF2-40B4-BE49-F238E27FC236}">
                <a16:creationId xmlns:a16="http://schemas.microsoft.com/office/drawing/2014/main" id="{8F846B9D-B2FF-44FB-8E92-202DABEA45F5}"/>
              </a:ext>
            </a:extLst>
          </p:cNvPr>
          <p:cNvSpPr txBox="1"/>
          <p:nvPr/>
        </p:nvSpPr>
        <p:spPr>
          <a:xfrm>
            <a:off x="4538241" y="9165748"/>
            <a:ext cx="3383296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DK-PI</a:t>
            </a:r>
            <a:r>
              <a:rPr lang="de-AT" dirty="0"/>
              <a:t>, Vienna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3269487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KaonicDeuteriumCascadeProcess.png" descr="KaonicDeuteriumCascadeProces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33535" y="4281214"/>
            <a:ext cx="7099301" cy="4953001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exotic kaonic atoms provide unique way to study strong interaction with strangeness…"/>
          <p:cNvSpPr txBox="1">
            <a:spLocks noGrp="1"/>
          </p:cNvSpPr>
          <p:nvPr>
            <p:ph type="body" idx="1"/>
          </p:nvPr>
        </p:nvSpPr>
        <p:spPr>
          <a:xfrm>
            <a:off x="893762" y="2034116"/>
            <a:ext cx="11217276" cy="6188076"/>
          </a:xfrm>
          <a:prstGeom prst="rect">
            <a:avLst/>
          </a:prstGeom>
        </p:spPr>
        <p:txBody>
          <a:bodyPr>
            <a:normAutofit/>
          </a:bodyPr>
          <a:lstStyle>
            <a:lvl1pPr marL="212271" indent="-212271">
              <a:lnSpc>
                <a:spcPct val="150000"/>
              </a:lnSpc>
              <a:defRPr sz="2600"/>
            </a:lvl1pPr>
            <a:lvl2pPr marL="669471" indent="-212271">
              <a:lnSpc>
                <a:spcPct val="150000"/>
              </a:lnSpc>
              <a:defRPr sz="2600"/>
            </a:lvl2pPr>
          </a:lstStyle>
          <a:p>
            <a:pPr marL="0" indent="0">
              <a:buNone/>
            </a:pPr>
            <a:endParaRPr lang="de-AT" sz="600" dirty="0">
              <a:latin typeface="Palatino Linotype" panose="02040502050505030304" pitchFamily="18" charset="0"/>
            </a:endParaRPr>
          </a:p>
          <a:p>
            <a:r>
              <a:rPr lang="de-AT" sz="2400" dirty="0" err="1">
                <a:latin typeface="Palatino Linotype" panose="02040502050505030304" pitchFamily="18" charset="0"/>
              </a:rPr>
              <a:t>Direct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study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of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low-energy</a:t>
            </a:r>
            <a:r>
              <a:rPr lang="de-AT" sz="2400" dirty="0">
                <a:latin typeface="Palatino Linotype" panose="02040502050505030304" pitchFamily="18" charset="0"/>
              </a:rPr>
              <a:t> QCD </a:t>
            </a:r>
            <a:r>
              <a:rPr lang="de-AT" sz="2400" dirty="0" err="1">
                <a:latin typeface="Palatino Linotype" panose="02040502050505030304" pitchFamily="18" charset="0"/>
              </a:rPr>
              <a:t>with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strangeness</a:t>
            </a:r>
            <a:endParaRPr lang="de-AT" sz="2400" dirty="0">
              <a:latin typeface="Palatino Linotype" panose="02040502050505030304" pitchFamily="18" charset="0"/>
            </a:endParaRPr>
          </a:p>
          <a:p>
            <a:r>
              <a:rPr lang="de-AT" sz="24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Strong </a:t>
            </a:r>
            <a:r>
              <a:rPr lang="de-AT" sz="2400" b="1" dirty="0" err="1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interaction</a:t>
            </a:r>
            <a:r>
              <a:rPr lang="de-AT" sz="2400" b="1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:</a:t>
            </a:r>
            <a:r>
              <a:rPr lang="de-AT" sz="2400" b="1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energy</a:t>
            </a:r>
            <a:r>
              <a:rPr lang="de-AT" sz="2400" dirty="0">
                <a:latin typeface="Palatino Linotype" panose="02040502050505030304" pitchFamily="18" charset="0"/>
              </a:rPr>
              <a:t> shift </a:t>
            </a:r>
            <a:r>
              <a:rPr lang="el-GR" sz="2400" dirty="0">
                <a:latin typeface="Palatino Linotype" panose="02040502050505030304" pitchFamily="18" charset="0"/>
              </a:rPr>
              <a:t>ε</a:t>
            </a:r>
            <a:r>
              <a:rPr lang="de-AT" sz="2400" baseline="-25000" dirty="0">
                <a:latin typeface="Palatino Linotype" panose="02040502050505030304" pitchFamily="18" charset="0"/>
              </a:rPr>
              <a:t>1s</a:t>
            </a:r>
            <a:r>
              <a:rPr lang="de-AT" sz="2400" dirty="0">
                <a:latin typeface="Palatino Linotype" panose="02040502050505030304" pitchFamily="18" charset="0"/>
              </a:rPr>
              <a:t> and </a:t>
            </a:r>
            <a:r>
              <a:rPr lang="de-AT" sz="2400" dirty="0" err="1">
                <a:latin typeface="Palatino Linotype" panose="02040502050505030304" pitchFamily="18" charset="0"/>
              </a:rPr>
              <a:t>width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el-GR" sz="2400" dirty="0">
                <a:latin typeface="Palatino Linotype" panose="02040502050505030304" pitchFamily="18" charset="0"/>
              </a:rPr>
              <a:t>Γ</a:t>
            </a:r>
            <a:r>
              <a:rPr lang="de-AT" sz="2400" baseline="-25000" dirty="0">
                <a:latin typeface="Palatino Linotype" panose="02040502050505030304" pitchFamily="18" charset="0"/>
              </a:rPr>
              <a:t>1s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of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ground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state</a:t>
            </a:r>
            <a:r>
              <a:rPr lang="de-AT" sz="2400" dirty="0">
                <a:latin typeface="Palatino Linotype" panose="02040502050505030304" pitchFamily="18" charset="0"/>
              </a:rPr>
              <a:t> -  </a:t>
            </a:r>
            <a:r>
              <a:rPr lang="de-AT" sz="2400" dirty="0" err="1">
                <a:latin typeface="Palatino Linotype" panose="02040502050505030304" pitchFamily="18" charset="0"/>
              </a:rPr>
              <a:t>directly</a:t>
            </a:r>
            <a:r>
              <a:rPr lang="de-AT" sz="2400" dirty="0">
                <a:latin typeface="Palatino Linotype" panose="02040502050505030304" pitchFamily="18" charset="0"/>
              </a:rPr>
              <a:t> observable</a:t>
            </a:r>
          </a:p>
          <a:p>
            <a:pPr marL="0" indent="0">
              <a:buNone/>
            </a:pPr>
            <a:endParaRPr sz="2400" dirty="0">
              <a:latin typeface="Palatino Linotype" panose="02040502050505030304" pitchFamily="18" charset="0"/>
            </a:endParaRPr>
          </a:p>
        </p:txBody>
      </p:sp>
      <p:pic>
        <p:nvPicPr>
          <p:cNvPr id="223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ΔE"/>
          <p:cNvSpPr txBox="1"/>
          <p:nvPr/>
        </p:nvSpPr>
        <p:spPr>
          <a:xfrm>
            <a:off x="4018861" y="7601513"/>
            <a:ext cx="519380" cy="46106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ΔE</a:t>
            </a:r>
          </a:p>
        </p:txBody>
      </p:sp>
      <p:sp>
        <p:nvSpPr>
          <p:cNvPr id="227" name="ΔE = Emeasured - Eem"/>
          <p:cNvSpPr txBox="1"/>
          <p:nvPr/>
        </p:nvSpPr>
        <p:spPr>
          <a:xfrm>
            <a:off x="7356444" y="6343943"/>
            <a:ext cx="3913928" cy="510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700"/>
            </a:pPr>
            <a:r>
              <a:rPr dirty="0"/>
              <a:t>ΔE = </a:t>
            </a:r>
            <a:r>
              <a:rPr dirty="0" err="1"/>
              <a:t>E</a:t>
            </a:r>
            <a:r>
              <a:rPr sz="1500" dirty="0" err="1"/>
              <a:t>measured</a:t>
            </a:r>
            <a:r>
              <a:rPr dirty="0"/>
              <a:t> - </a:t>
            </a:r>
            <a:r>
              <a:rPr dirty="0" err="1"/>
              <a:t>E</a:t>
            </a:r>
            <a:r>
              <a:rPr sz="1600" dirty="0" err="1"/>
              <a:t>em</a:t>
            </a:r>
            <a:endParaRPr sz="16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E2AF501-367A-43D8-96DA-71B9BE5843D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</a:t>
            </a:fld>
            <a:endParaRPr lang="en-GB"/>
          </a:p>
        </p:txBody>
      </p:sp>
      <p:sp>
        <p:nvSpPr>
          <p:cNvPr id="18" name="DETECTOR SYSTEM">
            <a:extLst>
              <a:ext uri="{FF2B5EF4-FFF2-40B4-BE49-F238E27FC236}">
                <a16:creationId xmlns:a16="http://schemas.microsoft.com/office/drawing/2014/main" id="{55F775BE-4BA1-4B06-A325-136FBCEE2C7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MOTIVATION: KAONIC ATOMS</a:t>
            </a:r>
            <a:endParaRPr dirty="0"/>
          </a:p>
        </p:txBody>
      </p:sp>
      <p:sp>
        <p:nvSpPr>
          <p:cNvPr id="19" name="Line">
            <a:extLst>
              <a:ext uri="{FF2B5EF4-FFF2-40B4-BE49-F238E27FC236}">
                <a16:creationId xmlns:a16="http://schemas.microsoft.com/office/drawing/2014/main" id="{717C2B82-E02B-47EF-8141-6001FF40CFD1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B544FCB9-0D97-4C04-8993-93ABF44D5A4F}"/>
              </a:ext>
            </a:extLst>
          </p:cNvPr>
          <p:cNvSpPr/>
          <p:nvPr/>
        </p:nvSpPr>
        <p:spPr>
          <a:xfrm>
            <a:off x="7669057" y="6208294"/>
            <a:ext cx="3241543" cy="782052"/>
          </a:xfrm>
          <a:prstGeom prst="roundRect">
            <a:avLst/>
          </a:prstGeom>
          <a:noFill/>
          <a:ln w="22225" cap="flat">
            <a:solidFill>
              <a:srgbClr val="0365C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2" name="C. Trippl - SMI 2018, Vienna">
            <a:extLst>
              <a:ext uri="{FF2B5EF4-FFF2-40B4-BE49-F238E27FC236}">
                <a16:creationId xmlns:a16="http://schemas.microsoft.com/office/drawing/2014/main" id="{FB6531E6-BF6A-45C6-870D-63E096B30BC5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">
            <a:extLst>
              <a:ext uri="{FF2B5EF4-FFF2-40B4-BE49-F238E27FC236}">
                <a16:creationId xmlns:a16="http://schemas.microsoft.com/office/drawing/2014/main" id="{0CA46079-DBD2-4DE7-BEA6-D6DAE03E5E78}"/>
              </a:ext>
            </a:extLst>
          </p:cNvPr>
          <p:cNvSpPr/>
          <p:nvPr/>
        </p:nvSpPr>
        <p:spPr>
          <a:xfrm>
            <a:off x="5143559" y="7347284"/>
            <a:ext cx="3687620" cy="576000"/>
          </a:xfrm>
          <a:prstGeom prst="roundRect">
            <a:avLst>
              <a:gd name="adj" fmla="val 15982"/>
            </a:avLst>
          </a:prstGeom>
          <a:solidFill>
            <a:srgbClr val="FFFFFF"/>
          </a:solidFill>
          <a:ln w="19050">
            <a:solidFill>
              <a:srgbClr val="0365C0"/>
            </a:solidFill>
          </a:ln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9" name="exotic kaonic atoms provide unique way to study strong interaction with strangeness…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893762" y="2034116"/>
                <a:ext cx="11217276" cy="6188076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12271" indent="-212271">
                  <a:lnSpc>
                    <a:spcPct val="150000"/>
                  </a:lnSpc>
                  <a:defRPr sz="2600"/>
                </a:lvl1pPr>
                <a:lvl2pPr marL="669471" indent="-212271">
                  <a:lnSpc>
                    <a:spcPct val="150000"/>
                  </a:lnSpc>
                  <a:defRPr sz="2600"/>
                </a:lvl2pPr>
              </a:lstStyle>
              <a:p>
                <a:pPr marL="0" indent="0">
                  <a:buNone/>
                </a:pPr>
                <a:endParaRPr lang="de-AT" sz="600" dirty="0">
                  <a:latin typeface="Palatino Linotype" panose="02040502050505030304" pitchFamily="18" charset="0"/>
                </a:endParaRPr>
              </a:p>
              <a:p>
                <a:r>
                  <a:rPr lang="de-AT" sz="2400" dirty="0" err="1">
                    <a:latin typeface="Palatino Linotype" panose="02040502050505030304" pitchFamily="18" charset="0"/>
                  </a:rPr>
                  <a:t>Direct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study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of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low-energy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QCD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with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strangeness</a:t>
                </a:r>
                <a:endParaRPr lang="de-AT" sz="2400" dirty="0">
                  <a:latin typeface="Palatino Linotype" panose="02040502050505030304" pitchFamily="18" charset="0"/>
                </a:endParaRPr>
              </a:p>
              <a:p>
                <a:r>
                  <a:rPr lang="de-AT" sz="2400" b="1" dirty="0">
                    <a:solidFill>
                      <a:schemeClr val="accent1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Strong </a:t>
                </a:r>
                <a:r>
                  <a:rPr lang="de-AT" sz="2400" b="1" dirty="0" err="1">
                    <a:solidFill>
                      <a:schemeClr val="accent1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interaction</a:t>
                </a:r>
                <a:r>
                  <a:rPr lang="de-AT" sz="2400" b="1" dirty="0">
                    <a:solidFill>
                      <a:schemeClr val="accent1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:</a:t>
                </a:r>
                <a:r>
                  <a:rPr lang="de-AT" sz="2400" b="1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energy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shift </a:t>
                </a:r>
                <a:r>
                  <a:rPr lang="el-GR" sz="2400" dirty="0">
                    <a:latin typeface="Palatino Linotype" panose="02040502050505030304" pitchFamily="18" charset="0"/>
                  </a:rPr>
                  <a:t>ε</a:t>
                </a:r>
                <a:r>
                  <a:rPr lang="de-AT" sz="2400" baseline="-25000" dirty="0">
                    <a:latin typeface="Palatino Linotype" panose="02040502050505030304" pitchFamily="18" charset="0"/>
                  </a:rPr>
                  <a:t>1s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and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width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el-GR" sz="2400" dirty="0">
                    <a:latin typeface="Palatino Linotype" panose="02040502050505030304" pitchFamily="18" charset="0"/>
                  </a:rPr>
                  <a:t>Γ</a:t>
                </a:r>
                <a:r>
                  <a:rPr lang="de-AT" sz="2400" baseline="-25000" dirty="0">
                    <a:latin typeface="Palatino Linotype" panose="02040502050505030304" pitchFamily="18" charset="0"/>
                  </a:rPr>
                  <a:t>1s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of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ground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state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- 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directly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observable</a:t>
                </a:r>
              </a:p>
              <a:p>
                <a:pPr marL="0" indent="0">
                  <a:buNone/>
                </a:pPr>
                <a:endParaRPr lang="de-AT" sz="1700" dirty="0">
                  <a:latin typeface="Palatino Linotype" panose="02040502050505030304" pitchFamily="18" charset="0"/>
                </a:endParaRPr>
              </a:p>
              <a:p>
                <a:r>
                  <a:rPr lang="de-AT" sz="2400" b="1" dirty="0">
                    <a:solidFill>
                      <a:schemeClr val="accent1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SIDDHARTA:</a:t>
                </a:r>
              </a:p>
              <a:p>
                <a:pPr lvl="1"/>
                <a:r>
                  <a:rPr lang="de-AT" sz="2400" dirty="0" err="1">
                    <a:latin typeface="Palatino Linotype" panose="02040502050505030304" pitchFamily="18" charset="0"/>
                  </a:rPr>
                  <a:t>Precise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experimental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data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for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kaonic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hydrogen</a:t>
                </a:r>
              </a:p>
              <a:p>
                <a:r>
                  <a:rPr lang="de-AT" sz="2400" b="1" dirty="0">
                    <a:solidFill>
                      <a:schemeClr val="accent1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SIDDHARTA-2:</a:t>
                </a:r>
              </a:p>
              <a:p>
                <a:pPr lvl="1"/>
                <a:r>
                  <a:rPr lang="de-AT" sz="2400" dirty="0" err="1">
                    <a:latin typeface="Palatino Linotype" panose="02040502050505030304" pitchFamily="18" charset="0"/>
                  </a:rPr>
                  <a:t>Kaonic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deuterium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measurement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needed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to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extract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isospin-dependent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AT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de-AT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e>
                    </m:acc>
                    <m:r>
                      <m:rPr>
                        <m:sty m:val="p"/>
                      </m:rPr>
                      <a:rPr lang="de-AT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scattering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lengths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de-AT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de-AT" sz="24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de-AT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de-AT" sz="2400" dirty="0">
                    <a:latin typeface="Palatino Linotype" panose="02040502050505030304" pitchFamily="18" charset="0"/>
                  </a:rPr>
                  <a:t> -   chiral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symmetry</a:t>
                </a:r>
                <a:r>
                  <a:rPr lang="de-AT" sz="2400" dirty="0">
                    <a:latin typeface="Palatino Linotype" panose="02040502050505030304" pitchFamily="18" charset="0"/>
                  </a:rPr>
                  <a:t> </a:t>
                </a:r>
                <a:r>
                  <a:rPr lang="de-AT" sz="2400" dirty="0" err="1">
                    <a:latin typeface="Palatino Linotype" panose="02040502050505030304" pitchFamily="18" charset="0"/>
                  </a:rPr>
                  <a:t>breaking</a:t>
                </a:r>
                <a:endParaRPr lang="de-AT" sz="2400" dirty="0">
                  <a:latin typeface="Palatino Linotype" panose="02040502050505030304" pitchFamily="18" charset="0"/>
                </a:endParaRPr>
              </a:p>
              <a:p>
                <a:pPr marL="0" indent="0">
                  <a:buNone/>
                </a:pPr>
                <a:endParaRPr sz="2400" dirty="0">
                  <a:latin typeface="Palatino Linotype" panose="02040502050505030304" pitchFamily="18" charset="0"/>
                </a:endParaRPr>
              </a:p>
            </p:txBody>
          </p:sp>
        </mc:Choice>
        <mc:Fallback xmlns="">
          <p:sp>
            <p:nvSpPr>
              <p:cNvPr id="219" name="exotic kaonic atoms provide unique way to study strong interaction with strangeness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893762" y="2034116"/>
                <a:ext cx="11217276" cy="6188076"/>
              </a:xfrm>
              <a:prstGeom prst="rect">
                <a:avLst/>
              </a:prstGeom>
              <a:blipFill>
                <a:blip r:embed="rId2"/>
                <a:stretch>
                  <a:fillRect l="-11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3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E2AF501-367A-43D8-96DA-71B9BE5843D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</a:t>
            </a:fld>
            <a:endParaRPr lang="en-GB"/>
          </a:p>
        </p:txBody>
      </p:sp>
      <p:sp>
        <p:nvSpPr>
          <p:cNvPr id="18" name="DETECTOR SYSTEM">
            <a:extLst>
              <a:ext uri="{FF2B5EF4-FFF2-40B4-BE49-F238E27FC236}">
                <a16:creationId xmlns:a16="http://schemas.microsoft.com/office/drawing/2014/main" id="{55F775BE-4BA1-4B06-A325-136FBCEE2C7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MOTIVATION: KAONIC ATOMS</a:t>
            </a:r>
            <a:endParaRPr dirty="0"/>
          </a:p>
        </p:txBody>
      </p:sp>
      <p:sp>
        <p:nvSpPr>
          <p:cNvPr id="19" name="Line">
            <a:extLst>
              <a:ext uri="{FF2B5EF4-FFF2-40B4-BE49-F238E27FC236}">
                <a16:creationId xmlns:a16="http://schemas.microsoft.com/office/drawing/2014/main" id="{717C2B82-E02B-47EF-8141-6001FF40CFD1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9" name="C. Trippl - SMI 2018, Vienna">
            <a:extLst>
              <a:ext uri="{FF2B5EF4-FFF2-40B4-BE49-F238E27FC236}">
                <a16:creationId xmlns:a16="http://schemas.microsoft.com/office/drawing/2014/main" id="{7C9A8D41-7D75-49B5-AF3E-9868128D00F9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5610668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9" name="exotic kaonic atoms provide unique way to study strong interaction with strangeness…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893762" y="2034115"/>
                <a:ext cx="11217276" cy="6809093"/>
              </a:xfrm>
              <a:prstGeom prst="rect">
                <a:avLst/>
              </a:prstGeom>
            </p:spPr>
            <p:txBody>
              <a:bodyPr>
                <a:normAutofit fontScale="85000" lnSpcReduction="10000"/>
              </a:bodyPr>
              <a:lstStyle>
                <a:lvl1pPr marL="212271" indent="-212271">
                  <a:lnSpc>
                    <a:spcPct val="150000"/>
                  </a:lnSpc>
                  <a:defRPr sz="2600"/>
                </a:lvl1pPr>
                <a:lvl2pPr marL="669471" indent="-212271">
                  <a:lnSpc>
                    <a:spcPct val="150000"/>
                  </a:lnSpc>
                  <a:defRPr sz="2600"/>
                </a:lvl2pPr>
              </a:lstStyle>
              <a:p>
                <a:r>
                  <a:rPr lang="de-AT" sz="3200" b="1" dirty="0" err="1">
                    <a:solidFill>
                      <a:schemeClr val="accent1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Improved</a:t>
                </a:r>
                <a:r>
                  <a:rPr lang="de-AT" sz="3200" b="1" dirty="0">
                    <a:solidFill>
                      <a:schemeClr val="accent1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de-AT" sz="3200" b="1" dirty="0" err="1">
                    <a:solidFill>
                      <a:schemeClr val="accent1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Deser-Trueman</a:t>
                </a:r>
                <a:r>
                  <a:rPr lang="de-AT" sz="3200" b="1" dirty="0">
                    <a:solidFill>
                      <a:schemeClr val="accent1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: </a:t>
                </a:r>
              </a:p>
              <a:p>
                <a:endParaRPr lang="de-AT" sz="2800" b="1" dirty="0">
                  <a:latin typeface="Palatino Linotype" panose="02040502050505030304" pitchFamily="18" charset="0"/>
                </a:endParaRPr>
              </a:p>
              <a:p>
                <a:endParaRPr lang="de-AT" sz="2800" b="1" dirty="0">
                  <a:latin typeface="Palatino Linotype" panose="02040502050505030304" pitchFamily="18" charset="0"/>
                </a:endParaRPr>
              </a:p>
              <a:p>
                <a:endParaRPr lang="de-AT" sz="2800" b="1" dirty="0">
                  <a:latin typeface="Palatino Linotype" panose="02040502050505030304" pitchFamily="18" charset="0"/>
                </a:endParaRPr>
              </a:p>
              <a:p>
                <a:r>
                  <a:rPr lang="de-AT" sz="3200" b="1" dirty="0">
                    <a:solidFill>
                      <a:schemeClr val="accent1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Isospin-dependent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AT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AT" sz="3200" b="1" i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𝐊</m:t>
                        </m:r>
                      </m:e>
                    </m:acc>
                    <m:r>
                      <a:rPr lang="de-AT" sz="3200" b="1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𝐍</m:t>
                    </m:r>
                  </m:oMath>
                </a14:m>
                <a:r>
                  <a:rPr lang="de-AT" sz="3200" b="1" dirty="0">
                    <a:solidFill>
                      <a:schemeClr val="accent1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de-AT" sz="3200" b="1" dirty="0" err="1">
                    <a:solidFill>
                      <a:schemeClr val="accent1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scattering</a:t>
                </a:r>
                <a:r>
                  <a:rPr lang="de-AT" sz="3200" b="1" dirty="0">
                    <a:solidFill>
                      <a:schemeClr val="accent1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</a:t>
                </a:r>
                <a:r>
                  <a:rPr lang="de-AT" sz="3200" b="1" dirty="0" err="1">
                    <a:solidFill>
                      <a:schemeClr val="accent1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lengths</a:t>
                </a:r>
                <a:r>
                  <a:rPr lang="de-AT" sz="3200" b="1" dirty="0">
                    <a:solidFill>
                      <a:schemeClr val="accent1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de-AT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de-AT" sz="3200" b="1" dirty="0">
                    <a:solidFill>
                      <a:schemeClr val="accent1">
                        <a:lumMod val="50000"/>
                      </a:schemeClr>
                    </a:solidFill>
                    <a:latin typeface="Palatino Linotype" panose="0204050205050503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sz="32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32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de-AT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de-AT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:</m:t>
                    </m:r>
                    <m:r>
                      <a:rPr lang="de-AT" sz="32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de-AT" sz="3200" b="0" i="1" dirty="0">
                  <a:solidFill>
                    <a:schemeClr val="accent1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de-AT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A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de-A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i="1" dirty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de-AT" i="1" dirty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AT" i="1" dirty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i="1" dirty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de-AT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de-AT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de-AT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A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AT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de-AT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A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de-A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de-AT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de-AT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de-AT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AT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de-AT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A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de-A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A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+3</m:t>
                          </m:r>
                          <m:sSub>
                            <m:sSubPr>
                              <m:ctrlPr>
                                <a:rPr lang="de-A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de-AT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AT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de-AT" dirty="0">
                  <a:latin typeface="Palatino Linotype" panose="02040502050505030304" pitchFamily="18" charset="0"/>
                </a:endParaRPr>
              </a:p>
              <a:p>
                <a:pPr marL="0" indent="0">
                  <a:buNone/>
                </a:pPr>
                <a:r>
                  <a:rPr lang="de-AT" dirty="0">
                    <a:latin typeface="Palatino Linotype" panose="02040502050505030304" pitchFamily="18" charset="0"/>
                  </a:rPr>
                  <a:t>					</a:t>
                </a:r>
                <a:r>
                  <a:rPr lang="de-AT" dirty="0"/>
                  <a:t> </a:t>
                </a:r>
                <a14:m>
                  <m:oMath xmlns:m="http://schemas.openxmlformats.org/officeDocument/2006/math">
                    <m:r>
                      <a:rPr lang="de-AT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de-AT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AT" i="1">
                            <a:latin typeface="Cambria Math" panose="02040503050406030204" pitchFamily="18" charset="0"/>
                          </a:rPr>
                          <m:t>4[</m:t>
                        </m:r>
                        <m:sSub>
                          <m:sSubPr>
                            <m:ctrlPr>
                              <a:rPr lang="de-A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de-AT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de-A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sub>
                        </m:sSub>
                        <m:r>
                          <a:rPr lang="de-AT" i="1">
                            <a:latin typeface="Cambria Math" panose="02040503050406030204" pitchFamily="18" charset="0"/>
                          </a:rPr>
                          <m:t>]</m:t>
                        </m:r>
                      </m:num>
                      <m:den>
                        <m:r>
                          <a:rPr lang="de-AT" i="1">
                            <a:latin typeface="Cambria Math" panose="02040503050406030204" pitchFamily="18" charset="0"/>
                          </a:rPr>
                          <m:t>[2</m:t>
                        </m:r>
                        <m:sSub>
                          <m:sSubPr>
                            <m:ctrlPr>
                              <a:rPr lang="de-A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de-AT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de-A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sub>
                        </m:sSub>
                        <m:r>
                          <a:rPr lang="de-AT" i="1">
                            <a:latin typeface="Cambria Math" panose="02040503050406030204" pitchFamily="18" charset="0"/>
                          </a:rPr>
                          <m:t>]</m:t>
                        </m:r>
                      </m:den>
                    </m:f>
                  </m:oMath>
                </a14:m>
                <a:endParaRPr lang="de-AT" sz="2400" dirty="0">
                  <a:latin typeface="Palatino Linotype" panose="02040502050505030304" pitchFamily="18" charset="0"/>
                </a:endParaRPr>
              </a:p>
              <a:p>
                <a:pPr marL="0" indent="0">
                  <a:buNone/>
                </a:pPr>
                <a:endParaRPr lang="de-AT" sz="2400" b="1" dirty="0">
                  <a:latin typeface="Palatino Linotype" panose="02040502050505030304" pitchFamily="18" charset="0"/>
                </a:endParaRPr>
              </a:p>
            </p:txBody>
          </p:sp>
        </mc:Choice>
        <mc:Fallback xmlns="">
          <p:sp>
            <p:nvSpPr>
              <p:cNvPr id="219" name="exotic kaonic atoms provide unique way to study strong interaction with strangeness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893762" y="2034115"/>
                <a:ext cx="11217276" cy="6809093"/>
              </a:xfrm>
              <a:prstGeom prst="rect">
                <a:avLst/>
              </a:prstGeom>
              <a:blipFill>
                <a:blip r:embed="rId2"/>
                <a:stretch>
                  <a:fillRect l="-13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3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E2AF501-367A-43D8-96DA-71B9BE5843D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</a:t>
            </a:fld>
            <a:endParaRPr lang="en-GB"/>
          </a:p>
        </p:txBody>
      </p:sp>
      <p:sp>
        <p:nvSpPr>
          <p:cNvPr id="18" name="DETECTOR SYSTEM">
            <a:extLst>
              <a:ext uri="{FF2B5EF4-FFF2-40B4-BE49-F238E27FC236}">
                <a16:creationId xmlns:a16="http://schemas.microsoft.com/office/drawing/2014/main" id="{55F775BE-4BA1-4B06-A325-136FBCEE2C7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de-AT" dirty="0"/>
              <a:t>SCATTERING LENGTHS</a:t>
            </a:r>
            <a:endParaRPr dirty="0"/>
          </a:p>
        </p:txBody>
      </p:sp>
      <p:sp>
        <p:nvSpPr>
          <p:cNvPr id="19" name="Line">
            <a:extLst>
              <a:ext uri="{FF2B5EF4-FFF2-40B4-BE49-F238E27FC236}">
                <a16:creationId xmlns:a16="http://schemas.microsoft.com/office/drawing/2014/main" id="{717C2B82-E02B-47EF-8141-6001FF40CFD1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7B14BCFF-9AD0-4440-91AB-A3794431239A}"/>
              </a:ext>
            </a:extLst>
          </p:cNvPr>
          <p:cNvGrpSpPr/>
          <p:nvPr/>
        </p:nvGrpSpPr>
        <p:grpSpPr>
          <a:xfrm>
            <a:off x="3134284" y="2811698"/>
            <a:ext cx="6736231" cy="784853"/>
            <a:chOff x="1451607" y="3243086"/>
            <a:chExt cx="7247513" cy="908051"/>
          </a:xfrm>
        </p:grpSpPr>
        <p:sp>
          <p:nvSpPr>
            <p:cNvPr id="14" name="Rounded Rectangle">
              <a:extLst>
                <a:ext uri="{FF2B5EF4-FFF2-40B4-BE49-F238E27FC236}">
                  <a16:creationId xmlns:a16="http://schemas.microsoft.com/office/drawing/2014/main" id="{A0B8BBF5-8766-4BF6-9BBF-B5071FA700AA}"/>
                </a:ext>
              </a:extLst>
            </p:cNvPr>
            <p:cNvSpPr/>
            <p:nvPr/>
          </p:nvSpPr>
          <p:spPr>
            <a:xfrm>
              <a:off x="1451607" y="3256346"/>
              <a:ext cx="7247513" cy="880581"/>
            </a:xfrm>
            <a:prstGeom prst="roundRect">
              <a:avLst>
                <a:gd name="adj" fmla="val 15982"/>
              </a:avLst>
            </a:prstGeom>
            <a:solidFill>
              <a:srgbClr val="FFFFFF"/>
            </a:solidFill>
            <a:ln w="25400">
              <a:solidFill>
                <a:srgbClr val="0365C0"/>
              </a:solidFill>
            </a:ln>
          </p:spPr>
          <p:txBody>
            <a:bodyPr lIns="45719" rIns="45719"/>
            <a:lstStyle/>
            <a:p>
              <a:pPr algn="l">
                <a:defRPr sz="3600" b="0">
                  <a:latin typeface="Palatino"/>
                  <a:ea typeface="Palatino"/>
                  <a:cs typeface="Palatino"/>
                  <a:sym typeface="Palatino"/>
                </a:defRPr>
              </a:pPr>
              <a:endParaRPr/>
            </a:p>
          </p:txBody>
        </p:sp>
        <p:pic>
          <p:nvPicPr>
            <p:cNvPr id="15" name="image7.pdf" descr="image7.pdf">
              <a:extLst>
                <a:ext uri="{FF2B5EF4-FFF2-40B4-BE49-F238E27FC236}">
                  <a16:creationId xmlns:a16="http://schemas.microsoft.com/office/drawing/2014/main" id="{AA599A0D-54B0-4037-BE0D-47AD064ACB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675732" y="3243086"/>
              <a:ext cx="6799264" cy="908051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16" name="𝛂 … fine structure constant…">
            <a:extLst>
              <a:ext uri="{FF2B5EF4-FFF2-40B4-BE49-F238E27FC236}">
                <a16:creationId xmlns:a16="http://schemas.microsoft.com/office/drawing/2014/main" id="{4A5514C2-CB3E-4651-A2E3-319EC49F8FA2}"/>
              </a:ext>
            </a:extLst>
          </p:cNvPr>
          <p:cNvSpPr txBox="1"/>
          <p:nvPr/>
        </p:nvSpPr>
        <p:spPr>
          <a:xfrm>
            <a:off x="3342598" y="3608012"/>
            <a:ext cx="3939538" cy="968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l">
              <a:lnSpc>
                <a:spcPct val="150000"/>
              </a:lnSpc>
              <a:buSzPct val="100000"/>
              <a:defRPr sz="2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dirty="0">
                <a:latin typeface="Palatino Linotype" panose="02040502050505030304" pitchFamily="18" charset="0"/>
              </a:rPr>
              <a:t>𝛂 … fine structure constant</a:t>
            </a:r>
          </a:p>
          <a:p>
            <a:pPr algn="l">
              <a:lnSpc>
                <a:spcPct val="150000"/>
              </a:lnSpc>
              <a:buSzPct val="100000"/>
              <a:defRPr sz="2000" b="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dirty="0">
                <a:latin typeface="Palatino Linotype" panose="02040502050505030304" pitchFamily="18" charset="0"/>
              </a:rPr>
              <a:t>µ</a:t>
            </a:r>
            <a:r>
              <a:rPr lang="de-AT" baseline="-25000" dirty="0">
                <a:latin typeface="Palatino Linotype" panose="02040502050505030304" pitchFamily="18" charset="0"/>
              </a:rPr>
              <a:t>C</a:t>
            </a:r>
            <a:r>
              <a:rPr dirty="0">
                <a:latin typeface="Palatino Linotype" panose="02040502050505030304" pitchFamily="18" charset="0"/>
              </a:rPr>
              <a:t> … reduced mass of K</a:t>
            </a:r>
            <a:r>
              <a:rPr baseline="30000" dirty="0">
                <a:latin typeface="Palatino Linotype" panose="02040502050505030304" pitchFamily="18" charset="0"/>
              </a:rPr>
              <a:t>-</a:t>
            </a:r>
            <a:r>
              <a:rPr dirty="0">
                <a:latin typeface="Palatino Linotype" panose="02040502050505030304" pitchFamily="18" charset="0"/>
              </a:rPr>
              <a:t>p system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789838EA-C453-4901-8EA0-6FB97F35F950}"/>
              </a:ext>
            </a:extLst>
          </p:cNvPr>
          <p:cNvSpPr/>
          <p:nvPr/>
        </p:nvSpPr>
        <p:spPr>
          <a:xfrm>
            <a:off x="3134284" y="5366084"/>
            <a:ext cx="6736231" cy="3488585"/>
          </a:xfrm>
          <a:prstGeom prst="roundRect">
            <a:avLst/>
          </a:prstGeom>
          <a:noFill/>
          <a:ln w="22225" cap="flat">
            <a:solidFill>
              <a:srgbClr val="0365C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0" name="C. Trippl - SMI 2018, Vienna">
            <a:extLst>
              <a:ext uri="{FF2B5EF4-FFF2-40B4-BE49-F238E27FC236}">
                <a16:creationId xmlns:a16="http://schemas.microsoft.com/office/drawing/2014/main" id="{CF02F4F2-37CA-4AF3-8521-72B0AB7B80D0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8691534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MOTIVATION"/>
          <p:cNvSpPr txBox="1">
            <a:spLocks noGrp="1"/>
          </p:cNvSpPr>
          <p:nvPr>
            <p:ph type="title"/>
          </p:nvPr>
        </p:nvSpPr>
        <p:spPr>
          <a:xfrm>
            <a:off x="1017858" y="3933824"/>
            <a:ext cx="11217276" cy="18859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200"/>
            </a:lvl1pPr>
          </a:lstStyle>
          <a:p>
            <a:r>
              <a:rPr lang="de-AT" sz="4800" b="1" dirty="0">
                <a:latin typeface="Palatino Linotype" panose="02040502050505030304" pitchFamily="18" charset="0"/>
              </a:rPr>
              <a:t>The SIDDHARTA-2 </a:t>
            </a:r>
            <a:r>
              <a:rPr lang="de-AT" sz="4800" b="1" dirty="0" err="1">
                <a:latin typeface="Palatino Linotype" panose="02040502050505030304" pitchFamily="18" charset="0"/>
              </a:rPr>
              <a:t>Apparatus</a:t>
            </a:r>
            <a:endParaRPr sz="4800" b="1" dirty="0">
              <a:latin typeface="Palatino Linotype" panose="02040502050505030304" pitchFamily="18" charset="0"/>
            </a:endParaRPr>
          </a:p>
        </p:txBody>
      </p:sp>
      <p:sp>
        <p:nvSpPr>
          <p:cNvPr id="177" name="exotic kaonic atoms provide unique way to study strong interaction with strangeness…"/>
          <p:cNvSpPr txBox="1">
            <a:spLocks noGrp="1"/>
          </p:cNvSpPr>
          <p:nvPr>
            <p:ph type="body" idx="1"/>
          </p:nvPr>
        </p:nvSpPr>
        <p:spPr>
          <a:xfrm>
            <a:off x="893762" y="2173816"/>
            <a:ext cx="11217276" cy="6188076"/>
          </a:xfrm>
          <a:prstGeom prst="rect">
            <a:avLst/>
          </a:prstGeom>
        </p:spPr>
        <p:txBody>
          <a:bodyPr>
            <a:normAutofit/>
          </a:bodyPr>
          <a:lstStyle>
            <a:lvl1pPr marL="212271" indent="-212271">
              <a:lnSpc>
                <a:spcPct val="150000"/>
              </a:lnSpc>
              <a:defRPr sz="2600"/>
            </a:lvl1pPr>
            <a:lvl2pPr marL="669471" indent="-212271">
              <a:lnSpc>
                <a:spcPct val="150000"/>
              </a:lnSpc>
              <a:defRPr sz="2600"/>
            </a:lvl2pPr>
          </a:lstStyle>
          <a:p>
            <a:pPr marL="0" indent="0">
              <a:buNone/>
            </a:pPr>
            <a:endParaRPr lang="de-AT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pPr lvl="1"/>
            <a:endParaRPr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78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Line"/>
          <p:cNvSpPr/>
          <p:nvPr/>
        </p:nvSpPr>
        <p:spPr>
          <a:xfrm flipV="1">
            <a:off x="769666" y="5411450"/>
            <a:ext cx="9719274" cy="6306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E121394-BDC3-44EB-A758-83C6E810703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8</a:t>
            </a:fld>
            <a:endParaRPr lang="en-GB"/>
          </a:p>
        </p:txBody>
      </p:sp>
      <p:sp>
        <p:nvSpPr>
          <p:cNvPr id="9" name="C. Trippl - SMI 2018, Vienna">
            <a:extLst>
              <a:ext uri="{FF2B5EF4-FFF2-40B4-BE49-F238E27FC236}">
                <a16:creationId xmlns:a16="http://schemas.microsoft.com/office/drawing/2014/main" id="{A3FD17EA-42A3-400E-9D48-B080D2979F43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3797516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image2.jpeg" descr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0372" y="310606"/>
            <a:ext cx="1338031" cy="13377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D1AB9A0-BC6C-4477-B9C3-C9E62DF19FF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9</a:t>
            </a:fld>
            <a:endParaRPr lang="en-GB"/>
          </a:p>
        </p:txBody>
      </p:sp>
      <p:sp>
        <p:nvSpPr>
          <p:cNvPr id="9" name="DETECTOR SYSTEM">
            <a:extLst>
              <a:ext uri="{FF2B5EF4-FFF2-40B4-BE49-F238E27FC236}">
                <a16:creationId xmlns:a16="http://schemas.microsoft.com/office/drawing/2014/main" id="{E12984D5-BE3C-4F70-8544-D91359B45AC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762" y="188912"/>
            <a:ext cx="11217276" cy="18859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dirty="0"/>
              <a:t>D</a:t>
            </a:r>
            <a:r>
              <a:rPr lang="de-AT" dirty="0"/>
              <a:t>A</a:t>
            </a:r>
            <a:r>
              <a:rPr lang="el-GR" dirty="0"/>
              <a:t>Φ</a:t>
            </a:r>
            <a:r>
              <a:rPr lang="de-AT" dirty="0"/>
              <a:t>NE COLLIDER AT LNF</a:t>
            </a:r>
            <a:endParaRPr dirty="0"/>
          </a:p>
        </p:txBody>
      </p:sp>
      <p:sp>
        <p:nvSpPr>
          <p:cNvPr id="10" name="Line">
            <a:extLst>
              <a:ext uri="{FF2B5EF4-FFF2-40B4-BE49-F238E27FC236}">
                <a16:creationId xmlns:a16="http://schemas.microsoft.com/office/drawing/2014/main" id="{CD3EE467-3DDB-4813-9C7C-E6D404D7CD72}"/>
              </a:ext>
            </a:extLst>
          </p:cNvPr>
          <p:cNvSpPr/>
          <p:nvPr/>
        </p:nvSpPr>
        <p:spPr>
          <a:xfrm>
            <a:off x="464655" y="1580892"/>
            <a:ext cx="8637063" cy="1"/>
          </a:xfrm>
          <a:prstGeom prst="line">
            <a:avLst/>
          </a:prstGeom>
          <a:ln w="25400">
            <a:solidFill>
              <a:srgbClr val="0365C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algn="l">
              <a:defRPr sz="3600" b="0"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12C138D0-803B-4149-B257-DA4C077F5D1D}"/>
              </a:ext>
            </a:extLst>
          </p:cNvPr>
          <p:cNvGrpSpPr>
            <a:grpSpLocks/>
          </p:cNvGrpSpPr>
          <p:nvPr/>
        </p:nvGrpSpPr>
        <p:grpSpPr bwMode="auto">
          <a:xfrm>
            <a:off x="663030" y="1149530"/>
            <a:ext cx="8962206" cy="6492878"/>
            <a:chOff x="0" y="0"/>
            <a:chExt cx="9144000" cy="6286522"/>
          </a:xfrm>
        </p:grpSpPr>
        <p:sp>
          <p:nvSpPr>
            <p:cNvPr id="12" name="Rectangle 5">
              <a:extLst>
                <a:ext uri="{FF2B5EF4-FFF2-40B4-BE49-F238E27FC236}">
                  <a16:creationId xmlns:a16="http://schemas.microsoft.com/office/drawing/2014/main" id="{42A7D4A3-FD6D-431E-BDF9-5B8D81974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908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endParaRPr>
            </a:p>
          </p:txBody>
        </p:sp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953FA6D5-5865-47AD-98AC-3C717C34C9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48" y="928671"/>
              <a:ext cx="8565432" cy="5357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07DF7F56-F4E7-463D-A83C-9AA2E3763B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3174" y="1928802"/>
              <a:ext cx="1102667" cy="685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altLang="en-US" sz="2000" b="1">
                  <a:latin typeface="Palatino Linotype" panose="02040502050505030304" pitchFamily="18" charset="0"/>
                </a:rPr>
                <a:t>e</a:t>
              </a:r>
              <a:r>
                <a:rPr lang="en-GB" altLang="en-US" sz="2000" b="1" baseline="30000">
                  <a:latin typeface="Palatino Linotype" panose="02040502050505030304" pitchFamily="18" charset="0"/>
                </a:rPr>
                <a:t>+</a:t>
              </a:r>
              <a:r>
                <a:rPr lang="en-GB" altLang="en-US" sz="2000" b="1">
                  <a:latin typeface="Palatino Linotype" panose="02040502050505030304" pitchFamily="18" charset="0"/>
                </a:rPr>
                <a:t>-e</a:t>
              </a:r>
              <a:r>
                <a:rPr lang="en-GB" altLang="en-US" sz="2000" b="1" baseline="30000">
                  <a:latin typeface="Palatino Linotype" panose="02040502050505030304" pitchFamily="18" charset="0"/>
                </a:rPr>
                <a:t>- </a:t>
              </a:r>
            </a:p>
            <a:p>
              <a:r>
                <a:rPr lang="en-GB" altLang="en-US" sz="2000" b="1">
                  <a:latin typeface="Palatino Linotype" panose="02040502050505030304" pitchFamily="18" charset="0"/>
                </a:rPr>
                <a:t>collider</a:t>
              </a:r>
            </a:p>
          </p:txBody>
        </p:sp>
        <p:cxnSp>
          <p:nvCxnSpPr>
            <p:cNvPr id="16" name="Gerade Verbindung 15">
              <a:extLst>
                <a:ext uri="{FF2B5EF4-FFF2-40B4-BE49-F238E27FC236}">
                  <a16:creationId xmlns:a16="http://schemas.microsoft.com/office/drawing/2014/main" id="{8E5366B7-EF44-42A1-8D27-B70489D16AA5}"/>
                </a:ext>
              </a:extLst>
            </p:cNvPr>
            <p:cNvCxnSpPr/>
            <p:nvPr/>
          </p:nvCxnSpPr>
          <p:spPr>
            <a:xfrm rot="10800000">
              <a:off x="3059756" y="3357574"/>
              <a:ext cx="2952278" cy="1943106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99BC698-12C2-40FD-85A7-150B7B941010}"/>
                </a:ext>
              </a:extLst>
            </p:cNvPr>
            <p:cNvSpPr/>
            <p:nvPr/>
          </p:nvSpPr>
          <p:spPr>
            <a:xfrm>
              <a:off x="2267108" y="1844681"/>
              <a:ext cx="1728039" cy="792166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8313FD84-332B-492F-BBD5-A332BFEB025A}"/>
                </a:ext>
              </a:extLst>
            </p:cNvPr>
            <p:cNvSpPr/>
            <p:nvPr/>
          </p:nvSpPr>
          <p:spPr>
            <a:xfrm>
              <a:off x="2267108" y="1916119"/>
              <a:ext cx="1728039" cy="80169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49475F2-44DB-4CFA-B21D-4B6A3E8D98F6}"/>
                </a:ext>
              </a:extLst>
            </p:cNvPr>
            <p:cNvSpPr/>
            <p:nvPr/>
          </p:nvSpPr>
          <p:spPr>
            <a:xfrm>
              <a:off x="1691094" y="2708284"/>
              <a:ext cx="576014" cy="504827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/>
            </a:p>
          </p:txBody>
        </p:sp>
        <p:cxnSp>
          <p:nvCxnSpPr>
            <p:cNvPr id="20" name="Gerade Verbindung 19">
              <a:extLst>
                <a:ext uri="{FF2B5EF4-FFF2-40B4-BE49-F238E27FC236}">
                  <a16:creationId xmlns:a16="http://schemas.microsoft.com/office/drawing/2014/main" id="{5B51FC7D-4204-4E08-BABF-8DAE3ADC5511}"/>
                </a:ext>
              </a:extLst>
            </p:cNvPr>
            <p:cNvCxnSpPr/>
            <p:nvPr/>
          </p:nvCxnSpPr>
          <p:spPr>
            <a:xfrm rot="10800000">
              <a:off x="3131967" y="3357574"/>
              <a:ext cx="2087419" cy="136684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3C147813-AD86-47E8-8652-DA569D356E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139929">
              <a:off x="3860744" y="4060323"/>
              <a:ext cx="1058507" cy="387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altLang="en-US" sz="2000" b="1">
                  <a:latin typeface="Palatino Linotype" panose="02040502050505030304" pitchFamily="18" charset="0"/>
                </a:rPr>
                <a:t>LINAC</a:t>
              </a:r>
            </a:p>
          </p:txBody>
        </p:sp>
        <p:cxnSp>
          <p:nvCxnSpPr>
            <p:cNvPr id="22" name="Gerade Verbindung 21">
              <a:extLst>
                <a:ext uri="{FF2B5EF4-FFF2-40B4-BE49-F238E27FC236}">
                  <a16:creationId xmlns:a16="http://schemas.microsoft.com/office/drawing/2014/main" id="{3A97AA08-1482-4E34-9B79-64C55931974A}"/>
                </a:ext>
              </a:extLst>
            </p:cNvPr>
            <p:cNvCxnSpPr>
              <a:endCxn id="19" idx="5"/>
            </p:cNvCxnSpPr>
            <p:nvPr/>
          </p:nvCxnSpPr>
          <p:spPr>
            <a:xfrm rot="10800000">
              <a:off x="2183141" y="3138498"/>
              <a:ext cx="876615" cy="219076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2">
              <a:extLst>
                <a:ext uri="{FF2B5EF4-FFF2-40B4-BE49-F238E27FC236}">
                  <a16:creationId xmlns:a16="http://schemas.microsoft.com/office/drawing/2014/main" id="{D9845C47-32B7-4533-A543-437D334779F3}"/>
                </a:ext>
              </a:extLst>
            </p:cNvPr>
            <p:cNvCxnSpPr>
              <a:stCxn id="19" idx="0"/>
            </p:cNvCxnSpPr>
            <p:nvPr/>
          </p:nvCxnSpPr>
          <p:spPr>
            <a:xfrm rot="5400000" flipH="1" flipV="1">
              <a:off x="2628552" y="1988235"/>
              <a:ext cx="71437" cy="1368662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035AC5E4-54E4-4594-AF70-76729C2F31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7664" y="2780928"/>
              <a:ext cx="849161" cy="387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altLang="en-US" sz="2000" b="1">
                  <a:latin typeface="Palatino Linotype" panose="02040502050505030304" pitchFamily="18" charset="0"/>
                </a:rPr>
                <a:t>Accu.</a:t>
              </a:r>
            </a:p>
          </p:txBody>
        </p: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236DED33-CE63-47BC-9715-3A08E1AA1451}"/>
              </a:ext>
            </a:extLst>
          </p:cNvPr>
          <p:cNvGrpSpPr/>
          <p:nvPr/>
        </p:nvGrpSpPr>
        <p:grpSpPr>
          <a:xfrm>
            <a:off x="7451891" y="3530843"/>
            <a:ext cx="4659147" cy="4983640"/>
            <a:chOff x="7163168" y="957167"/>
            <a:chExt cx="4659147" cy="4983640"/>
          </a:xfrm>
        </p:grpSpPr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307EAD3E-6BA8-4142-A3E1-DA67A6E2F5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63168" y="2403717"/>
              <a:ext cx="4659145" cy="18443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</p:pic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07E59F1F-0ADB-41D3-97DD-F73C737CF583}"/>
                </a:ext>
              </a:extLst>
            </p:cNvPr>
            <p:cNvSpPr/>
            <p:nvPr/>
          </p:nvSpPr>
          <p:spPr>
            <a:xfrm>
              <a:off x="7163170" y="957167"/>
              <a:ext cx="4659145" cy="14465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GB" sz="2400" b="0" dirty="0">
                  <a:latin typeface="Palatino Linotype" pitchFamily="18" charset="0"/>
                </a:rPr>
                <a:t>operates at the centre-of-mass </a:t>
              </a:r>
            </a:p>
            <a:p>
              <a:pPr eaLnBrk="0" hangingPunct="0"/>
              <a:r>
                <a:rPr lang="en-GB" sz="2400" b="0" dirty="0">
                  <a:latin typeface="Palatino Linotype" pitchFamily="18" charset="0"/>
                </a:rPr>
                <a:t>energy of the </a:t>
              </a:r>
              <a:r>
                <a:rPr lang="en-GB" sz="2400" b="0" dirty="0">
                  <a:latin typeface="Palatino Linotype" pitchFamily="18" charset="0"/>
                  <a:sym typeface="Symbol"/>
                </a:rPr>
                <a:t></a:t>
              </a:r>
              <a:r>
                <a:rPr lang="en-GB" sz="2400" b="0" dirty="0">
                  <a:latin typeface="Palatino Linotype" pitchFamily="18" charset="0"/>
                </a:rPr>
                <a:t> meson</a:t>
              </a:r>
            </a:p>
            <a:p>
              <a:pPr eaLnBrk="0" hangingPunct="0"/>
              <a:r>
                <a:rPr lang="en-GB" sz="2000" b="0" dirty="0">
                  <a:latin typeface="Palatino Linotype" pitchFamily="18" charset="0"/>
                </a:rPr>
                <a:t>          mass m = 1019.413 ± 0.008 MeV</a:t>
              </a:r>
            </a:p>
            <a:p>
              <a:pPr eaLnBrk="0" hangingPunct="0"/>
              <a:r>
                <a:rPr lang="en-GB" sz="2000" b="0" dirty="0">
                  <a:latin typeface="Palatino Linotype" pitchFamily="18" charset="0"/>
                </a:rPr>
                <a:t>          width </a:t>
              </a:r>
              <a:r>
                <a:rPr lang="en-GB" sz="2000" b="0" dirty="0">
                  <a:latin typeface="Palatino Linotype" pitchFamily="18" charset="0"/>
                  <a:sym typeface="Symbol"/>
                </a:rPr>
                <a:t> </a:t>
              </a:r>
              <a:r>
                <a:rPr lang="en-GB" sz="2000" b="0" dirty="0">
                  <a:latin typeface="Palatino Linotype" pitchFamily="18" charset="0"/>
                </a:rPr>
                <a:t>= 4.43 ± 0.06 MeV</a:t>
              </a: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B640131A-F2CB-4B8D-A206-DE05298F5669}"/>
                </a:ext>
              </a:extLst>
            </p:cNvPr>
            <p:cNvSpPr/>
            <p:nvPr/>
          </p:nvSpPr>
          <p:spPr>
            <a:xfrm>
              <a:off x="7163168" y="4248036"/>
              <a:ext cx="4659145" cy="169277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GB" sz="2400" dirty="0">
                  <a:latin typeface="Palatino Linotype" pitchFamily="18" charset="0"/>
                </a:rPr>
                <a:t> </a:t>
              </a:r>
              <a:r>
                <a:rPr lang="en-GB" sz="2400" b="0" dirty="0">
                  <a:latin typeface="Palatino Linotype" pitchFamily="18" charset="0"/>
                  <a:sym typeface="Symbol"/>
                </a:rPr>
                <a:t> </a:t>
              </a:r>
              <a:r>
                <a:rPr lang="en-GB" sz="2400" b="0" dirty="0">
                  <a:latin typeface="Palatino Linotype" pitchFamily="18" charset="0"/>
                </a:rPr>
                <a:t>produced via </a:t>
              </a:r>
              <a:r>
                <a:rPr lang="en-GB" sz="2400" b="0" dirty="0" err="1">
                  <a:latin typeface="Palatino Linotype" pitchFamily="18" charset="0"/>
                </a:rPr>
                <a:t>e</a:t>
              </a:r>
              <a:r>
                <a:rPr lang="en-GB" sz="2400" b="0" baseline="30000" dirty="0" err="1">
                  <a:latin typeface="Palatino Linotype" pitchFamily="18" charset="0"/>
                </a:rPr>
                <a:t>+</a:t>
              </a:r>
              <a:r>
                <a:rPr lang="en-GB" sz="2400" b="0" dirty="0" err="1">
                  <a:latin typeface="Palatino Linotype" pitchFamily="18" charset="0"/>
                </a:rPr>
                <a:t>e</a:t>
              </a:r>
              <a:r>
                <a:rPr lang="en-GB" sz="2400" b="0" baseline="30000" dirty="0">
                  <a:latin typeface="Palatino Linotype" pitchFamily="18" charset="0"/>
                </a:rPr>
                <a:t>-</a:t>
              </a:r>
              <a:r>
                <a:rPr lang="en-GB" sz="2400" b="0" dirty="0">
                  <a:latin typeface="Palatino Linotype" pitchFamily="18" charset="0"/>
                </a:rPr>
                <a:t> collision </a:t>
              </a:r>
            </a:p>
            <a:p>
              <a:pPr eaLnBrk="0" hangingPunct="0"/>
              <a:r>
                <a:rPr lang="en-GB" sz="2400" b="0" dirty="0">
                  <a:latin typeface="Palatino Linotype" pitchFamily="18" charset="0"/>
                </a:rPr>
                <a:t>	</a:t>
              </a:r>
              <a:r>
                <a:rPr lang="en-GB" sz="2000" b="0" dirty="0">
                  <a:latin typeface="Palatino Linotype" pitchFamily="18" charset="0"/>
                  <a:sym typeface="Symbol"/>
                </a:rPr>
                <a:t></a:t>
              </a:r>
              <a:r>
                <a:rPr lang="en-GB" sz="2000" b="0" dirty="0">
                  <a:latin typeface="Palatino Linotype" pitchFamily="18" charset="0"/>
                </a:rPr>
                <a:t>(</a:t>
              </a:r>
              <a:r>
                <a:rPr lang="en-GB" sz="2000" b="0" dirty="0" err="1">
                  <a:latin typeface="Palatino Linotype" pitchFamily="18" charset="0"/>
                </a:rPr>
                <a:t>e</a:t>
              </a:r>
              <a:r>
                <a:rPr lang="en-GB" sz="2000" b="0" baseline="30000" dirty="0" err="1">
                  <a:latin typeface="Palatino Linotype" pitchFamily="18" charset="0"/>
                </a:rPr>
                <a:t>+</a:t>
              </a:r>
              <a:r>
                <a:rPr lang="en-GB" sz="2000" b="0" dirty="0" err="1">
                  <a:latin typeface="Palatino Linotype" pitchFamily="18" charset="0"/>
                </a:rPr>
                <a:t>e</a:t>
              </a:r>
              <a:r>
                <a:rPr lang="en-GB" sz="2000" b="0" baseline="30000" dirty="0">
                  <a:latin typeface="Palatino Linotype" pitchFamily="18" charset="0"/>
                </a:rPr>
                <a:t>-</a:t>
              </a:r>
              <a:r>
                <a:rPr lang="en-GB" sz="2000" b="0" dirty="0">
                  <a:latin typeface="Palatino Linotype" pitchFamily="18" charset="0"/>
                </a:rPr>
                <a:t>  </a:t>
              </a:r>
              <a:r>
                <a:rPr lang="en-GB" sz="2000" b="0" dirty="0">
                  <a:latin typeface="Palatino Linotype" pitchFamily="18" charset="0"/>
                  <a:cs typeface="Arial"/>
                </a:rPr>
                <a:t>→ </a:t>
              </a:r>
              <a:r>
                <a:rPr lang="en-GB" sz="2000" b="0" dirty="0">
                  <a:latin typeface="Palatino Linotype" pitchFamily="18" charset="0"/>
                  <a:cs typeface="Arial"/>
                  <a:sym typeface="Symbol"/>
                </a:rPr>
                <a:t></a:t>
              </a:r>
              <a:r>
                <a:rPr lang="en-GB" sz="2000" b="0" dirty="0">
                  <a:latin typeface="Palatino Linotype" pitchFamily="18" charset="0"/>
                </a:rPr>
                <a:t>) ~ 5 µb</a:t>
              </a:r>
            </a:p>
            <a:p>
              <a:pPr eaLnBrk="0" hangingPunct="0"/>
              <a:endParaRPr lang="en-GB" sz="800" dirty="0">
                <a:latin typeface="Palatino Linotype" pitchFamily="18" charset="0"/>
              </a:endParaRPr>
            </a:p>
            <a:p>
              <a:pPr eaLnBrk="0" hangingPunct="0"/>
              <a:r>
                <a:rPr lang="en-GB" sz="2400" b="1" dirty="0">
                  <a:solidFill>
                    <a:srgbClr val="006699"/>
                  </a:solidFill>
                  <a:latin typeface="Palatino Linotype" pitchFamily="18" charset="0"/>
                  <a:cs typeface="Arial"/>
                </a:rPr>
                <a:t>→</a:t>
              </a:r>
              <a:r>
                <a:rPr lang="en-GB" sz="2400" b="1" dirty="0">
                  <a:solidFill>
                    <a:srgbClr val="006699"/>
                  </a:solidFill>
                  <a:latin typeface="Palatino Linotype" pitchFamily="18" charset="0"/>
                </a:rPr>
                <a:t> monochromatic kaon beam</a:t>
              </a:r>
            </a:p>
            <a:p>
              <a:pPr eaLnBrk="0" hangingPunct="0"/>
              <a:r>
                <a:rPr lang="en-GB" sz="2400" b="1" dirty="0">
                  <a:solidFill>
                    <a:srgbClr val="006699"/>
                  </a:solidFill>
                  <a:latin typeface="Palatino Linotype" pitchFamily="18" charset="0"/>
                </a:rPr>
                <a:t>     (127 MeV/c)</a:t>
              </a:r>
              <a:endParaRPr lang="en-GB" sz="2400" dirty="0">
                <a:solidFill>
                  <a:srgbClr val="006699"/>
                </a:solidFill>
              </a:endParaRPr>
            </a:p>
          </p:txBody>
        </p:sp>
      </p:grpSp>
      <p:sp>
        <p:nvSpPr>
          <p:cNvPr id="29" name="C. Trippl - SMI 2018, Vienna">
            <a:extLst>
              <a:ext uri="{FF2B5EF4-FFF2-40B4-BE49-F238E27FC236}">
                <a16:creationId xmlns:a16="http://schemas.microsoft.com/office/drawing/2014/main" id="{2649CC88-52DA-4B5B-B91B-B5740EA30C27}"/>
              </a:ext>
            </a:extLst>
          </p:cNvPr>
          <p:cNvSpPr txBox="1"/>
          <p:nvPr/>
        </p:nvSpPr>
        <p:spPr>
          <a:xfrm>
            <a:off x="4538241" y="9165748"/>
            <a:ext cx="468814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l">
              <a:defRPr sz="1800" b="0">
                <a:solidFill>
                  <a:srgbClr val="81818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de-AT" dirty="0"/>
              <a:t>M. Tüchler</a:t>
            </a:r>
            <a:r>
              <a:rPr dirty="0"/>
              <a:t> </a:t>
            </a:r>
            <a:r>
              <a:rPr lang="en-GB" dirty="0"/>
              <a:t>– APS &amp; SPS Meeting</a:t>
            </a:r>
            <a:r>
              <a:rPr lang="de-AT" dirty="0"/>
              <a:t>, Zürich 2019</a:t>
            </a:r>
            <a:endParaRPr dirty="0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2000</Words>
  <Application>Microsoft Office PowerPoint</Application>
  <PresentationFormat>Benutzerdefiniert</PresentationFormat>
  <Paragraphs>499</Paragraphs>
  <Slides>48</Slides>
  <Notes>21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48</vt:i4>
      </vt:variant>
    </vt:vector>
  </HeadingPairs>
  <TitlesOfParts>
    <vt:vector size="60" baseType="lpstr">
      <vt:lpstr>Arial</vt:lpstr>
      <vt:lpstr>Calibri</vt:lpstr>
      <vt:lpstr>Calibri Light</vt:lpstr>
      <vt:lpstr>Cambria Math</vt:lpstr>
      <vt:lpstr>Helvetica Light</vt:lpstr>
      <vt:lpstr>Helvetica Neue</vt:lpstr>
      <vt:lpstr>Helvetica Neue Light</vt:lpstr>
      <vt:lpstr>Helvetica Neue Medium</vt:lpstr>
      <vt:lpstr>Palatino</vt:lpstr>
      <vt:lpstr>Palatino Linotype</vt:lpstr>
      <vt:lpstr>Trebuchet MS</vt:lpstr>
      <vt:lpstr>White</vt:lpstr>
      <vt:lpstr>PowerPoint-Präsentation</vt:lpstr>
      <vt:lpstr>OUTLINE</vt:lpstr>
      <vt:lpstr>Motivation: Kaonic Atoms</vt:lpstr>
      <vt:lpstr>FORMATION OF KAONIC ATOMS</vt:lpstr>
      <vt:lpstr>MOTIVATION: KAONIC ATOMS</vt:lpstr>
      <vt:lpstr>MOTIVATION: KAONIC ATOMS</vt:lpstr>
      <vt:lpstr>SCATTERING LENGTHS</vt:lpstr>
      <vt:lpstr>The SIDDHARTA-2 Apparatus</vt:lpstr>
      <vt:lpstr>DAΦNE COLLIDER AT LNF</vt:lpstr>
      <vt:lpstr>MOTIVATION</vt:lpstr>
      <vt:lpstr>DETECTOR SYSTEM SIDDHARTA-2</vt:lpstr>
      <vt:lpstr>TARGET CELL</vt:lpstr>
      <vt:lpstr>X-RAY DETECTORS - SDDs</vt:lpstr>
      <vt:lpstr>X-RAY DETECTORS - SDDs</vt:lpstr>
      <vt:lpstr>VETO-1 SYSTEM</vt:lpstr>
      <vt:lpstr>VETO-2 SYSTEM</vt:lpstr>
      <vt:lpstr>VETO-2 SYSTEM</vt:lpstr>
      <vt:lpstr>VETO-2 SYSTEM</vt:lpstr>
      <vt:lpstr>VETO-2 SYSTEM</vt:lpstr>
      <vt:lpstr>VETO-2 SYSTEM</vt:lpstr>
      <vt:lpstr>CONCLUSION &amp; OUTLOOK </vt:lpstr>
      <vt:lpstr>Attachment</vt:lpstr>
      <vt:lpstr>FORMATION OF KAONIC ATOMS</vt:lpstr>
      <vt:lpstr>SCATTERING LENGTHS</vt:lpstr>
      <vt:lpstr>TIMING VETO-1</vt:lpstr>
      <vt:lpstr>DETECTOR SETUP - SiPMs</vt:lpstr>
      <vt:lpstr>DETECTOR SETUP - SiPMs</vt:lpstr>
      <vt:lpstr>DETECTOR SETUP - SiPMs</vt:lpstr>
      <vt:lpstr>VETO-2 DETECTOR SETUP</vt:lpstr>
      <vt:lpstr>VETO-2 DETECTOR SETUP</vt:lpstr>
      <vt:lpstr>AMPLIFIER BOARDS</vt:lpstr>
      <vt:lpstr>VETO-2 CHARACTERISATION</vt:lpstr>
      <vt:lpstr>VETO-2 CHARACTERISATION</vt:lpstr>
      <vt:lpstr>VETO-2 CHARACTERISATION</vt:lpstr>
      <vt:lpstr>VETO-2 CHARACTERISATION</vt:lpstr>
      <vt:lpstr>VETO-2 CHARACTERISATION</vt:lpstr>
      <vt:lpstr>VETO-2 CHARACTERISATION</vt:lpstr>
      <vt:lpstr>VETO-2 CHARACTERISATION</vt:lpstr>
      <vt:lpstr>VETO-2 CHARACTERISATION</vt:lpstr>
      <vt:lpstr>VETO-2 CHARACTERISATION</vt:lpstr>
      <vt:lpstr>VETO-2 CHARACTERISATION</vt:lpstr>
      <vt:lpstr>VETO-2 CHARACTERISATION</vt:lpstr>
      <vt:lpstr>VETO-2 CHARACTERISATION</vt:lpstr>
      <vt:lpstr>VETO-2 CHARACTERISATION</vt:lpstr>
      <vt:lpstr>VETO-2 CHARACTERISATION</vt:lpstr>
      <vt:lpstr>VETO-2 CHARACTERISATION</vt:lpstr>
      <vt:lpstr>VETO-2 CHARACTERISATION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Marlene Tüchler</dc:creator>
  <cp:lastModifiedBy>Marlene Tüchler</cp:lastModifiedBy>
  <cp:revision>595</cp:revision>
  <dcterms:modified xsi:type="dcterms:W3CDTF">2019-08-27T09:08:39Z</dcterms:modified>
</cp:coreProperties>
</file>