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50" r:id="rId1"/>
    <p:sldMasterId id="2147483663" r:id="rId2"/>
  </p:sldMasterIdLst>
  <p:notesMasterIdLst>
    <p:notesMasterId r:id="rId22"/>
  </p:notesMasterIdLst>
  <p:handoutMasterIdLst>
    <p:handoutMasterId r:id="rId23"/>
  </p:handoutMasterIdLst>
  <p:sldIdLst>
    <p:sldId id="257" r:id="rId3"/>
    <p:sldId id="258" r:id="rId4"/>
    <p:sldId id="269" r:id="rId5"/>
    <p:sldId id="259" r:id="rId6"/>
    <p:sldId id="260" r:id="rId7"/>
    <p:sldId id="261" r:id="rId8"/>
    <p:sldId id="262" r:id="rId9"/>
    <p:sldId id="270" r:id="rId10"/>
    <p:sldId id="271" r:id="rId11"/>
    <p:sldId id="263" r:id="rId12"/>
    <p:sldId id="272" r:id="rId13"/>
    <p:sldId id="279" r:id="rId14"/>
    <p:sldId id="278" r:id="rId15"/>
    <p:sldId id="276" r:id="rId16"/>
    <p:sldId id="277" r:id="rId17"/>
    <p:sldId id="266" r:id="rId18"/>
    <p:sldId id="267" r:id="rId19"/>
    <p:sldId id="275" r:id="rId20"/>
    <p:sldId id="280" r:id="rId21"/>
  </p:sldIdLst>
  <p:sldSz cx="17340263" cy="9753600"/>
  <p:notesSz cx="6805613" cy="99441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2286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4572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6858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9144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22860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27432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32004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36576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54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95"/>
    <a:srgbClr val="84B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EE7"/>
          </a:solidFill>
        </a:fill>
      </a:tcStyle>
    </a:wholeTbl>
    <a:band2H>
      <a:tcTxStyle/>
      <a:tcStyle>
        <a:tcBdr/>
        <a:fill>
          <a:solidFill>
            <a:srgbClr val="E6E8F3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ADC"/>
          </a:solidFill>
        </a:fill>
      </a:tcStyle>
    </a:wholeTbl>
    <a:band2H>
      <a:tcTxStyle/>
      <a:tcStyle>
        <a:tcBdr/>
        <a:fill>
          <a:solidFill>
            <a:srgbClr val="E6EDEE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743" autoAdjust="0"/>
    <p:restoredTop sz="94621" autoAdjust="0"/>
  </p:normalViewPr>
  <p:slideViewPr>
    <p:cSldViewPr snapToGrid="0">
      <p:cViewPr varScale="1">
        <p:scale>
          <a:sx n="56" d="100"/>
          <a:sy n="56" d="100"/>
        </p:scale>
        <p:origin x="144" y="48"/>
      </p:cViewPr>
      <p:guideLst>
        <p:guide orient="horz" pos="3072"/>
        <p:guide pos="5461"/>
      </p:guideLst>
    </p:cSldViewPr>
  </p:slideViewPr>
  <p:outlineViewPr>
    <p:cViewPr>
      <p:scale>
        <a:sx n="33" d="100"/>
        <a:sy n="33" d="100"/>
      </p:scale>
      <p:origin x="0" y="-2247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2" d="100"/>
        <a:sy n="62" d="100"/>
      </p:scale>
      <p:origin x="0" y="-30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E54D8DC-824B-47D1-83CA-67FEDF42E89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40A824-86B7-42F5-9809-45F5FD2316A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D3F7C0-F3E1-4676-82C1-AD696565807E}" type="datetimeFigureOut">
              <a:rPr lang="LID4096" smtClean="0"/>
              <a:t>08/27/2019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FA1D7B-F004-4B53-A653-DEEB5EEE91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1879A8-4752-4991-B4E6-6F58DD6487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B8B11B-F072-4392-B5A9-2A14EC5DFA6A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0471307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body" sz="quarter" idx="1"/>
          </p:nvPr>
        </p:nvSpPr>
        <p:spPr>
          <a:xfrm>
            <a:off x="907415" y="4723448"/>
            <a:ext cx="4990783" cy="447484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985111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77733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2A377A-C18A-48F8-98FC-AF8CD18DED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6938" y="1597025"/>
            <a:ext cx="13006387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8267B46-EC02-4F33-8267-11F46B7912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6938" y="5122863"/>
            <a:ext cx="13006387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74128E-42C1-4EDC-9596-DAE109013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909D6D-344B-4E85-A433-C3F752333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0E145B-E8DB-4854-9C37-A91D4552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97183" y="9040813"/>
            <a:ext cx="4250867" cy="519112"/>
          </a:xfrm>
        </p:spPr>
        <p:txBody>
          <a:bodyPr/>
          <a:lstStyle/>
          <a:p>
            <a:fld id="{D806A0B9-6571-4089-9448-725767A1BA2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38026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7AC24D-E8EC-48E9-97B6-01F426F23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F72521F-F3D1-4BA7-BF90-7073BE62C9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4AD7254-E1EA-410C-95F3-85C82D5532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LID4096"/>
              <a:t>amit.nanda@oeaw.ac.at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C8892B-4839-47B6-8481-38B98E469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C0FD8C-EE47-4CA1-84C6-56EA9D5A8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43673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EE16530-0DF7-40C3-9270-C2AB21B880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2409488" y="519113"/>
            <a:ext cx="3738562" cy="826611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5E173D0-CD75-4618-8A13-538C23B521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92213" y="519113"/>
            <a:ext cx="11064875" cy="826611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452D2AF-4B6D-4F8E-ADE1-256E56B63E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LID4096"/>
              <a:t>amit.nanda@oeaw.ac.at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AC29B1-FF05-4804-BAF3-3D4913871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BBF38B-EDF1-4C07-A763-695198BED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1813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9E3D2-BF1C-4EA0-8AF3-89EB54F70280}" type="slidenum">
              <a:rPr lang="de-DE"/>
              <a:pPr>
                <a:defRPr/>
              </a:pPr>
              <a:t>‹#›</a:t>
            </a:fld>
            <a:r>
              <a:rPr lang="de-DE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969613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0BAB31-9577-4C3E-B4EF-CBA9A66CA0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6938" y="1597025"/>
            <a:ext cx="13006387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4C82B70-9CBB-4C98-9B24-B7EB9423F0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6938" y="5122863"/>
            <a:ext cx="13006387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LID4096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84D542-756F-48DC-AC9D-DB7B98C7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6D22C4-C6D1-43FB-AA6B-866E10F45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LID409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D26DB17-9F8E-4E19-A4F3-0A2D167C4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031478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6448B6-009C-4E02-9365-17163780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C89352-F4BE-4E42-9CCE-2B2E4920A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8A90D4C-F273-4EC8-83CD-33515B179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412F2E-84F5-4CB4-8571-47712A163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LID409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2ED217-14F3-4C07-AA3F-F93AB8790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942266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7E3831-5B11-413F-80EE-FEFFEAB3C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688" y="2432050"/>
            <a:ext cx="14955837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A3A7F25-BAD0-45B1-8705-2B550D921D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688" y="6527800"/>
            <a:ext cx="14955837" cy="2133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F23403-39B2-465B-AAD9-9C772B59B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A0790AF-3DD4-4364-9020-B4742DD5F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LID409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1400A3-330C-48C7-9249-F1349D9CB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84569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14F7F8-5B6D-40F3-BA1C-926B7EA6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6CAEF3-9D3C-40C7-9D2E-BCB6D827E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92213" y="2597150"/>
            <a:ext cx="7400925" cy="6188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C165105-F8E6-4132-9838-EE5E89CD1D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745538" y="2597150"/>
            <a:ext cx="7402512" cy="6188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6C89B35-057B-4962-98CE-3764A9AB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110EB8C-2217-48F1-8A94-9B6AC7EC0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LID4096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35F716-B273-41AF-AAD0-7D2970263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37657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85A19B-9BA1-4FC2-9C7E-14C569842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519113"/>
            <a:ext cx="14955838" cy="18859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FE1116B-BF87-4811-B1D8-845E5EB0EC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3800" y="2390775"/>
            <a:ext cx="7335838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0B6FB3C-8D67-4964-A91F-D6CFDAD0A8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93800" y="3562350"/>
            <a:ext cx="7335838" cy="5240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B7177AA-42F0-4B6F-83DF-EEAEE8CFEB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778875" y="2390775"/>
            <a:ext cx="7370763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32D9C99-3894-4824-95E6-E9FB252736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778875" y="3562350"/>
            <a:ext cx="7370763" cy="5240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6758378-D100-483F-8345-9584FBFC6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4C5765A-D079-4C96-9154-6D4D8359A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LID4096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2F54DFC-4B49-4850-BEC7-DBC81BFB9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49349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0CE890-C4E2-4A49-A76C-18F190083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99FA380-B56A-4B30-A195-8E93721A4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87B3A7C-80E6-49E5-9C7C-16177E993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LID4096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EC2BA2A-DFBA-4CE6-9D6C-E43D7FC4D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8805409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FEEFA96-E38F-40C3-975B-65743D9A6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62401CD-29EF-4165-9A62-08CB58C1C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LID4096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699FD97-B63C-44F1-93FD-96493AD54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75540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C6839C-17CA-4795-98E6-FF4E25E2C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1685130"/>
            <a:ext cx="16126590" cy="1136129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50FDD25-F11A-4B1C-87AE-AFFB9F387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821259"/>
            <a:ext cx="16126590" cy="621955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59A241-386E-445B-AC71-4B45ED3D8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600">
                <a:latin typeface="Trebuchet MS" panose="020B0603020202020204" pitchFamily="34" charset="0"/>
              </a:defRPr>
            </a:lvl1pPr>
          </a:lstStyle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E6BA5C-DCAE-4B7D-AD9B-9B69A7983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2174E6-C293-4CA6-8A71-E15A8D59B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046058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579263-1EEF-4C93-8217-8834BFD93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650875"/>
            <a:ext cx="5592763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8BCF88-455D-4722-87B6-2BE8DF351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2350" y="1404938"/>
            <a:ext cx="8777288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18F637A-9545-406B-89D7-6C3063BF6A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93800" y="2925763"/>
            <a:ext cx="5592763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C57F7DE-E0F3-426F-A7DF-B7416636E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976DCEB-4C36-4D58-942C-1C21172F4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LID4096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57DF484-6B88-42D9-8A1B-2FFCC1052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121090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1D9FCB-A200-409A-A80C-04B4F245B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650875"/>
            <a:ext cx="5592763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869C59C-7322-4D72-BA9E-E31692F6BD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372350" y="1404938"/>
            <a:ext cx="8777288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8D3A1E8-890E-4F0E-885C-F15809A73F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93800" y="2925763"/>
            <a:ext cx="5592763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48D89A8-958C-4099-A443-12CDD4E7A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0F04839-4D95-4DC7-908F-FB6857E35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LID4096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CC4D337-ED72-4A4A-91D5-B2459B5BE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56745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17FB49-D4D0-4C37-B525-7A4358B91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F68AA9E-2E85-4887-B7E8-A653F821C3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AA9DE6-C997-43E5-8B07-B171D822A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F78797-57D2-470F-BFD6-03181E62A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LID409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A7B863-53EA-4BFB-8B65-8D8C2EB54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6848147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3EBC079-8B55-4DA2-98B3-CCE079DABF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2409488" y="519113"/>
            <a:ext cx="3738562" cy="826611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3455FF7-3CA4-44E2-BC7B-64F28B4964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92213" y="519113"/>
            <a:ext cx="11064875" cy="826611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3BFE9A-E968-45D4-B09C-863326315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5D143B-6F2E-4157-8933-0F29F29CC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LID409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514DC1-4CD3-4BB2-A297-387A8102F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8771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312693-85BF-4508-9809-9A1B07CFA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688" y="2432050"/>
            <a:ext cx="14955837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65B23A8-C9D2-4315-A316-489336B7E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688" y="6527800"/>
            <a:ext cx="14955837" cy="2133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2AC19E-DC16-4392-8C88-920D222562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LID4096"/>
              <a:t>amit.nanda@oeaw.ac.at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237F75-C551-491C-BFCF-1E81B1ADC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D921BE-0D07-49F3-BD02-FA4F4286C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30953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930184-D2A4-4AFC-8D78-0A666E5D2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1685130"/>
            <a:ext cx="16126590" cy="1070111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5023B8-524D-468D-832A-64028B51E1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1" y="2755241"/>
            <a:ext cx="8053138" cy="6029984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FF188CB-4F8A-4265-BFD2-5B125C8E2E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745538" y="2755241"/>
            <a:ext cx="7769418" cy="6029984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8EE2119-0E06-46D8-BFEE-0BA9E0FFEB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LID4096"/>
              <a:t>amit.nanda@oeaw.ac.at</a:t>
            </a:r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6C8B3B1-8E2F-4999-B835-43EE34F08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6143DD7-49D7-48E9-AE74-9838D9915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1976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D21F3-4C61-43BD-90F7-D290E0936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519113"/>
            <a:ext cx="14955838" cy="18859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83C5E03-365F-4576-BC2E-116A07F092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3800" y="2390775"/>
            <a:ext cx="7335838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7C0318E-C58F-424D-A40E-FA85EC2AB9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93800" y="3562350"/>
            <a:ext cx="7335838" cy="5240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E52AE8B-A52B-4E2D-8A28-1690C50286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778875" y="2390775"/>
            <a:ext cx="7370763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AE14226-7D3A-4810-B497-DF0B1887FE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778875" y="3562350"/>
            <a:ext cx="7370763" cy="5240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B635F85-5219-4F77-BDC5-725683B668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LID4096"/>
              <a:t>amit.nanda@oeaw.ac.at</a:t>
            </a:r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EA55DEC-B3AF-42C4-B892-1AE70864B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1982F3B-48F4-43CD-894C-A3946F60A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83628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604EB0-9E4D-468D-BEBF-7AF284B56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23BD804-E72E-4F1F-BB7C-87608BC850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LID4096"/>
              <a:t>amit.nanda@oeaw.ac.at</a:t>
            </a:r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6907284-41BE-4617-9E34-342853AE0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A463B45-DEDD-453E-B5E1-69BB4FABD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01591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506B66D-5B69-46B7-A2A6-42A9601DC6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LID4096"/>
              <a:t>amit.nanda@oeaw.ac.at</a:t>
            </a:r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A3EE954-72A0-4BA0-9CA9-A9354105F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1A3CD54-0323-41FE-B7F3-BA78C829F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6239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4EFC6-77F3-4B68-AB3E-5117B80F6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650875"/>
            <a:ext cx="5592763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F82CFB-A1B6-4E3F-958F-89078BF1D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2350" y="1404938"/>
            <a:ext cx="8777288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20517E1-525E-4492-9CE0-F9B0D491A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93800" y="2925763"/>
            <a:ext cx="5592763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3D19902-0A94-4A28-8BDA-517A41D2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LID4096"/>
              <a:t>amit.nanda@oeaw.ac.at</a:t>
            </a:r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CEDC5FA-EAAE-43C6-9B5F-2D33C19C8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A39F7D7-2608-4B89-B6AC-E8B35696B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39753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B8282E-C35A-4D3A-8601-DA399094A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650875"/>
            <a:ext cx="5592763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4259BD7-68CC-493F-89E7-7570E7552E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372350" y="1404938"/>
            <a:ext cx="8777288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B9FD53A-E368-496E-AFB6-4615CF28AB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93800" y="2925763"/>
            <a:ext cx="5592763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96A91ED-9A74-4A87-B39D-DD6EFDDA9F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LID4096"/>
              <a:t>amit.nanda@oeaw.ac.at</a:t>
            </a:r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0F2887-44A4-49F6-8DC8-DBF9501C8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6370CDC-967D-42C9-B03F-24EB26891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64805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11A61C4-1967-4C51-BEE4-3696C34FF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1685130"/>
            <a:ext cx="16126590" cy="18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AAFD44B-7170-4990-B3C0-DD972A925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3571079"/>
            <a:ext cx="16126590" cy="5469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7" name="Shape 9">
            <a:extLst>
              <a:ext uri="{FF2B5EF4-FFF2-40B4-BE49-F238E27FC236}">
                <a16:creationId xmlns:a16="http://schemas.microsoft.com/office/drawing/2014/main" id="{5A66F943-4B72-4FE9-B12B-A3FCBC3039E5}"/>
              </a:ext>
            </a:extLst>
          </p:cNvPr>
          <p:cNvSpPr/>
          <p:nvPr userDrawn="1"/>
        </p:nvSpPr>
        <p:spPr>
          <a:xfrm>
            <a:off x="7384354" y="899157"/>
            <a:ext cx="7992000" cy="360000"/>
          </a:xfrm>
          <a:prstGeom prst="rect">
            <a:avLst/>
          </a:prstGeom>
          <a:solidFill>
            <a:srgbClr val="008C95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 algn="r">
              <a:defRPr sz="1200" cap="all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1600" dirty="0"/>
          </a:p>
        </p:txBody>
      </p:sp>
      <p:pic>
        <p:nvPicPr>
          <p:cNvPr id="8" name="image2.jpg">
            <a:extLst>
              <a:ext uri="{FF2B5EF4-FFF2-40B4-BE49-F238E27FC236}">
                <a16:creationId xmlns:a16="http://schemas.microsoft.com/office/drawing/2014/main" id="{45BAB104-5A90-4E64-8FCA-3EF9A7E9E24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5720263" y="550459"/>
            <a:ext cx="1080000" cy="10800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9" name="Shape 10">
            <a:extLst>
              <a:ext uri="{FF2B5EF4-FFF2-40B4-BE49-F238E27FC236}">
                <a16:creationId xmlns:a16="http://schemas.microsoft.com/office/drawing/2014/main" id="{20856742-818A-4736-AA3A-85CD537EC954}"/>
              </a:ext>
            </a:extLst>
          </p:cNvPr>
          <p:cNvSpPr/>
          <p:nvPr userDrawn="1"/>
        </p:nvSpPr>
        <p:spPr>
          <a:xfrm>
            <a:off x="11432096" y="886717"/>
            <a:ext cx="4538424" cy="4137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7735" tIns="67735" rIns="67735" bIns="67735" numCol="1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 sz="1800" b="1" dirty="0">
                <a:solidFill>
                  <a:srgbClr val="FFFFFF"/>
                </a:solidFill>
              </a:rPr>
              <a:t>SMI – STEFAN MEYER INSTITUTE</a:t>
            </a:r>
          </a:p>
        </p:txBody>
      </p:sp>
      <p:pic>
        <p:nvPicPr>
          <p:cNvPr id="10" name="image3.png">
            <a:extLst>
              <a:ext uri="{FF2B5EF4-FFF2-40B4-BE49-F238E27FC236}">
                <a16:creationId xmlns:a16="http://schemas.microsoft.com/office/drawing/2014/main" id="{0DB1F2C0-21F5-4D21-9665-624E659CC526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40000" y="550459"/>
            <a:ext cx="2492306" cy="10800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1" name="Shape 8">
            <a:extLst>
              <a:ext uri="{FF2B5EF4-FFF2-40B4-BE49-F238E27FC236}">
                <a16:creationId xmlns:a16="http://schemas.microsoft.com/office/drawing/2014/main" id="{7E6EFC85-74A0-4FA0-95A7-808102BB19B5}"/>
              </a:ext>
            </a:extLst>
          </p:cNvPr>
          <p:cNvSpPr/>
          <p:nvPr userDrawn="1"/>
        </p:nvSpPr>
        <p:spPr>
          <a:xfrm>
            <a:off x="3393713" y="899157"/>
            <a:ext cx="3996000" cy="360000"/>
          </a:xfrm>
          <a:prstGeom prst="rect">
            <a:avLst/>
          </a:prstGeom>
          <a:solidFill>
            <a:srgbClr val="84BD00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 sz="3200"/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93941B65-795F-4C14-8C72-1850C48105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E437D973-C1E8-4E65-B682-48AAB25869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C902EC8A-C8EB-45E9-9D9A-CD4604A100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fld id="{D806A0B9-6571-4089-9448-725767A1BA23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44675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7200" b="1" kern="120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906C79A-5AB3-4AA9-8AA0-BF39C2001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213" y="519113"/>
            <a:ext cx="14955837" cy="18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A76C51A-A8DB-4C97-9EED-24C279047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2213" y="2597150"/>
            <a:ext cx="14955837" cy="6188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6F8613-1A8F-4C71-8837-EAEA98905F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LID4096"/>
              <a:t>amit.nanda@oeaw.ac.at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54D238-B366-4AFD-A944-20BEA8CC9A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Joint Annual Meeting of the SPG and ÖPG, 26.08 -30.08, 2019 Universität Zürich </a:t>
            </a:r>
            <a:endParaRPr lang="LID409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189A04-A993-49F7-AFA3-DB5B5E7E4A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7057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13" Type="http://schemas.openxmlformats.org/officeDocument/2006/relationships/oleObject" Target="../embeddings/oleObject1.bin"/><Relationship Id="rId3" Type="http://schemas.openxmlformats.org/officeDocument/2006/relationships/image" Target="../media/image4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9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51.jpg"/><Relationship Id="rId11" Type="http://schemas.openxmlformats.org/officeDocument/2006/relationships/image" Target="../media/image56.jpeg"/><Relationship Id="rId5" Type="http://schemas.openxmlformats.org/officeDocument/2006/relationships/image" Target="../media/image50.jpeg"/><Relationship Id="rId15" Type="http://schemas.openxmlformats.org/officeDocument/2006/relationships/image" Target="../media/image58.png"/><Relationship Id="rId10" Type="http://schemas.openxmlformats.org/officeDocument/2006/relationships/image" Target="../media/image55.jpeg"/><Relationship Id="rId4" Type="http://schemas.openxmlformats.org/officeDocument/2006/relationships/image" Target="../media/image49.jpeg"/><Relationship Id="rId9" Type="http://schemas.openxmlformats.org/officeDocument/2006/relationships/image" Target="../media/image54.png"/><Relationship Id="rId14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9.emf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F8D0C-B0F5-4F11-B3B1-6E3B2E4C38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0726" y="1546356"/>
            <a:ext cx="13512333" cy="3395663"/>
          </a:xfrm>
        </p:spPr>
        <p:txBody>
          <a:bodyPr/>
          <a:lstStyle/>
          <a:p>
            <a:r>
              <a:rPr lang="en-GB" dirty="0"/>
              <a:t>ASACUSA’s Ramsey spectrometer for hyperfine spectroscopy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C536E2-2DE8-4F03-8E1C-55BD67C3A2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6938" y="4884326"/>
            <a:ext cx="13006387" cy="2354262"/>
          </a:xfrm>
        </p:spPr>
        <p:txBody>
          <a:bodyPr>
            <a:noAutofit/>
          </a:bodyPr>
          <a:lstStyle/>
          <a:p>
            <a:endParaRPr lang="en-GB" sz="3200" dirty="0"/>
          </a:p>
          <a:p>
            <a:endParaRPr lang="en-GB" sz="3200" dirty="0"/>
          </a:p>
          <a:p>
            <a:r>
              <a:rPr lang="en-GB" sz="3200" dirty="0"/>
              <a:t>Amit Nanda*</a:t>
            </a:r>
          </a:p>
          <a:p>
            <a:r>
              <a:rPr lang="en-GB" dirty="0"/>
              <a:t>*on behalf of the ASACUSA collaboration</a:t>
            </a:r>
          </a:p>
          <a:p>
            <a:r>
              <a:rPr lang="en-GB" sz="3200" dirty="0"/>
              <a:t>Stefan Meyer Institute for Subatomic Physics</a:t>
            </a:r>
          </a:p>
          <a:p>
            <a:r>
              <a:rPr lang="en-GB" sz="3200" dirty="0"/>
              <a:t>Vienna</a:t>
            </a:r>
          </a:p>
          <a:p>
            <a:endParaRPr lang="en-GB" sz="3200" dirty="0"/>
          </a:p>
          <a:p>
            <a:r>
              <a:rPr lang="en-GB" dirty="0"/>
              <a:t>Joint Annual Meeting of the SPG and ÖPG, 26 - 30 Aug 2019</a:t>
            </a:r>
          </a:p>
          <a:p>
            <a:r>
              <a:rPr lang="en-GB" dirty="0"/>
              <a:t>Universität Zürich</a:t>
            </a:r>
          </a:p>
          <a:p>
            <a:r>
              <a:rPr lang="en-GB" sz="3200" dirty="0"/>
              <a:t>	</a:t>
            </a:r>
          </a:p>
        </p:txBody>
      </p:sp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7D52D178-DA68-413E-9827-515E12F730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9658" y="7844588"/>
            <a:ext cx="2503999" cy="13528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E920C2-F713-40CE-97E3-44509D4EA8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44" y="7643832"/>
            <a:ext cx="2346845" cy="1553586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E39FACAC-8D0C-4D69-9B02-0B55AA3943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8582750"/>
              </p:ext>
            </p:extLst>
          </p:nvPr>
        </p:nvGraphicFramePr>
        <p:xfrm>
          <a:off x="462980" y="3007578"/>
          <a:ext cx="1595973" cy="176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Acrobat Document" r:id="rId5" imgW="1981058" imgH="2194276" progId="AcroExch.Document.DC">
                  <p:embed/>
                </p:oleObj>
              </mc:Choice>
              <mc:Fallback>
                <p:oleObj name="Acrobat Document" r:id="rId5" imgW="1981058" imgH="2194276" progId="AcroExch.Document.DC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E39FACAC-8D0C-4D69-9B02-0B55AA3943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2980" y="3007578"/>
                        <a:ext cx="1595973" cy="1767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4439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753D3-92AF-4168-B421-AF892FF9D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Rabi to Ramsey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4C019-8B92-4319-830E-0F9C0AD72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865764-0908-44B6-B0A7-A8C69F1F27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303" y="4748897"/>
            <a:ext cx="5336615" cy="4291916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F0E9E8F-F240-419B-BB1A-6875C39227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1" t="7214" r="9791" b="65941"/>
          <a:stretch/>
        </p:blipFill>
        <p:spPr>
          <a:xfrm>
            <a:off x="8988371" y="1685129"/>
            <a:ext cx="7159680" cy="3063767"/>
          </a:xfr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CA1890E-41FB-4E80-AE77-F4D230241696}"/>
              </a:ext>
            </a:extLst>
          </p:cNvPr>
          <p:cNvGrpSpPr>
            <a:grpSpLocks noChangeAspect="1"/>
          </p:cNvGrpSpPr>
          <p:nvPr/>
        </p:nvGrpSpPr>
        <p:grpSpPr>
          <a:xfrm>
            <a:off x="540000" y="2821259"/>
            <a:ext cx="8170412" cy="2220077"/>
            <a:chOff x="9880601" y="5611694"/>
            <a:chExt cx="10261599" cy="2788298"/>
          </a:xfrm>
        </p:grpSpPr>
        <p:sp>
          <p:nvSpPr>
            <p:cNvPr id="14" name="Rounded Rectangle 12">
              <a:extLst>
                <a:ext uri="{FF2B5EF4-FFF2-40B4-BE49-F238E27FC236}">
                  <a16:creationId xmlns:a16="http://schemas.microsoft.com/office/drawing/2014/main" id="{72E3D7B3-944F-4B33-A35F-A162932BA89C}"/>
                </a:ext>
              </a:extLst>
            </p:cNvPr>
            <p:cNvSpPr/>
            <p:nvPr/>
          </p:nvSpPr>
          <p:spPr bwMode="auto">
            <a:xfrm>
              <a:off x="16137468" y="6530046"/>
              <a:ext cx="457200" cy="1224598"/>
            </a:xfrm>
            <a:prstGeom prst="roundRect">
              <a:avLst/>
            </a:prstGeom>
            <a:pattFill prst="wave">
              <a:fgClr>
                <a:schemeClr val="accent6">
                  <a:lumMod val="75000"/>
                </a:schemeClr>
              </a:fgClr>
              <a:bgClr>
                <a:prstClr val="white"/>
              </a:bgClr>
            </a:pattFill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  <a:miter lim="0"/>
              <a:headEnd type="none" w="med" len="med"/>
              <a:tailEnd type="none" w="med" len="med"/>
            </a:ln>
            <a:effectLst/>
          </p:spPr>
          <p:txBody>
            <a:bodyPr vert="horz" wrap="square" lIns="50800" tIns="50800" rIns="50800" bIns="50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584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 Light" charset="0"/>
                <a:ea typeface="ＭＳ Ｐゴシック" charset="0"/>
                <a:cs typeface="Helvetica Light" charset="0"/>
                <a:sym typeface="Helvetica Light" charset="0"/>
              </a:endParaRPr>
            </a:p>
          </p:txBody>
        </p:sp>
        <p:sp>
          <p:nvSpPr>
            <p:cNvPr id="15" name="Rounded Rectangle 43">
              <a:extLst>
                <a:ext uri="{FF2B5EF4-FFF2-40B4-BE49-F238E27FC236}">
                  <a16:creationId xmlns:a16="http://schemas.microsoft.com/office/drawing/2014/main" id="{0D00D4BC-5BA3-45AD-B0AE-3D9AC1C75EC9}"/>
                </a:ext>
              </a:extLst>
            </p:cNvPr>
            <p:cNvSpPr/>
            <p:nvPr/>
          </p:nvSpPr>
          <p:spPr bwMode="auto">
            <a:xfrm>
              <a:off x="11442701" y="6509740"/>
              <a:ext cx="1058334" cy="1282144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50000">
                  <a:prstClr val="white"/>
                </a:gs>
                <a:gs pos="100000">
                  <a:schemeClr val="accent1">
                    <a:lumMod val="75000"/>
                  </a:schemeClr>
                </a:gs>
              </a:gsLst>
              <a:lin ang="16200000" scaled="0"/>
              <a:tileRect/>
            </a:gradFill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0"/>
              <a:headEnd type="none" w="med" len="med"/>
              <a:tailEnd type="none" w="med" len="med"/>
            </a:ln>
            <a:effectLst/>
          </p:spPr>
          <p:txBody>
            <a:bodyPr vert="horz" wrap="square" lIns="50800" tIns="50800" rIns="50800" bIns="50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584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 Light" charset="0"/>
                <a:ea typeface="ＭＳ Ｐゴシック" charset="0"/>
                <a:cs typeface="Helvetica Light" charset="0"/>
                <a:sym typeface="Helvetica Light" charset="0"/>
              </a:endParaRPr>
            </a:p>
          </p:txBody>
        </p:sp>
        <p:sp>
          <p:nvSpPr>
            <p:cNvPr id="16" name="Rounded Rectangle 44">
              <a:extLst>
                <a:ext uri="{FF2B5EF4-FFF2-40B4-BE49-F238E27FC236}">
                  <a16:creationId xmlns:a16="http://schemas.microsoft.com/office/drawing/2014/main" id="{CE94185B-393A-425C-8EFD-0BC77DFCAE19}"/>
                </a:ext>
              </a:extLst>
            </p:cNvPr>
            <p:cNvSpPr/>
            <p:nvPr/>
          </p:nvSpPr>
          <p:spPr bwMode="auto">
            <a:xfrm>
              <a:off x="17369368" y="6509740"/>
              <a:ext cx="1058334" cy="1282144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50000">
                  <a:prstClr val="white"/>
                </a:gs>
                <a:gs pos="100000">
                  <a:schemeClr val="accent1">
                    <a:lumMod val="75000"/>
                  </a:schemeClr>
                </a:gs>
              </a:gsLst>
              <a:lin ang="16200000" scaled="0"/>
              <a:tileRect/>
            </a:gradFill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0"/>
              <a:headEnd type="none" w="med" len="med"/>
              <a:tailEnd type="none" w="med" len="med"/>
            </a:ln>
            <a:effectLst/>
          </p:spPr>
          <p:txBody>
            <a:bodyPr vert="horz" wrap="square" lIns="50800" tIns="50800" rIns="50800" bIns="50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584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 Light" charset="0"/>
                <a:ea typeface="ＭＳ Ｐゴシック" charset="0"/>
                <a:cs typeface="Helvetica Light" charset="0"/>
                <a:sym typeface="Helvetica Light" charset="0"/>
              </a:endParaRPr>
            </a:p>
          </p:txBody>
        </p:sp>
        <p:sp>
          <p:nvSpPr>
            <p:cNvPr id="17" name="Rounded Rectangle 45">
              <a:extLst>
                <a:ext uri="{FF2B5EF4-FFF2-40B4-BE49-F238E27FC236}">
                  <a16:creationId xmlns:a16="http://schemas.microsoft.com/office/drawing/2014/main" id="{D4BB3CC2-257E-45A7-A7E3-39A9C306EFAC}"/>
                </a:ext>
              </a:extLst>
            </p:cNvPr>
            <p:cNvSpPr/>
            <p:nvPr/>
          </p:nvSpPr>
          <p:spPr bwMode="auto">
            <a:xfrm>
              <a:off x="13131803" y="6530046"/>
              <a:ext cx="457200" cy="1224598"/>
            </a:xfrm>
            <a:prstGeom prst="roundRect">
              <a:avLst/>
            </a:prstGeom>
            <a:pattFill prst="wave">
              <a:fgClr>
                <a:schemeClr val="accent6">
                  <a:lumMod val="75000"/>
                </a:schemeClr>
              </a:fgClr>
              <a:bgClr>
                <a:prstClr val="white"/>
              </a:bgClr>
            </a:pattFill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  <a:miter lim="0"/>
              <a:headEnd type="none" w="med" len="med"/>
              <a:tailEnd type="none" w="med" len="med"/>
            </a:ln>
            <a:effectLst/>
          </p:spPr>
          <p:txBody>
            <a:bodyPr vert="horz" wrap="square" lIns="50800" tIns="50800" rIns="50800" bIns="50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584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 Light" charset="0"/>
                <a:ea typeface="ＭＳ Ｐゴシック" charset="0"/>
                <a:cs typeface="Helvetica Light" charset="0"/>
                <a:sym typeface="Helvetica Light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AC1DEAF-986E-4186-980F-6AFCDC4E915C}"/>
                </a:ext>
              </a:extLst>
            </p:cNvPr>
            <p:cNvGrpSpPr/>
            <p:nvPr/>
          </p:nvGrpSpPr>
          <p:grpSpPr>
            <a:xfrm>
              <a:off x="10388408" y="6000382"/>
              <a:ext cx="8905235" cy="1150428"/>
              <a:chOff x="918441" y="6351038"/>
              <a:chExt cx="8905235" cy="1150428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A03CA466-F777-43D0-886B-7AB371736E78}"/>
                  </a:ext>
                </a:extLst>
              </p:cNvPr>
              <p:cNvCxnSpPr>
                <a:endCxn id="36" idx="0"/>
              </p:cNvCxnSpPr>
              <p:nvPr/>
            </p:nvCxnSpPr>
            <p:spPr bwMode="auto">
              <a:xfrm flipV="1">
                <a:off x="1104900" y="7303650"/>
                <a:ext cx="857476" cy="197816"/>
              </a:xfrm>
              <a:prstGeom prst="line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 w="28575" cap="flat" cmpd="sng" algn="ctr">
                <a:solidFill>
                  <a:srgbClr val="FF0000"/>
                </a:solidFill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6" name="Arc 35">
                <a:extLst>
                  <a:ext uri="{FF2B5EF4-FFF2-40B4-BE49-F238E27FC236}">
                    <a16:creationId xmlns:a16="http://schemas.microsoft.com/office/drawing/2014/main" id="{0CD85C5F-463A-4A41-BB25-C8935AE1C3C5}"/>
                  </a:ext>
                </a:extLst>
              </p:cNvPr>
              <p:cNvSpPr/>
              <p:nvPr/>
            </p:nvSpPr>
            <p:spPr bwMode="auto">
              <a:xfrm>
                <a:off x="1868043" y="7217831"/>
                <a:ext cx="2321814" cy="283633"/>
              </a:xfrm>
              <a:prstGeom prst="arc">
                <a:avLst>
                  <a:gd name="adj1" fmla="val 10980324"/>
                  <a:gd name="adj2" fmla="val 16423156"/>
                </a:avLst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1A6FC1D-C53C-445E-A154-EBAD6FD9F1AD}"/>
                  </a:ext>
                </a:extLst>
              </p:cNvPr>
              <p:cNvCxnSpPr>
                <a:endCxn id="41" idx="2"/>
              </p:cNvCxnSpPr>
              <p:nvPr/>
            </p:nvCxnSpPr>
            <p:spPr bwMode="auto">
              <a:xfrm flipV="1">
                <a:off x="3031067" y="7214995"/>
                <a:ext cx="4865866" cy="2837"/>
              </a:xfrm>
              <a:prstGeom prst="line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 w="28575" cap="flat" cmpd="sng" algn="ctr">
                <a:solidFill>
                  <a:srgbClr val="FF0000"/>
                </a:solidFill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8" name="Arc 37">
                <a:extLst>
                  <a:ext uri="{FF2B5EF4-FFF2-40B4-BE49-F238E27FC236}">
                    <a16:creationId xmlns:a16="http://schemas.microsoft.com/office/drawing/2014/main" id="{E83C6160-B468-4B6A-9B63-C2E8B0EE84C2}"/>
                  </a:ext>
                </a:extLst>
              </p:cNvPr>
              <p:cNvSpPr/>
              <p:nvPr/>
            </p:nvSpPr>
            <p:spPr bwMode="auto">
              <a:xfrm flipH="1">
                <a:off x="6749076" y="7217829"/>
                <a:ext cx="2321814" cy="283633"/>
              </a:xfrm>
              <a:prstGeom prst="arc">
                <a:avLst>
                  <a:gd name="adj1" fmla="val 10980324"/>
                  <a:gd name="adj2" fmla="val 16423156"/>
                </a:avLst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483B08F-503F-465C-8B81-7B64156C9479}"/>
                  </a:ext>
                </a:extLst>
              </p:cNvPr>
              <p:cNvCxnSpPr/>
              <p:nvPr/>
            </p:nvCxnSpPr>
            <p:spPr bwMode="auto">
              <a:xfrm>
                <a:off x="8966200" y="7303648"/>
                <a:ext cx="857476" cy="197816"/>
              </a:xfrm>
              <a:prstGeom prst="line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 w="28575" cap="flat" cmpd="sng" algn="ctr">
                <a:solidFill>
                  <a:srgbClr val="FF0000"/>
                </a:solidFill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0" name="Arc 39">
                <a:extLst>
                  <a:ext uri="{FF2B5EF4-FFF2-40B4-BE49-F238E27FC236}">
                    <a16:creationId xmlns:a16="http://schemas.microsoft.com/office/drawing/2014/main" id="{7A778433-4560-465D-93D2-EF9F469C4C57}"/>
                  </a:ext>
                </a:extLst>
              </p:cNvPr>
              <p:cNvSpPr/>
              <p:nvPr/>
            </p:nvSpPr>
            <p:spPr bwMode="auto">
              <a:xfrm rot="9944581">
                <a:off x="918441" y="6431470"/>
                <a:ext cx="2058216" cy="864118"/>
              </a:xfrm>
              <a:prstGeom prst="arc">
                <a:avLst>
                  <a:gd name="adj1" fmla="val 11369050"/>
                  <a:gd name="adj2" fmla="val 16423156"/>
                </a:avLst>
              </a:prstGeom>
              <a:noFill/>
              <a:ln w="28575" cap="flat" cmpd="sng" algn="ctr">
                <a:solidFill>
                  <a:srgbClr val="FF0000"/>
                </a:solidFill>
                <a:prstDash val="sysDash"/>
                <a:miter lim="0"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41" name="Arc 40">
                <a:extLst>
                  <a:ext uri="{FF2B5EF4-FFF2-40B4-BE49-F238E27FC236}">
                    <a16:creationId xmlns:a16="http://schemas.microsoft.com/office/drawing/2014/main" id="{43C60D66-DD64-4324-8C1C-8377BB6FEB52}"/>
                  </a:ext>
                </a:extLst>
              </p:cNvPr>
              <p:cNvSpPr/>
              <p:nvPr/>
            </p:nvSpPr>
            <p:spPr bwMode="auto">
              <a:xfrm rot="10800000">
                <a:off x="6895900" y="6351038"/>
                <a:ext cx="2058216" cy="864118"/>
              </a:xfrm>
              <a:prstGeom prst="arc">
                <a:avLst>
                  <a:gd name="adj1" fmla="val 11128932"/>
                  <a:gd name="adj2" fmla="val 16423156"/>
                </a:avLst>
              </a:prstGeom>
              <a:noFill/>
              <a:ln w="28575" cap="flat" cmpd="sng" algn="ctr">
                <a:solidFill>
                  <a:srgbClr val="FF0000"/>
                </a:solidFill>
                <a:prstDash val="sysDash"/>
                <a:miter lim="0"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C8CA2BE-D2C5-4D7C-9E5D-160BDFB621A7}"/>
                </a:ext>
              </a:extLst>
            </p:cNvPr>
            <p:cNvGrpSpPr/>
            <p:nvPr/>
          </p:nvGrpSpPr>
          <p:grpSpPr>
            <a:xfrm flipV="1">
              <a:off x="10388408" y="7151848"/>
              <a:ext cx="8905235" cy="1150428"/>
              <a:chOff x="918441" y="6351038"/>
              <a:chExt cx="8905235" cy="1150428"/>
            </a:xfrm>
          </p:grpSpPr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EB0D4933-0FF0-4C63-BD35-53FB35712B6A}"/>
                  </a:ext>
                </a:extLst>
              </p:cNvPr>
              <p:cNvCxnSpPr>
                <a:endCxn id="29" idx="0"/>
              </p:cNvCxnSpPr>
              <p:nvPr/>
            </p:nvCxnSpPr>
            <p:spPr bwMode="auto">
              <a:xfrm flipV="1">
                <a:off x="1104900" y="7303650"/>
                <a:ext cx="857476" cy="197816"/>
              </a:xfrm>
              <a:prstGeom prst="line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 w="28575" cap="flat" cmpd="sng" algn="ctr">
                <a:solidFill>
                  <a:srgbClr val="FF0000"/>
                </a:solidFill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id="{1580336C-DE78-4CB8-8C5B-9313B79FB7D5}"/>
                  </a:ext>
                </a:extLst>
              </p:cNvPr>
              <p:cNvSpPr/>
              <p:nvPr/>
            </p:nvSpPr>
            <p:spPr bwMode="auto">
              <a:xfrm>
                <a:off x="1868043" y="7217831"/>
                <a:ext cx="2321814" cy="283633"/>
              </a:xfrm>
              <a:prstGeom prst="arc">
                <a:avLst>
                  <a:gd name="adj1" fmla="val 10980324"/>
                  <a:gd name="adj2" fmla="val 16423156"/>
                </a:avLst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8BCE4486-4E5E-49A4-9E90-BA0920D86BDB}"/>
                  </a:ext>
                </a:extLst>
              </p:cNvPr>
              <p:cNvCxnSpPr>
                <a:endCxn id="34" idx="2"/>
              </p:cNvCxnSpPr>
              <p:nvPr/>
            </p:nvCxnSpPr>
            <p:spPr bwMode="auto">
              <a:xfrm flipV="1">
                <a:off x="3031067" y="7214995"/>
                <a:ext cx="4865866" cy="2837"/>
              </a:xfrm>
              <a:prstGeom prst="line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 w="28575" cap="flat" cmpd="sng" algn="ctr">
                <a:solidFill>
                  <a:srgbClr val="FF0000"/>
                </a:solidFill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2A841AF8-D27F-43EE-86ED-C2AEF20F4B04}"/>
                  </a:ext>
                </a:extLst>
              </p:cNvPr>
              <p:cNvSpPr/>
              <p:nvPr/>
            </p:nvSpPr>
            <p:spPr bwMode="auto">
              <a:xfrm flipH="1">
                <a:off x="6749076" y="7217829"/>
                <a:ext cx="2321814" cy="283633"/>
              </a:xfrm>
              <a:prstGeom prst="arc">
                <a:avLst>
                  <a:gd name="adj1" fmla="val 10980324"/>
                  <a:gd name="adj2" fmla="val 16423156"/>
                </a:avLst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56CA3B0D-BF92-4BBC-A86A-A41AD9CCB1D9}"/>
                  </a:ext>
                </a:extLst>
              </p:cNvPr>
              <p:cNvCxnSpPr/>
              <p:nvPr/>
            </p:nvCxnSpPr>
            <p:spPr bwMode="auto">
              <a:xfrm>
                <a:off x="8966200" y="7303648"/>
                <a:ext cx="857476" cy="197816"/>
              </a:xfrm>
              <a:prstGeom prst="line">
                <a:avLst/>
              </a:prstGeom>
              <a:blipFill dpi="0" rotWithShape="0">
                <a:blip r:embed="rId4"/>
                <a:srcRect/>
                <a:tile tx="0" ty="0" sx="100000" sy="100000" flip="none" algn="tl"/>
              </a:blipFill>
              <a:ln w="28575" cap="flat" cmpd="sng" algn="ctr">
                <a:solidFill>
                  <a:srgbClr val="FF0000"/>
                </a:solidFill>
                <a:prstDash val="solid"/>
                <a:miter lim="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3" name="Arc 32">
                <a:extLst>
                  <a:ext uri="{FF2B5EF4-FFF2-40B4-BE49-F238E27FC236}">
                    <a16:creationId xmlns:a16="http://schemas.microsoft.com/office/drawing/2014/main" id="{0E6D1DDB-C320-4624-9C7D-A94D3887E8DC}"/>
                  </a:ext>
                </a:extLst>
              </p:cNvPr>
              <p:cNvSpPr/>
              <p:nvPr/>
            </p:nvSpPr>
            <p:spPr bwMode="auto">
              <a:xfrm rot="9944581">
                <a:off x="918441" y="6431470"/>
                <a:ext cx="2058216" cy="864118"/>
              </a:xfrm>
              <a:prstGeom prst="arc">
                <a:avLst>
                  <a:gd name="adj1" fmla="val 11369050"/>
                  <a:gd name="adj2" fmla="val 16423156"/>
                </a:avLst>
              </a:prstGeom>
              <a:noFill/>
              <a:ln w="28575" cap="flat" cmpd="sng" algn="ctr">
                <a:solidFill>
                  <a:srgbClr val="FF0000"/>
                </a:solidFill>
                <a:prstDash val="sysDash"/>
                <a:miter lim="0"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4" name="Arc 33">
                <a:extLst>
                  <a:ext uri="{FF2B5EF4-FFF2-40B4-BE49-F238E27FC236}">
                    <a16:creationId xmlns:a16="http://schemas.microsoft.com/office/drawing/2014/main" id="{558BDA94-E5CB-4472-91BC-84A46DD4E00B}"/>
                  </a:ext>
                </a:extLst>
              </p:cNvPr>
              <p:cNvSpPr/>
              <p:nvPr/>
            </p:nvSpPr>
            <p:spPr bwMode="auto">
              <a:xfrm rot="10800000">
                <a:off x="6895900" y="6351038"/>
                <a:ext cx="2058216" cy="864118"/>
              </a:xfrm>
              <a:prstGeom prst="arc">
                <a:avLst>
                  <a:gd name="adj1" fmla="val 11128932"/>
                  <a:gd name="adj2" fmla="val 16423156"/>
                </a:avLst>
              </a:prstGeom>
              <a:noFill/>
              <a:ln w="28575" cap="flat" cmpd="sng" algn="ctr">
                <a:solidFill>
                  <a:srgbClr val="FF0000"/>
                </a:solidFill>
                <a:prstDash val="sysDash"/>
                <a:miter lim="0"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63182DA-0AB8-4887-9BBF-F5828CFF4F53}"/>
                </a:ext>
              </a:extLst>
            </p:cNvPr>
            <p:cNvSpPr/>
            <p:nvPr/>
          </p:nvSpPr>
          <p:spPr bwMode="auto">
            <a:xfrm>
              <a:off x="10517717" y="6665604"/>
              <a:ext cx="101600" cy="98099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  <a:miter lim="0"/>
              <a:headEnd type="none" w="med" len="med"/>
              <a:tailEnd type="none" w="med" len="med"/>
            </a:ln>
            <a:effectLst/>
          </p:spPr>
          <p:txBody>
            <a:bodyPr vert="horz" wrap="square" lIns="50800" tIns="50800" rIns="50800" bIns="50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eaLnBrk="1"/>
              <a:endParaRPr lang="en-US" sz="1600">
                <a:latin typeface="Helvetica Light" charset="0"/>
                <a:ea typeface="ＭＳ Ｐゴシック" charset="0"/>
                <a:cs typeface="Helvetica Light" charset="0"/>
                <a:sym typeface="Helvetica Light" charset="0"/>
              </a:endParaRPr>
            </a:p>
          </p:txBody>
        </p:sp>
        <p:sp>
          <p:nvSpPr>
            <p:cNvPr id="21" name="Shape 70">
              <a:extLst>
                <a:ext uri="{FF2B5EF4-FFF2-40B4-BE49-F238E27FC236}">
                  <a16:creationId xmlns:a16="http://schemas.microsoft.com/office/drawing/2014/main" id="{97B1BAC2-C212-421E-AB8C-50929BB89444}"/>
                </a:ext>
              </a:extLst>
            </p:cNvPr>
            <p:cNvSpPr txBox="1">
              <a:spLocks/>
            </p:cNvSpPr>
            <p:nvPr/>
          </p:nvSpPr>
          <p:spPr>
            <a:xfrm>
              <a:off x="13119101" y="7313816"/>
              <a:ext cx="3471334" cy="1086176"/>
            </a:xfrm>
            <a:prstGeom prst="rect">
              <a:avLst/>
            </a:prstGeom>
          </p:spPr>
          <p:txBody>
            <a:bodyPr wrap="square" lIns="36000" tIns="36000" rIns="36000" bIns="36000" anchor="ctr" anchorCtr="1">
              <a:spAutoFit/>
            </a:bodyPr>
            <a:lstStyle>
              <a:lvl1pPr marL="295275" indent="-295275" algn="l" defTabSz="584200" rtl="0" eaLnBrk="0" fontAlgn="base" hangingPunct="0">
                <a:lnSpc>
                  <a:spcPct val="10000"/>
                </a:lnSpc>
                <a:spcBef>
                  <a:spcPts val="4200"/>
                </a:spcBef>
                <a:spcAft>
                  <a:spcPct val="0"/>
                </a:spcAft>
                <a:buSzPct val="75000"/>
                <a:buChar char="•"/>
                <a:defRPr sz="2400">
                  <a:solidFill>
                    <a:srgbClr val="000000"/>
                  </a:solidFill>
                  <a:latin typeface="+mn-lt"/>
                  <a:ea typeface="MS PGothic" panose="020B0600070205080204" pitchFamily="34" charset="-128"/>
                  <a:cs typeface="+mn-cs"/>
                  <a:sym typeface="Palatino" pitchFamily="2" charset="0"/>
                </a:defRPr>
              </a:lvl1pPr>
              <a:lvl2pPr marL="739775" indent="-295275" algn="l" defTabSz="584200" rtl="0" eaLnBrk="0" fontAlgn="base" hangingPunct="0">
                <a:lnSpc>
                  <a:spcPct val="10000"/>
                </a:lnSpc>
                <a:spcBef>
                  <a:spcPts val="4200"/>
                </a:spcBef>
                <a:spcAft>
                  <a:spcPct val="0"/>
                </a:spcAft>
                <a:buSzPct val="75000"/>
                <a:buChar char="•"/>
                <a:defRPr sz="2400">
                  <a:solidFill>
                    <a:srgbClr val="000000"/>
                  </a:solidFill>
                  <a:latin typeface="+mn-lt"/>
                  <a:ea typeface="Palatino" charset="0"/>
                  <a:cs typeface="+mn-cs"/>
                  <a:sym typeface="Palatino" pitchFamily="2" charset="0"/>
                </a:defRPr>
              </a:lvl2pPr>
              <a:lvl3pPr marL="1184275" indent="-295275" algn="l" defTabSz="584200" rtl="0" eaLnBrk="0" fontAlgn="base" hangingPunct="0">
                <a:lnSpc>
                  <a:spcPct val="10000"/>
                </a:lnSpc>
                <a:spcBef>
                  <a:spcPts val="4200"/>
                </a:spcBef>
                <a:spcAft>
                  <a:spcPct val="0"/>
                </a:spcAft>
                <a:buSzPct val="75000"/>
                <a:buChar char="•"/>
                <a:defRPr sz="2400">
                  <a:solidFill>
                    <a:srgbClr val="000000"/>
                  </a:solidFill>
                  <a:latin typeface="+mn-lt"/>
                  <a:ea typeface="Palatino" charset="0"/>
                  <a:cs typeface="+mn-cs"/>
                  <a:sym typeface="Palatino" pitchFamily="2" charset="0"/>
                </a:defRPr>
              </a:lvl3pPr>
              <a:lvl4pPr marL="1628775" indent="-295275" algn="l" defTabSz="584200" rtl="0" eaLnBrk="0" fontAlgn="base" hangingPunct="0">
                <a:lnSpc>
                  <a:spcPct val="10000"/>
                </a:lnSpc>
                <a:spcBef>
                  <a:spcPts val="4200"/>
                </a:spcBef>
                <a:spcAft>
                  <a:spcPct val="0"/>
                </a:spcAft>
                <a:buSzPct val="75000"/>
                <a:buChar char="•"/>
                <a:defRPr sz="2400">
                  <a:solidFill>
                    <a:srgbClr val="000000"/>
                  </a:solidFill>
                  <a:latin typeface="+mn-lt"/>
                  <a:ea typeface="Palatino" charset="0"/>
                  <a:cs typeface="+mn-cs"/>
                  <a:sym typeface="Palatino" pitchFamily="2" charset="0"/>
                </a:defRPr>
              </a:lvl4pPr>
              <a:lvl5pPr marL="2073275" indent="-295275" algn="l" defTabSz="584200" rtl="0" eaLnBrk="0" fontAlgn="base" hangingPunct="0">
                <a:lnSpc>
                  <a:spcPct val="10000"/>
                </a:lnSpc>
                <a:spcBef>
                  <a:spcPts val="4200"/>
                </a:spcBef>
                <a:spcAft>
                  <a:spcPct val="0"/>
                </a:spcAft>
                <a:buSzPct val="75000"/>
                <a:buChar char="•"/>
                <a:defRPr sz="2400">
                  <a:solidFill>
                    <a:srgbClr val="000000"/>
                  </a:solidFill>
                  <a:latin typeface="+mn-lt"/>
                  <a:ea typeface="Palatino" charset="0"/>
                  <a:cs typeface="+mn-cs"/>
                  <a:sym typeface="Palatino" pitchFamily="2" charset="0"/>
                </a:defRPr>
              </a:lvl5pPr>
              <a:lvl6pPr marL="2530475" indent="-295275" algn="l" defTabSz="584200" rtl="0" eaLnBrk="1" fontAlgn="base" hangingPunct="1">
                <a:lnSpc>
                  <a:spcPct val="10000"/>
                </a:lnSpc>
                <a:spcBef>
                  <a:spcPts val="4200"/>
                </a:spcBef>
                <a:spcAft>
                  <a:spcPct val="0"/>
                </a:spcAft>
                <a:buSzPct val="75000"/>
                <a:buChar char="•"/>
                <a:defRPr sz="2400">
                  <a:solidFill>
                    <a:srgbClr val="000000"/>
                  </a:solidFill>
                  <a:latin typeface="+mn-lt"/>
                  <a:ea typeface="Palatino" charset="0"/>
                  <a:cs typeface="+mn-cs"/>
                  <a:sym typeface="Palatino" charset="0"/>
                </a:defRPr>
              </a:lvl6pPr>
              <a:lvl7pPr marL="2987675" indent="-295275" algn="l" defTabSz="584200" rtl="0" eaLnBrk="1" fontAlgn="base" hangingPunct="1">
                <a:lnSpc>
                  <a:spcPct val="10000"/>
                </a:lnSpc>
                <a:spcBef>
                  <a:spcPts val="4200"/>
                </a:spcBef>
                <a:spcAft>
                  <a:spcPct val="0"/>
                </a:spcAft>
                <a:buSzPct val="75000"/>
                <a:buChar char="•"/>
                <a:defRPr sz="2400">
                  <a:solidFill>
                    <a:srgbClr val="000000"/>
                  </a:solidFill>
                  <a:latin typeface="+mn-lt"/>
                  <a:ea typeface="Palatino" charset="0"/>
                  <a:cs typeface="+mn-cs"/>
                  <a:sym typeface="Palatino" charset="0"/>
                </a:defRPr>
              </a:lvl7pPr>
              <a:lvl8pPr marL="3444875" indent="-295275" algn="l" defTabSz="584200" rtl="0" eaLnBrk="1" fontAlgn="base" hangingPunct="1">
                <a:lnSpc>
                  <a:spcPct val="10000"/>
                </a:lnSpc>
                <a:spcBef>
                  <a:spcPts val="4200"/>
                </a:spcBef>
                <a:spcAft>
                  <a:spcPct val="0"/>
                </a:spcAft>
                <a:buSzPct val="75000"/>
                <a:buChar char="•"/>
                <a:defRPr sz="2400">
                  <a:solidFill>
                    <a:srgbClr val="000000"/>
                  </a:solidFill>
                  <a:latin typeface="+mn-lt"/>
                  <a:ea typeface="Palatino" charset="0"/>
                  <a:cs typeface="+mn-cs"/>
                  <a:sym typeface="Palatino" charset="0"/>
                </a:defRPr>
              </a:lvl8pPr>
              <a:lvl9pPr marL="3902075" indent="-295275" algn="l" defTabSz="584200" rtl="0" eaLnBrk="1" fontAlgn="base" hangingPunct="1">
                <a:lnSpc>
                  <a:spcPct val="10000"/>
                </a:lnSpc>
                <a:spcBef>
                  <a:spcPts val="4200"/>
                </a:spcBef>
                <a:spcAft>
                  <a:spcPct val="0"/>
                </a:spcAft>
                <a:buSzPct val="75000"/>
                <a:buChar char="•"/>
                <a:defRPr sz="2400">
                  <a:solidFill>
                    <a:srgbClr val="000000"/>
                  </a:solidFill>
                  <a:latin typeface="+mn-lt"/>
                  <a:ea typeface="Palatino" charset="0"/>
                  <a:cs typeface="+mn-cs"/>
                  <a:sym typeface="Palatino" charset="0"/>
                </a:defRPr>
              </a:lvl9pPr>
            </a:lstStyle>
            <a:p>
              <a:pPr marL="0" indent="0" algn="ctr" defTabSz="361950">
                <a:lnSpc>
                  <a:spcPct val="110000"/>
                </a:lnSpc>
                <a:spcBef>
                  <a:spcPts val="0"/>
                </a:spcBef>
                <a:buNone/>
              </a:pPr>
              <a:r>
                <a:rPr lang="en-US" sz="1400" b="1" dirty="0">
                  <a:solidFill>
                    <a:srgbClr val="008000"/>
                  </a:solidFill>
                </a:rPr>
                <a:t>Separated Oscillatory Fields</a:t>
              </a:r>
              <a:endParaRPr lang="en-US" sz="1600" b="1" dirty="0">
                <a:solidFill>
                  <a:srgbClr val="008000"/>
                </a:solidFill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4B0AE45-EE62-4117-A9D6-7B81DDDE2206}"/>
                </a:ext>
              </a:extLst>
            </p:cNvPr>
            <p:cNvCxnSpPr/>
            <p:nvPr/>
          </p:nvCxnSpPr>
          <p:spPr bwMode="auto">
            <a:xfrm>
              <a:off x="13144500" y="6012044"/>
              <a:ext cx="3435350" cy="0"/>
            </a:xfrm>
            <a:prstGeom prst="straightConnector1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19050" cap="flat" cmpd="sng" algn="ctr">
              <a:solidFill>
                <a:schemeClr val="tx1"/>
              </a:solidFill>
              <a:prstDash val="solid"/>
              <a:miter lim="0"/>
              <a:headEnd type="triangle"/>
              <a:tailEnd type="triangle"/>
            </a:ln>
            <a:effectLst/>
          </p:spPr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29DC486-B795-4BCE-BC62-761663DBC6B8}"/>
                </a:ext>
              </a:extLst>
            </p:cNvPr>
            <p:cNvCxnSpPr/>
            <p:nvPr/>
          </p:nvCxnSpPr>
          <p:spPr bwMode="auto">
            <a:xfrm>
              <a:off x="13144500" y="6323194"/>
              <a:ext cx="450850" cy="0"/>
            </a:xfrm>
            <a:prstGeom prst="straightConnector1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19050" cap="flat" cmpd="sng" algn="ctr">
              <a:solidFill>
                <a:schemeClr val="tx1"/>
              </a:solidFill>
              <a:prstDash val="solid"/>
              <a:miter lim="0"/>
              <a:headEnd type="triangle"/>
              <a:tailEnd type="triangle"/>
            </a:ln>
            <a:effectLst/>
          </p:spPr>
        </p:cxn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DE11BD8-444F-4930-83BB-9B8E692A19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642291" y="6213398"/>
              <a:ext cx="782419" cy="295793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B5215BD7-2138-4119-96F1-C5FCEB4240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059478" y="5611694"/>
              <a:ext cx="1154545" cy="343501"/>
            </a:xfrm>
            <a:prstGeom prst="rect">
              <a:avLst/>
            </a:prstGeom>
          </p:spPr>
        </p:pic>
        <p:sp>
          <p:nvSpPr>
            <p:cNvPr id="26" name="Rounded Rectangle 70">
              <a:extLst>
                <a:ext uri="{FF2B5EF4-FFF2-40B4-BE49-F238E27FC236}">
                  <a16:creationId xmlns:a16="http://schemas.microsoft.com/office/drawing/2014/main" id="{A7DDC6AF-A96D-40D5-B155-9E3D0FC38225}"/>
                </a:ext>
              </a:extLst>
            </p:cNvPr>
            <p:cNvSpPr/>
            <p:nvPr/>
          </p:nvSpPr>
          <p:spPr bwMode="auto">
            <a:xfrm>
              <a:off x="19258680" y="6560608"/>
              <a:ext cx="145678" cy="1201578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  <a:miter lim="0"/>
              <a:headEnd type="none" w="med" len="med"/>
              <a:tailEnd type="none" w="med" len="med"/>
            </a:ln>
            <a:effectLst/>
          </p:spPr>
          <p:txBody>
            <a:bodyPr vert="horz" wrap="square" lIns="50800" tIns="50800" rIns="50800" bIns="5080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584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 Light" charset="0"/>
                <a:ea typeface="ＭＳ Ｐゴシック" charset="0"/>
                <a:cs typeface="Helvetica Light" charset="0"/>
                <a:sym typeface="Helvetica Light" charset="0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B66CEA7-B7E4-4185-9A81-426A7BAD7499}"/>
                </a:ext>
              </a:extLst>
            </p:cNvPr>
            <p:cNvCxnSpPr/>
            <p:nvPr/>
          </p:nvCxnSpPr>
          <p:spPr bwMode="auto">
            <a:xfrm>
              <a:off x="9880601" y="7150811"/>
              <a:ext cx="10261599" cy="0"/>
            </a:xfrm>
            <a:prstGeom prst="line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12700" cap="flat" cmpd="sng" algn="ctr">
              <a:solidFill>
                <a:srgbClr val="000000"/>
              </a:solidFill>
              <a:prstDash val="lgDashDot"/>
              <a:miter lim="0"/>
              <a:headEnd type="none" w="med" len="med"/>
              <a:tailEnd type="none" w="med" len="med"/>
            </a:ln>
            <a:effectLst/>
          </p:spPr>
        </p:cxn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86629CAB-6A1B-4846-8CF8-CB6A68313EDB}"/>
              </a:ext>
            </a:extLst>
          </p:cNvPr>
          <p:cNvSpPr txBox="1"/>
          <p:nvPr/>
        </p:nvSpPr>
        <p:spPr>
          <a:xfrm>
            <a:off x="608111" y="5567069"/>
            <a:ext cx="2702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Resolution:</a:t>
            </a:r>
          </a:p>
        </p:txBody>
      </p:sp>
      <p:pic>
        <p:nvPicPr>
          <p:cNvPr id="43" name="Content Placeholder 45">
            <a:extLst>
              <a:ext uri="{FF2B5EF4-FFF2-40B4-BE49-F238E27FC236}">
                <a16:creationId xmlns:a16="http://schemas.microsoft.com/office/drawing/2014/main" id="{306A76B0-279E-48F7-81EE-51E6630321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69251" y="5480612"/>
            <a:ext cx="3905709" cy="929741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ECEB3B2-5088-4FB1-9F90-55CA8C8D8F86}"/>
              </a:ext>
            </a:extLst>
          </p:cNvPr>
          <p:cNvSpPr txBox="1"/>
          <p:nvPr/>
        </p:nvSpPr>
        <p:spPr>
          <a:xfrm>
            <a:off x="724104" y="7381924"/>
            <a:ext cx="79460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alatino Linotype" panose="02040502050505030304" pitchFamily="18" charset="0"/>
              </a:rPr>
              <a:t>Improved resolution and resonance peak shape is unaffected by static B-field non-uniformities.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779D67-7D5E-46E7-BA62-330437200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6D60D8-EA00-4054-80A9-DBC7BC2DF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8393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A1694-235B-48F7-B1AF-A6545168A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Strip line cavity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EED9125-69F0-4A5D-BA7D-0222D7B922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2231" y="3327279"/>
            <a:ext cx="7083175" cy="524721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409C9A-A52D-4309-A10F-B5F4D2C84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0FD5B58-B5A9-493F-BAC6-015EA9E614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048" y="2128761"/>
            <a:ext cx="3718882" cy="41685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B537CA7-DE4C-40C8-8A15-A3173221E09A}"/>
              </a:ext>
            </a:extLst>
          </p:cNvPr>
          <p:cNvSpPr txBox="1"/>
          <p:nvPr/>
        </p:nvSpPr>
        <p:spPr>
          <a:xfrm>
            <a:off x="7874451" y="6315104"/>
            <a:ext cx="44206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Palatino Linotype" panose="02040502050505030304" pitchFamily="18" charset="0"/>
              </a:rPr>
              <a:t>Amplitude of microwaves inside the cavity: </a:t>
            </a:r>
            <a:r>
              <a:rPr lang="en-US" sz="2800" b="1" dirty="0">
                <a:latin typeface="Palatino Linotype" panose="02040502050505030304" pitchFamily="18" charset="0"/>
              </a:rPr>
              <a:t>cosine like</a:t>
            </a:r>
            <a:r>
              <a:rPr lang="en-US" sz="2800" dirty="0">
                <a:latin typeface="Palatino Linotype" panose="02040502050505030304" pitchFamily="18" charset="0"/>
              </a:rPr>
              <a:t> along the beam axis</a:t>
            </a:r>
          </a:p>
        </p:txBody>
      </p:sp>
      <p:pic>
        <p:nvPicPr>
          <p:cNvPr id="11" name="Picture 10" descr="rabi-ramsey-1-10-1_zoom.pdf">
            <a:extLst>
              <a:ext uri="{FF2B5EF4-FFF2-40B4-BE49-F238E27FC236}">
                <a16:creationId xmlns:a16="http://schemas.microsoft.com/office/drawing/2014/main" id="{D45F954B-8BAD-4833-A720-C6E2ADC712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3434" y="4877458"/>
            <a:ext cx="4597702" cy="37686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6FCC693-D56C-45C5-A1A8-93088F702AA7}"/>
              </a:ext>
            </a:extLst>
          </p:cNvPr>
          <p:cNvSpPr txBox="1"/>
          <p:nvPr/>
        </p:nvSpPr>
        <p:spPr>
          <a:xfrm>
            <a:off x="12513434" y="3327280"/>
            <a:ext cx="42445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Palatino Linotype" panose="02040502050505030304" pitchFamily="18" charset="0"/>
              </a:rPr>
              <a:t>Double peak structure simply because of cavity geometry.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758A95-1936-4531-88E3-399058AFC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4511C3-26A1-431F-BF04-2AB8EDD28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4679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A1694-235B-48F7-B1AF-A6545168A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Planned design of Ramsey apparatus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409C9A-A52D-4309-A10F-B5F4D2C84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758A95-1936-4531-88E3-399058AFC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4511C3-26A1-431F-BF04-2AB8EDD28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12</a:t>
            </a:fld>
            <a:endParaRPr lang="de-AT" dirty="0"/>
          </a:p>
        </p:txBody>
      </p:sp>
      <p:pic>
        <p:nvPicPr>
          <p:cNvPr id="14" name="Picture 13" descr="A circuit board&#10;&#10;Description automatically generated">
            <a:extLst>
              <a:ext uri="{FF2B5EF4-FFF2-40B4-BE49-F238E27FC236}">
                <a16:creationId xmlns:a16="http://schemas.microsoft.com/office/drawing/2014/main" id="{07BC5951-F658-460B-8C89-A586036901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77" y="3069522"/>
            <a:ext cx="8347497" cy="4998948"/>
          </a:xfrm>
          <a:prstGeom prst="rect">
            <a:avLst/>
          </a:prstGeom>
        </p:spPr>
      </p:pic>
      <p:pic>
        <p:nvPicPr>
          <p:cNvPr id="15" name="Grafik 9">
            <a:extLst>
              <a:ext uri="{FF2B5EF4-FFF2-40B4-BE49-F238E27FC236}">
                <a16:creationId xmlns:a16="http://schemas.microsoft.com/office/drawing/2014/main" id="{16F29C19-39AC-46A0-97FF-17AA770ED4A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23234" y="2767358"/>
            <a:ext cx="6430998" cy="467331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85B7DD-E5BE-476B-A4CB-30CB0D19B6E6}"/>
              </a:ext>
            </a:extLst>
          </p:cNvPr>
          <p:cNvSpPr txBox="1"/>
          <p:nvPr/>
        </p:nvSpPr>
        <p:spPr>
          <a:xfrm>
            <a:off x="9523234" y="7409743"/>
            <a:ext cx="70285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Palatino Linotype" panose="02040502050505030304" pitchFamily="18" charset="0"/>
              </a:rPr>
              <a:t>Linear dependence of electron cyclotron frequency: magnetic field calibration</a:t>
            </a:r>
            <a:endParaRPr lang="LID4096" sz="2400" dirty="0">
              <a:latin typeface="Palatino Linotype" panose="020405020505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EE94044-9F74-4FDE-8DB9-62319CF7333B}"/>
                  </a:ext>
                </a:extLst>
              </p:cNvPr>
              <p:cNvSpPr txBox="1"/>
              <p:nvPr/>
            </p:nvSpPr>
            <p:spPr>
              <a:xfrm>
                <a:off x="13531740" y="8161405"/>
                <a:ext cx="2422492" cy="8794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𝑒𝑐</m:t>
                          </m:r>
                        </m:sub>
                      </m:sSub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sSub>
                            <m:sSubPr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LID4096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EE94044-9F74-4FDE-8DB9-62319CF73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31740" y="8161405"/>
                <a:ext cx="2422492" cy="87940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7938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06C33-D258-4012-9602-5FCA5AD39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Static Magnetic field coils</a:t>
            </a:r>
            <a:endParaRPr lang="LID4096" dirty="0"/>
          </a:p>
        </p:txBody>
      </p:sp>
      <p:pic>
        <p:nvPicPr>
          <p:cNvPr id="8" name="Content Placeholder 7" descr="A picture containing indoor&#10;&#10;Description automatically generated">
            <a:extLst>
              <a:ext uri="{FF2B5EF4-FFF2-40B4-BE49-F238E27FC236}">
                <a16:creationId xmlns:a16="http://schemas.microsoft.com/office/drawing/2014/main" id="{A970EA55-A902-43CC-A05C-5468760824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5351">
            <a:off x="1349298" y="2098777"/>
            <a:ext cx="8788552" cy="520095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2AAF9-9DFB-4716-8910-12457E02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7BC4C-61FA-41B4-89A8-6825C5B03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E48770-1DD8-47F6-B9DE-5AF014E84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13</a:t>
            </a:fld>
            <a:endParaRPr lang="de-AT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C07D1C-A723-4F3A-9B03-5814D3241575}"/>
              </a:ext>
            </a:extLst>
          </p:cNvPr>
          <p:cNvSpPr txBox="1"/>
          <p:nvPr/>
        </p:nvSpPr>
        <p:spPr>
          <a:xfrm>
            <a:off x="649857" y="6577247"/>
            <a:ext cx="103775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2400" dirty="0">
                <a:latin typeface="Palatino Linotype" panose="02040502050505030304" pitchFamily="18" charset="0"/>
              </a:rPr>
              <a:t>23 coils housed inside a 3 layer shielding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2400" dirty="0">
                <a:latin typeface="Palatino Linotype" panose="02040502050505030304" pitchFamily="18" charset="0"/>
              </a:rPr>
              <a:t>Parametric sweeps: radius of the coils, distance between the coils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2400" dirty="0">
                <a:latin typeface="Palatino Linotype" panose="02040502050505030304" pitchFamily="18" charset="0"/>
              </a:rPr>
              <a:t>2D simulations and Matrix inversion technique to find optimum no.of turns for each coils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2400" dirty="0">
                <a:latin typeface="Palatino Linotype" panose="02040502050505030304" pitchFamily="18" charset="0"/>
              </a:rPr>
              <a:t>Homogeneity is better than 100 ppm in simulations along the cental axis in a 4 cm diameter</a:t>
            </a:r>
            <a:endParaRPr lang="LID4096" sz="2400" dirty="0">
              <a:latin typeface="Palatino Linotype" panose="02040502050505030304" pitchFamily="18" charset="0"/>
            </a:endParaRPr>
          </a:p>
        </p:txBody>
      </p:sp>
      <p:pic>
        <p:nvPicPr>
          <p:cNvPr id="15" name="Picture 14" descr="A close up of a map&#10;&#10;Description automatically generated">
            <a:extLst>
              <a:ext uri="{FF2B5EF4-FFF2-40B4-BE49-F238E27FC236}">
                <a16:creationId xmlns:a16="http://schemas.microsoft.com/office/drawing/2014/main" id="{9A099E8F-2EE9-4A0A-B343-AB193ABA29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5022" y="1906721"/>
            <a:ext cx="4972434" cy="3454384"/>
          </a:xfrm>
          <a:prstGeom prst="rect">
            <a:avLst/>
          </a:prstGeom>
        </p:spPr>
      </p:pic>
      <p:pic>
        <p:nvPicPr>
          <p:cNvPr id="17" name="Picture 16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2714CEF5-7E52-4693-BFA0-C73C0ED628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5022" y="5532821"/>
            <a:ext cx="4977807" cy="345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8884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F912F-0C73-45BB-AC50-A7DBB4152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Stripline</a:t>
            </a:r>
            <a:r>
              <a:rPr lang="en-US" dirty="0"/>
              <a:t> structure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A0DB52-66C9-4DE6-8E6A-849F61141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3C4CF6-9440-46E9-B987-399CD677D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A0128-9E3A-41C9-8015-9825C16EC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14</a:t>
            </a:fld>
            <a:endParaRPr lang="de-AT"/>
          </a:p>
        </p:txBody>
      </p:sp>
      <p:pic>
        <p:nvPicPr>
          <p:cNvPr id="7" name="Picture 6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753687C9-E34E-4B39-B457-1BB6D5C7FC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575" y="2993955"/>
            <a:ext cx="5079404" cy="2917634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8B13AD7E-9CC5-48D7-A583-9ADD80B688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3007605"/>
            <a:ext cx="5079404" cy="2917634"/>
          </a:xfrm>
          <a:prstGeom prst="rect">
            <a:avLst/>
          </a:prstGeom>
        </p:spPr>
      </p:pic>
      <p:pic>
        <p:nvPicPr>
          <p:cNvPr id="11" name="Picture 10" descr="A picture containing object&#10;&#10;Description automatically generated">
            <a:extLst>
              <a:ext uri="{FF2B5EF4-FFF2-40B4-BE49-F238E27FC236}">
                <a16:creationId xmlns:a16="http://schemas.microsoft.com/office/drawing/2014/main" id="{C6F87236-BD47-47AB-864F-3E367455B6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0011" y="2981006"/>
            <a:ext cx="5079404" cy="29176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B13C6B6-388C-43FD-8A83-39EC450F3991}"/>
              </a:ext>
            </a:extLst>
          </p:cNvPr>
          <p:cNvSpPr txBox="1"/>
          <p:nvPr/>
        </p:nvSpPr>
        <p:spPr>
          <a:xfrm>
            <a:off x="540000" y="6392569"/>
            <a:ext cx="161265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Palatino Linotype" panose="02040502050505030304" pitchFamily="18" charset="0"/>
              </a:rPr>
              <a:t>2D electrostatics study: 50 ohm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Palatino Linotype" panose="02040502050505030304" pitchFamily="18" charset="0"/>
              </a:rPr>
              <a:t>Parametric sweeps: width of plates, distance from centre, wings with, thickness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Palatino Linotype" panose="02040502050505030304" pitchFamily="18" charset="0"/>
              </a:rPr>
              <a:t>Line integration of surface charge density: Charge per unit length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Palatino Linotype" panose="02040502050505030304" pitchFamily="18" charset="0"/>
              </a:rPr>
              <a:t>Charge (per unit length)/terminal volatge (50V, in this case) = capacitacne (C0) per unit length (evaluated in pF/m)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Palatino Linotype" panose="02040502050505030304" pitchFamily="18" charset="0"/>
              </a:rPr>
              <a:t>Impedance (Z0) = 1/[c*C0], c = 299 792 458 m/s </a:t>
            </a:r>
            <a:endParaRPr lang="en-GB" sz="2400" dirty="0">
              <a:latin typeface="Palatino Linotype" panose="020405020505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Palatino Linotype" panose="02040502050505030304" pitchFamily="18" charset="0"/>
              </a:rPr>
              <a:t>E-field homogeneity ~ 0.5%</a:t>
            </a:r>
            <a:endParaRPr lang="de-DE" sz="2400" dirty="0">
              <a:latin typeface="Palatino Linotype" panose="02040502050505030304" pitchFamily="18" charset="0"/>
            </a:endParaRPr>
          </a:p>
          <a:p>
            <a:endParaRPr lang="de-DE" sz="2400" dirty="0">
              <a:latin typeface="Palatino Linotype" panose="0204050205050503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de-DE" sz="2400" dirty="0">
              <a:latin typeface="Palatino Linotype" panose="0204050205050503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EFFD90-8C54-4BD9-8E31-2012A5E4540B}"/>
              </a:ext>
            </a:extLst>
          </p:cNvPr>
          <p:cNvSpPr txBox="1"/>
          <p:nvPr/>
        </p:nvSpPr>
        <p:spPr>
          <a:xfrm>
            <a:off x="2656345" y="5880845"/>
            <a:ext cx="3018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latin typeface="Palatino Linotype" panose="02040502050505030304" pitchFamily="18" charset="0"/>
              </a:rPr>
              <a:t>geometry</a:t>
            </a:r>
            <a:endParaRPr lang="LID4096" sz="1800" dirty="0">
              <a:latin typeface="Palatino Linotype" panose="0204050205050503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0E9EA0-98A6-4555-AE36-BD60524F4AE9}"/>
              </a:ext>
            </a:extLst>
          </p:cNvPr>
          <p:cNvSpPr txBox="1"/>
          <p:nvPr/>
        </p:nvSpPr>
        <p:spPr>
          <a:xfrm>
            <a:off x="6998617" y="5924061"/>
            <a:ext cx="3018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latin typeface="Palatino Linotype" panose="02040502050505030304" pitchFamily="18" charset="0"/>
              </a:rPr>
              <a:t>Electric potential</a:t>
            </a:r>
            <a:endParaRPr lang="LID4096" sz="1800" dirty="0">
              <a:latin typeface="Palatino Linotype" panose="0204050205050503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296150-EEFA-44F8-B94C-5AAD661002E3}"/>
              </a:ext>
            </a:extLst>
          </p:cNvPr>
          <p:cNvSpPr txBox="1"/>
          <p:nvPr/>
        </p:nvSpPr>
        <p:spPr>
          <a:xfrm>
            <a:off x="12172777" y="5898640"/>
            <a:ext cx="3018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latin typeface="Palatino Linotype" panose="02040502050505030304" pitchFamily="18" charset="0"/>
              </a:rPr>
              <a:t>Electric fields, contour plot</a:t>
            </a:r>
            <a:endParaRPr lang="LID4096" sz="18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196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B12BA-D489-4726-97D7-774915186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1632122"/>
            <a:ext cx="16126590" cy="1136129"/>
          </a:xfrm>
        </p:spPr>
        <p:txBody>
          <a:bodyPr/>
          <a:lstStyle/>
          <a:p>
            <a:r>
              <a:rPr lang="en-US" dirty="0"/>
              <a:t>Split Ring Resonator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3D108-DA11-4D76-AAD1-D4A4B1456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</p:spPr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6F2C74-53B4-4F19-905A-A22EEC6F1B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</p:spPr>
        <p:txBody>
          <a:bodyPr/>
          <a:lstStyle/>
          <a:p>
            <a:r>
              <a:rPr lang="LID4096" dirty="0"/>
              <a:t>amit.nanda@oeaw.ac.at</a:t>
            </a:r>
            <a:endParaRPr lang="de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503523-CAEF-4A0D-B4F4-39CBCB65E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</p:spPr>
        <p:txBody>
          <a:bodyPr/>
          <a:lstStyle/>
          <a:p>
            <a:fld id="{D806A0B9-6571-4089-9448-725767A1BA23}" type="slidenum">
              <a:rPr lang="de-AT" smtClean="0"/>
              <a:t>15</a:t>
            </a:fld>
            <a:endParaRPr lang="de-AT"/>
          </a:p>
        </p:txBody>
      </p:sp>
      <p:pic>
        <p:nvPicPr>
          <p:cNvPr id="17" name="Content Placeholder 4">
            <a:extLst>
              <a:ext uri="{FF2B5EF4-FFF2-40B4-BE49-F238E27FC236}">
                <a16:creationId xmlns:a16="http://schemas.microsoft.com/office/drawing/2014/main" id="{2DA28A21-66C5-4104-9E3E-465676A058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437" y="6308225"/>
            <a:ext cx="3902075" cy="2848434"/>
          </a:xfr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2FA8E153-0D74-4996-9935-61EECACFF3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942" y="6649547"/>
            <a:ext cx="3459980" cy="20475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C154E12-39AD-4CB2-A651-9DC8198F8C68}"/>
              </a:ext>
            </a:extLst>
          </p:cNvPr>
          <p:cNvSpPr txBox="1"/>
          <p:nvPr/>
        </p:nvSpPr>
        <p:spPr>
          <a:xfrm>
            <a:off x="10253344" y="2316258"/>
            <a:ext cx="64132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Palatino Linotype" panose="02040502050505030304" pitchFamily="18" charset="0"/>
              </a:rPr>
              <a:t>Aluminium Shield, 150mm diameter,  224 mm long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Palatino Linotype" panose="02040502050505030304" pitchFamily="18" charset="0"/>
              </a:rPr>
              <a:t>Air boundaryat the ends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Palatino Linotype" panose="02040502050505030304" pitchFamily="18" charset="0"/>
              </a:rPr>
              <a:t>Copper split ring cylinder, 38mm inner diameter, 100mm long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latin typeface="Palatino Linotype" panose="02040502050505030304" pitchFamily="18" charset="0"/>
              </a:rPr>
              <a:t>Slit gap  used as lumped port</a:t>
            </a:r>
            <a:endParaRPr lang="LID4096" sz="2400" dirty="0">
              <a:latin typeface="Palatino Linotype" panose="0204050205050503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9214282-93F8-430A-AAB3-180871A6E1C5}"/>
              </a:ext>
            </a:extLst>
          </p:cNvPr>
          <p:cNvSpPr/>
          <p:nvPr/>
        </p:nvSpPr>
        <p:spPr>
          <a:xfrm>
            <a:off x="2344546" y="7190144"/>
            <a:ext cx="1155262" cy="931334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5C36C90-7D70-4BB5-8188-D850C8D75D0F}"/>
              </a:ext>
            </a:extLst>
          </p:cNvPr>
          <p:cNvSpPr/>
          <p:nvPr/>
        </p:nvSpPr>
        <p:spPr>
          <a:xfrm>
            <a:off x="5288156" y="6660632"/>
            <a:ext cx="3429765" cy="2036488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1D43B02-34F4-4D90-A3D6-026E141DE695}"/>
              </a:ext>
            </a:extLst>
          </p:cNvPr>
          <p:cNvCxnSpPr>
            <a:cxnSpLocks/>
          </p:cNvCxnSpPr>
          <p:nvPr/>
        </p:nvCxnSpPr>
        <p:spPr>
          <a:xfrm flipV="1">
            <a:off x="3516845" y="6660634"/>
            <a:ext cx="1741096" cy="52950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76117B3-93CB-4FF5-94D1-6024974A81F7}"/>
              </a:ext>
            </a:extLst>
          </p:cNvPr>
          <p:cNvCxnSpPr>
            <a:cxnSpLocks/>
          </p:cNvCxnSpPr>
          <p:nvPr/>
        </p:nvCxnSpPr>
        <p:spPr>
          <a:xfrm>
            <a:off x="3499808" y="8121478"/>
            <a:ext cx="1788347" cy="57564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A close up of a map&#10;&#10;Description automatically generated">
            <a:extLst>
              <a:ext uri="{FF2B5EF4-FFF2-40B4-BE49-F238E27FC236}">
                <a16:creationId xmlns:a16="http://schemas.microsoft.com/office/drawing/2014/main" id="{CCBD3071-0BE3-4C38-B67D-65C68CC6D8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6055" y="5100438"/>
            <a:ext cx="5671995" cy="3940375"/>
          </a:xfrm>
          <a:prstGeom prst="rect">
            <a:avLst/>
          </a:prstGeom>
        </p:spPr>
      </p:pic>
      <p:pic>
        <p:nvPicPr>
          <p:cNvPr id="42" name="Picture 41" descr="A screenshot of a computer&#10;&#10;Description automatically generated">
            <a:extLst>
              <a:ext uri="{FF2B5EF4-FFF2-40B4-BE49-F238E27FC236}">
                <a16:creationId xmlns:a16="http://schemas.microsoft.com/office/drawing/2014/main" id="{D6B06A90-8FC6-4871-BEB4-74B31CBB97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45" y="2656092"/>
            <a:ext cx="4384143" cy="3315169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05F4CD4A-068E-43A2-991F-41DDE9305419}"/>
              </a:ext>
            </a:extLst>
          </p:cNvPr>
          <p:cNvSpPr txBox="1"/>
          <p:nvPr/>
        </p:nvSpPr>
        <p:spPr>
          <a:xfrm>
            <a:off x="6070736" y="5917244"/>
            <a:ext cx="3622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latin typeface="Palatino Linotype" panose="02040502050505030304" pitchFamily="18" charset="0"/>
              </a:rPr>
              <a:t>B-field in split ring resonator</a:t>
            </a:r>
            <a:endParaRPr lang="LID4096" sz="1800" dirty="0">
              <a:latin typeface="Palatino Linotype" panose="020405020505050303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D2B6196-958E-45A5-A284-2DF38D49CB16}"/>
              </a:ext>
            </a:extLst>
          </p:cNvPr>
          <p:cNvSpPr txBox="1"/>
          <p:nvPr/>
        </p:nvSpPr>
        <p:spPr>
          <a:xfrm>
            <a:off x="1729043" y="5839256"/>
            <a:ext cx="3622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latin typeface="Palatino Linotype" panose="02040502050505030304" pitchFamily="18" charset="0"/>
              </a:rPr>
              <a:t>B-field in TE011 cavity</a:t>
            </a:r>
            <a:endParaRPr lang="LID4096" sz="1800" dirty="0">
              <a:latin typeface="Palatino Linotype" panose="02040502050505030304" pitchFamily="18" charset="0"/>
            </a:endParaRPr>
          </a:p>
        </p:txBody>
      </p:sp>
      <p:pic>
        <p:nvPicPr>
          <p:cNvPr id="60" name="Picture 59" descr="A close up of a logo&#10;&#10;Description automatically generated">
            <a:extLst>
              <a:ext uri="{FF2B5EF4-FFF2-40B4-BE49-F238E27FC236}">
                <a16:creationId xmlns:a16="http://schemas.microsoft.com/office/drawing/2014/main" id="{8DEAC827-0A3A-4EEC-BB7B-F151474CAE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414" y="2508321"/>
            <a:ext cx="4343988" cy="346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21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95358-B238-4D10-B433-A1A00B700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B5186A-BC4F-4EAD-BD3F-E7C212FA1C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800" dirty="0"/>
                  <a:t>Production and source of antihydrogen beam in ASACUSA</a:t>
                </a:r>
              </a:p>
              <a:p>
                <a:r>
                  <a:rPr lang="en-US" sz="2800" b="1" dirty="0"/>
                  <a:t>Best in-beam</a:t>
                </a:r>
                <a:r>
                  <a:rPr lang="en-US" sz="2800" dirty="0"/>
                  <a:t> determination of GS-HFS of hydrogen: commissioned spectroscopy apparatus</a:t>
                </a:r>
              </a:p>
              <a:p>
                <a:r>
                  <a:rPr lang="en-US" sz="2800" dirty="0"/>
                  <a:t>Observation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/>
                  <a:t> transition: constrain coefficients of SME</a:t>
                </a:r>
              </a:p>
              <a:p>
                <a:r>
                  <a:rPr lang="en-US" sz="2800" dirty="0"/>
                  <a:t>Design for an upgrade: Ramsey technique, planned apparatus</a:t>
                </a:r>
              </a:p>
              <a:p>
                <a:r>
                  <a:rPr lang="en-US" sz="2800" dirty="0"/>
                  <a:t>Simulations of microwave devices and coils</a:t>
                </a:r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B5186A-BC4F-4EAD-BD3F-E7C212FA1C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81" t="-186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A1227-891D-4594-A1BC-B711BF351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85DB0F8-6D3E-494C-9BF3-068F179A9D65}"/>
              </a:ext>
            </a:extLst>
          </p:cNvPr>
          <p:cNvSpPr txBox="1">
            <a:spLocks/>
          </p:cNvSpPr>
          <p:nvPr/>
        </p:nvSpPr>
        <p:spPr>
          <a:xfrm>
            <a:off x="513496" y="5362971"/>
            <a:ext cx="16126590" cy="11361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tx1"/>
                </a:solidFill>
                <a:latin typeface="Palatino Linotype" panose="02040502050505030304" pitchFamily="18" charset="0"/>
                <a:ea typeface="+mj-ea"/>
                <a:cs typeface="+mj-cs"/>
              </a:defRPr>
            </a:lvl1pPr>
          </a:lstStyle>
          <a:p>
            <a:r>
              <a:rPr lang="en-US" dirty="0"/>
              <a:t>Outlook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D4A393-4E75-44A0-9D2B-1FA7366B7537}"/>
              </a:ext>
            </a:extLst>
          </p:cNvPr>
          <p:cNvSpPr txBox="1"/>
          <p:nvPr/>
        </p:nvSpPr>
        <p:spPr>
          <a:xfrm>
            <a:off x="503699" y="6198961"/>
            <a:ext cx="137620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latin typeface="Palatino Linotype" panose="02040502050505030304" pitchFamily="18" charset="0"/>
              </a:rPr>
              <a:t>Feedthrough to </a:t>
            </a:r>
            <a:r>
              <a:rPr lang="en-US" sz="2800" dirty="0" err="1">
                <a:latin typeface="Palatino Linotype" panose="02040502050505030304" pitchFamily="18" charset="0"/>
              </a:rPr>
              <a:t>stripline</a:t>
            </a:r>
            <a:r>
              <a:rPr lang="en-US" sz="2800" dirty="0">
                <a:latin typeface="Palatino Linotype" panose="02040502050505030304" pitchFamily="18" charset="0"/>
              </a:rPr>
              <a:t> transition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latin typeface="Palatino Linotype" panose="02040502050505030304" pitchFamily="18" charset="0"/>
              </a:rPr>
              <a:t>TE110 cavity: coupling and excitation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latin typeface="Palatino Linotype" panose="02040502050505030304" pitchFamily="18" charset="0"/>
              </a:rPr>
              <a:t>Design for coils cooling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latin typeface="Palatino Linotype" panose="02040502050505030304" pitchFamily="18" charset="0"/>
              </a:rPr>
              <a:t>Isolation of different microwave regions, mesh at the ends : reflections?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latin typeface="Palatino Linotype" panose="02040502050505030304" pitchFamily="18" charset="0"/>
              </a:rPr>
              <a:t>Double </a:t>
            </a:r>
            <a:r>
              <a:rPr lang="en-US" sz="2800" dirty="0" err="1">
                <a:latin typeface="Palatino Linotype" panose="02040502050505030304" pitchFamily="18" charset="0"/>
              </a:rPr>
              <a:t>stripline</a:t>
            </a:r>
            <a:r>
              <a:rPr lang="en-US" sz="2800" dirty="0">
                <a:latin typeface="Palatino Linotype" panose="02040502050505030304" pitchFamily="18" charset="0"/>
              </a:rPr>
              <a:t> structure: single device, but with racetrack coils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latin typeface="Palatino Linotype" panose="02040502050505030304" pitchFamily="18" charset="0"/>
              </a:rPr>
              <a:t>Geant4 simulations including the full beamline – </a:t>
            </a:r>
            <a:r>
              <a:rPr lang="en-US" sz="2800" dirty="0" err="1">
                <a:latin typeface="Palatino Linotype" panose="02040502050505030304" pitchFamily="18" charset="0"/>
              </a:rPr>
              <a:t>lineshape</a:t>
            </a:r>
            <a:r>
              <a:rPr lang="en-US" sz="2800" dirty="0">
                <a:latin typeface="Palatino Linotype" panose="02040502050505030304" pitchFamily="18" charset="0"/>
              </a:rPr>
              <a:t> </a:t>
            </a:r>
            <a:r>
              <a:rPr lang="en-US" sz="2800" dirty="0" err="1">
                <a:latin typeface="Palatino Linotype" panose="02040502050505030304" pitchFamily="18" charset="0"/>
              </a:rPr>
              <a:t>calcualtion</a:t>
            </a:r>
            <a:endParaRPr lang="en-US" sz="2800" dirty="0">
              <a:latin typeface="Palatino Linotype" panose="0204050205050503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F9C35D-63A2-411A-8634-113D765E5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90D1C0-F37F-47F7-AA59-453C79799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16147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4CC8B-D8E8-4984-A353-3A539F5FB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DB5457E-B053-4D11-89A2-526088FC92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699" y="6308036"/>
            <a:ext cx="2541894" cy="1285070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4AB36-B4F1-4CA4-BDDE-115B0B5C3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DD1BB1-02CA-42A7-8D04-4A7410C2CB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881" y="6143903"/>
            <a:ext cx="2503999" cy="16576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74C25FA-2306-4CAA-AC06-B48C31FBE67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7112" y="3265283"/>
            <a:ext cx="1764130" cy="17637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6006D79-1F90-475B-A650-29225AA12E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432" y="6170407"/>
            <a:ext cx="2503999" cy="1818327"/>
          </a:xfrm>
          <a:prstGeom prst="rect">
            <a:avLst/>
          </a:prstGeom>
        </p:spPr>
      </p:pic>
      <p:pic>
        <p:nvPicPr>
          <p:cNvPr id="15" name="Picture 14" descr="A drawing of a face&#10;&#10;Description generated with high confidence">
            <a:extLst>
              <a:ext uri="{FF2B5EF4-FFF2-40B4-BE49-F238E27FC236}">
                <a16:creationId xmlns:a16="http://schemas.microsoft.com/office/drawing/2014/main" id="{31D8D20D-FE7B-4735-833A-F03EB0C5491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40" y="6496734"/>
            <a:ext cx="2570491" cy="1136129"/>
          </a:xfrm>
          <a:prstGeom prst="rect">
            <a:avLst/>
          </a:prstGeom>
        </p:spPr>
      </p:pic>
      <p:pic>
        <p:nvPicPr>
          <p:cNvPr id="2050" name="Picture 2" descr="Image result for erc council logo">
            <a:extLst>
              <a:ext uri="{FF2B5EF4-FFF2-40B4-BE49-F238E27FC236}">
                <a16:creationId xmlns:a16="http://schemas.microsoft.com/office/drawing/2014/main" id="{5A2FAF36-D400-41F5-A519-B684090B5C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089" y="5788418"/>
            <a:ext cx="2340483" cy="229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riken logo">
            <a:extLst>
              <a:ext uri="{FF2B5EF4-FFF2-40B4-BE49-F238E27FC236}">
                <a16:creationId xmlns:a16="http://schemas.microsoft.com/office/drawing/2014/main" id="{39972F2D-8355-4565-B2D4-4EE5D551B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320" y="3421241"/>
            <a:ext cx="1013431" cy="172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univ. tokyo logo">
            <a:extLst>
              <a:ext uri="{FF2B5EF4-FFF2-40B4-BE49-F238E27FC236}">
                <a16:creationId xmlns:a16="http://schemas.microsoft.com/office/drawing/2014/main" id="{76F9C5BC-C9F1-45E0-B5A5-B53C60B5A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744" y="2787436"/>
            <a:ext cx="3030072" cy="3030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mage result for hiroshima university">
            <a:extLst>
              <a:ext uri="{FF2B5EF4-FFF2-40B4-BE49-F238E27FC236}">
                <a16:creationId xmlns:a16="http://schemas.microsoft.com/office/drawing/2014/main" id="{6B4E04E2-7CCB-4EA3-9833-DA48BBD13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439" y="2985380"/>
            <a:ext cx="2503999" cy="250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Image result for univ. tokyo logo">
            <a:extLst>
              <a:ext uri="{FF2B5EF4-FFF2-40B4-BE49-F238E27FC236}">
                <a16:creationId xmlns:a16="http://schemas.microsoft.com/office/drawing/2014/main" id="{CDE2FB66-58A6-47FA-8074-4CDDDEB0C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453" y="3189132"/>
            <a:ext cx="2003948" cy="203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E4EEA7F9-3801-4750-900B-EB2C88B997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748909"/>
              </p:ext>
            </p:extLst>
          </p:nvPr>
        </p:nvGraphicFramePr>
        <p:xfrm>
          <a:off x="553625" y="3375363"/>
          <a:ext cx="1595973" cy="176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Acrobat Document" r:id="rId13" imgW="1981058" imgH="2194276" progId="AcroExch.Document.DC">
                  <p:embed/>
                </p:oleObj>
              </mc:Choice>
              <mc:Fallback>
                <p:oleObj name="Acrobat Document" r:id="rId13" imgW="1981058" imgH="2194276" progId="AcroExch.Document.DC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E4EEA7F9-3801-4750-900B-EB2C88B997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53625" y="3375363"/>
                        <a:ext cx="1595973" cy="1767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60" name="Picture 12" descr="Image result for cern logo">
            <a:extLst>
              <a:ext uri="{FF2B5EF4-FFF2-40B4-BE49-F238E27FC236}">
                <a16:creationId xmlns:a16="http://schemas.microsoft.com/office/drawing/2014/main" id="{ED049AB7-AFF9-409B-906C-5A3339E7A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6545" y="3334703"/>
            <a:ext cx="2236888" cy="189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Image result for university of Brescia logo">
            <a:extLst>
              <a:ext uri="{FF2B5EF4-FFF2-40B4-BE49-F238E27FC236}">
                <a16:creationId xmlns:a16="http://schemas.microsoft.com/office/drawing/2014/main" id="{7F2F04C8-AC5F-4483-8BB9-1809AAC64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7312" y="3312389"/>
            <a:ext cx="1992074" cy="1996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2139DC0-7C44-4174-AC3D-2138D7328A4A}"/>
              </a:ext>
            </a:extLst>
          </p:cNvPr>
          <p:cNvSpPr txBox="1"/>
          <p:nvPr/>
        </p:nvSpPr>
        <p:spPr>
          <a:xfrm>
            <a:off x="953540" y="8214021"/>
            <a:ext cx="14763538" cy="954107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i="1" dirty="0">
                <a:latin typeface="Palatino Linotype" panose="02040502050505030304" pitchFamily="18" charset="0"/>
              </a:rPr>
              <a:t>This project has received funding from the European Union’s Horizon 2020 research and innovation </a:t>
            </a:r>
            <a:r>
              <a:rPr lang="en-US" sz="1400" b="1" i="1" dirty="0" err="1">
                <a:latin typeface="Palatino Linotype" panose="02040502050505030304" pitchFamily="18" charset="0"/>
              </a:rPr>
              <a:t>programme</a:t>
            </a:r>
            <a:r>
              <a:rPr lang="en-US" sz="1400" b="1" i="1" dirty="0">
                <a:latin typeface="Palatino Linotype" panose="02040502050505030304" pitchFamily="18" charset="0"/>
              </a:rPr>
              <a:t> under the Marie </a:t>
            </a:r>
            <a:r>
              <a:rPr lang="en-US" sz="1400" b="1" i="1" dirty="0" err="1">
                <a:latin typeface="Palatino Linotype" panose="02040502050505030304" pitchFamily="18" charset="0"/>
              </a:rPr>
              <a:t>Skłodowska</a:t>
            </a:r>
            <a:r>
              <a:rPr lang="en-US" sz="1400" b="1" i="1" dirty="0">
                <a:latin typeface="Palatino Linotype" panose="02040502050505030304" pitchFamily="18" charset="0"/>
              </a:rPr>
              <a:t>-Curie grant agreements Nos 721559 AVA and 748826 ANGRAM. This work has been supported by the European Research Council under European Union’s Seventh Framework </a:t>
            </a:r>
            <a:r>
              <a:rPr lang="en-US" sz="1400" b="1" i="1" dirty="0" err="1">
                <a:latin typeface="Palatino Linotype" panose="02040502050505030304" pitchFamily="18" charset="0"/>
              </a:rPr>
              <a:t>Programme</a:t>
            </a:r>
            <a:r>
              <a:rPr lang="en-US" sz="1400" b="1" i="1" dirty="0">
                <a:latin typeface="Palatino Linotype" panose="02040502050505030304" pitchFamily="18" charset="0"/>
              </a:rPr>
              <a:t> (FP7/2007-2013)/ERC Grant agreement (291242), the Austrian Ministry of Science and Research, the Austrian Science Fund (FWF): W1252-N27, a Grant-in-Aid for Specially Promoted Research (24000008) of MEXT and a RIKEN Pioneering Project</a:t>
            </a:r>
            <a:r>
              <a:rPr lang="en-US" sz="1400" b="1" dirty="0">
                <a:latin typeface="Palatino Linotype" panose="02040502050505030304" pitchFamily="18" charset="0"/>
              </a:rPr>
              <a:t>. http://www.cern.ch/ASACUSA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5ECFCC-5DC5-444E-8DC4-B96223FF4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711A31-B22C-4A37-9282-4B307C33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948924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D4810-8BD8-45F4-A0E4-2A0E9DA8A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534350"/>
            <a:ext cx="16126590" cy="1136129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35F37B-AE2E-4999-ACA0-A2D33FBCE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0765B7-72C7-440E-8920-0CE5B9E94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176BF9-B8D7-49A8-A246-C4D47DE10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494990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9816D-1528-4A3B-976A-3038C66D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Mode chart</a:t>
            </a:r>
            <a:endParaRPr lang="LID4096" dirty="0"/>
          </a:p>
        </p:txBody>
      </p:sp>
      <p:pic>
        <p:nvPicPr>
          <p:cNvPr id="8" name="Content Placeholder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0C4C2DBC-8844-4621-831E-046C59C3D0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288" y="1685130"/>
            <a:ext cx="5891911" cy="735568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FF44AB-82DA-43BB-BF04-541A7E05A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0A2F3-7E98-4C53-AD7F-8D659037D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597D5-F7E6-4F1E-AE9E-AC4B7A9ED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89226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84C9E-D39B-4304-9E6F-3C023DF97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8DB17D3-BA41-4DF3-95CA-9BEDB57C9CA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800" b="1" dirty="0"/>
                  <a:t>CPT symmetry: a cornerstone of QFT</a:t>
                </a:r>
              </a:p>
              <a:p>
                <a:pPr marL="0" indent="0">
                  <a:buNone/>
                </a:pPr>
                <a:endParaRPr lang="en-US" sz="2800" dirty="0"/>
              </a:p>
              <a:p>
                <a:pPr marL="0" indent="0">
                  <a:buNone/>
                </a:pPr>
                <a:r>
                  <a:rPr lang="en-US" sz="2800" dirty="0"/>
                  <a:t>CPT is being tested in different physical systems: </a:t>
                </a:r>
              </a:p>
              <a:p>
                <a:pPr lvl="1"/>
                <a:r>
                  <a:rPr lang="en-US" sz="2400" b="1" dirty="0"/>
                  <a:t>Leptonic</a:t>
                </a:r>
                <a:r>
                  <a:rPr lang="en-US" sz="2400" dirty="0"/>
                  <a:t> sector: g-factor measurements</a:t>
                </a:r>
              </a:p>
              <a:p>
                <a:pPr lvl="1"/>
                <a:r>
                  <a:rPr lang="en-US" sz="2400" b="1" dirty="0"/>
                  <a:t>hadronic</a:t>
                </a:r>
                <a:r>
                  <a:rPr lang="en-US" sz="2400" dirty="0"/>
                  <a:t> sector: neutral Kaon mass comparison</a:t>
                </a:r>
              </a:p>
              <a:p>
                <a:pPr lvl="1"/>
                <a:r>
                  <a:rPr lang="en-US" sz="2400" b="1" dirty="0"/>
                  <a:t>Nuclei</a:t>
                </a:r>
                <a:r>
                  <a:rPr lang="en-US" sz="2400" dirty="0"/>
                  <a:t>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sz="2400" dirty="0"/>
                  <a:t> ratio of anti-helium and anti-deuteron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8DB17D3-BA41-4DF3-95CA-9BEDB57C9C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94" t="-186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75421-DB38-4DB0-AC1F-C35C5FECC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</p:spPr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57094B-0AFC-422C-BD50-CBC32BAEAB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294" y="1685130"/>
            <a:ext cx="7672731" cy="47730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866ED62-37CB-4823-9575-E19D9AC2F59E}"/>
              </a:ext>
            </a:extLst>
          </p:cNvPr>
          <p:cNvSpPr txBox="1"/>
          <p:nvPr/>
        </p:nvSpPr>
        <p:spPr>
          <a:xfrm>
            <a:off x="673672" y="6795366"/>
            <a:ext cx="154743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Palatino Linotype" panose="02040502050505030304" pitchFamily="18" charset="0"/>
              </a:rPr>
              <a:t>Antihydrogen</a:t>
            </a:r>
            <a:r>
              <a:rPr lang="en-US" dirty="0">
                <a:latin typeface="Palatino Linotype" panose="02040502050505030304" pitchFamily="18" charset="0"/>
              </a:rPr>
              <a:t>: only accessible system purely consisting of antimatter. Study of its internal structure offers a very sensitive test of CPT.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119462-610A-4E83-A6C6-DD17F0068247}"/>
              </a:ext>
            </a:extLst>
          </p:cNvPr>
          <p:cNvSpPr txBox="1"/>
          <p:nvPr/>
        </p:nvSpPr>
        <p:spPr>
          <a:xfrm>
            <a:off x="3723379" y="8332927"/>
            <a:ext cx="98733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Palatino Linotype" panose="02040502050505030304" pitchFamily="18" charset="0"/>
              </a:rPr>
              <a:t>Standard Model Extension: a framework!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A82D02-DCAE-4ABD-AB04-0329C2227943}"/>
              </a:ext>
            </a:extLst>
          </p:cNvPr>
          <p:cNvSpPr txBox="1"/>
          <p:nvPr/>
        </p:nvSpPr>
        <p:spPr>
          <a:xfrm>
            <a:off x="9022976" y="6100325"/>
            <a:ext cx="79864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latin typeface="Palatino Linotype" panose="02040502050505030304" pitchFamily="18" charset="0"/>
            </a:endParaRPr>
          </a:p>
          <a:p>
            <a:endParaRPr lang="en-US" sz="1400" dirty="0">
              <a:latin typeface="Palatino Linotype" panose="02040502050505030304" pitchFamily="18" charset="0"/>
            </a:endParaRPr>
          </a:p>
          <a:p>
            <a:r>
              <a:rPr lang="fr-FR" sz="1400" dirty="0">
                <a:latin typeface="Palatino Linotype" panose="02040502050505030304" pitchFamily="18" charset="0"/>
              </a:rPr>
              <a:t> Source: http://antimattermatters.s3-website-eu-west.amazonaws.com/buildingblocks.html</a:t>
            </a:r>
            <a:endParaRPr lang="en-US" sz="1400" dirty="0">
              <a:latin typeface="Palatino Linotype" panose="0204050205050503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307AA-D0B6-4121-A602-4C3C604AB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181D0-86BD-4581-AEBA-600D73B54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32993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C7B42-7B4E-436D-ACA2-051496913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Hyperfine Structure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9FF5622-BF1A-4D5E-BCF2-3037C1A13D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224" y="5841406"/>
            <a:ext cx="4180800" cy="3318454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851B3-FFD6-458C-A04B-B0CE11712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</p:spPr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0E3FF6-BA29-436C-99FC-4EFD7891F0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743" y="4069978"/>
            <a:ext cx="8310229" cy="5092945"/>
          </a:xfrm>
          <a:prstGeom prst="rect">
            <a:avLst/>
          </a:prstGeom>
        </p:spPr>
      </p:pic>
      <p:grpSp>
        <p:nvGrpSpPr>
          <p:cNvPr id="17" name="Group 358">
            <a:extLst>
              <a:ext uri="{FF2B5EF4-FFF2-40B4-BE49-F238E27FC236}">
                <a16:creationId xmlns:a16="http://schemas.microsoft.com/office/drawing/2014/main" id="{A040AF68-E86D-4307-983D-6F58130E144C}"/>
              </a:ext>
            </a:extLst>
          </p:cNvPr>
          <p:cNvGrpSpPr/>
          <p:nvPr/>
        </p:nvGrpSpPr>
        <p:grpSpPr>
          <a:xfrm>
            <a:off x="276339" y="4009227"/>
            <a:ext cx="7237641" cy="1052593"/>
            <a:chOff x="0" y="0"/>
            <a:chExt cx="10577689" cy="1600764"/>
          </a:xfrm>
        </p:grpSpPr>
        <p:pic>
          <p:nvPicPr>
            <p:cNvPr id="18" name="image.png">
              <a:extLst>
                <a:ext uri="{FF2B5EF4-FFF2-40B4-BE49-F238E27FC236}">
                  <a16:creationId xmlns:a16="http://schemas.microsoft.com/office/drawing/2014/main" id="{2FFE523E-1F21-44DE-B9CB-A6204A6C4C27}"/>
                </a:ext>
              </a:extLst>
            </p:cNvPr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10577690" cy="16007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" name="Shape 356">
              <a:extLst>
                <a:ext uri="{FF2B5EF4-FFF2-40B4-BE49-F238E27FC236}">
                  <a16:creationId xmlns:a16="http://schemas.microsoft.com/office/drawing/2014/main" id="{9B884376-4F1C-4808-99DE-740DD83C6FF6}"/>
                </a:ext>
              </a:extLst>
            </p:cNvPr>
            <p:cNvSpPr/>
            <p:nvPr/>
          </p:nvSpPr>
          <p:spPr>
            <a:xfrm>
              <a:off x="5341901" y="38382"/>
              <a:ext cx="3454401" cy="749583"/>
            </a:xfrm>
            <a:prstGeom prst="rect">
              <a:avLst/>
            </a:prstGeom>
            <a:noFill/>
            <a:ln w="254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38100" tIns="38100" rIns="38100" bIns="38100" numCol="1" anchor="t">
              <a:noAutofit/>
            </a:bodyPr>
            <a:lstStyle/>
            <a:p>
              <a:pPr defTabSz="1295400">
                <a:buClr>
                  <a:srgbClr val="000000"/>
                </a:buClr>
                <a:defRPr sz="2400">
                  <a:uFill>
                    <a:solidFill>
                      <a:srgbClr val="000000"/>
                    </a:solidFill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20" name="Shape 357">
              <a:extLst>
                <a:ext uri="{FF2B5EF4-FFF2-40B4-BE49-F238E27FC236}">
                  <a16:creationId xmlns:a16="http://schemas.microsoft.com/office/drawing/2014/main" id="{D2064091-D896-4558-98AA-E04434A36E93}"/>
                </a:ext>
              </a:extLst>
            </p:cNvPr>
            <p:cNvSpPr/>
            <p:nvPr/>
          </p:nvSpPr>
          <p:spPr>
            <a:xfrm>
              <a:off x="706684" y="824935"/>
              <a:ext cx="8089619" cy="749583"/>
            </a:xfrm>
            <a:prstGeom prst="rect">
              <a:avLst/>
            </a:prstGeom>
            <a:noFill/>
            <a:ln w="25400" cap="flat">
              <a:solidFill>
                <a:srgbClr val="0433FF"/>
              </a:solidFill>
              <a:prstDash val="solid"/>
              <a:round/>
            </a:ln>
            <a:effectLst/>
          </p:spPr>
          <p:txBody>
            <a:bodyPr wrap="square" lIns="38100" tIns="38100" rIns="38100" bIns="38100" numCol="1" anchor="t">
              <a:noAutofit/>
            </a:bodyPr>
            <a:lstStyle/>
            <a:p>
              <a:pPr defTabSz="1295400">
                <a:buClr>
                  <a:srgbClr val="000000"/>
                </a:buClr>
                <a:defRPr sz="2400">
                  <a:uFill>
                    <a:solidFill>
                      <a:srgbClr val="000000"/>
                    </a:solidFill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1" name="Shape 359">
            <a:extLst>
              <a:ext uri="{FF2B5EF4-FFF2-40B4-BE49-F238E27FC236}">
                <a16:creationId xmlns:a16="http://schemas.microsoft.com/office/drawing/2014/main" id="{646F736B-4C5C-45C0-951D-B79BC994A014}"/>
              </a:ext>
            </a:extLst>
          </p:cNvPr>
          <p:cNvSpPr/>
          <p:nvPr/>
        </p:nvSpPr>
        <p:spPr>
          <a:xfrm>
            <a:off x="6170539" y="3424648"/>
            <a:ext cx="44175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r" defTabSz="927100">
              <a:buClr>
                <a:srgbClr val="FFFFFF"/>
              </a:buClr>
              <a:buFont typeface="Helvetica"/>
              <a:tabLst>
                <a:tab pos="1066800" algn="l"/>
                <a:tab pos="1828800" algn="l"/>
              </a:tabLst>
              <a:defRPr sz="1800" cap="all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  <a:latin typeface="ヒラギノ明朝 Pro W3"/>
                <a:ea typeface="ヒラギノ明朝 Pro W3"/>
                <a:cs typeface="ヒラギノ明朝 Pro W3"/>
                <a:sym typeface="ヒラギノ明朝 Pro W3"/>
              </a:defRPr>
            </a:lvl1pPr>
          </a:lstStyle>
          <a:p>
            <a:r>
              <a:rPr sz="2400" dirty="0">
                <a:latin typeface="Palatino Linotype" panose="02040502050505030304" pitchFamily="18" charset="0"/>
              </a:rPr>
              <a:t>CPT &amp; Lorentz violation</a:t>
            </a:r>
          </a:p>
        </p:txBody>
      </p:sp>
      <p:sp>
        <p:nvSpPr>
          <p:cNvPr id="22" name="Shape 361">
            <a:extLst>
              <a:ext uri="{FF2B5EF4-FFF2-40B4-BE49-F238E27FC236}">
                <a16:creationId xmlns:a16="http://schemas.microsoft.com/office/drawing/2014/main" id="{5767D110-8E64-4418-BFA9-DE781F9D8EC8}"/>
              </a:ext>
            </a:extLst>
          </p:cNvPr>
          <p:cNvSpPr/>
          <p:nvPr/>
        </p:nvSpPr>
        <p:spPr>
          <a:xfrm>
            <a:off x="4439075" y="5397643"/>
            <a:ext cx="360680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r" defTabSz="927100">
              <a:buClr>
                <a:srgbClr val="FFFFFF"/>
              </a:buClr>
              <a:buFont typeface="Helvetica"/>
              <a:tabLst>
                <a:tab pos="1066800" algn="l"/>
                <a:tab pos="1828800" algn="l"/>
              </a:tabLst>
              <a:defRPr sz="1800" cap="all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ヒラギノ明朝 Pro W3"/>
                <a:ea typeface="ヒラギノ明朝 Pro W3"/>
                <a:cs typeface="ヒラギノ明朝 Pro W3"/>
                <a:sym typeface="ヒラギノ明朝 Pro W3"/>
              </a:defRPr>
            </a:lvl1pPr>
          </a:lstStyle>
          <a:p>
            <a:r>
              <a:rPr sz="2400" dirty="0">
                <a:latin typeface="Palatino Linotype" panose="02040502050505030304" pitchFamily="18" charset="0"/>
              </a:rPr>
              <a:t>Lorentz violation</a:t>
            </a:r>
          </a:p>
        </p:txBody>
      </p:sp>
      <p:sp>
        <p:nvSpPr>
          <p:cNvPr id="23" name="Shape 362">
            <a:extLst>
              <a:ext uri="{FF2B5EF4-FFF2-40B4-BE49-F238E27FC236}">
                <a16:creationId xmlns:a16="http://schemas.microsoft.com/office/drawing/2014/main" id="{C8920AC5-0187-451D-93F2-A6B490D283AD}"/>
              </a:ext>
            </a:extLst>
          </p:cNvPr>
          <p:cNvSpPr/>
          <p:nvPr/>
        </p:nvSpPr>
        <p:spPr>
          <a:xfrm>
            <a:off x="3566470" y="5096495"/>
            <a:ext cx="1134234" cy="407614"/>
          </a:xfrm>
          <a:prstGeom prst="line">
            <a:avLst/>
          </a:prstGeom>
          <a:ln w="50800">
            <a:solidFill>
              <a:srgbClr val="0433FF"/>
            </a:solidFill>
            <a:tailEnd type="triangle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Shape 360">
            <a:extLst>
              <a:ext uri="{FF2B5EF4-FFF2-40B4-BE49-F238E27FC236}">
                <a16:creationId xmlns:a16="http://schemas.microsoft.com/office/drawing/2014/main" id="{F7236ED7-AB99-444D-854A-3EDADA1EB50D}"/>
              </a:ext>
            </a:extLst>
          </p:cNvPr>
          <p:cNvSpPr/>
          <p:nvPr/>
        </p:nvSpPr>
        <p:spPr>
          <a:xfrm flipV="1">
            <a:off x="5171878" y="3629290"/>
            <a:ext cx="1091430" cy="397111"/>
          </a:xfrm>
          <a:prstGeom prst="line">
            <a:avLst/>
          </a:prstGeom>
          <a:ln w="50800">
            <a:solidFill>
              <a:srgbClr val="FF2600"/>
            </a:solidFill>
            <a:tailEnd type="triangle"/>
          </a:ln>
        </p:spPr>
        <p:txBody>
          <a:bodyPr lIns="0" tIns="0" rIns="0" bIns="0"/>
          <a:lstStyle/>
          <a:p>
            <a:endParaRPr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617B34F-46D8-4AD5-8039-6B32B36BBCFB}"/>
              </a:ext>
            </a:extLst>
          </p:cNvPr>
          <p:cNvSpPr/>
          <p:nvPr/>
        </p:nvSpPr>
        <p:spPr>
          <a:xfrm>
            <a:off x="1616281" y="3978180"/>
            <a:ext cx="1989462" cy="586349"/>
          </a:xfrm>
          <a:prstGeom prst="ellipse">
            <a:avLst/>
          </a:prstGeom>
          <a:noFill/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FC4CAE4-3AB4-453E-ADE4-3DF421E27104}"/>
              </a:ext>
            </a:extLst>
          </p:cNvPr>
          <p:cNvCxnSpPr>
            <a:cxnSpLocks/>
          </p:cNvCxnSpPr>
          <p:nvPr/>
        </p:nvCxnSpPr>
        <p:spPr>
          <a:xfrm flipV="1">
            <a:off x="2661894" y="3417317"/>
            <a:ext cx="1064873" cy="6348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94A9DA68-9374-4CF9-931A-67FFA6518AB9}"/>
              </a:ext>
            </a:extLst>
          </p:cNvPr>
          <p:cNvSpPr/>
          <p:nvPr/>
        </p:nvSpPr>
        <p:spPr>
          <a:xfrm>
            <a:off x="4929809" y="6735281"/>
            <a:ext cx="3023303" cy="611001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382E5F-B4F9-41C9-AA60-4BB38BC0D59F}"/>
              </a:ext>
            </a:extLst>
          </p:cNvPr>
          <p:cNvSpPr txBox="1"/>
          <p:nvPr/>
        </p:nvSpPr>
        <p:spPr>
          <a:xfrm>
            <a:off x="4886155" y="7182580"/>
            <a:ext cx="3263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Palatino Linotype" panose="02040502050505030304" pitchFamily="18" charset="0"/>
              </a:rPr>
              <a:t>Frequency Shift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61732CA-8573-453B-90D8-69F91491F9EF}"/>
              </a:ext>
            </a:extLst>
          </p:cNvPr>
          <p:cNvSpPr txBox="1"/>
          <p:nvPr/>
        </p:nvSpPr>
        <p:spPr>
          <a:xfrm>
            <a:off x="3687008" y="3127787"/>
            <a:ext cx="2483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Palatino Linotype" panose="02040502050505030304" pitchFamily="18" charset="0"/>
              </a:rPr>
              <a:t>SM Dirac eqn.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E2BA06-433D-4AD0-9901-C4F8C5D85AF5}"/>
              </a:ext>
            </a:extLst>
          </p:cNvPr>
          <p:cNvSpPr txBox="1"/>
          <p:nvPr/>
        </p:nvSpPr>
        <p:spPr>
          <a:xfrm>
            <a:off x="526748" y="2661300"/>
            <a:ext cx="15168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Palatino Linotype" panose="02040502050505030304" pitchFamily="18" charset="0"/>
              </a:rPr>
              <a:t>Modified Dirac equation: inclusion of effective operators for Lorentz Violation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AAD55A-73E4-42FB-B0CC-BBE2F4B75409}"/>
              </a:ext>
            </a:extLst>
          </p:cNvPr>
          <p:cNvSpPr txBox="1"/>
          <p:nvPr/>
        </p:nvSpPr>
        <p:spPr>
          <a:xfrm>
            <a:off x="10866793" y="3432309"/>
            <a:ext cx="598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 err="1">
                <a:latin typeface="Palatino Linotype" panose="02040502050505030304" pitchFamily="18" charset="0"/>
              </a:rPr>
              <a:t>Kostelecký</a:t>
            </a:r>
            <a:r>
              <a:rPr lang="en-US" sz="1800" b="1" i="1" dirty="0">
                <a:latin typeface="Palatino Linotype" panose="02040502050505030304" pitchFamily="18" charset="0"/>
              </a:rPr>
              <a:t> VA, Vargas AJ. Phys. Rev. D 92, 056002 (2015)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DB1C04-614F-4824-8CE2-E102C0D39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55DF6-13BE-4D66-A4C9-93C25D6F6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3</a:t>
            </a:fld>
            <a:endParaRPr lang="de-AT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838CCC7-E3B5-4280-B358-7EF726082955}"/>
              </a:ext>
            </a:extLst>
          </p:cNvPr>
          <p:cNvCxnSpPr>
            <a:cxnSpLocks/>
          </p:cNvCxnSpPr>
          <p:nvPr/>
        </p:nvCxnSpPr>
        <p:spPr>
          <a:xfrm flipV="1">
            <a:off x="2814294" y="3569717"/>
            <a:ext cx="1064873" cy="6348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444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2F195-00F8-49EF-B0B4-6117F8AE3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ASACUSA experiment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4EFBED3-F9DB-4193-8404-D0957745C5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082" y="3187356"/>
            <a:ext cx="8521770" cy="5681179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2EABE1-335D-4BB6-B8F2-5B0362C54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40A0CC8-0882-47C2-8F5A-44BA94571D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8694" y="1502492"/>
            <a:ext cx="4605067" cy="73140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CD9FDA-2A5B-419B-AFD4-4F54B4AC368A}"/>
              </a:ext>
            </a:extLst>
          </p:cNvPr>
          <p:cNvSpPr txBox="1"/>
          <p:nvPr/>
        </p:nvSpPr>
        <p:spPr>
          <a:xfrm>
            <a:off x="914400" y="2570923"/>
            <a:ext cx="89319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altino Linotype"/>
              </a:rPr>
              <a:t>A</a:t>
            </a:r>
            <a:r>
              <a:rPr lang="en-US" sz="2800" dirty="0">
                <a:latin typeface="Paltino Linotype"/>
              </a:rPr>
              <a:t>tomic </a:t>
            </a:r>
            <a:r>
              <a:rPr lang="en-US" sz="2800" b="1" dirty="0">
                <a:latin typeface="Paltino Linotype"/>
              </a:rPr>
              <a:t>S</a:t>
            </a:r>
            <a:r>
              <a:rPr lang="en-US" sz="2800" dirty="0">
                <a:latin typeface="Paltino Linotype"/>
              </a:rPr>
              <a:t>pectroscopy and </a:t>
            </a:r>
            <a:r>
              <a:rPr lang="en-US" sz="2800" b="1" dirty="0">
                <a:latin typeface="Paltino Linotype"/>
              </a:rPr>
              <a:t>C</a:t>
            </a:r>
            <a:r>
              <a:rPr lang="en-US" sz="2800" dirty="0">
                <a:latin typeface="Paltino Linotype"/>
              </a:rPr>
              <a:t>ollisions </a:t>
            </a:r>
            <a:r>
              <a:rPr lang="en-US" sz="2800" b="1" dirty="0">
                <a:latin typeface="Paltino Linotype"/>
              </a:rPr>
              <a:t>U</a:t>
            </a:r>
            <a:r>
              <a:rPr lang="en-US" sz="2800" dirty="0">
                <a:latin typeface="Paltino Linotype"/>
              </a:rPr>
              <a:t>sing </a:t>
            </a:r>
            <a:r>
              <a:rPr lang="en-US" sz="2800" b="1" dirty="0">
                <a:latin typeface="Paltino Linotype"/>
              </a:rPr>
              <a:t>S</a:t>
            </a:r>
            <a:r>
              <a:rPr lang="en-US" sz="2800" dirty="0">
                <a:latin typeface="Paltino Linotype"/>
              </a:rPr>
              <a:t>low </a:t>
            </a:r>
            <a:r>
              <a:rPr lang="en-US" sz="2800" b="1" dirty="0">
                <a:latin typeface="Paltino Linotype"/>
              </a:rPr>
              <a:t>A</a:t>
            </a:r>
            <a:r>
              <a:rPr lang="en-US" sz="2800" dirty="0">
                <a:latin typeface="Paltino Linotype"/>
              </a:rPr>
              <a:t>ntiprotons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B0C35F-4439-4F64-96A6-C52BE669E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2297B-A962-4251-B7FA-3C09EFF00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32798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1BEC1-A7FD-4CEF-895E-BD960933C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Antihydrogen beam in ASACUSA-CUSP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6A2FE45-690E-4583-91B4-18176583AE3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0000" y="2684779"/>
                <a:ext cx="16126590" cy="6219553"/>
              </a:xfrm>
            </p:spPr>
            <p:txBody>
              <a:bodyPr>
                <a:normAutofit/>
              </a:bodyPr>
              <a:lstStyle/>
              <a:p>
                <a:endParaRPr lang="en-US" sz="280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</m:oMath>
                </a14:m>
                <a:r>
                  <a:rPr lang="en-US" sz="2800" dirty="0"/>
                  <a:t> formation: 3-body recombination process</a:t>
                </a:r>
              </a:p>
              <a:p>
                <a:r>
                  <a:rPr lang="en-US" sz="2800" dirty="0"/>
                  <a:t>Double cusp: 2 pair of </a:t>
                </a:r>
                <a:r>
                  <a:rPr lang="en-US" sz="2800" dirty="0" err="1"/>
                  <a:t>antihelmholtz</a:t>
                </a:r>
                <a:r>
                  <a:rPr lang="en-US" sz="2800" dirty="0"/>
                  <a:t>  coils</a:t>
                </a:r>
              </a:p>
              <a:p>
                <a:r>
                  <a:rPr lang="en-US" sz="2800" dirty="0"/>
                  <a:t>Focused and polarized beam of antihydrogen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</m:oMath>
                </a14:m>
                <a:r>
                  <a:rPr lang="en-US" sz="2800" dirty="0"/>
                  <a:t> detection: BGO disk and </a:t>
                </a:r>
                <a:r>
                  <a:rPr lang="en-US" sz="2800" dirty="0" err="1"/>
                  <a:t>hodoscope</a:t>
                </a:r>
                <a:r>
                  <a:rPr lang="en-US" sz="2800" dirty="0"/>
                  <a:t> for secondary </a:t>
                </a:r>
                <a:r>
                  <a:rPr lang="en-US" sz="2800" dirty="0" err="1"/>
                  <a:t>pions</a:t>
                </a:r>
                <a:endParaRPr lang="en-US" sz="2800" dirty="0"/>
              </a:p>
              <a:p>
                <a:pPr lvl="1"/>
                <a:r>
                  <a:rPr lang="en-US" sz="2400" dirty="0" err="1"/>
                  <a:t>Scintillaing</a:t>
                </a:r>
                <a:r>
                  <a:rPr lang="en-US" sz="2400" dirty="0"/>
                  <a:t> bars and </a:t>
                </a:r>
                <a:r>
                  <a:rPr lang="en-US" sz="2400" dirty="0" err="1"/>
                  <a:t>fibres</a:t>
                </a:r>
                <a:r>
                  <a:rPr lang="en-US" sz="2400" dirty="0"/>
                  <a:t> coupled to </a:t>
                </a:r>
                <a:r>
                  <a:rPr lang="en-US" sz="2400" dirty="0" err="1"/>
                  <a:t>SiPMs</a:t>
                </a:r>
                <a:endParaRPr lang="en-US" sz="24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6A2FE45-690E-4583-91B4-18176583AE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0000" y="2684779"/>
                <a:ext cx="16126590" cy="6219553"/>
              </a:xfrm>
              <a:blipFill>
                <a:blip r:embed="rId2"/>
                <a:stretch>
                  <a:fillRect l="-68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D046-7FC4-469E-851B-D9797406D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BD1717-E656-4F90-A579-00D757BBF9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1158" y="3128258"/>
            <a:ext cx="6777500" cy="56055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3995CA8-1C30-4355-8C0E-063BFD386953}"/>
              </a:ext>
            </a:extLst>
          </p:cNvPr>
          <p:cNvSpPr txBox="1"/>
          <p:nvPr/>
        </p:nvSpPr>
        <p:spPr>
          <a:xfrm>
            <a:off x="673673" y="5919675"/>
            <a:ext cx="71959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Palatino Linotype" panose="02040502050505030304" pitchFamily="18" charset="0"/>
              </a:rPr>
              <a:t>2010: Synthesis of Cold antihydrogen in CUSP trap</a:t>
            </a:r>
          </a:p>
          <a:p>
            <a:endParaRPr lang="en-US" sz="2400" dirty="0">
              <a:latin typeface="Palatino Linotype" panose="02040502050505030304" pitchFamily="18" charset="0"/>
            </a:endParaRPr>
          </a:p>
          <a:p>
            <a:r>
              <a:rPr lang="en-US" sz="2400" dirty="0">
                <a:latin typeface="Palatino Linotype" panose="02040502050505030304" pitchFamily="18" charset="0"/>
              </a:rPr>
              <a:t>2014: A source of antihydrogen for inflight hyperfine spectroscopy</a:t>
            </a:r>
          </a:p>
          <a:p>
            <a:endParaRPr lang="en-US" sz="2400" dirty="0">
              <a:latin typeface="Palatino Linotype" panose="02040502050505030304" pitchFamily="18" charset="0"/>
            </a:endParaRPr>
          </a:p>
          <a:p>
            <a:r>
              <a:rPr lang="en-US" sz="2400" dirty="0">
                <a:latin typeface="Palatino Linotype" panose="02040502050505030304" pitchFamily="18" charset="0"/>
              </a:rPr>
              <a:t>2016: First antihydrogen quantum states scan in a field free region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2C1D4F-1427-4F17-B003-9D0C9A1E7B11}"/>
              </a:ext>
            </a:extLst>
          </p:cNvPr>
          <p:cNvSpPr txBox="1"/>
          <p:nvPr/>
        </p:nvSpPr>
        <p:spPr>
          <a:xfrm>
            <a:off x="3008524" y="6269744"/>
            <a:ext cx="5844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>
                <a:latin typeface="Palatino Linotype" panose="02040502050505030304" pitchFamily="18" charset="0"/>
              </a:rPr>
              <a:t>Y. </a:t>
            </a:r>
            <a:r>
              <a:rPr lang="en-US" sz="1800" b="1" i="1" dirty="0" err="1">
                <a:latin typeface="Palatino Linotype" panose="02040502050505030304" pitchFamily="18" charset="0"/>
              </a:rPr>
              <a:t>Enomoto</a:t>
            </a:r>
            <a:r>
              <a:rPr lang="en-US" sz="1800" b="1" i="1" dirty="0">
                <a:latin typeface="Palatino Linotype" panose="02040502050505030304" pitchFamily="18" charset="0"/>
              </a:rPr>
              <a:t> et. al, Phys. Rev. Lett. 105, 243401 (2010)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28F727-4F61-47A3-B156-71AF0054E429}"/>
              </a:ext>
            </a:extLst>
          </p:cNvPr>
          <p:cNvSpPr txBox="1"/>
          <p:nvPr/>
        </p:nvSpPr>
        <p:spPr>
          <a:xfrm>
            <a:off x="3008524" y="7410808"/>
            <a:ext cx="5844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>
                <a:latin typeface="Palatino Linotype" panose="02040502050505030304" pitchFamily="18" charset="0"/>
              </a:rPr>
              <a:t>Kuroda, N. et. al, Nat. </a:t>
            </a:r>
            <a:r>
              <a:rPr lang="en-US" sz="1800" b="1" i="1" dirty="0" err="1">
                <a:latin typeface="Palatino Linotype" panose="02040502050505030304" pitchFamily="18" charset="0"/>
              </a:rPr>
              <a:t>Commun</a:t>
            </a:r>
            <a:r>
              <a:rPr lang="en-US" sz="1800" b="1" i="1" dirty="0">
                <a:latin typeface="Palatino Linotype" panose="02040502050505030304" pitchFamily="18" charset="0"/>
              </a:rPr>
              <a:t>. 5, 3089 (2014)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E10661-0609-41B5-8CC3-B3089F505ABB}"/>
              </a:ext>
            </a:extLst>
          </p:cNvPr>
          <p:cNvSpPr txBox="1"/>
          <p:nvPr/>
        </p:nvSpPr>
        <p:spPr>
          <a:xfrm>
            <a:off x="3008524" y="8503835"/>
            <a:ext cx="5844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>
                <a:latin typeface="Palatino Linotype" panose="02040502050505030304" pitchFamily="18" charset="0"/>
              </a:rPr>
              <a:t>C. </a:t>
            </a:r>
            <a:r>
              <a:rPr lang="en-US" sz="1800" b="1" i="1" dirty="0" err="1">
                <a:latin typeface="Palatino Linotype" panose="02040502050505030304" pitchFamily="18" charset="0"/>
              </a:rPr>
              <a:t>Malbrunot</a:t>
            </a:r>
            <a:r>
              <a:rPr lang="en-US" sz="1800" b="1" i="1" dirty="0">
                <a:latin typeface="Palatino Linotype" panose="02040502050505030304" pitchFamily="18" charset="0"/>
              </a:rPr>
              <a:t> et. al, Phil. Trans. A 376(2116) , Mar 2018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7F65BC-D4F6-42AC-A18D-43CDB951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C7782-8B7F-4CB5-8565-74150B9AE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2221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20525-71FB-400B-A41E-D0A8FF667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Hydrogen beam set-up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D573F-F888-4431-8209-BCA7C2EA1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F6F12A-3CBA-4A98-924B-02F7772A6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3457364"/>
            <a:ext cx="8418644" cy="39638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F56A480-DC09-446D-A14F-F085322670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9439" y="2555459"/>
            <a:ext cx="7997480" cy="531787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AB05218-7A55-4A50-BC10-19803FEC861E}"/>
              </a:ext>
            </a:extLst>
          </p:cNvPr>
          <p:cNvSpPr/>
          <p:nvPr/>
        </p:nvSpPr>
        <p:spPr>
          <a:xfrm>
            <a:off x="13729252" y="2160104"/>
            <a:ext cx="1656521" cy="6571859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EDEEC8-73A2-4DCF-805B-1D4E9F5BDD9F}"/>
              </a:ext>
            </a:extLst>
          </p:cNvPr>
          <p:cNvSpPr txBox="1"/>
          <p:nvPr/>
        </p:nvSpPr>
        <p:spPr>
          <a:xfrm>
            <a:off x="961164" y="7686261"/>
            <a:ext cx="6658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Palatino Linotype" panose="02040502050505030304" pitchFamily="18" charset="0"/>
              </a:rPr>
              <a:t>Schematic of the set up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4B23984-9D53-40FA-94DF-162C109C41AC}"/>
              </a:ext>
            </a:extLst>
          </p:cNvPr>
          <p:cNvSpPr txBox="1"/>
          <p:nvPr/>
        </p:nvSpPr>
        <p:spPr>
          <a:xfrm>
            <a:off x="9031549" y="7884541"/>
            <a:ext cx="58531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Palatino Linotype" panose="02040502050505030304" pitchFamily="18" charset="0"/>
              </a:rPr>
              <a:t>Cavity and analysis superconducting </a:t>
            </a:r>
            <a:r>
              <a:rPr lang="en-US" sz="2800" dirty="0" err="1">
                <a:latin typeface="Palatino Linotype" panose="02040502050505030304" pitchFamily="18" charset="0"/>
              </a:rPr>
              <a:t>sextupoles</a:t>
            </a:r>
            <a:endParaRPr lang="en-US" sz="2800" dirty="0">
              <a:latin typeface="Palatino Linotype" panose="02040502050505030304" pitchFamily="18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5B2CC3-D70E-496D-A0E8-FB033FC23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5D4C14-3CD4-47EE-AD43-00F97730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57610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15ED5-4115-4990-B50C-FCCF81793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Hydrogen beam - Results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AE1A6-70E5-4731-9243-44B9A0745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pic>
        <p:nvPicPr>
          <p:cNvPr id="9" name="Content Placeholder 10">
            <a:extLst>
              <a:ext uri="{FF2B5EF4-FFF2-40B4-BE49-F238E27FC236}">
                <a16:creationId xmlns:a16="http://schemas.microsoft.com/office/drawing/2014/main" id="{4B68162B-29AC-4185-9CE9-B0748BFCB9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2502" y="1685130"/>
            <a:ext cx="4129131" cy="73724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E3E6629-B2AC-45F0-B570-E86788112914}"/>
                  </a:ext>
                </a:extLst>
              </p:cNvPr>
              <p:cNvSpPr txBox="1"/>
              <p:nvPr/>
            </p:nvSpPr>
            <p:spPr>
              <a:xfrm>
                <a:off x="1656581" y="2819367"/>
                <a:ext cx="10429397" cy="769441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𝜗</m:t>
                          </m:r>
                        </m:e>
                        <m:sub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𝐻𝐹</m:t>
                          </m:r>
                        </m:sub>
                      </m:sSub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=1 420 405 748.4 </m:t>
                      </m:r>
                      <m:d>
                        <m:d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3.4</m:t>
                          </m:r>
                        </m:e>
                      </m:d>
                      <m:d>
                        <m:d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1.6</m:t>
                          </m:r>
                        </m:e>
                      </m:d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𝐻𝑧</m:t>
                      </m:r>
                    </m:oMath>
                  </m:oMathPara>
                </a14:m>
                <a:endParaRPr lang="en-US" sz="4400" dirty="0">
                  <a:latin typeface="Algerian" panose="04020705040A02060702" pitchFamily="82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E3E6629-B2AC-45F0-B570-E867881129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6581" y="2819367"/>
                <a:ext cx="10429397" cy="7694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0F18115-7C72-4BA6-821B-900A571E7A1C}"/>
                  </a:ext>
                </a:extLst>
              </p:cNvPr>
              <p:cNvSpPr txBox="1"/>
              <p:nvPr/>
            </p:nvSpPr>
            <p:spPr>
              <a:xfrm>
                <a:off x="596347" y="4094922"/>
                <a:ext cx="11953456" cy="1790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600" dirty="0">
                    <a:latin typeface="Palatino Linotype" panose="02040502050505030304" pitchFamily="18" charset="0"/>
                  </a:rPr>
                  <a:t>Error: </a:t>
                </a:r>
                <a:r>
                  <a:rPr lang="en-US" sz="2600" b="1" dirty="0">
                    <a:latin typeface="Palatino Linotype" panose="02040502050505030304" pitchFamily="18" charset="0"/>
                  </a:rPr>
                  <a:t>2.7 ppb</a:t>
                </a:r>
                <a:r>
                  <a:rPr lang="en-US" sz="2600" dirty="0">
                    <a:latin typeface="Palatino Linotype" panose="02040502050505030304" pitchFamily="18" charset="0"/>
                  </a:rPr>
                  <a:t>, 18 fold improvement over </a:t>
                </a:r>
                <a:r>
                  <a:rPr lang="en-US" sz="2600" i="1" dirty="0">
                    <a:latin typeface="Palatino Linotype" panose="02040502050505030304" pitchFamily="18" charset="0"/>
                  </a:rPr>
                  <a:t>Kush, Phys. Rev. 100, 1188 (1995)</a:t>
                </a:r>
              </a:p>
              <a:p>
                <a:r>
                  <a:rPr lang="en-US" sz="2600" dirty="0">
                    <a:latin typeface="Palatino Linotype" panose="02040502050505030304" pitchFamily="18" charset="0"/>
                  </a:rPr>
                  <a:t>Deviation from MASER(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 ~ </m:t>
                    </m:r>
                    <m:sSup>
                      <m:sSupPr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US" sz="2600" dirty="0">
                    <a:latin typeface="Palatino Linotype" panose="02040502050505030304" pitchFamily="18" charset="0"/>
                  </a:rPr>
                  <a:t>): </a:t>
                </a:r>
                <a:r>
                  <a:rPr lang="en-US" sz="2600" b="1" dirty="0">
                    <a:latin typeface="Palatino Linotype" panose="02040502050505030304" pitchFamily="18" charset="0"/>
                  </a:rPr>
                  <a:t>3.4 Hz</a:t>
                </a:r>
                <a:r>
                  <a:rPr lang="en-US" sz="2600" dirty="0">
                    <a:latin typeface="Palatino Linotype" panose="02040502050505030304" pitchFamily="18" charset="0"/>
                  </a:rPr>
                  <a:t>, less than 1</a:t>
                </a:r>
                <a:r>
                  <a:rPr lang="el-GR" sz="2600" dirty="0">
                    <a:latin typeface="Palatino Linotype" panose="02040502050505030304" pitchFamily="18" charset="0"/>
                  </a:rPr>
                  <a:t>σ</a:t>
                </a:r>
                <a:r>
                  <a:rPr lang="en-US" sz="2600" dirty="0">
                    <a:latin typeface="Palatino Linotype" panose="02040502050505030304" pitchFamily="18" charset="0"/>
                  </a:rPr>
                  <a:t> error</a:t>
                </a:r>
              </a:p>
              <a:p>
                <a:r>
                  <a:rPr lang="en-US" sz="2600" dirty="0">
                    <a:latin typeface="Palatino Linotype" panose="02040502050505030304" pitchFamily="18" charset="0"/>
                  </a:rPr>
                  <a:t>Extrapolation for a ppm level measurement with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</m:oMath>
                </a14:m>
                <a:r>
                  <a:rPr lang="en-US" sz="2600" dirty="0">
                    <a:latin typeface="Palatino Linotype" panose="02040502050505030304" pitchFamily="18" charset="0"/>
                  </a:rPr>
                  <a:t>: </a:t>
                </a:r>
                <a:r>
                  <a:rPr lang="en-US" sz="2600" b="1" dirty="0">
                    <a:latin typeface="Palatino Linotype" panose="02040502050505030304" pitchFamily="18" charset="0"/>
                  </a:rPr>
                  <a:t>8000</a:t>
                </a:r>
                <a:r>
                  <a:rPr lang="en-US" sz="2600" dirty="0">
                    <a:latin typeface="Palatino Linotype" panose="02040502050505030304" pitchFamily="18" charset="0"/>
                  </a:rPr>
                  <a:t> atoms needed for 														</a:t>
                </a:r>
                <a:r>
                  <a:rPr lang="en-US" sz="2600" b="1" dirty="0">
                    <a:latin typeface="Palatino Linotype" panose="02040502050505030304" pitchFamily="18" charset="0"/>
                  </a:rPr>
                  <a:t>4</a:t>
                </a:r>
                <a:r>
                  <a:rPr lang="en-US" sz="2600" dirty="0">
                    <a:latin typeface="Palatino Linotype" panose="02040502050505030304" pitchFamily="18" charset="0"/>
                  </a:rPr>
                  <a:t> resonances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0F18115-7C72-4BA6-821B-900A571E7A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347" y="4094922"/>
                <a:ext cx="11953456" cy="1790105"/>
              </a:xfrm>
              <a:prstGeom prst="rect">
                <a:avLst/>
              </a:prstGeom>
              <a:blipFill>
                <a:blip r:embed="rId4"/>
                <a:stretch>
                  <a:fillRect l="-918" t="-3413" b="-7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C3720D12-07B0-49A9-80AB-C9E263432BA9}"/>
              </a:ext>
            </a:extLst>
          </p:cNvPr>
          <p:cNvSpPr txBox="1"/>
          <p:nvPr/>
        </p:nvSpPr>
        <p:spPr>
          <a:xfrm>
            <a:off x="5791204" y="8103424"/>
            <a:ext cx="81301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alatino Linotype" panose="02040502050505030304" pitchFamily="18" charset="0"/>
              </a:rPr>
              <a:t>Robust </a:t>
            </a:r>
            <a:r>
              <a:rPr lang="en-US" sz="2800" b="1" dirty="0" err="1">
                <a:latin typeface="Palatino Linotype" panose="02040502050505030304" pitchFamily="18" charset="0"/>
              </a:rPr>
              <a:t>lineshape</a:t>
            </a:r>
            <a:r>
              <a:rPr lang="en-US" sz="2800" b="1" dirty="0">
                <a:latin typeface="Palatino Linotype" panose="02040502050505030304" pitchFamily="18" charset="0"/>
              </a:rPr>
              <a:t> fit:  </a:t>
            </a:r>
            <a:r>
              <a:rPr lang="en-US" sz="2800" dirty="0">
                <a:latin typeface="Palatino Linotype" panose="02040502050505030304" pitchFamily="18" charset="0"/>
              </a:rPr>
              <a:t>amplitude of oscillatory field, velocity and velocity spread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763D3FE-54DA-4332-9217-D0BD415E2190}"/>
                  </a:ext>
                </a:extLst>
              </p:cNvPr>
              <p:cNvSpPr txBox="1"/>
              <p:nvPr/>
            </p:nvSpPr>
            <p:spPr>
              <a:xfrm>
                <a:off x="800584" y="5947413"/>
                <a:ext cx="4293704" cy="133248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𝜗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𝑖𝑛𝑡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√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763D3FE-54DA-4332-9217-D0BD415E21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584" y="5947413"/>
                <a:ext cx="4293704" cy="13324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5545B527-420D-4842-9F89-B18611338030}"/>
              </a:ext>
            </a:extLst>
          </p:cNvPr>
          <p:cNvSpPr txBox="1"/>
          <p:nvPr/>
        </p:nvSpPr>
        <p:spPr>
          <a:xfrm>
            <a:off x="408630" y="8595866"/>
            <a:ext cx="4085009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err="1"/>
              <a:t>Lineshape</a:t>
            </a:r>
            <a:r>
              <a:rPr lang="en-US" sz="2400" dirty="0"/>
              <a:t> dependent factor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961EAD-B70E-4E03-83D6-A9436695A83F}"/>
              </a:ext>
            </a:extLst>
          </p:cNvPr>
          <p:cNvSpPr txBox="1"/>
          <p:nvPr/>
        </p:nvSpPr>
        <p:spPr>
          <a:xfrm>
            <a:off x="2434502" y="7877465"/>
            <a:ext cx="3008244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Interaction time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44190F-3BBB-4AEC-976F-537037D53F57}"/>
              </a:ext>
            </a:extLst>
          </p:cNvPr>
          <p:cNvSpPr txBox="1"/>
          <p:nvPr/>
        </p:nvSpPr>
        <p:spPr>
          <a:xfrm>
            <a:off x="5614992" y="7416137"/>
            <a:ext cx="3449497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Palatino Linotype" panose="02040502050505030304" pitchFamily="18" charset="0"/>
              </a:rPr>
              <a:t>No. of data points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07EF0C-31BC-4633-B789-7918D5D4459B}"/>
              </a:ext>
            </a:extLst>
          </p:cNvPr>
          <p:cNvSpPr txBox="1"/>
          <p:nvPr/>
        </p:nvSpPr>
        <p:spPr>
          <a:xfrm>
            <a:off x="5831862" y="6730305"/>
            <a:ext cx="2531165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Palatino Linotype" panose="02040502050505030304" pitchFamily="18" charset="0"/>
              </a:rPr>
              <a:t>Count rate drop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E154AE-7F40-40C9-8076-1873C23111A0}"/>
              </a:ext>
            </a:extLst>
          </p:cNvPr>
          <p:cNvSpPr txBox="1"/>
          <p:nvPr/>
        </p:nvSpPr>
        <p:spPr>
          <a:xfrm>
            <a:off x="5831862" y="6015576"/>
            <a:ext cx="3232627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Palatino Linotype" panose="02040502050505030304" pitchFamily="18" charset="0"/>
              </a:rPr>
              <a:t>Error bar at </a:t>
            </a:r>
            <a:r>
              <a:rPr lang="en-US" sz="2400" dirty="0" err="1">
                <a:latin typeface="Palatino Linotype" panose="02040502050505030304" pitchFamily="18" charset="0"/>
              </a:rPr>
              <a:t>datapoint</a:t>
            </a:r>
            <a:endParaRPr lang="en-US" sz="2400" dirty="0">
              <a:latin typeface="Palatino Linotype" panose="02040502050505030304" pitchFamily="18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C7C6034-F5C4-491B-9378-1D45CE797876}"/>
              </a:ext>
            </a:extLst>
          </p:cNvPr>
          <p:cNvCxnSpPr/>
          <p:nvPr/>
        </p:nvCxnSpPr>
        <p:spPr>
          <a:xfrm flipH="1">
            <a:off x="1656581" y="7059500"/>
            <a:ext cx="777921" cy="15209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52FB828-C6F0-4A4A-A4E3-F188413B4315}"/>
              </a:ext>
            </a:extLst>
          </p:cNvPr>
          <p:cNvCxnSpPr/>
          <p:nvPr/>
        </p:nvCxnSpPr>
        <p:spPr>
          <a:xfrm>
            <a:off x="2809461" y="7059500"/>
            <a:ext cx="0" cy="76048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8E43E720-C445-49F3-9AC9-6E1643E1033F}"/>
              </a:ext>
            </a:extLst>
          </p:cNvPr>
          <p:cNvCxnSpPr>
            <a:endCxn id="18" idx="1"/>
          </p:cNvCxnSpPr>
          <p:nvPr/>
        </p:nvCxnSpPr>
        <p:spPr>
          <a:xfrm>
            <a:off x="3938624" y="7059500"/>
            <a:ext cx="1676368" cy="587470"/>
          </a:xfrm>
          <a:prstGeom prst="bentConnector3">
            <a:avLst>
              <a:gd name="adj1" fmla="val -1384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7220F22-65FD-481E-97DE-51E8FFB86E96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4872374" y="6961137"/>
            <a:ext cx="959488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A6EFA60-5889-47F9-833B-71AA602606D0}"/>
              </a:ext>
            </a:extLst>
          </p:cNvPr>
          <p:cNvCxnSpPr>
            <a:cxnSpLocks/>
            <a:endCxn id="20" idx="1"/>
          </p:cNvCxnSpPr>
          <p:nvPr/>
        </p:nvCxnSpPr>
        <p:spPr>
          <a:xfrm flipV="1">
            <a:off x="4839246" y="6246409"/>
            <a:ext cx="992616" cy="1898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3A1729-B904-46C6-915A-C6D0587AC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53C806-894E-4058-8A63-666ECD930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27736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15ED5-4115-4990-B50C-FCCF81793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Hydrogen beam - Results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AE1A6-70E5-4731-9243-44B9A0745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pic>
        <p:nvPicPr>
          <p:cNvPr id="9" name="Content Placeholder 10">
            <a:extLst>
              <a:ext uri="{FF2B5EF4-FFF2-40B4-BE49-F238E27FC236}">
                <a16:creationId xmlns:a16="http://schemas.microsoft.com/office/drawing/2014/main" id="{4B68162B-29AC-4185-9CE9-B0748BFCB9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2502" y="1685130"/>
            <a:ext cx="4129131" cy="73724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E3E6629-B2AC-45F0-B570-E86788112914}"/>
                  </a:ext>
                </a:extLst>
              </p:cNvPr>
              <p:cNvSpPr txBox="1"/>
              <p:nvPr/>
            </p:nvSpPr>
            <p:spPr>
              <a:xfrm>
                <a:off x="1656581" y="2819367"/>
                <a:ext cx="10429397" cy="769441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𝜗</m:t>
                          </m:r>
                        </m:e>
                        <m:sub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𝐻𝐹</m:t>
                          </m:r>
                        </m:sub>
                      </m:sSub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=1 420 405 748.4 </m:t>
                      </m:r>
                      <m:d>
                        <m:d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3.4</m:t>
                          </m:r>
                        </m:e>
                      </m:d>
                      <m:d>
                        <m:d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1.6</m:t>
                          </m:r>
                        </m:e>
                      </m:d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𝐻𝑧</m:t>
                      </m:r>
                    </m:oMath>
                  </m:oMathPara>
                </a14:m>
                <a:endParaRPr lang="en-US" sz="4400" dirty="0">
                  <a:latin typeface="Algerian" panose="04020705040A02060702" pitchFamily="82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E3E6629-B2AC-45F0-B570-E867881129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6581" y="2819367"/>
                <a:ext cx="10429397" cy="7694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0F18115-7C72-4BA6-821B-900A571E7A1C}"/>
                  </a:ext>
                </a:extLst>
              </p:cNvPr>
              <p:cNvSpPr txBox="1"/>
              <p:nvPr/>
            </p:nvSpPr>
            <p:spPr>
              <a:xfrm>
                <a:off x="596347" y="4094922"/>
                <a:ext cx="11953456" cy="17901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600" dirty="0">
                    <a:latin typeface="Palatino Linotype" panose="02040502050505030304" pitchFamily="18" charset="0"/>
                  </a:rPr>
                  <a:t>Error: </a:t>
                </a:r>
                <a:r>
                  <a:rPr lang="en-US" sz="2600" b="1" dirty="0">
                    <a:latin typeface="Palatino Linotype" panose="02040502050505030304" pitchFamily="18" charset="0"/>
                  </a:rPr>
                  <a:t>2.7 ppb</a:t>
                </a:r>
                <a:r>
                  <a:rPr lang="en-US" sz="2600" dirty="0">
                    <a:latin typeface="Palatino Linotype" panose="02040502050505030304" pitchFamily="18" charset="0"/>
                  </a:rPr>
                  <a:t>, 18 fold improvement over </a:t>
                </a:r>
                <a:r>
                  <a:rPr lang="en-US" sz="2600" i="1" dirty="0">
                    <a:latin typeface="Palatino Linotype" panose="02040502050505030304" pitchFamily="18" charset="0"/>
                  </a:rPr>
                  <a:t>Kush, Phys. Rev. 100, 1188 (1995)</a:t>
                </a:r>
              </a:p>
              <a:p>
                <a:r>
                  <a:rPr lang="en-US" sz="2600" dirty="0">
                    <a:latin typeface="Palatino Linotype" panose="02040502050505030304" pitchFamily="18" charset="0"/>
                  </a:rPr>
                  <a:t>Deviation from MASER(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  <m:r>
                      <a:rPr lang="en-US" sz="2600" b="0" i="1" smtClean="0">
                        <a:latin typeface="Cambria Math" panose="02040503050406030204" pitchFamily="18" charset="0"/>
                      </a:rPr>
                      <m:t> ~ </m:t>
                    </m:r>
                    <m:sSup>
                      <m:sSupPr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US" sz="2600" dirty="0">
                    <a:latin typeface="Palatino Linotype" panose="02040502050505030304" pitchFamily="18" charset="0"/>
                  </a:rPr>
                  <a:t>): </a:t>
                </a:r>
                <a:r>
                  <a:rPr lang="en-US" sz="2600" b="1" dirty="0">
                    <a:latin typeface="Palatino Linotype" panose="02040502050505030304" pitchFamily="18" charset="0"/>
                  </a:rPr>
                  <a:t>3.4 Hz</a:t>
                </a:r>
                <a:r>
                  <a:rPr lang="en-US" sz="2600" dirty="0">
                    <a:latin typeface="Palatino Linotype" panose="02040502050505030304" pitchFamily="18" charset="0"/>
                  </a:rPr>
                  <a:t>, less than 1</a:t>
                </a:r>
                <a:r>
                  <a:rPr lang="el-GR" sz="2600" dirty="0">
                    <a:latin typeface="Palatino Linotype" panose="02040502050505030304" pitchFamily="18" charset="0"/>
                  </a:rPr>
                  <a:t>σ</a:t>
                </a:r>
                <a:r>
                  <a:rPr lang="en-US" sz="2600" dirty="0">
                    <a:latin typeface="Palatino Linotype" panose="02040502050505030304" pitchFamily="18" charset="0"/>
                  </a:rPr>
                  <a:t> error</a:t>
                </a:r>
              </a:p>
              <a:p>
                <a:r>
                  <a:rPr lang="en-US" sz="2600" dirty="0">
                    <a:latin typeface="Palatino Linotype" panose="02040502050505030304" pitchFamily="18" charset="0"/>
                  </a:rPr>
                  <a:t>Extrapolation for a ppm level measurement with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</m:oMath>
                </a14:m>
                <a:r>
                  <a:rPr lang="en-US" sz="2600" dirty="0">
                    <a:latin typeface="Palatino Linotype" panose="02040502050505030304" pitchFamily="18" charset="0"/>
                  </a:rPr>
                  <a:t>: </a:t>
                </a:r>
                <a:r>
                  <a:rPr lang="en-US" sz="2600" b="1" dirty="0">
                    <a:latin typeface="Palatino Linotype" panose="02040502050505030304" pitchFamily="18" charset="0"/>
                  </a:rPr>
                  <a:t>8000</a:t>
                </a:r>
                <a:r>
                  <a:rPr lang="en-US" sz="2600" dirty="0">
                    <a:latin typeface="Palatino Linotype" panose="02040502050505030304" pitchFamily="18" charset="0"/>
                  </a:rPr>
                  <a:t> atoms needed for 														</a:t>
                </a:r>
                <a:r>
                  <a:rPr lang="en-US" sz="2600" b="1" dirty="0">
                    <a:latin typeface="Palatino Linotype" panose="02040502050505030304" pitchFamily="18" charset="0"/>
                  </a:rPr>
                  <a:t>4</a:t>
                </a:r>
                <a:r>
                  <a:rPr lang="en-US" sz="2600" dirty="0">
                    <a:latin typeface="Palatino Linotype" panose="02040502050505030304" pitchFamily="18" charset="0"/>
                  </a:rPr>
                  <a:t> resonances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0F18115-7C72-4BA6-821B-900A571E7A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347" y="4094922"/>
                <a:ext cx="11953456" cy="1790105"/>
              </a:xfrm>
              <a:prstGeom prst="rect">
                <a:avLst/>
              </a:prstGeom>
              <a:blipFill>
                <a:blip r:embed="rId4"/>
                <a:stretch>
                  <a:fillRect l="-918" t="-3413" b="-7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C3720D12-07B0-49A9-80AB-C9E263432BA9}"/>
              </a:ext>
            </a:extLst>
          </p:cNvPr>
          <p:cNvSpPr txBox="1"/>
          <p:nvPr/>
        </p:nvSpPr>
        <p:spPr>
          <a:xfrm>
            <a:off x="5791204" y="8103424"/>
            <a:ext cx="81301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Palatino Linotype" panose="02040502050505030304" pitchFamily="18" charset="0"/>
              </a:rPr>
              <a:t>Robust </a:t>
            </a:r>
            <a:r>
              <a:rPr lang="en-US" sz="2800" b="1" dirty="0" err="1">
                <a:latin typeface="Palatino Linotype" panose="02040502050505030304" pitchFamily="18" charset="0"/>
              </a:rPr>
              <a:t>lineshape</a:t>
            </a:r>
            <a:r>
              <a:rPr lang="en-US" sz="2800" b="1" dirty="0">
                <a:latin typeface="Palatino Linotype" panose="02040502050505030304" pitchFamily="18" charset="0"/>
              </a:rPr>
              <a:t> fit:  </a:t>
            </a:r>
            <a:r>
              <a:rPr lang="en-US" sz="2800" dirty="0">
                <a:latin typeface="Palatino Linotype" panose="02040502050505030304" pitchFamily="18" charset="0"/>
              </a:rPr>
              <a:t>amplitude of oscillatory field, velocity and velocity spread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763D3FE-54DA-4332-9217-D0BD415E2190}"/>
                  </a:ext>
                </a:extLst>
              </p:cNvPr>
              <p:cNvSpPr txBox="1"/>
              <p:nvPr/>
            </p:nvSpPr>
            <p:spPr>
              <a:xfrm>
                <a:off x="800584" y="5947413"/>
                <a:ext cx="4293704" cy="133248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𝜗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𝑖𝑛𝑡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√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763D3FE-54DA-4332-9217-D0BD415E21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584" y="5947413"/>
                <a:ext cx="4293704" cy="13324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381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5545B527-420D-4842-9F89-B18611338030}"/>
              </a:ext>
            </a:extLst>
          </p:cNvPr>
          <p:cNvSpPr txBox="1"/>
          <p:nvPr/>
        </p:nvSpPr>
        <p:spPr>
          <a:xfrm>
            <a:off x="408630" y="8595866"/>
            <a:ext cx="4085009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err="1"/>
              <a:t>Lineshape</a:t>
            </a:r>
            <a:r>
              <a:rPr lang="en-US" sz="2400" dirty="0"/>
              <a:t> dependent factor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961EAD-B70E-4E03-83D6-A9436695A83F}"/>
              </a:ext>
            </a:extLst>
          </p:cNvPr>
          <p:cNvSpPr txBox="1"/>
          <p:nvPr/>
        </p:nvSpPr>
        <p:spPr>
          <a:xfrm>
            <a:off x="2434502" y="7877465"/>
            <a:ext cx="3008244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Interaction time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44190F-3BBB-4AEC-976F-537037D53F57}"/>
              </a:ext>
            </a:extLst>
          </p:cNvPr>
          <p:cNvSpPr txBox="1"/>
          <p:nvPr/>
        </p:nvSpPr>
        <p:spPr>
          <a:xfrm>
            <a:off x="5614992" y="7416137"/>
            <a:ext cx="3449497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Palatino Linotype" panose="02040502050505030304" pitchFamily="18" charset="0"/>
              </a:rPr>
              <a:t>No. of data points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07EF0C-31BC-4633-B789-7918D5D4459B}"/>
              </a:ext>
            </a:extLst>
          </p:cNvPr>
          <p:cNvSpPr txBox="1"/>
          <p:nvPr/>
        </p:nvSpPr>
        <p:spPr>
          <a:xfrm>
            <a:off x="5831862" y="6730305"/>
            <a:ext cx="2531165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Palatino Linotype" panose="02040502050505030304" pitchFamily="18" charset="0"/>
              </a:rPr>
              <a:t>Count rate drop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E154AE-7F40-40C9-8076-1873C23111A0}"/>
              </a:ext>
            </a:extLst>
          </p:cNvPr>
          <p:cNvSpPr txBox="1"/>
          <p:nvPr/>
        </p:nvSpPr>
        <p:spPr>
          <a:xfrm>
            <a:off x="5831862" y="6015576"/>
            <a:ext cx="3232627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Palatino Linotype" panose="02040502050505030304" pitchFamily="18" charset="0"/>
              </a:rPr>
              <a:t>Error bar at </a:t>
            </a:r>
            <a:r>
              <a:rPr lang="en-US" sz="2400" dirty="0" err="1">
                <a:latin typeface="Palatino Linotype" panose="02040502050505030304" pitchFamily="18" charset="0"/>
              </a:rPr>
              <a:t>datapoint</a:t>
            </a:r>
            <a:endParaRPr lang="en-US" sz="2400" dirty="0">
              <a:latin typeface="Palatino Linotype" panose="02040502050505030304" pitchFamily="18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C7C6034-F5C4-491B-9378-1D45CE797876}"/>
              </a:ext>
            </a:extLst>
          </p:cNvPr>
          <p:cNvCxnSpPr/>
          <p:nvPr/>
        </p:nvCxnSpPr>
        <p:spPr>
          <a:xfrm flipH="1">
            <a:off x="1656581" y="7059500"/>
            <a:ext cx="777921" cy="15209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52FB828-C6F0-4A4A-A4E3-F188413B4315}"/>
              </a:ext>
            </a:extLst>
          </p:cNvPr>
          <p:cNvCxnSpPr/>
          <p:nvPr/>
        </p:nvCxnSpPr>
        <p:spPr>
          <a:xfrm>
            <a:off x="2809461" y="7059500"/>
            <a:ext cx="0" cy="76048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8E43E720-C445-49F3-9AC9-6E1643E1033F}"/>
              </a:ext>
            </a:extLst>
          </p:cNvPr>
          <p:cNvCxnSpPr>
            <a:endCxn id="18" idx="1"/>
          </p:cNvCxnSpPr>
          <p:nvPr/>
        </p:nvCxnSpPr>
        <p:spPr>
          <a:xfrm>
            <a:off x="3938624" y="7059500"/>
            <a:ext cx="1676368" cy="587470"/>
          </a:xfrm>
          <a:prstGeom prst="bentConnector3">
            <a:avLst>
              <a:gd name="adj1" fmla="val -1384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7220F22-65FD-481E-97DE-51E8FFB86E96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4872374" y="6961137"/>
            <a:ext cx="959488" cy="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A6EFA60-5889-47F9-833B-71AA602606D0}"/>
              </a:ext>
            </a:extLst>
          </p:cNvPr>
          <p:cNvCxnSpPr>
            <a:cxnSpLocks/>
            <a:endCxn id="20" idx="1"/>
          </p:cNvCxnSpPr>
          <p:nvPr/>
        </p:nvCxnSpPr>
        <p:spPr>
          <a:xfrm flipV="1">
            <a:off x="4839246" y="6246409"/>
            <a:ext cx="992616" cy="1898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38392D29-F215-49B7-A0BD-577F2065324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35"/>
          <a:stretch/>
        </p:blipFill>
        <p:spPr>
          <a:xfrm rot="21202028">
            <a:off x="1079155" y="3916233"/>
            <a:ext cx="12941652" cy="4198687"/>
          </a:xfrm>
          <a:prstGeom prst="rect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AC4304-7A3E-4760-A225-433ECD766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67D4F-2D5F-4964-A301-E35737E3A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28931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56E4539-2404-4F1C-956A-0AE440113B1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</m:oMath>
                </a14:m>
                <a:r>
                  <a:rPr lang="en-US" dirty="0"/>
                  <a:t> - measurement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56E4539-2404-4F1C-956A-0AE440113B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4439" b="-26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35E638-D338-44F0-B2BA-19BA84154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Annual Meeting of the SPG and ÖPG, 26.08 -30.08, 2019 Universität Zürich </a:t>
            </a:r>
            <a:endParaRPr lang="de-A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E95B80-8D56-4AD6-855F-989409BD5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2124" y="2720085"/>
            <a:ext cx="4151270" cy="393579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F04E27-092B-4940-825B-4DF73D8A6A44}"/>
                  </a:ext>
                </a:extLst>
              </p:cNvPr>
              <p:cNvSpPr txBox="1"/>
              <p:nvPr/>
            </p:nvSpPr>
            <p:spPr>
              <a:xfrm>
                <a:off x="7428974" y="6732489"/>
                <a:ext cx="3737113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err="1">
                    <a:latin typeface="Palatino Linotype" panose="02040502050505030304" pitchFamily="18" charset="0"/>
                  </a:rPr>
                  <a:t>McKeehan</a:t>
                </a:r>
                <a:r>
                  <a:rPr lang="en-US" sz="2400" dirty="0">
                    <a:latin typeface="Palatino Linotype" panose="02040502050505030304" pitchFamily="18" charset="0"/>
                  </a:rPr>
                  <a:t> coils with 3 layer Mu metal shielding.</a:t>
                </a:r>
              </a:p>
              <a:p>
                <a:endParaRPr lang="en-US" sz="2400" dirty="0">
                  <a:latin typeface="Palatino Linotype" panose="02040502050505030304" pitchFamily="18" charset="0"/>
                </a:endParaRPr>
              </a:p>
              <a:p>
                <a:r>
                  <a:rPr lang="en-US" sz="2400" dirty="0">
                    <a:latin typeface="Palatino Linotype" panose="02040502050505030304" pitchFamily="18" charset="0"/>
                  </a:rPr>
                  <a:t>45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400" dirty="0">
                    <a:latin typeface="Palatino Linotype" panose="02040502050505030304" pitchFamily="18" charset="0"/>
                  </a:rPr>
                  <a:t> tilted cavity w.r.t static B-field: simultaneous scan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3F04E27-092B-4940-825B-4DF73D8A6A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8974" y="6732489"/>
                <a:ext cx="3737113" cy="2308324"/>
              </a:xfrm>
              <a:prstGeom prst="rect">
                <a:avLst/>
              </a:prstGeom>
              <a:blipFill>
                <a:blip r:embed="rId4"/>
                <a:stretch>
                  <a:fillRect l="-2610" t="-2111" b="-501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21CE1967-89DB-4581-B71F-5AF592535D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20" y="2821259"/>
            <a:ext cx="6708939" cy="458317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66000">
                <a:srgbClr val="84BD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1"/>
            <a:tileRect/>
          </a:gradFill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C57D4BC-2922-40B7-9690-051C9B7F1D7B}"/>
              </a:ext>
            </a:extLst>
          </p:cNvPr>
          <p:cNvSpPr txBox="1"/>
          <p:nvPr/>
        </p:nvSpPr>
        <p:spPr>
          <a:xfrm>
            <a:off x="939234" y="7838566"/>
            <a:ext cx="5910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Palatino Linotype" panose="02040502050505030304" pitchFamily="18" charset="0"/>
              </a:rPr>
              <a:t>Linear dependence and highly sensitive to B-field inhomogeneity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1B5CB7C-E374-46A9-9A03-97C678928BC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4561" y="1676193"/>
            <a:ext cx="4684353" cy="353874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5398AF6-F4E8-40C8-A5CF-DCC1F0866CD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6880" y="5498618"/>
            <a:ext cx="4757737" cy="35102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6E8EB4D-0265-4748-8472-6A5B80D958CF}"/>
                  </a:ext>
                </a:extLst>
              </p:cNvPr>
              <p:cNvSpPr txBox="1"/>
              <p:nvPr/>
            </p:nvSpPr>
            <p:spPr>
              <a:xfrm rot="16200000">
                <a:off x="10976438" y="6559492"/>
                <a:ext cx="206827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 scan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6E8EB4D-0265-4748-8472-6A5B80D958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0976438" y="6559492"/>
                <a:ext cx="2068273" cy="646331"/>
              </a:xfrm>
              <a:prstGeom prst="rect">
                <a:avLst/>
              </a:prstGeom>
              <a:blipFill>
                <a:blip r:embed="rId8"/>
                <a:stretch>
                  <a:fillRect l="-15094" r="-339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B702FFD-B94C-4893-AD02-DCEB5B6FDEE9}"/>
                  </a:ext>
                </a:extLst>
              </p:cNvPr>
              <p:cNvSpPr txBox="1"/>
              <p:nvPr/>
            </p:nvSpPr>
            <p:spPr>
              <a:xfrm rot="16200000">
                <a:off x="10846996" y="2660796"/>
                <a:ext cx="206827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 scan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B702FFD-B94C-4893-AD02-DCEB5B6FDE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0846996" y="2660796"/>
                <a:ext cx="2068273" cy="646331"/>
              </a:xfrm>
              <a:prstGeom prst="rect">
                <a:avLst/>
              </a:prstGeom>
              <a:blipFill>
                <a:blip r:embed="rId9"/>
                <a:stretch>
                  <a:fillRect l="-16038" r="-339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25BEEE-E7CF-49E5-9194-EF4B3A112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amit.nanda@oeaw.ac.at</a:t>
            </a:r>
            <a:endParaRPr lang="de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3D3012-78C9-4852-BA7B-FD761C195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27805141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47BB"/>
      </a:accent1>
      <a:accent2>
        <a:srgbClr val="84BD00"/>
      </a:accent2>
      <a:accent3>
        <a:srgbClr val="008C95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4512</TotalTime>
  <Words>1470</Words>
  <Application>Microsoft Office PowerPoint</Application>
  <PresentationFormat>Custom</PresentationFormat>
  <Paragraphs>184</Paragraphs>
  <Slides>19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4" baseType="lpstr">
      <vt:lpstr>Algerian</vt:lpstr>
      <vt:lpstr>Arial</vt:lpstr>
      <vt:lpstr>Calibri</vt:lpstr>
      <vt:lpstr>Calibri Light</vt:lpstr>
      <vt:lpstr>Cambria Math</vt:lpstr>
      <vt:lpstr>Helvetica</vt:lpstr>
      <vt:lpstr>Helvetica Light</vt:lpstr>
      <vt:lpstr>Helvetica Neue</vt:lpstr>
      <vt:lpstr>Palatino</vt:lpstr>
      <vt:lpstr>Palatino Linotype</vt:lpstr>
      <vt:lpstr>Paltino Linotype</vt:lpstr>
      <vt:lpstr>Trebuchet MS</vt:lpstr>
      <vt:lpstr>Benutzerdefiniertes Design</vt:lpstr>
      <vt:lpstr>1_Benutzerdefiniertes Design</vt:lpstr>
      <vt:lpstr>Acrobat Document</vt:lpstr>
      <vt:lpstr>ASACUSA’s Ramsey spectrometer for hyperfine spectroscopy</vt:lpstr>
      <vt:lpstr>Motivation</vt:lpstr>
      <vt:lpstr>Hyperfine Structure</vt:lpstr>
      <vt:lpstr>The ASACUSA experiment</vt:lpstr>
      <vt:lpstr>Antihydrogen beam in ASACUSA-CUSP</vt:lpstr>
      <vt:lpstr>Hydrogen beam set-up </vt:lpstr>
      <vt:lpstr>Hydrogen beam - Results</vt:lpstr>
      <vt:lpstr>Hydrogen beam - Results</vt:lpstr>
      <vt:lpstr>π - measurement</vt:lpstr>
      <vt:lpstr>Rabi to Ramsey</vt:lpstr>
      <vt:lpstr>Strip line cavity</vt:lpstr>
      <vt:lpstr>Planned design of Ramsey apparatus</vt:lpstr>
      <vt:lpstr>Static Magnetic field coils</vt:lpstr>
      <vt:lpstr>Stripline structure</vt:lpstr>
      <vt:lpstr>Split Ring Resonator</vt:lpstr>
      <vt:lpstr>Summary</vt:lpstr>
      <vt:lpstr>Acknowledgements</vt:lpstr>
      <vt:lpstr>Thank you!</vt:lpstr>
      <vt:lpstr>Mode chart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SMI SAB meeting 5.-6. Oct. 2016</dc:title>
  <dc:creator>Eberhard Widmann</dc:creator>
  <cp:lastModifiedBy>Amit Nanda</cp:lastModifiedBy>
  <cp:revision>320</cp:revision>
  <cp:lastPrinted>2018-01-19T13:35:12Z</cp:lastPrinted>
  <dcterms:modified xsi:type="dcterms:W3CDTF">2019-08-27T11:47:45Z</dcterms:modified>
</cp:coreProperties>
</file>