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89" r:id="rId6"/>
    <p:sldId id="367" r:id="rId7"/>
    <p:sldId id="369" r:id="rId8"/>
    <p:sldId id="368" r:id="rId9"/>
    <p:sldId id="318" r:id="rId10"/>
    <p:sldId id="343" r:id="rId11"/>
    <p:sldId id="370" r:id="rId12"/>
    <p:sldId id="377" r:id="rId13"/>
    <p:sldId id="378" r:id="rId14"/>
    <p:sldId id="372" r:id="rId15"/>
    <p:sldId id="374" r:id="rId16"/>
    <p:sldId id="375" r:id="rId17"/>
    <p:sldId id="373" r:id="rId18"/>
    <p:sldId id="376" r:id="rId19"/>
    <p:sldId id="352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1" autoAdjust="0"/>
  </p:normalViewPr>
  <p:slideViewPr>
    <p:cSldViewPr snapToObjects="1" showGuides="1">
      <p:cViewPr varScale="1">
        <p:scale>
          <a:sx n="159" d="100"/>
          <a:sy n="159" d="100"/>
        </p:scale>
        <p:origin x="156" y="252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-738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409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E. Monneret - Upgrade ex-LEP </a:t>
            </a:r>
            <a:r>
              <a:rPr lang="fr-FR" dirty="0" err="1" smtClean="0"/>
              <a:t>Refrigerator</a:t>
            </a:r>
            <a:r>
              <a:rPr lang="fr-FR" dirty="0" smtClean="0"/>
              <a:t> for HL-LHC P4 - EDMS #2083622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987574"/>
            <a:ext cx="4040188" cy="35189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987574"/>
            <a:ext cx="4041775" cy="35189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306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E. Monneret - Upgrade ex-LEP </a:t>
            </a:r>
            <a:r>
              <a:rPr lang="fr-FR" dirty="0" err="1" smtClean="0"/>
              <a:t>Refrigerator</a:t>
            </a:r>
            <a:r>
              <a:rPr lang="fr-FR" dirty="0" smtClean="0"/>
              <a:t> for HL-LHC P4 - EDMS #2083622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3" r:id="rId4"/>
    <p:sldLayoutId id="2147483654" r:id="rId5"/>
    <p:sldLayoutId id="2147483655" r:id="rId6"/>
    <p:sldLayoutId id="2147483657" r:id="rId7"/>
    <p:sldLayoutId id="2147483658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5.png"/><Relationship Id="rId4" Type="http://schemas.openxmlformats.org/officeDocument/2006/relationships/image" Target="../media/image10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83568" y="1755150"/>
            <a:ext cx="7888032" cy="1350000"/>
          </a:xfrm>
        </p:spPr>
        <p:txBody>
          <a:bodyPr/>
          <a:lstStyle/>
          <a:p>
            <a:r>
              <a:rPr lang="en-US" dirty="0"/>
              <a:t>Upgrade ex-LEP Refrigerator for </a:t>
            </a:r>
            <a:r>
              <a:rPr lang="en-US" dirty="0" smtClean="0"/>
              <a:t>HL-LHC @ P4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F723/TE/HL-LHC</a:t>
            </a:r>
            <a:br>
              <a:rPr lang="en-US" dirty="0" smtClean="0"/>
            </a:br>
            <a:r>
              <a:rPr lang="en-US" dirty="0" smtClean="0"/>
              <a:t>WP-12_HSE</a:t>
            </a:r>
            <a:br>
              <a:rPr lang="en-US" dirty="0" smtClean="0"/>
            </a:br>
            <a:r>
              <a:rPr lang="en-US" dirty="0" smtClean="0"/>
              <a:t>Project HSE Activities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E. Monneret / TE-CRG-ME</a:t>
            </a:r>
            <a:endParaRPr lang="en-GB" sz="18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CERN	HL-LHC		</a:t>
            </a:r>
            <a:r>
              <a:rPr lang="en-US" b="0" i="0" dirty="0" smtClean="0">
                <a:solidFill>
                  <a:schemeClr val="bg2"/>
                </a:solidFill>
              </a:rPr>
              <a:t>5</a:t>
            </a:r>
            <a:r>
              <a:rPr lang="en-US" b="0" i="0" baseline="30000" dirty="0" smtClean="0">
                <a:solidFill>
                  <a:schemeClr val="bg2"/>
                </a:solidFill>
              </a:rPr>
              <a:t>th</a:t>
            </a:r>
            <a:r>
              <a:rPr lang="en-US" b="0" i="0" dirty="0" smtClean="0">
                <a:solidFill>
                  <a:schemeClr val="bg2"/>
                </a:solidFill>
              </a:rPr>
              <a:t> March 2019		EDMS #</a:t>
            </a:r>
            <a:r>
              <a:rPr lang="en-GB" b="0" i="0" dirty="0" smtClean="0">
                <a:solidFill>
                  <a:schemeClr val="bg2"/>
                </a:solidFill>
              </a:rPr>
              <a:t>XXXXX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 r="16977" b="9571"/>
          <a:stretch/>
        </p:blipFill>
        <p:spPr>
          <a:xfrm>
            <a:off x="5655008" y="101726"/>
            <a:ext cx="2557111" cy="17000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427894"/>
            <a:ext cx="2559999" cy="14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E (Safety)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Other activities</a:t>
            </a:r>
          </a:p>
          <a:p>
            <a:pPr lvl="1" algn="just"/>
            <a:r>
              <a:rPr lang="en-US" dirty="0" smtClean="0"/>
              <a:t>Electrical design (in charge of CERN if any)</a:t>
            </a:r>
            <a:endParaRPr lang="en-US" dirty="0"/>
          </a:p>
          <a:p>
            <a:pPr lvl="1" algn="just"/>
            <a:r>
              <a:rPr lang="en-US" dirty="0" smtClean="0"/>
              <a:t>Instrumentation (LKT only provide instrument)</a:t>
            </a:r>
            <a:endParaRPr lang="en-US" dirty="0"/>
          </a:p>
          <a:p>
            <a:pPr lvl="1" algn="just"/>
            <a:r>
              <a:rPr lang="en-US" dirty="0" smtClean="0"/>
              <a:t>Control </a:t>
            </a:r>
            <a:r>
              <a:rPr lang="en-US" dirty="0"/>
              <a:t>&amp; </a:t>
            </a:r>
            <a:r>
              <a:rPr lang="en-US" dirty="0" smtClean="0"/>
              <a:t>Interlocks (implemented by CERN)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1116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SE (Health)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Job identified as of today</a:t>
            </a:r>
            <a:endParaRPr lang="en-US" dirty="0"/>
          </a:p>
          <a:p>
            <a:pPr lvl="1" algn="just"/>
            <a:r>
              <a:rPr lang="en-US" dirty="0"/>
              <a:t>Welding, gridding</a:t>
            </a:r>
          </a:p>
          <a:p>
            <a:pPr lvl="1" algn="just"/>
            <a:r>
              <a:rPr lang="en-US" dirty="0"/>
              <a:t>Working in confine space</a:t>
            </a:r>
          </a:p>
          <a:p>
            <a:pPr lvl="1" algn="just"/>
            <a:r>
              <a:rPr lang="en-US" dirty="0"/>
              <a:t>Working with Pressure gas (N</a:t>
            </a:r>
            <a:r>
              <a:rPr lang="en-US" baseline="-25000" dirty="0"/>
              <a:t>2</a:t>
            </a:r>
            <a:r>
              <a:rPr lang="en-US" dirty="0"/>
              <a:t>, </a:t>
            </a:r>
            <a:r>
              <a:rPr lang="en-US" dirty="0" err="1"/>
              <a:t>Ar</a:t>
            </a:r>
            <a:r>
              <a:rPr lang="en-US" dirty="0"/>
              <a:t>, He</a:t>
            </a:r>
            <a:r>
              <a:rPr lang="en-US" dirty="0" smtClean="0"/>
              <a:t>)</a:t>
            </a:r>
          </a:p>
          <a:p>
            <a:pPr lvl="1" algn="just"/>
            <a:r>
              <a:rPr lang="en-US" dirty="0" smtClean="0"/>
              <a:t>Working with MLI (Multi layer insulation)</a:t>
            </a:r>
          </a:p>
          <a:p>
            <a:pPr lvl="1" algn="just"/>
            <a:r>
              <a:rPr lang="en-US" dirty="0" smtClean="0"/>
              <a:t>Transport of Load (~200kg) / opening of cold box (~1 ton flange)</a:t>
            </a:r>
            <a:endParaRPr lang="en-US" dirty="0"/>
          </a:p>
          <a:p>
            <a:pPr algn="just"/>
            <a:r>
              <a:rPr lang="en-US" dirty="0"/>
              <a:t>Specific procedure and adequate personal protection will be </a:t>
            </a:r>
            <a:r>
              <a:rPr lang="en-US" dirty="0" smtClean="0"/>
              <a:t>used + CERN required training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12412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SE (Health)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Confined space activities – Upper cold box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H. </a:t>
            </a:r>
            <a:r>
              <a:rPr lang="en-US" dirty="0" smtClean="0"/>
              <a:t>Recommendation?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544030"/>
            <a:ext cx="3328371" cy="18722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60084" y="2502852"/>
            <a:ext cx="2677466" cy="15060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 r="16977" b="9571"/>
          <a:stretch/>
        </p:blipFill>
        <p:spPr>
          <a:xfrm>
            <a:off x="188634" y="1861363"/>
            <a:ext cx="3023896" cy="20103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09039" y="4329945"/>
            <a:ext cx="1728192" cy="369332"/>
          </a:xfrm>
          <a:prstGeom prst="rect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Ø600 Manhole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 flipV="1">
            <a:off x="4638827" y="3219822"/>
            <a:ext cx="870212" cy="12947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00347" y="3523717"/>
            <a:ext cx="3236150" cy="646331"/>
          </a:xfrm>
          <a:prstGeom prst="rect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Full CB diameter flange</a:t>
            </a:r>
          </a:p>
          <a:p>
            <a:r>
              <a:rPr lang="en-US" dirty="0" smtClean="0"/>
              <a:t>But limiting opening (~10cm)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983812" y="4002327"/>
            <a:ext cx="2371887" cy="461665"/>
          </a:xfrm>
          <a:prstGeom prst="rect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~Ø200 Flange on opposite side (Vacuum pump port)</a:t>
            </a:r>
            <a:endParaRPr lang="en-GB" sz="1200" dirty="0"/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flipV="1">
            <a:off x="2169756" y="2866529"/>
            <a:ext cx="805812" cy="1135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0"/>
          </p:cNvCxnSpPr>
          <p:nvPr/>
        </p:nvCxnSpPr>
        <p:spPr>
          <a:xfrm flipH="1" flipV="1">
            <a:off x="7316305" y="2643758"/>
            <a:ext cx="102117" cy="8799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73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827" y="1785123"/>
            <a:ext cx="3690260" cy="20757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08598"/>
            <a:ext cx="3600400" cy="2025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SE (Health)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Confined space activities – Lower cold box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H. </a:t>
            </a:r>
            <a:r>
              <a:rPr lang="en-US" dirty="0" smtClean="0"/>
              <a:t>Recommendation?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11" name="TextBox 10"/>
          <p:cNvSpPr txBox="1"/>
          <p:nvPr/>
        </p:nvSpPr>
        <p:spPr>
          <a:xfrm>
            <a:off x="5509037" y="4329945"/>
            <a:ext cx="2469071" cy="276999"/>
          </a:xfrm>
          <a:prstGeom prst="rect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Ø2000 Flange to be dismounted</a:t>
            </a:r>
            <a:endParaRPr lang="en-GB" sz="1200" dirty="0"/>
          </a:p>
        </p:txBody>
      </p:sp>
      <p:cxnSp>
        <p:nvCxnSpPr>
          <p:cNvPr id="13" name="Straight Arrow Connector 12"/>
          <p:cNvCxnSpPr>
            <a:stCxn id="11" idx="0"/>
          </p:cNvCxnSpPr>
          <p:nvPr/>
        </p:nvCxnSpPr>
        <p:spPr>
          <a:xfrm flipH="1" flipV="1">
            <a:off x="5868144" y="3651871"/>
            <a:ext cx="875429" cy="6780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83812" y="4002327"/>
            <a:ext cx="2371887" cy="461665"/>
          </a:xfrm>
          <a:prstGeom prst="rect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~Ø2000 Flange to be dismounted</a:t>
            </a:r>
            <a:endParaRPr lang="en-GB" sz="1200" dirty="0"/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flipV="1">
            <a:off x="2169756" y="3579862"/>
            <a:ext cx="242004" cy="4224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703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 (Environmental)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Dismounting activities – Recycling</a:t>
            </a:r>
          </a:p>
          <a:p>
            <a:pPr lvl="1" algn="just"/>
            <a:r>
              <a:rPr lang="en-US" dirty="0" smtClean="0"/>
              <a:t>CERN Tech Spec. Req.: “</a:t>
            </a:r>
            <a:r>
              <a:rPr lang="en-GB" dirty="0"/>
              <a:t>List of dismounting equipment with the recycling </a:t>
            </a:r>
            <a:r>
              <a:rPr lang="en-GB" dirty="0" smtClean="0"/>
              <a:t>option”, </a:t>
            </a:r>
            <a:r>
              <a:rPr lang="en-GB" dirty="0" err="1" smtClean="0"/>
              <a:t>e.g</a:t>
            </a:r>
            <a:r>
              <a:rPr lang="en-GB" dirty="0" smtClean="0"/>
              <a:t>:</a:t>
            </a:r>
          </a:p>
          <a:p>
            <a:pPr lvl="2" algn="just"/>
            <a:r>
              <a:rPr lang="en-US" dirty="0" smtClean="0"/>
              <a:t>Stainless steel piping</a:t>
            </a:r>
            <a:r>
              <a:rPr lang="en-US" dirty="0"/>
              <a:t>, cables, instruments</a:t>
            </a:r>
          </a:p>
          <a:p>
            <a:pPr lvl="2" algn="just"/>
            <a:r>
              <a:rPr lang="en-US" dirty="0"/>
              <a:t>Pressure vessels (HX turbines)</a:t>
            </a:r>
          </a:p>
          <a:p>
            <a:pPr lvl="1" algn="just"/>
            <a:r>
              <a:rPr lang="en-US" dirty="0"/>
              <a:t>Do we need to trace the material</a:t>
            </a:r>
            <a:r>
              <a:rPr lang="en-US" dirty="0" smtClean="0"/>
              <a:t>?</a:t>
            </a:r>
          </a:p>
          <a:p>
            <a:pPr algn="just"/>
            <a:r>
              <a:rPr lang="en-US" dirty="0"/>
              <a:t>Limited pollution </a:t>
            </a:r>
            <a:r>
              <a:rPr lang="en-US" dirty="0" smtClean="0"/>
              <a:t>(?) / No oil, no </a:t>
            </a:r>
            <a:r>
              <a:rPr lang="en-US" dirty="0" err="1" smtClean="0"/>
              <a:t>adsorbant</a:t>
            </a:r>
            <a:r>
              <a:rPr lang="en-US" dirty="0" smtClean="0"/>
              <a:t>, etc.</a:t>
            </a:r>
          </a:p>
          <a:p>
            <a:pPr algn="just"/>
            <a:r>
              <a:rPr lang="en-US" dirty="0" smtClean="0"/>
              <a:t>Radiation (?) – in the cavern</a:t>
            </a:r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58249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An introduction to the Upgrade project of the refrigerator at LHC-P4</a:t>
            </a:r>
          </a:p>
          <a:p>
            <a:pPr algn="just"/>
            <a:r>
              <a:rPr lang="en-US" dirty="0" smtClean="0"/>
              <a:t>Pressure equipment design and test</a:t>
            </a:r>
          </a:p>
          <a:p>
            <a:pPr algn="just"/>
            <a:r>
              <a:rPr lang="en-US" dirty="0" smtClean="0"/>
              <a:t>Health actions for workers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40299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 </a:t>
            </a:r>
            <a:r>
              <a:rPr lang="en-US" dirty="0" smtClean="0"/>
              <a:t>attention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Let’s start the </a:t>
            </a:r>
            <a:r>
              <a:rPr lang="en-US" dirty="0" smtClean="0"/>
              <a:t>project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469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23073"/>
          </a:xfrm>
        </p:spPr>
        <p:txBody>
          <a:bodyPr>
            <a:normAutofit/>
          </a:bodyPr>
          <a:lstStyle/>
          <a:p>
            <a:pPr algn="l"/>
            <a:endParaRPr lang="en-US" dirty="0" smtClean="0"/>
          </a:p>
          <a:p>
            <a:pPr algn="l"/>
            <a:r>
              <a:rPr lang="en-US" dirty="0" smtClean="0"/>
              <a:t>Overview</a:t>
            </a:r>
          </a:p>
          <a:p>
            <a:pPr algn="l"/>
            <a:r>
              <a:rPr lang="en-US" dirty="0" smtClean="0"/>
              <a:t>Scope of Work</a:t>
            </a:r>
            <a:endParaRPr lang="en-US" dirty="0"/>
          </a:p>
          <a:p>
            <a:pPr algn="l"/>
            <a:r>
              <a:rPr lang="en-US" dirty="0" smtClean="0"/>
              <a:t>Schedule and Main Milestones</a:t>
            </a:r>
            <a:endParaRPr lang="en-US" dirty="0"/>
          </a:p>
          <a:p>
            <a:pPr algn="l"/>
            <a:r>
              <a:rPr lang="en-US" dirty="0" smtClean="0"/>
              <a:t>H.S.E. activities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E. Monneret - Upgrade ex-LEP </a:t>
            </a:r>
            <a:r>
              <a:rPr lang="fr-FR" noProof="0" dirty="0" err="1" smtClean="0"/>
              <a:t>Refrigerator</a:t>
            </a:r>
            <a:r>
              <a:rPr lang="fr-FR" noProof="0" dirty="0" smtClean="0"/>
              <a:t> for HL-LHC P4 - EDMS #2083622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3562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552520" y="2857841"/>
            <a:ext cx="2150528" cy="1731902"/>
            <a:chOff x="1373992" y="2606721"/>
            <a:chExt cx="2150528" cy="1731902"/>
          </a:xfrm>
        </p:grpSpPr>
        <p:grpSp>
          <p:nvGrpSpPr>
            <p:cNvPr id="11" name="Group 10"/>
            <p:cNvGrpSpPr/>
            <p:nvPr/>
          </p:nvGrpSpPr>
          <p:grpSpPr>
            <a:xfrm>
              <a:off x="1373992" y="2606721"/>
              <a:ext cx="2150528" cy="1731902"/>
              <a:chOff x="1043608" y="3473451"/>
              <a:chExt cx="3162300" cy="2541270"/>
            </a:xfrm>
          </p:grpSpPr>
          <p:pic>
            <p:nvPicPr>
              <p:cNvPr id="12" name="Picture 11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43608" y="3473451"/>
                <a:ext cx="3162300" cy="2541270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2051719" y="5137448"/>
                <a:ext cx="835560" cy="406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LHC</a:t>
                </a:r>
                <a:endParaRPr lang="en-GB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927756" y="3450145"/>
              <a:ext cx="810090" cy="115416"/>
            </a:xfrm>
            <a:prstGeom prst="rect">
              <a:avLst/>
            </a:prstGeom>
            <a:solidFill>
              <a:srgbClr val="FFFF99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endParaRPr lang="en-GB" sz="150" dirty="0"/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Upgrade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Overview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850191"/>
            <a:ext cx="4040188" cy="376491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275606"/>
            <a:ext cx="4040188" cy="874827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GB" dirty="0"/>
              <a:t>HL-LHC project require additional overall cryogenic capacity</a:t>
            </a:r>
          </a:p>
          <a:p>
            <a:pPr algn="just"/>
            <a:r>
              <a:rPr lang="en-GB" dirty="0"/>
              <a:t>LHC Point 4 (P4) feature is an additional heat load coming from existing superconducting RF </a:t>
            </a:r>
            <a:r>
              <a:rPr lang="en-GB" dirty="0" smtClean="0"/>
              <a:t>cavities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6" y="850191"/>
            <a:ext cx="4041775" cy="376491"/>
          </a:xfrm>
        </p:spPr>
        <p:txBody>
          <a:bodyPr/>
          <a:lstStyle/>
          <a:p>
            <a:r>
              <a:rPr lang="en-US" dirty="0"/>
              <a:t>HL-LHC Baseline &amp; </a:t>
            </a:r>
            <a:r>
              <a:rPr lang="en-US" dirty="0" smtClean="0"/>
              <a:t>Studies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6" y="1275606"/>
            <a:ext cx="4041775" cy="144016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GB" dirty="0"/>
              <a:t>2015 – HL-LHC Baseline</a:t>
            </a:r>
          </a:p>
          <a:p>
            <a:pPr lvl="1" algn="just"/>
            <a:r>
              <a:rPr lang="en-GB" dirty="0"/>
              <a:t>A new refrigerator for a budget of ~11MCHF</a:t>
            </a:r>
          </a:p>
          <a:p>
            <a:pPr algn="just"/>
            <a:r>
              <a:rPr lang="en-GB" dirty="0"/>
              <a:t>2016 – Alternative study 1</a:t>
            </a:r>
          </a:p>
          <a:p>
            <a:pPr lvl="1" algn="just"/>
            <a:r>
              <a:rPr lang="en-GB" dirty="0"/>
              <a:t>An upgrade of the LHC refrigerator and the distribution for a budget of ~</a:t>
            </a:r>
            <a:r>
              <a:rPr lang="en-GB" dirty="0" smtClean="0"/>
              <a:t>9MCHF</a:t>
            </a:r>
          </a:p>
          <a:p>
            <a:pPr algn="just"/>
            <a:r>
              <a:rPr lang="en-GB" dirty="0"/>
              <a:t>2017 – Alternative study 2</a:t>
            </a:r>
          </a:p>
          <a:p>
            <a:pPr algn="just"/>
            <a:r>
              <a:rPr lang="en-GB" dirty="0"/>
              <a:t>An upgrade of the ex-LEP refrigerator without modification of the </a:t>
            </a:r>
            <a:r>
              <a:rPr lang="en-GB" dirty="0" smtClean="0"/>
              <a:t>distribution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457200" y="1983014"/>
            <a:ext cx="4040188" cy="538259"/>
          </a:xfrm>
          <a:prstGeom prst="rect">
            <a:avLst/>
          </a:prstGeom>
          <a:solidFill>
            <a:srgbClr val="FFFF99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</a:pPr>
            <a:r>
              <a:rPr lang="en-US" sz="1300" dirty="0"/>
              <a:t>The sector 3-4 fed by the ex-LEP refrigerator becomes the weakest point of LHC for the production of cryogenic refrigeration power</a:t>
            </a:r>
          </a:p>
          <a:p>
            <a:endParaRPr lang="en-GB" sz="1300" dirty="0"/>
          </a:p>
        </p:txBody>
      </p:sp>
      <p:sp>
        <p:nvSpPr>
          <p:cNvPr id="15" name="Content Placeholder 9"/>
          <p:cNvSpPr txBox="1">
            <a:spLocks/>
          </p:cNvSpPr>
          <p:nvPr/>
        </p:nvSpPr>
        <p:spPr>
          <a:xfrm>
            <a:off x="4645025" y="2643758"/>
            <a:ext cx="4041776" cy="449894"/>
          </a:xfrm>
          <a:prstGeom prst="rect">
            <a:avLst/>
          </a:prstGeom>
          <a:solidFill>
            <a:srgbClr val="FFFF99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00" dirty="0" smtClean="0"/>
              <a:t>2018 – Contract with Linde KT for the Upgrade</a:t>
            </a:r>
            <a:r>
              <a:rPr lang="en-GB" sz="900" dirty="0"/>
              <a:t> </a:t>
            </a:r>
            <a:r>
              <a:rPr lang="en-GB" sz="900" dirty="0" smtClean="0"/>
              <a:t>– +2kW@4.5K (+14% capacity) @ Budget ~3.8MCHF</a:t>
            </a:r>
            <a:endParaRPr lang="en-US" sz="1300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3093652"/>
            <a:ext cx="3474768" cy="177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951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400" dirty="0"/>
              <a:t>How to provide +2kW@4.5K for LHCA @P4</a:t>
            </a:r>
          </a:p>
          <a:p>
            <a:pPr lvl="1" algn="l"/>
            <a:r>
              <a:rPr lang="en-US" sz="2000" dirty="0"/>
              <a:t>No modification of the compressor station QSCA</a:t>
            </a:r>
          </a:p>
          <a:p>
            <a:pPr lvl="1" algn="l"/>
            <a:r>
              <a:rPr lang="en-US" sz="2000" dirty="0"/>
              <a:t>No modification of the CB’s heat exchangers</a:t>
            </a:r>
          </a:p>
          <a:p>
            <a:pPr lvl="1" algn="l"/>
            <a:r>
              <a:rPr lang="en-US" sz="2000" dirty="0"/>
              <a:t>No modification of the </a:t>
            </a:r>
            <a:r>
              <a:rPr lang="en-US" sz="2000" dirty="0" err="1"/>
              <a:t>cryodistribution</a:t>
            </a:r>
            <a:endParaRPr lang="en-US" sz="2000" dirty="0"/>
          </a:p>
          <a:p>
            <a:pPr lvl="1" algn="l"/>
            <a:r>
              <a:rPr lang="en-US" sz="2000" dirty="0"/>
              <a:t>Replacement of </a:t>
            </a:r>
            <a:r>
              <a:rPr lang="en-US" sz="2000" u="sng" dirty="0"/>
              <a:t>7 turbines</a:t>
            </a:r>
            <a:r>
              <a:rPr lang="en-US" sz="2000" dirty="0"/>
              <a:t> (new Linde model – TED)</a:t>
            </a:r>
          </a:p>
          <a:p>
            <a:pPr lvl="1" algn="l"/>
            <a:r>
              <a:rPr lang="en-US" sz="2000" dirty="0"/>
              <a:t>Modification of </a:t>
            </a:r>
            <a:r>
              <a:rPr lang="en-US" sz="2000" u="sng" dirty="0"/>
              <a:t>1 existing turbine</a:t>
            </a:r>
          </a:p>
          <a:p>
            <a:pPr algn="l"/>
            <a:r>
              <a:rPr lang="en-US" sz="2400" dirty="0" smtClean="0"/>
              <a:t>When </a:t>
            </a:r>
            <a:r>
              <a:rPr lang="en-US" sz="2400" dirty="0"/>
              <a:t>it is required</a:t>
            </a:r>
          </a:p>
          <a:p>
            <a:pPr lvl="1" algn="l"/>
            <a:r>
              <a:rPr lang="en-US" sz="2000" dirty="0"/>
              <a:t>Capacity for LS3 but to smooth CRG workload and minimize risk to be done </a:t>
            </a:r>
            <a:r>
              <a:rPr lang="en-US" sz="2000" u="sng" dirty="0"/>
              <a:t>during </a:t>
            </a:r>
            <a:r>
              <a:rPr lang="en-US" sz="2000" u="sng" dirty="0" smtClean="0"/>
              <a:t>LS2</a:t>
            </a:r>
            <a:endParaRPr lang="en-US" sz="2000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95405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Upgrade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Scope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2000" y="771550"/>
            <a:ext cx="7920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 u="sng" dirty="0">
                <a:solidFill>
                  <a:srgbClr val="800080"/>
                </a:solidFill>
              </a:rPr>
              <a:t>Principle of the capacity upgrade</a:t>
            </a:r>
            <a:r>
              <a:rPr lang="en-US" sz="1600" i="1" dirty="0">
                <a:solidFill>
                  <a:srgbClr val="800080"/>
                </a:solidFill>
              </a:rPr>
              <a:t>: to replace </a:t>
            </a:r>
            <a:r>
              <a:rPr lang="en-US" sz="1600" i="1" dirty="0" smtClean="0">
                <a:solidFill>
                  <a:srgbClr val="800080"/>
                </a:solidFill>
              </a:rPr>
              <a:t>8 turbines </a:t>
            </a:r>
            <a:r>
              <a:rPr lang="en-US" sz="1600" i="1" dirty="0">
                <a:solidFill>
                  <a:srgbClr val="800080"/>
                </a:solidFill>
              </a:rPr>
              <a:t>by new type (more efficient)</a:t>
            </a:r>
          </a:p>
          <a:p>
            <a:r>
              <a:rPr lang="en-US" sz="1600" i="1" dirty="0">
                <a:solidFill>
                  <a:srgbClr val="800080"/>
                </a:solidFill>
              </a:rPr>
              <a:t>This requires exchange of turbine housings &amp; instrumentation</a:t>
            </a:r>
          </a:p>
        </p:txBody>
      </p:sp>
      <p:pic>
        <p:nvPicPr>
          <p:cNvPr id="40" name="Picture 6" descr="20170705_110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439" y="3582930"/>
            <a:ext cx="1676655" cy="1257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9" descr="20170705_11035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86" y="3172945"/>
            <a:ext cx="1258873" cy="1677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 r="16977" b="9571"/>
          <a:stretch/>
        </p:blipFill>
        <p:spPr>
          <a:xfrm>
            <a:off x="4235216" y="1334200"/>
            <a:ext cx="2528387" cy="1680911"/>
          </a:xfrm>
          <a:prstGeom prst="rect">
            <a:avLst/>
          </a:prstGeom>
        </p:spPr>
      </p:pic>
      <p:pic>
        <p:nvPicPr>
          <p:cNvPr id="43" name="Picture 42" descr="Screen Shot 2018-09-27 at 16.30.2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39" y="2692219"/>
            <a:ext cx="2272201" cy="1233874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3666" y="1356325"/>
            <a:ext cx="965595" cy="1341253"/>
          </a:xfrm>
          <a:prstGeom prst="rect">
            <a:avLst/>
          </a:prstGeom>
        </p:spPr>
      </p:pic>
      <p:cxnSp>
        <p:nvCxnSpPr>
          <p:cNvPr id="45" name="Straight Arrow Connector 44"/>
          <p:cNvCxnSpPr>
            <a:stCxn id="47" idx="6"/>
          </p:cNvCxnSpPr>
          <p:nvPr/>
        </p:nvCxnSpPr>
        <p:spPr>
          <a:xfrm>
            <a:off x="2903485" y="3392301"/>
            <a:ext cx="1969799" cy="675257"/>
          </a:xfrm>
          <a:prstGeom prst="straightConnector1">
            <a:avLst/>
          </a:prstGeom>
          <a:ln>
            <a:solidFill>
              <a:srgbClr val="80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7" idx="7"/>
          </p:cNvCxnSpPr>
          <p:nvPr/>
        </p:nvCxnSpPr>
        <p:spPr>
          <a:xfrm flipV="1">
            <a:off x="2847899" y="1602649"/>
            <a:ext cx="2775098" cy="1466881"/>
          </a:xfrm>
          <a:prstGeom prst="straightConnector1">
            <a:avLst/>
          </a:prstGeom>
          <a:ln>
            <a:solidFill>
              <a:srgbClr val="80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2523919" y="2935834"/>
            <a:ext cx="379566" cy="912933"/>
          </a:xfrm>
          <a:prstGeom prst="ellipse">
            <a:avLst/>
          </a:prstGeom>
          <a:noFill/>
          <a:ln w="127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2740024" y="2668401"/>
            <a:ext cx="343137" cy="791947"/>
          </a:xfrm>
          <a:prstGeom prst="line">
            <a:avLst/>
          </a:prstGeom>
          <a:ln w="127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627784" y="2087330"/>
            <a:ext cx="245234" cy="1042026"/>
          </a:xfrm>
          <a:prstGeom prst="line">
            <a:avLst/>
          </a:prstGeom>
          <a:ln w="127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235216" y="2733704"/>
            <a:ext cx="1296144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2"/>
                </a:solidFill>
              </a:rPr>
              <a:t>Upper CB: </a:t>
            </a:r>
            <a:r>
              <a:rPr lang="en-US" sz="1100" dirty="0">
                <a:solidFill>
                  <a:schemeClr val="bg2"/>
                </a:solidFill>
              </a:rPr>
              <a:t>4 TU’s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397874" y="4577323"/>
            <a:ext cx="1302566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2"/>
                </a:solidFill>
              </a:rPr>
              <a:t>Lower CB: 4 TU’s</a:t>
            </a:r>
            <a:endParaRPr lang="en-US" sz="1100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4253267" y="3063158"/>
            <a:ext cx="4433533" cy="12648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307500" y="2760024"/>
            <a:ext cx="10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Surface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08304" y="3147814"/>
            <a:ext cx="10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Shaft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308304" y="3579862"/>
            <a:ext cx="10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Cavern</a:t>
            </a:r>
            <a:endParaRPr lang="en-GB" dirty="0">
              <a:solidFill>
                <a:srgbClr val="92D050"/>
              </a:solidFill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8"/>
          <a:srcRect r="47091"/>
          <a:stretch/>
        </p:blipFill>
        <p:spPr>
          <a:xfrm>
            <a:off x="290705" y="1347646"/>
            <a:ext cx="560505" cy="2185105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1094923" y="3832300"/>
            <a:ext cx="2143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Cut view of existing cold box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307643" y="2338965"/>
            <a:ext cx="524190" cy="1080394"/>
          </a:xfrm>
          <a:prstGeom prst="ellipse">
            <a:avLst/>
          </a:prstGeom>
          <a:noFill/>
          <a:ln w="952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1069803" y="1892347"/>
            <a:ext cx="1401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New turbine housings and instrumentation</a:t>
            </a:r>
            <a:endParaRPr lang="en-GB" sz="1000" dirty="0">
              <a:solidFill>
                <a:schemeClr val="bg2"/>
              </a:solidFill>
            </a:endParaRPr>
          </a:p>
        </p:txBody>
      </p:sp>
      <p:cxnSp>
        <p:nvCxnSpPr>
          <p:cNvPr id="60" name="Straight Arrow Connector 59"/>
          <p:cNvCxnSpPr>
            <a:stCxn id="58" idx="6"/>
            <a:endCxn id="44" idx="1"/>
          </p:cNvCxnSpPr>
          <p:nvPr/>
        </p:nvCxnSpPr>
        <p:spPr>
          <a:xfrm flipV="1">
            <a:off x="831833" y="2026952"/>
            <a:ext cx="1931833" cy="85221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10"/>
          <p:cNvSpPr txBox="1">
            <a:spLocks noChangeArrowheads="1"/>
          </p:cNvSpPr>
          <p:nvPr/>
        </p:nvSpPr>
        <p:spPr bwMode="auto">
          <a:xfrm>
            <a:off x="0" y="4054103"/>
            <a:ext cx="40410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i="1" u="sng" dirty="0" smtClean="0">
                <a:solidFill>
                  <a:srgbClr val="800080"/>
                </a:solidFill>
              </a:rPr>
              <a:t>Spares and repairs</a:t>
            </a:r>
            <a:r>
              <a:rPr lang="en-US" sz="1400" i="1" dirty="0" smtClean="0">
                <a:solidFill>
                  <a:srgbClr val="800080"/>
                </a:solidFill>
              </a:rPr>
              <a:t>: </a:t>
            </a:r>
            <a:r>
              <a:rPr lang="en-US" sz="1400" i="1" dirty="0">
                <a:solidFill>
                  <a:srgbClr val="800080"/>
                </a:solidFill>
              </a:rPr>
              <a:t>to </a:t>
            </a:r>
            <a:r>
              <a:rPr lang="en-US" sz="1400" i="1" dirty="0" smtClean="0">
                <a:solidFill>
                  <a:srgbClr val="800080"/>
                </a:solidFill>
              </a:rPr>
              <a:t>ensure availability as all helium refrigerators</a:t>
            </a:r>
          </a:p>
        </p:txBody>
      </p:sp>
      <p:sp>
        <p:nvSpPr>
          <p:cNvPr id="62" name="TextBox 10"/>
          <p:cNvSpPr txBox="1">
            <a:spLocks noChangeArrowheads="1"/>
          </p:cNvSpPr>
          <p:nvPr/>
        </p:nvSpPr>
        <p:spPr bwMode="auto">
          <a:xfrm>
            <a:off x="6876569" y="1347614"/>
            <a:ext cx="2170232" cy="1169551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i="1" u="sng" dirty="0" smtClean="0">
                <a:solidFill>
                  <a:srgbClr val="800080"/>
                </a:solidFill>
              </a:rPr>
              <a:t>Linde </a:t>
            </a:r>
            <a:r>
              <a:rPr lang="en-US" sz="1400" i="1" u="sng" dirty="0" err="1" smtClean="0">
                <a:solidFill>
                  <a:srgbClr val="800080"/>
                </a:solidFill>
              </a:rPr>
              <a:t>Kryotechnik</a:t>
            </a:r>
            <a:r>
              <a:rPr lang="en-US" sz="1400" i="1" dirty="0" smtClean="0">
                <a:solidFill>
                  <a:srgbClr val="800080"/>
                </a:solidFill>
              </a:rPr>
              <a:t>, original </a:t>
            </a:r>
            <a:r>
              <a:rPr lang="en-US" sz="1400" i="1" dirty="0" smtClean="0">
                <a:solidFill>
                  <a:srgbClr val="800080"/>
                </a:solidFill>
              </a:rPr>
              <a:t>designer and supplier in 90’s.</a:t>
            </a:r>
          </a:p>
          <a:p>
            <a:r>
              <a:rPr lang="en-US" sz="1400" i="1" dirty="0" smtClean="0">
                <a:solidFill>
                  <a:srgbClr val="800080"/>
                </a:solidFill>
              </a:rPr>
              <a:t>Upgrade late in 90’s </a:t>
            </a:r>
            <a:r>
              <a:rPr lang="en-US" sz="900" i="1" dirty="0" smtClean="0">
                <a:solidFill>
                  <a:srgbClr val="800080"/>
                </a:solidFill>
              </a:rPr>
              <a:t>(WCS)</a:t>
            </a:r>
            <a:endParaRPr lang="en-US" sz="900" i="1" dirty="0">
              <a:solidFill>
                <a:srgbClr val="800080"/>
              </a:solidFill>
            </a:endParaRPr>
          </a:p>
          <a:p>
            <a:r>
              <a:rPr lang="en-US" sz="1400" i="1" dirty="0" smtClean="0">
                <a:solidFill>
                  <a:srgbClr val="800080"/>
                </a:solidFill>
              </a:rPr>
              <a:t>CB’s upgrade in 2005.</a:t>
            </a:r>
            <a:endParaRPr lang="en-US" sz="1400" i="1" dirty="0" smtClean="0">
              <a:solidFill>
                <a:srgbClr val="800080"/>
              </a:solidFill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8342" y="1946739"/>
            <a:ext cx="545736" cy="273386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8870" y="2190943"/>
            <a:ext cx="380727" cy="190725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0185" y="4013380"/>
            <a:ext cx="492583" cy="246759"/>
          </a:xfrm>
          <a:prstGeom prst="rect">
            <a:avLst/>
          </a:prstGeom>
        </p:spPr>
      </p:pic>
      <p:cxnSp>
        <p:nvCxnSpPr>
          <p:cNvPr id="66" name="Straight Connector 65"/>
          <p:cNvCxnSpPr/>
          <p:nvPr/>
        </p:nvCxnSpPr>
        <p:spPr>
          <a:xfrm flipV="1">
            <a:off x="4253267" y="3507854"/>
            <a:ext cx="4433533" cy="12648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6235" y="4367924"/>
            <a:ext cx="1293566" cy="42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950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Organization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804" y="699542"/>
            <a:ext cx="6544392" cy="3679825"/>
          </a:xfrm>
        </p:spPr>
      </p:pic>
      <p:sp>
        <p:nvSpPr>
          <p:cNvPr id="5" name="Oval 4"/>
          <p:cNvSpPr/>
          <p:nvPr/>
        </p:nvSpPr>
        <p:spPr>
          <a:xfrm>
            <a:off x="5148064" y="1851670"/>
            <a:ext cx="1440160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43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Milestones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71551"/>
            <a:ext cx="2952328" cy="3672407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Project Phases</a:t>
            </a:r>
          </a:p>
          <a:p>
            <a:pPr marL="679768" lvl="1" indent="-231775" algn="l"/>
            <a:r>
              <a:rPr lang="en-US" sz="1400" dirty="0"/>
              <a:t>Design Q1/Q2 2019</a:t>
            </a:r>
          </a:p>
          <a:p>
            <a:pPr marL="679768" lvl="1" indent="-231775" algn="l"/>
            <a:r>
              <a:rPr lang="en-US" sz="1400" dirty="0"/>
              <a:t>Manufacturing Q2/Q3 2019</a:t>
            </a:r>
          </a:p>
          <a:p>
            <a:pPr marL="679768" lvl="1" indent="-231775" algn="l"/>
            <a:r>
              <a:rPr lang="en-US" sz="1400" dirty="0"/>
              <a:t>Installation Q4 2019</a:t>
            </a:r>
          </a:p>
          <a:p>
            <a:pPr marL="679768" lvl="1" indent="-231775" algn="l"/>
            <a:r>
              <a:rPr lang="en-US" sz="1400" dirty="0"/>
              <a:t>Commissioning Q2 2020</a:t>
            </a:r>
          </a:p>
          <a:p>
            <a:pPr algn="just"/>
            <a:r>
              <a:rPr lang="en-US" sz="1800" dirty="0" smtClean="0"/>
              <a:t>Next Milestones</a:t>
            </a:r>
            <a:endParaRPr lang="en-US" sz="1400" dirty="0" smtClean="0"/>
          </a:p>
          <a:p>
            <a:pPr lvl="1" algn="just"/>
            <a:r>
              <a:rPr lang="en-US" sz="1400" dirty="0"/>
              <a:t>Preliminary Design Review (PDR) &amp; turbines MRR – mid </a:t>
            </a:r>
            <a:r>
              <a:rPr lang="en-US" sz="1400" dirty="0" smtClean="0"/>
              <a:t>March </a:t>
            </a:r>
            <a:r>
              <a:rPr lang="en-US" sz="1400" dirty="0"/>
              <a:t>2019</a:t>
            </a:r>
          </a:p>
          <a:p>
            <a:pPr lvl="1" algn="just"/>
            <a:r>
              <a:rPr lang="en-US" sz="1400" dirty="0"/>
              <a:t>CB’s Helium leak test &amp; Internal inspection </a:t>
            </a:r>
            <a:r>
              <a:rPr lang="en-US" sz="1400" dirty="0" smtClean="0"/>
              <a:t>@CERN LHC-P4 </a:t>
            </a:r>
            <a:r>
              <a:rPr lang="en-US" sz="1400" dirty="0"/>
              <a:t>– early April </a:t>
            </a:r>
            <a:r>
              <a:rPr lang="en-US" sz="1400" dirty="0" smtClean="0"/>
              <a:t>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866" y="696237"/>
            <a:ext cx="5686577" cy="190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49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E (Safety)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Pressure Equipment</a:t>
            </a:r>
          </a:p>
          <a:p>
            <a:pPr lvl="1" algn="just"/>
            <a:r>
              <a:rPr lang="en-US" dirty="0"/>
              <a:t>Mechanical design</a:t>
            </a:r>
          </a:p>
          <a:p>
            <a:pPr lvl="2" algn="just"/>
            <a:r>
              <a:rPr lang="en-US" dirty="0" smtClean="0"/>
              <a:t>New Equipment: According </a:t>
            </a:r>
            <a:r>
              <a:rPr lang="en-US" dirty="0"/>
              <a:t>to PED and relatives standards </a:t>
            </a:r>
            <a:r>
              <a:rPr lang="en-US" dirty="0" smtClean="0"/>
              <a:t>integrated </a:t>
            </a:r>
            <a:r>
              <a:rPr lang="en-US" dirty="0"/>
              <a:t>in </a:t>
            </a:r>
            <a:r>
              <a:rPr lang="en-US" dirty="0" smtClean="0"/>
              <a:t>original (~25 years old) </a:t>
            </a:r>
            <a:r>
              <a:rPr lang="en-US" dirty="0"/>
              <a:t>equipment</a:t>
            </a:r>
          </a:p>
          <a:p>
            <a:pPr lvl="2" algn="just"/>
            <a:r>
              <a:rPr lang="en-US" dirty="0"/>
              <a:t>Contractor (LKT) will design, manufacture and test the new equipment in accordance to regulation</a:t>
            </a:r>
          </a:p>
          <a:p>
            <a:pPr lvl="2" algn="just"/>
            <a:r>
              <a:rPr lang="en-US" dirty="0"/>
              <a:t>Contractor will not </a:t>
            </a:r>
            <a:r>
              <a:rPr lang="en-US" dirty="0" smtClean="0"/>
              <a:t>be </a:t>
            </a:r>
            <a:r>
              <a:rPr lang="en-US" dirty="0"/>
              <a:t>responsible for the global equipment </a:t>
            </a:r>
            <a:r>
              <a:rPr lang="en-US" dirty="0" smtClean="0"/>
              <a:t>(after integration in </a:t>
            </a:r>
            <a:r>
              <a:rPr lang="en-US" dirty="0"/>
              <a:t>existing CBs)</a:t>
            </a:r>
          </a:p>
          <a:p>
            <a:pPr lvl="2" algn="just"/>
            <a:r>
              <a:rPr lang="en-US" dirty="0" smtClean="0"/>
              <a:t>Directive and Norm: PED and ISO/EN norms (piping, vessels,…)</a:t>
            </a:r>
            <a:endParaRPr lang="en-US" dirty="0"/>
          </a:p>
          <a:p>
            <a:pPr lvl="1" algn="just"/>
            <a:r>
              <a:rPr lang="en-US" dirty="0"/>
              <a:t>CERN will have to make the overall validation</a:t>
            </a:r>
          </a:p>
          <a:p>
            <a:pPr lvl="2" algn="just"/>
            <a:r>
              <a:rPr lang="en-US" dirty="0"/>
              <a:t>What is required during design / Manufacturing-Installation / Test / Operation / Maintenance / Decommissioning ?</a:t>
            </a:r>
          </a:p>
          <a:p>
            <a:pPr lvl="1" algn="just"/>
            <a:r>
              <a:rPr lang="en-US" dirty="0"/>
              <a:t>Pressure test (1,25 vs 1,43</a:t>
            </a:r>
            <a:r>
              <a:rPr lang="en-US" dirty="0" smtClean="0"/>
              <a:t>) ?</a:t>
            </a:r>
            <a:endParaRPr lang="en-GB" dirty="0"/>
          </a:p>
          <a:p>
            <a:pPr lvl="1" algn="just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Monneret - Upgrade ex-LEP Refrigerator for HL-LHC P4 - EDMS #2083622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98622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E (Safety)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14401"/>
            <a:ext cx="2160240" cy="3680222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Ex. Upper Cold Box</a:t>
            </a:r>
          </a:p>
          <a:p>
            <a:pPr lvl="1" algn="l"/>
            <a:r>
              <a:rPr lang="en-US" sz="1600" dirty="0" smtClean="0"/>
              <a:t>Change all turbines</a:t>
            </a:r>
          </a:p>
          <a:p>
            <a:pPr lvl="1" algn="l"/>
            <a:r>
              <a:rPr lang="en-US" sz="1600" dirty="0" smtClean="0"/>
              <a:t>Modification of piping to re-use a valve (5HV219) – Add a “close” volume (use existing SV)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E. Monneret - Upgrade ex-LEP </a:t>
            </a:r>
            <a:r>
              <a:rPr lang="fr-FR" noProof="0" dirty="0" err="1" smtClean="0"/>
              <a:t>Refrigerator</a:t>
            </a:r>
            <a:r>
              <a:rPr lang="fr-FR" noProof="0" dirty="0" smtClean="0"/>
              <a:t> for HL-LHC P4 - EDMS #2083622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77257"/>
            <a:ext cx="6201718" cy="4056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885" y="4696702"/>
            <a:ext cx="1876028" cy="32792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8316416" y="2319722"/>
            <a:ext cx="720080" cy="5400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8171960" y="3579862"/>
            <a:ext cx="720080" cy="5400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4933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9239</TotalTime>
  <Words>952</Words>
  <Application>Microsoft Office PowerPoint</Application>
  <PresentationFormat>On-screen Show (16:9)</PresentationFormat>
  <Paragraphs>124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Calibri</vt:lpstr>
      <vt:lpstr>Wingdings</vt:lpstr>
      <vt:lpstr>Thème Office</vt:lpstr>
      <vt:lpstr>Upgrade ex-LEP Refrigerator for HL-LHC @ P4  F723/TE/HL-LHC WP-12_HSE Project HSE Activities</vt:lpstr>
      <vt:lpstr>CONTENT</vt:lpstr>
      <vt:lpstr>Upgrade Overview</vt:lpstr>
      <vt:lpstr>Upgrade Requirements</vt:lpstr>
      <vt:lpstr>Upgrade Scope</vt:lpstr>
      <vt:lpstr>Team Organization</vt:lpstr>
      <vt:lpstr>Schedule - Milestones</vt:lpstr>
      <vt:lpstr>HSE (Safety) Activities</vt:lpstr>
      <vt:lpstr>HSE (Safety) Activities</vt:lpstr>
      <vt:lpstr>HSE (Safety) Activities</vt:lpstr>
      <vt:lpstr>HSE (Health) Activities</vt:lpstr>
      <vt:lpstr>HSE (Health) Activities</vt:lpstr>
      <vt:lpstr>HSE (Health) Activities</vt:lpstr>
      <vt:lpstr>HSE (Environmental) Activities</vt:lpstr>
      <vt:lpstr>Summary</vt:lpstr>
      <vt:lpstr>Thanks for you attention  Let’s start the project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Emmanuel Monneret</cp:lastModifiedBy>
  <cp:revision>415</cp:revision>
  <dcterms:created xsi:type="dcterms:W3CDTF">2016-02-12T09:02:01Z</dcterms:created>
  <dcterms:modified xsi:type="dcterms:W3CDTF">2019-03-05T13:27:11Z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