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9"/>
  </p:notesMasterIdLst>
  <p:sldIdLst>
    <p:sldId id="256" r:id="rId2"/>
    <p:sldId id="375" r:id="rId3"/>
    <p:sldId id="364" r:id="rId4"/>
    <p:sldId id="365" r:id="rId5"/>
    <p:sldId id="366" r:id="rId6"/>
    <p:sldId id="384" r:id="rId7"/>
    <p:sldId id="385" r:id="rId8"/>
    <p:sldId id="380" r:id="rId9"/>
    <p:sldId id="386" r:id="rId10"/>
    <p:sldId id="377" r:id="rId11"/>
    <p:sldId id="381" r:id="rId12"/>
    <p:sldId id="379" r:id="rId13"/>
    <p:sldId id="378" r:id="rId14"/>
    <p:sldId id="382" r:id="rId15"/>
    <p:sldId id="373" r:id="rId16"/>
    <p:sldId id="383" r:id="rId17"/>
    <p:sldId id="376" r:id="rId1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522" autoAdjust="0"/>
  </p:normalViewPr>
  <p:slideViewPr>
    <p:cSldViewPr>
      <p:cViewPr varScale="1">
        <p:scale>
          <a:sx n="126" d="100"/>
          <a:sy n="126" d="100"/>
        </p:scale>
        <p:origin x="151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204864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News from the ISOLDE group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rgbClr val="000090"/>
                </a:solidFill>
              </a:rPr>
              <a:t>March 19, 2019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869160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Gerda Neyens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9711" y="1268760"/>
            <a:ext cx="2439409" cy="4525963"/>
          </a:xfrm>
        </p:spPr>
        <p:txBody>
          <a:bodyPr/>
          <a:lstStyle/>
          <a:p>
            <a:r>
              <a:rPr lang="en-US" dirty="0" smtClean="0"/>
              <a:t>Results from ISOLTRAP in PRL – by Dave Lunney and </a:t>
            </a:r>
            <a:r>
              <a:rPr lang="en-US" dirty="0" err="1" smtClean="0"/>
              <a:t>Maxime</a:t>
            </a:r>
            <a:r>
              <a:rPr lang="en-US" dirty="0" smtClean="0"/>
              <a:t> </a:t>
            </a:r>
            <a:r>
              <a:rPr lang="en-US" dirty="0" err="1" smtClean="0"/>
              <a:t>Mougeot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84784" y="-9872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Outreach 2018 -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8823"/>
            <a:ext cx="6813111" cy="553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90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33753"/>
            <a:ext cx="4680520" cy="5723071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754468" y="1277427"/>
            <a:ext cx="40660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CERN Accelerating News – July 2018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76056" y="1844824"/>
            <a:ext cx="39415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https://home.cern/news/</a:t>
            </a:r>
            <a:r>
              <a:rPr lang="en-US" u="sng" dirty="0"/>
              <a:t>news/physics</a:t>
            </a:r>
            <a:r>
              <a:rPr lang="en-US" dirty="0"/>
              <a:t>/isolde-mints-isotopes-chromium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84784" y="-9872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Outreach 2018 -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357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84784" y="-9872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Outreach 2018 - </a:t>
            </a:r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49128"/>
            <a:ext cx="4597149" cy="5780312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0" y="1049128"/>
            <a:ext cx="4680520" cy="4525963"/>
          </a:xfrm>
        </p:spPr>
        <p:txBody>
          <a:bodyPr/>
          <a:lstStyle/>
          <a:p>
            <a:r>
              <a:rPr lang="en-US" dirty="0" smtClean="0"/>
              <a:t>CERN Press Release – October 2018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8024" y="1628800"/>
            <a:ext cx="4565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https://home.cern/news/</a:t>
            </a:r>
            <a:r>
              <a:rPr lang="en-US" u="sng" dirty="0"/>
              <a:t>press-release</a:t>
            </a:r>
            <a:r>
              <a:rPr lang="en-US" dirty="0"/>
              <a:t>/physics/rugby-or-football-isolde-reveals-shape-shifting-character-mercury</a:t>
            </a:r>
          </a:p>
        </p:txBody>
      </p:sp>
    </p:spTree>
    <p:extLst>
      <p:ext uri="{BB962C8B-B14F-4D97-AF65-F5344CB8AC3E}">
        <p14:creationId xmlns:p14="http://schemas.microsoft.com/office/powerpoint/2010/main" val="4039759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84784" y="-9872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Outreach 2018 - </a:t>
            </a:r>
            <a:r>
              <a:rPr lang="en-US" dirty="0" smtClean="0"/>
              <a:t>6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8" y="1458516"/>
            <a:ext cx="5316839" cy="5407124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463480" y="1066494"/>
            <a:ext cx="4680520" cy="4525963"/>
          </a:xfrm>
        </p:spPr>
        <p:txBody>
          <a:bodyPr/>
          <a:lstStyle/>
          <a:p>
            <a:r>
              <a:rPr lang="en-US" dirty="0" smtClean="0"/>
              <a:t>CERN Accelerating Science – August 2018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01168" y="2001642"/>
            <a:ext cx="3230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https://home.cern/news/</a:t>
            </a:r>
            <a:r>
              <a:rPr lang="en-US" u="sng" dirty="0"/>
              <a:t>news/accelerators</a:t>
            </a:r>
            <a:r>
              <a:rPr lang="en-US" dirty="0"/>
              <a:t>/hie-isoldes-phase-2-reaches-completion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801168" y="2960144"/>
            <a:ext cx="3082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smtClean="0"/>
              <a:t>youtube/uL8IH3xaY7Q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251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608" y="1166018"/>
            <a:ext cx="4678920" cy="4525963"/>
          </a:xfrm>
        </p:spPr>
        <p:txBody>
          <a:bodyPr/>
          <a:lstStyle/>
          <a:p>
            <a:r>
              <a:rPr lang="en-US" dirty="0" smtClean="0"/>
              <a:t>CERN Accelerating News – December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265223"/>
            <a:ext cx="4631464" cy="55172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076056" y="1717105"/>
            <a:ext cx="3899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https://home.cern/news/</a:t>
            </a:r>
            <a:r>
              <a:rPr lang="en-US" u="sng" dirty="0"/>
              <a:t>news/physics</a:t>
            </a:r>
            <a:r>
              <a:rPr lang="en-US" dirty="0"/>
              <a:t>/first-result-hie-isolde-doubly-magic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4784" y="-9872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Outreach 2018 - 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291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84784" y="-9872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Outreach 2018 - </a:t>
            </a: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48916" y="970864"/>
            <a:ext cx="7992888" cy="554461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9348C"/>
                </a:solidFill>
              </a:rPr>
              <a:t>ISOLDE Workshop 2018 in CERN Courier, Jan 2019</a:t>
            </a:r>
            <a:endParaRPr lang="en-US" sz="2800" dirty="0" smtClean="0">
              <a:solidFill>
                <a:schemeClr val="accent1"/>
              </a:solidFill>
            </a:endParaRPr>
          </a:p>
          <a:p>
            <a:pPr marL="457200" lvl="1" indent="0">
              <a:buNone/>
            </a:pPr>
            <a:r>
              <a:rPr lang="en-US" sz="1800" dirty="0">
                <a:solidFill>
                  <a:schemeClr val="accent1"/>
                </a:solidFill>
              </a:rPr>
              <a:t>	</a:t>
            </a:r>
            <a:r>
              <a:rPr lang="en-US" sz="1800" dirty="0" smtClean="0">
                <a:solidFill>
                  <a:schemeClr val="accent1"/>
                </a:solidFill>
              </a:rPr>
              <a:t>	</a:t>
            </a:r>
            <a:r>
              <a:rPr lang="en-US" sz="1800" dirty="0" smtClean="0"/>
              <a:t>153 participants,  40 talks, 29 posters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	4 prizes (sponsored by CAEN) </a:t>
            </a:r>
          </a:p>
          <a:p>
            <a:pPr marL="0" indent="0">
              <a:buNone/>
            </a:pPr>
            <a:endParaRPr lang="es-ES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" dirty="0" smtClean="0"/>
          </a:p>
          <a:p>
            <a:pPr marL="457200" lvl="1" indent="0">
              <a:buNone/>
            </a:pPr>
            <a:endParaRPr lang="es-ES" dirty="0"/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144606"/>
            <a:ext cx="7020272" cy="464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smtClean="0"/>
              <a:t>Preparation</a:t>
            </a:r>
          </a:p>
          <a:p>
            <a:pPr lvl="1"/>
            <a:r>
              <a:rPr lang="en-US" dirty="0"/>
              <a:t>First successful experiments with ISS at </a:t>
            </a:r>
            <a:r>
              <a:rPr lang="en-US" dirty="0" err="1"/>
              <a:t>Miniball</a:t>
            </a:r>
            <a:r>
              <a:rPr lang="en-US" dirty="0"/>
              <a:t> (Accelerating News)</a:t>
            </a:r>
          </a:p>
          <a:p>
            <a:pPr lvl="1"/>
            <a:r>
              <a:rPr lang="en-US" dirty="0"/>
              <a:t>Hg shape staggering for EP Newsletter 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CERN Open Days – September 14-25, 2019 </a:t>
            </a:r>
          </a:p>
          <a:p>
            <a:pPr lvl="1"/>
            <a:r>
              <a:rPr lang="en-US" dirty="0" smtClean="0"/>
              <a:t>More than 80.000 visitors expected</a:t>
            </a:r>
          </a:p>
          <a:p>
            <a:pPr lvl="1"/>
            <a:r>
              <a:rPr lang="en-US" dirty="0" smtClean="0"/>
              <a:t>ISOLDE participates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Do you want to contribute to ISOLDE outreach ?</a:t>
            </a:r>
          </a:p>
          <a:p>
            <a:pPr lvl="1"/>
            <a:r>
              <a:rPr lang="en-US" dirty="0" smtClean="0"/>
              <a:t>Contact me or Karl</a:t>
            </a:r>
          </a:p>
          <a:p>
            <a:pPr lvl="1"/>
            <a:r>
              <a:rPr lang="en-US" dirty="0" smtClean="0"/>
              <a:t>CERN </a:t>
            </a:r>
            <a:r>
              <a:rPr lang="en-US" dirty="0" err="1" smtClean="0"/>
              <a:t>Courrier</a:t>
            </a:r>
            <a:r>
              <a:rPr lang="en-US" dirty="0" smtClean="0"/>
              <a:t>: Matthew Chalmers</a:t>
            </a:r>
          </a:p>
          <a:p>
            <a:pPr lvl="1"/>
            <a:r>
              <a:rPr lang="en-US" dirty="0" smtClean="0"/>
              <a:t>Accelerating News: Ana Lopez, </a:t>
            </a:r>
            <a:r>
              <a:rPr lang="en-US" dirty="0" err="1" smtClean="0"/>
              <a:t>Panos</a:t>
            </a:r>
            <a:r>
              <a:rPr lang="en-US" dirty="0" smtClean="0"/>
              <a:t> </a:t>
            </a:r>
            <a:r>
              <a:rPr lang="en-US" dirty="0" err="1" smtClean="0"/>
              <a:t>Charitos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84784" y="-9872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Outreach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137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Meetings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03648" y="1288572"/>
            <a:ext cx="7992888" cy="47623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29348C"/>
                </a:solidFill>
              </a:rPr>
              <a:t>ISCC meetings</a:t>
            </a:r>
          </a:p>
          <a:p>
            <a:pPr lvl="1"/>
            <a:r>
              <a:rPr lang="en-US" sz="2600" dirty="0" smtClean="0">
                <a:solidFill>
                  <a:srgbClr val="29348C"/>
                </a:solidFill>
              </a:rPr>
              <a:t>March 19, Mon(!) July 1, Nov. 5</a:t>
            </a:r>
          </a:p>
          <a:p>
            <a:pPr lvl="1"/>
            <a:endParaRPr lang="en-US" sz="2600" dirty="0">
              <a:solidFill>
                <a:srgbClr val="29348C"/>
              </a:solidFill>
            </a:endParaRPr>
          </a:p>
          <a:p>
            <a:r>
              <a:rPr lang="en-US" sz="2800" dirty="0" smtClean="0">
                <a:solidFill>
                  <a:srgbClr val="29348C"/>
                </a:solidFill>
              </a:rPr>
              <a:t>INTC meetings</a:t>
            </a:r>
          </a:p>
          <a:p>
            <a:pPr lvl="1"/>
            <a:r>
              <a:rPr lang="en-US" sz="2600" dirty="0" smtClean="0">
                <a:solidFill>
                  <a:srgbClr val="29348C"/>
                </a:solidFill>
              </a:rPr>
              <a:t>July 2-3, Nov. 6-7</a:t>
            </a:r>
          </a:p>
          <a:p>
            <a:pPr lvl="1"/>
            <a:endParaRPr lang="en-US" sz="2600" dirty="0">
              <a:solidFill>
                <a:srgbClr val="29348C"/>
              </a:solidFill>
            </a:endParaRPr>
          </a:p>
          <a:p>
            <a:r>
              <a:rPr lang="en-US" sz="2800" dirty="0" smtClean="0">
                <a:solidFill>
                  <a:srgbClr val="29348C"/>
                </a:solidFill>
              </a:rPr>
              <a:t>ISOLDE Workshop 2019</a:t>
            </a:r>
          </a:p>
          <a:p>
            <a:pPr lvl="1"/>
            <a:r>
              <a:rPr lang="en-US" sz="2600" dirty="0" smtClean="0">
                <a:solidFill>
                  <a:srgbClr val="29348C"/>
                </a:solidFill>
              </a:rPr>
              <a:t>4-6 December 2018 (Wed.-Fri.)</a:t>
            </a:r>
          </a:p>
          <a:p>
            <a:endParaRPr lang="en-US" sz="2800" dirty="0">
              <a:solidFill>
                <a:srgbClr val="29348C"/>
              </a:solidFill>
            </a:endParaRPr>
          </a:p>
          <a:p>
            <a:r>
              <a:rPr lang="en-US" sz="2800" dirty="0" smtClean="0">
                <a:solidFill>
                  <a:schemeClr val="accent1"/>
                </a:solidFill>
              </a:rPr>
              <a:t>		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3869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Associates and staff</a:t>
            </a:r>
          </a:p>
          <a:p>
            <a:r>
              <a:rPr lang="en-US" sz="2400" dirty="0" smtClean="0"/>
              <a:t>Fellows</a:t>
            </a:r>
          </a:p>
          <a:p>
            <a:r>
              <a:rPr lang="en-US" sz="2400" dirty="0" smtClean="0"/>
              <a:t>Doctoral students</a:t>
            </a:r>
          </a:p>
          <a:p>
            <a:r>
              <a:rPr lang="en-US" sz="2400" dirty="0"/>
              <a:t>Visits in 2018</a:t>
            </a:r>
          </a:p>
          <a:p>
            <a:r>
              <a:rPr lang="en-US" sz="2400" dirty="0" smtClean="0"/>
              <a:t>Outreach activities 2018</a:t>
            </a:r>
          </a:p>
          <a:p>
            <a:r>
              <a:rPr lang="en-US" sz="2400" dirty="0" smtClean="0"/>
              <a:t>Meetings </a:t>
            </a:r>
            <a:r>
              <a:rPr lang="en-US" sz="2400" dirty="0"/>
              <a:t>2019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7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5234" y="1400460"/>
            <a:ext cx="8143270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Associates </a:t>
            </a:r>
          </a:p>
          <a:p>
            <a:pPr lvl="1"/>
            <a:r>
              <a:rPr lang="en-US" sz="1800" dirty="0" smtClean="0">
                <a:latin typeface="Calibri" charset="0"/>
              </a:rPr>
              <a:t>Deyan Yordanov, February – August 2019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2"/>
              </a:solidFill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Staff </a:t>
            </a:r>
            <a:r>
              <a:rPr lang="en-US" dirty="0" smtClean="0">
                <a:latin typeface="Calibri" charset="0"/>
              </a:rPr>
              <a:t>members: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 smtClean="0">
                <a:latin typeface="Calibri" charset="0"/>
              </a:rPr>
              <a:t>Stephan </a:t>
            </a:r>
            <a:r>
              <a:rPr lang="en-US" sz="1800" dirty="0" err="1" smtClean="0">
                <a:latin typeface="Calibri" charset="0"/>
              </a:rPr>
              <a:t>Malbrunot-Ettenauer</a:t>
            </a:r>
            <a:r>
              <a:rPr lang="en-US" sz="1800" dirty="0" smtClean="0">
                <a:latin typeface="Calibri" charset="0"/>
              </a:rPr>
              <a:t> </a:t>
            </a:r>
            <a:r>
              <a:rPr lang="en-US" sz="1800" dirty="0">
                <a:latin typeface="Calibri" charset="0"/>
              </a:rPr>
              <a:t>(Feb </a:t>
            </a:r>
            <a:r>
              <a:rPr lang="en-US" sz="1800" dirty="0" smtClean="0">
                <a:latin typeface="Calibri" charset="0"/>
              </a:rPr>
              <a:t>2017-Jan 2021</a:t>
            </a:r>
            <a:r>
              <a:rPr lang="en-US" sz="1800" dirty="0">
                <a:latin typeface="Calibri" charset="0"/>
              </a:rPr>
              <a:t>) </a:t>
            </a:r>
            <a:r>
              <a:rPr lang="en-US" sz="1800" b="1" dirty="0">
                <a:solidFill>
                  <a:srgbClr val="0000FF"/>
                </a:solidFill>
                <a:latin typeface="Calibri" charset="0"/>
              </a:rPr>
              <a:t>ERC </a:t>
            </a:r>
            <a:r>
              <a:rPr lang="en-US" sz="1800" b="1" dirty="0" smtClean="0">
                <a:solidFill>
                  <a:srgbClr val="0000FF"/>
                </a:solidFill>
                <a:latin typeface="Calibri" charset="0"/>
              </a:rPr>
              <a:t>MIRACLS</a:t>
            </a:r>
          </a:p>
          <a:p>
            <a:pPr lvl="1"/>
            <a:r>
              <a:rPr lang="en-US" sz="1800" dirty="0" smtClean="0">
                <a:latin typeface="Calibri" charset="0"/>
              </a:rPr>
              <a:t>Karl Johnston, physics coordinator (</a:t>
            </a:r>
            <a:r>
              <a:rPr lang="en-US" sz="1800" dirty="0" smtClean="0">
                <a:solidFill>
                  <a:srgbClr val="0000FF"/>
                </a:solidFill>
                <a:latin typeface="Calibri" charset="0"/>
              </a:rPr>
              <a:t>extended till Sept. </a:t>
            </a:r>
            <a:r>
              <a:rPr lang="en-US" sz="1800" smtClean="0">
                <a:solidFill>
                  <a:srgbClr val="0000FF"/>
                </a:solidFill>
                <a:latin typeface="Calibri" charset="0"/>
              </a:rPr>
              <a:t>2022</a:t>
            </a:r>
            <a:r>
              <a:rPr lang="en-US" sz="1800" smtClean="0">
                <a:latin typeface="Calibri" charset="0"/>
              </a:rPr>
              <a:t>)</a:t>
            </a:r>
            <a:endParaRPr lang="en-US" sz="1800" dirty="0" smtClean="0">
              <a:latin typeface="Calibri" charset="0"/>
            </a:endParaRPr>
          </a:p>
          <a:p>
            <a:pPr lvl="1"/>
            <a:r>
              <a:rPr lang="en-US" sz="1800" dirty="0" smtClean="0">
                <a:latin typeface="Calibri" charset="0"/>
              </a:rPr>
              <a:t>G.N, Isolde group leader, collaboration spokesperson (June 2017 – June 2020)</a:t>
            </a:r>
          </a:p>
          <a:p>
            <a:pPr lvl="1"/>
            <a:endParaRPr lang="en-US" sz="1800" b="1" dirty="0" smtClean="0">
              <a:solidFill>
                <a:srgbClr val="0000FF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ISOLDE User Support</a:t>
            </a:r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 smtClean="0"/>
              <a:t>Jennifer Weterings (2002 - ) via the ISOLDE Collaboration</a:t>
            </a:r>
            <a:endParaRPr lang="en-US" sz="18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Calibri" charset="0"/>
              </a:rPr>
              <a:t>Associates &amp; Corresponding Associates &amp; staff</a:t>
            </a:r>
            <a:endParaRPr lang="en-US" sz="3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15616" y="1340768"/>
            <a:ext cx="8143270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Research Fellows</a:t>
            </a:r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: 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2"/>
            <a:r>
              <a:rPr lang="en-US" dirty="0" smtClean="0">
                <a:latin typeface="Calibri" charset="0"/>
              </a:rPr>
              <a:t>Hanne Heylen (Oct 2017 – sept 2020 – COFUND)	30% COLLAPS- 70% MIRACLS</a:t>
            </a:r>
            <a:endParaRPr lang="en-US" dirty="0">
              <a:latin typeface="Calibri" charset="0"/>
            </a:endParaRPr>
          </a:p>
          <a:p>
            <a:pPr lvl="2"/>
            <a:r>
              <a:rPr lang="en-US" dirty="0" smtClean="0">
                <a:latin typeface="Calibri" charset="0"/>
              </a:rPr>
              <a:t>Ronald Garcia Ruiz (Jan 2018 – Dec 2019)		CRIS</a:t>
            </a:r>
          </a:p>
          <a:p>
            <a:pPr lvl="2"/>
            <a:r>
              <a:rPr lang="en-US" dirty="0" smtClean="0">
                <a:latin typeface="Calibri" charset="0"/>
              </a:rPr>
              <a:t>Hopefully good candidates in this round !</a:t>
            </a:r>
          </a:p>
          <a:p>
            <a:pPr marL="914400" lvl="2" indent="0">
              <a:buNone/>
            </a:pPr>
            <a:endParaRPr lang="en-US" dirty="0" smtClean="0"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Applied Fellows:</a:t>
            </a:r>
          </a:p>
          <a:p>
            <a:pPr lvl="2"/>
            <a:r>
              <a:rPr lang="en-US" dirty="0" err="1" smtClean="0">
                <a:latin typeface="Calibri" charset="0"/>
              </a:rPr>
              <a:t>Joonas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err="1" smtClean="0">
                <a:latin typeface="Calibri" charset="0"/>
              </a:rPr>
              <a:t>Konki</a:t>
            </a:r>
            <a:r>
              <a:rPr lang="en-US" dirty="0" smtClean="0">
                <a:latin typeface="Calibri" charset="0"/>
              </a:rPr>
              <a:t> (March 2018 – Feb 2020, ENSAR2) 	HIE-ISOLDE experiments</a:t>
            </a:r>
          </a:p>
          <a:p>
            <a:pPr lvl="2"/>
            <a:r>
              <a:rPr lang="en-US" dirty="0" smtClean="0">
                <a:latin typeface="Calibri" charset="0"/>
              </a:rPr>
              <a:t>Simon </a:t>
            </a:r>
            <a:r>
              <a:rPr lang="en-US" dirty="0" err="1" smtClean="0">
                <a:latin typeface="Calibri" charset="0"/>
              </a:rPr>
              <a:t>Sels</a:t>
            </a:r>
            <a:r>
              <a:rPr lang="en-US" dirty="0" smtClean="0">
                <a:latin typeface="Calibri" charset="0"/>
              </a:rPr>
              <a:t> (April 2018 – March 2020, ERC Stephan) 	MIRACLS</a:t>
            </a:r>
          </a:p>
          <a:p>
            <a:pPr lvl="2"/>
            <a:r>
              <a:rPr lang="en-US" dirty="0" err="1" smtClean="0">
                <a:latin typeface="Calibri" charset="0"/>
              </a:rPr>
              <a:t>Dinko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err="1" smtClean="0">
                <a:latin typeface="Calibri" charset="0"/>
              </a:rPr>
              <a:t>Atanasov</a:t>
            </a:r>
            <a:r>
              <a:rPr lang="en-US" dirty="0" smtClean="0">
                <a:latin typeface="Calibri" charset="0"/>
              </a:rPr>
              <a:t> (April 2019 – March 2021, EP-SME)	WISARD, low energy exp.</a:t>
            </a:r>
          </a:p>
          <a:p>
            <a:pPr lvl="2"/>
            <a:r>
              <a:rPr lang="en-US" dirty="0" smtClean="0">
                <a:latin typeface="Calibri" charset="0"/>
              </a:rPr>
              <a:t>NN (ENSAR2+KT Fund Stephan)</a:t>
            </a:r>
            <a:r>
              <a:rPr lang="en-US" dirty="0">
                <a:latin typeface="Calibri" charset="0"/>
              </a:rPr>
              <a:t> </a:t>
            </a:r>
            <a:r>
              <a:rPr lang="en-US" dirty="0" smtClean="0">
                <a:latin typeface="Calibri" charset="0"/>
              </a:rPr>
              <a:t>         30 </a:t>
            </a:r>
            <a:r>
              <a:rPr lang="en-US" dirty="0" err="1" smtClean="0">
                <a:latin typeface="Calibri" charset="0"/>
              </a:rPr>
              <a:t>keV</a:t>
            </a:r>
            <a:r>
              <a:rPr lang="en-US" dirty="0" smtClean="0">
                <a:latin typeface="Calibri" charset="0"/>
              </a:rPr>
              <a:t> MR-TOF for ISOLDE and MIRACLS</a:t>
            </a:r>
          </a:p>
          <a:p>
            <a:pPr marL="1371600" lvl="3" indent="0">
              <a:buNone/>
            </a:pPr>
            <a:r>
              <a:rPr lang="en-US" dirty="0" smtClean="0">
                <a:latin typeface="Calibri" charset="0"/>
                <a:sym typeface="Wingdings" panose="05000000000000000000" pitchFamily="2" charset="2"/>
              </a:rPr>
              <a:t> + second year from ISOLDE Collaboration, if ERINS is not </a:t>
            </a:r>
            <a:r>
              <a:rPr lang="en-US" dirty="0" err="1" smtClean="0">
                <a:latin typeface="Calibri" charset="0"/>
                <a:sym typeface="Wingdings" panose="05000000000000000000" pitchFamily="2" charset="2"/>
              </a:rPr>
              <a:t>succesfull</a:t>
            </a:r>
            <a:r>
              <a:rPr lang="en-US" dirty="0" smtClean="0">
                <a:latin typeface="Calibri" charset="0"/>
                <a:sym typeface="Wingdings" panose="05000000000000000000" pitchFamily="2" charset="2"/>
              </a:rPr>
              <a:t> ?</a:t>
            </a:r>
            <a:endParaRPr lang="en-US" dirty="0">
              <a:latin typeface="Calibri" charset="0"/>
            </a:endParaRPr>
          </a:p>
          <a:p>
            <a:pPr lvl="2"/>
            <a:endParaRPr lang="en-US" sz="2400" dirty="0">
              <a:latin typeface="Calibri" charset="0"/>
            </a:endParaRPr>
          </a:p>
          <a:p>
            <a:pPr marL="914400" lvl="2" indent="0">
              <a:buNone/>
            </a:pPr>
            <a:r>
              <a:rPr lang="es-ES" sz="2400" dirty="0" smtClean="0"/>
              <a:t>And </a:t>
            </a:r>
            <a:r>
              <a:rPr lang="es-ES" sz="2400" dirty="0" err="1"/>
              <a:t>many</a:t>
            </a:r>
            <a:r>
              <a:rPr lang="es-ES" sz="2400" dirty="0"/>
              <a:t> </a:t>
            </a:r>
            <a:r>
              <a:rPr lang="es-ES" sz="2400" dirty="0" err="1" smtClean="0"/>
              <a:t>others</a:t>
            </a:r>
            <a:r>
              <a:rPr lang="es-ES" sz="2400" dirty="0" smtClean="0"/>
              <a:t> </a:t>
            </a:r>
            <a:r>
              <a:rPr lang="es-ES" sz="2400" dirty="0" err="1"/>
              <a:t>paid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their</a:t>
            </a:r>
            <a:r>
              <a:rPr lang="es-ES" sz="2400" dirty="0"/>
              <a:t> home </a:t>
            </a:r>
            <a:r>
              <a:rPr lang="es-ES" sz="2400" dirty="0" err="1"/>
              <a:t>institution</a:t>
            </a:r>
            <a:r>
              <a:rPr lang="es-ES" sz="2400" dirty="0"/>
              <a:t>.</a:t>
            </a:r>
          </a:p>
          <a:p>
            <a:pPr lvl="2">
              <a:buFont typeface="Wingdings" charset="0"/>
              <a:buChar char="à"/>
            </a:pPr>
            <a:endParaRPr lang="en-US" sz="2400" dirty="0" smtClean="0">
              <a:latin typeface="Calibri" charset="0"/>
            </a:endParaRPr>
          </a:p>
          <a:p>
            <a:pPr lvl="3"/>
            <a:endParaRPr lang="en-US" sz="1600" b="1" dirty="0" smtClean="0">
              <a:solidFill>
                <a:srgbClr val="000090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libri" charset="0"/>
              </a:rPr>
              <a:t>CERN Fellows</a:t>
            </a: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08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CERN Doctoral </a:t>
            </a:r>
            <a:r>
              <a:rPr lang="es-ES" dirty="0" err="1" smtClean="0"/>
              <a:t>Students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8386" y="947516"/>
            <a:ext cx="8313948" cy="5313538"/>
          </a:xfrm>
        </p:spPr>
        <p:txBody>
          <a:bodyPr>
            <a:normAutofit fontScale="85000" lnSpcReduction="20000"/>
          </a:bodyPr>
          <a:lstStyle/>
          <a:p>
            <a:pPr marL="457200" lvl="3" indent="0">
              <a:buNone/>
            </a:pPr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800" b="1" dirty="0" smtClean="0"/>
              <a:t>Varvara </a:t>
            </a:r>
            <a:r>
              <a:rPr lang="en-GB" sz="1800" b="1" dirty="0" err="1" smtClean="0"/>
              <a:t>Lagiki</a:t>
            </a:r>
            <a:r>
              <a:rPr lang="en-GB" sz="1800" b="1" dirty="0" smtClean="0"/>
              <a:t> </a:t>
            </a:r>
            <a:r>
              <a:rPr lang="en-GB" sz="1800" dirty="0" smtClean="0"/>
              <a:t>(Sept 2017 – August 2020) 	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MIRACLS</a:t>
            </a:r>
          </a:p>
          <a:p>
            <a:pPr marL="457200" lvl="3" indent="0">
              <a:buNone/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CERN doc. stud. 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v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ia ERC Miracles</a:t>
            </a:r>
          </a:p>
          <a:p>
            <a:pPr marL="457200" lvl="3" indent="0">
              <a:buNone/>
            </a:pPr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800" b="1" dirty="0" smtClean="0"/>
              <a:t>Simon </a:t>
            </a:r>
            <a:r>
              <a:rPr lang="en-GB" sz="1800" b="1" dirty="0" err="1" smtClean="0"/>
              <a:t>Lechner</a:t>
            </a:r>
            <a:r>
              <a:rPr lang="en-GB" sz="1800" b="1" dirty="0" smtClean="0"/>
              <a:t> </a:t>
            </a:r>
            <a:r>
              <a:rPr lang="en-GB" sz="1800" dirty="0" smtClean="0"/>
              <a:t>(Sept </a:t>
            </a:r>
            <a:r>
              <a:rPr lang="en-GB" sz="1800" dirty="0"/>
              <a:t>2017 – </a:t>
            </a:r>
            <a:r>
              <a:rPr lang="en-GB" sz="1800" dirty="0" smtClean="0"/>
              <a:t>August </a:t>
            </a:r>
            <a:r>
              <a:rPr lang="en-GB" sz="1800" dirty="0"/>
              <a:t>2020) 	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MIRACLS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CERN doc. stud.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via the Austrian Doctoral Program</a:t>
            </a:r>
          </a:p>
          <a:p>
            <a:pPr marL="457200" lvl="3" indent="0">
              <a:buNone/>
            </a:pPr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800" b="1" dirty="0" smtClean="0"/>
              <a:t>Jonas </a:t>
            </a:r>
            <a:r>
              <a:rPr lang="en-GB" sz="1800" b="1" dirty="0" err="1" smtClean="0"/>
              <a:t>Karthein</a:t>
            </a:r>
            <a:r>
              <a:rPr lang="en-GB" sz="1800" b="1" dirty="0" smtClean="0"/>
              <a:t> </a:t>
            </a:r>
            <a:r>
              <a:rPr lang="en-GB" sz="1800" dirty="0" smtClean="0"/>
              <a:t>(November 2017 – October 2020)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ISOLTRAP</a:t>
            </a:r>
          </a:p>
          <a:p>
            <a:pPr marL="457200" lvl="3" indent="0">
              <a:buNone/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CERN doc. 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s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tud. via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</a:rPr>
              <a:t>Gentner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 Doctoral Program (Germany)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– MPI-K Heidelberg</a:t>
            </a:r>
          </a:p>
          <a:p>
            <a:pPr marL="457200" lvl="3" indent="0">
              <a:buNone/>
            </a:pPr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800" b="1" dirty="0" smtClean="0"/>
              <a:t>Jared </a:t>
            </a:r>
            <a:r>
              <a:rPr lang="en-GB" sz="1800" b="1" dirty="0" err="1" smtClean="0"/>
              <a:t>Croese</a:t>
            </a:r>
            <a:r>
              <a:rPr lang="en-GB" sz="1800" b="1" dirty="0" smtClean="0"/>
              <a:t> </a:t>
            </a:r>
            <a:r>
              <a:rPr lang="en-GB" sz="1800" dirty="0" smtClean="0"/>
              <a:t>(Feb 2018 </a:t>
            </a:r>
            <a:r>
              <a:rPr lang="en-GB" sz="1800" dirty="0"/>
              <a:t>– </a:t>
            </a:r>
            <a:r>
              <a:rPr lang="en-GB" sz="1800" dirty="0" smtClean="0"/>
              <a:t>Jan 2021) </a:t>
            </a:r>
            <a:r>
              <a:rPr lang="en-GB" sz="1800" dirty="0"/>
              <a:t>	</a:t>
            </a:r>
            <a:r>
              <a:rPr lang="en-GB" sz="1800" dirty="0" smtClean="0"/>
              <a:t>	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betaDROPNMR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CERN doc.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Student, ISOLDE</a:t>
            </a:r>
          </a:p>
          <a:p>
            <a:pPr marL="457200" lvl="3" indent="0">
              <a:buNone/>
            </a:pPr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800" b="1" dirty="0" smtClean="0"/>
              <a:t>Peter </a:t>
            </a:r>
            <a:r>
              <a:rPr lang="en-GB" sz="1800" b="1" dirty="0" err="1" smtClean="0"/>
              <a:t>Plattner</a:t>
            </a:r>
            <a:r>
              <a:rPr lang="en-GB" sz="1800" b="1" dirty="0" smtClean="0"/>
              <a:t> </a:t>
            </a:r>
            <a:r>
              <a:rPr lang="en-GB" sz="1800" dirty="0" smtClean="0"/>
              <a:t>(August 2018 </a:t>
            </a:r>
            <a:r>
              <a:rPr lang="en-GB" sz="1800" dirty="0"/>
              <a:t>– </a:t>
            </a:r>
            <a:r>
              <a:rPr lang="en-GB" sz="1800" dirty="0" smtClean="0"/>
              <a:t>July 2021</a:t>
            </a:r>
            <a:r>
              <a:rPr lang="en-GB" sz="1800" dirty="0"/>
              <a:t>) 	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MIRACLS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CERN doc. stud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. via the 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Austian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 Doctoral Program 30m. + 6 m. ERC</a:t>
            </a:r>
          </a:p>
          <a:p>
            <a:pPr marL="457200" lvl="3" indent="0">
              <a:buNone/>
            </a:pPr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800" b="1" dirty="0" err="1" smtClean="0">
                <a:solidFill>
                  <a:srgbClr val="000000"/>
                </a:solidFill>
                <a:latin typeface="Calibri" charset="0"/>
              </a:rPr>
              <a:t>Katarzyna</a:t>
            </a:r>
            <a:r>
              <a:rPr lang="en-US" sz="1800" b="1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Calibri" charset="0"/>
              </a:rPr>
              <a:t>Maria </a:t>
            </a:r>
            <a:r>
              <a:rPr lang="en-US" sz="1800" b="1" dirty="0" err="1" smtClean="0">
                <a:solidFill>
                  <a:srgbClr val="000000"/>
                </a:solidFill>
                <a:latin typeface="Calibri" charset="0"/>
              </a:rPr>
              <a:t>Dziubinska</a:t>
            </a:r>
            <a:r>
              <a:rPr lang="en-US" sz="1800" b="1" dirty="0" smtClean="0">
                <a:solidFill>
                  <a:srgbClr val="000000"/>
                </a:solidFill>
                <a:latin typeface="Calibri" charset="0"/>
              </a:rPr>
              <a:t>-Kuhn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(Sept </a:t>
            </a:r>
            <a:r>
              <a:rPr lang="en-GB" sz="1800" dirty="0" smtClean="0"/>
              <a:t>2018 </a:t>
            </a:r>
            <a:r>
              <a:rPr lang="en-GB" sz="1800" dirty="0"/>
              <a:t>– </a:t>
            </a:r>
            <a:r>
              <a:rPr lang="en-GB" sz="1800" dirty="0" smtClean="0"/>
              <a:t>August </a:t>
            </a:r>
            <a:r>
              <a:rPr lang="en-GB" sz="1800" dirty="0"/>
              <a:t>2021) </a:t>
            </a:r>
            <a:r>
              <a:rPr lang="en-GB" sz="1800" dirty="0" smtClean="0"/>
              <a:t>  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betaDROPNMR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CERN doc. stud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. Via SWISS Fund and KT-Med</a:t>
            </a:r>
          </a:p>
          <a:p>
            <a:pPr marL="457200" lvl="3" indent="0">
              <a:buNone/>
            </a:pPr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800" b="1" dirty="0" smtClean="0">
                <a:solidFill>
                  <a:srgbClr val="000000"/>
                </a:solidFill>
                <a:latin typeface="Calibri" charset="0"/>
              </a:rPr>
              <a:t>Karolina </a:t>
            </a:r>
            <a:r>
              <a:rPr lang="en-US" sz="1800" b="1" dirty="0" err="1" smtClean="0">
                <a:solidFill>
                  <a:srgbClr val="000000"/>
                </a:solidFill>
                <a:latin typeface="Calibri" charset="0"/>
              </a:rPr>
              <a:t>Kulesz</a:t>
            </a:r>
            <a:r>
              <a:rPr lang="en-US" sz="1800" b="1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(Oct </a:t>
            </a:r>
            <a:r>
              <a:rPr lang="en-GB" sz="1800" dirty="0"/>
              <a:t>2018 – Sept 2021)   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/ Univ. Geneva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CERN doc. stud. Via the ERC beta-drop NMR</a:t>
            </a:r>
          </a:p>
          <a:p>
            <a:pPr marL="457200" lvl="3" indent="0">
              <a:buNone/>
            </a:pP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endParaRPr lang="en-US" sz="18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Rectangle 5"/>
          <p:cNvSpPr/>
          <p:nvPr/>
        </p:nvSpPr>
        <p:spPr>
          <a:xfrm>
            <a:off x="2419641" y="599944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3" indent="0">
              <a:buNone/>
            </a:pPr>
            <a:r>
              <a:rPr lang="es-ES" sz="1400" dirty="0"/>
              <a:t>And </a:t>
            </a:r>
            <a:r>
              <a:rPr lang="es-ES" sz="1400" dirty="0" err="1"/>
              <a:t>many</a:t>
            </a:r>
            <a:r>
              <a:rPr lang="es-ES" sz="1400" dirty="0"/>
              <a:t> </a:t>
            </a:r>
            <a:r>
              <a:rPr lang="es-ES" sz="1400" dirty="0" err="1"/>
              <a:t>others</a:t>
            </a:r>
            <a:r>
              <a:rPr lang="es-ES" sz="1400" dirty="0"/>
              <a:t> </a:t>
            </a:r>
            <a:r>
              <a:rPr lang="es-ES" sz="1400" dirty="0" err="1"/>
              <a:t>paid</a:t>
            </a:r>
            <a:r>
              <a:rPr lang="es-ES" sz="1400" dirty="0"/>
              <a:t> </a:t>
            </a:r>
            <a:r>
              <a:rPr lang="es-ES" sz="1400" dirty="0" err="1"/>
              <a:t>by</a:t>
            </a:r>
            <a:r>
              <a:rPr lang="es-ES" sz="1400" dirty="0"/>
              <a:t> </a:t>
            </a:r>
            <a:r>
              <a:rPr lang="es-ES" sz="1400" dirty="0" err="1"/>
              <a:t>their</a:t>
            </a:r>
            <a:r>
              <a:rPr lang="es-ES" sz="1400" dirty="0"/>
              <a:t> home </a:t>
            </a:r>
            <a:r>
              <a:rPr lang="es-ES" sz="1400" dirty="0" err="1"/>
              <a:t>institution</a:t>
            </a:r>
            <a:r>
              <a:rPr lang="es-ES" sz="1400" dirty="0"/>
              <a:t> </a:t>
            </a:r>
            <a:endParaRPr lang="es-ES" sz="1400" dirty="0" smtClean="0"/>
          </a:p>
          <a:p>
            <a:pPr marL="457200" lvl="3" indent="0">
              <a:buNone/>
            </a:pPr>
            <a:r>
              <a:rPr lang="es-ES" sz="1400" dirty="0" smtClean="0"/>
              <a:t>(+ </a:t>
            </a:r>
            <a:r>
              <a:rPr lang="es-ES" sz="1400" dirty="0"/>
              <a:t>eventual </a:t>
            </a:r>
            <a:r>
              <a:rPr lang="es-ES" sz="1400" dirty="0" err="1"/>
              <a:t>subsistance</a:t>
            </a:r>
            <a:r>
              <a:rPr lang="es-ES" sz="1400" dirty="0"/>
              <a:t> </a:t>
            </a:r>
            <a:r>
              <a:rPr lang="es-ES" sz="1400" dirty="0" err="1"/>
              <a:t>from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collaboration</a:t>
            </a:r>
            <a:r>
              <a:rPr lang="es-ES" sz="1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4382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Visits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89" y="2069568"/>
            <a:ext cx="7754629" cy="4324842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63688" y="1129724"/>
            <a:ext cx="7653536" cy="4525963"/>
          </a:xfrm>
        </p:spPr>
        <p:txBody>
          <a:bodyPr/>
          <a:lstStyle/>
          <a:p>
            <a:r>
              <a:rPr lang="en-US" dirty="0" smtClean="0"/>
              <a:t>ISOLDE Visits: increase by almost factor 3 in 5 years !</a:t>
            </a:r>
          </a:p>
          <a:p>
            <a:r>
              <a:rPr lang="en-US" dirty="0" smtClean="0"/>
              <a:t>Thanks to enthusiastic help of many local PhD, Post-docs, Fellows, …</a:t>
            </a:r>
          </a:p>
          <a:p>
            <a:r>
              <a:rPr lang="en-US" dirty="0" smtClean="0"/>
              <a:t>Thanks to coordination by Hanne Heylen (Fellow since 2017)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899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Visits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4" y="1412776"/>
            <a:ext cx="4616856" cy="26803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43608" y="1048210"/>
            <a:ext cx="3585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visitors and visits/month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2" y="3874114"/>
            <a:ext cx="5350376" cy="30266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1418807"/>
            <a:ext cx="4264104" cy="15415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9745" y="3499435"/>
            <a:ext cx="3539199" cy="238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59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2018 - 1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4985" y="1124744"/>
            <a:ext cx="2987824" cy="4525963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smtClean="0"/>
              <a:t>Courier </a:t>
            </a:r>
          </a:p>
          <a:p>
            <a:pPr marL="0" indent="0">
              <a:buNone/>
            </a:pPr>
            <a:r>
              <a:rPr lang="en-US" dirty="0" smtClean="0"/>
              <a:t>January 2018: by V. Manea and D. Lunney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6307032" cy="1816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69236"/>
            <a:ext cx="6264985" cy="39795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7333" y="980728"/>
            <a:ext cx="1681875" cy="22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823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2018 -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268760"/>
            <a:ext cx="4392488" cy="4525963"/>
          </a:xfrm>
        </p:spPr>
        <p:txBody>
          <a:bodyPr/>
          <a:lstStyle/>
          <a:p>
            <a:r>
              <a:rPr lang="en-US" dirty="0" smtClean="0"/>
              <a:t>CERN News: Experiments – June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" y="1052736"/>
            <a:ext cx="4394299" cy="59456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0" y="1772816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https://home.cern/news/</a:t>
            </a:r>
            <a:r>
              <a:rPr lang="en-US" u="sng" dirty="0"/>
              <a:t>news/experiments</a:t>
            </a:r>
            <a:r>
              <a:rPr lang="en-US" dirty="0"/>
              <a:t>/isolde-peers-world-dna</a:t>
            </a:r>
          </a:p>
        </p:txBody>
      </p:sp>
    </p:spTree>
    <p:extLst>
      <p:ext uri="{BB962C8B-B14F-4D97-AF65-F5344CB8AC3E}">
        <p14:creationId xmlns:p14="http://schemas.microsoft.com/office/powerpoint/2010/main" val="1753262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7589</TotalTime>
  <Words>407</Words>
  <Application>Microsoft Office PowerPoint</Application>
  <PresentationFormat>On-screen Show (4:3)</PresentationFormat>
  <Paragraphs>141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News from the ISOLDE group   March 19, 2019</vt:lpstr>
      <vt:lpstr>content</vt:lpstr>
      <vt:lpstr>Associates &amp; Corresponding Associates &amp; staff</vt:lpstr>
      <vt:lpstr>CERN Fellows</vt:lpstr>
      <vt:lpstr>CERN Doctoral Students</vt:lpstr>
      <vt:lpstr>ISOLDE Visits 2018</vt:lpstr>
      <vt:lpstr>ISOLDE Visits 2018</vt:lpstr>
      <vt:lpstr>Outreach 2018 - 1</vt:lpstr>
      <vt:lpstr>Outreach 2018 - 2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Meetings 2019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Gerda Neyens</cp:lastModifiedBy>
  <cp:revision>675</cp:revision>
  <cp:lastPrinted>2018-10-30T09:54:49Z</cp:lastPrinted>
  <dcterms:created xsi:type="dcterms:W3CDTF">2012-03-08T16:06:15Z</dcterms:created>
  <dcterms:modified xsi:type="dcterms:W3CDTF">2019-03-18T12:54:11Z</dcterms:modified>
</cp:coreProperties>
</file>