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</p:sldMasterIdLst>
  <p:notesMasterIdLst>
    <p:notesMasterId r:id="rId7"/>
  </p:notesMasterIdLst>
  <p:sldIdLst>
    <p:sldId id="367" r:id="rId2"/>
    <p:sldId id="368" r:id="rId3"/>
    <p:sldId id="369" r:id="rId4"/>
    <p:sldId id="370" r:id="rId5"/>
    <p:sldId id="37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522" autoAdjust="0"/>
  </p:normalViewPr>
  <p:slideViewPr>
    <p:cSldViewPr>
      <p:cViewPr varScale="1">
        <p:scale>
          <a:sx n="80" d="100"/>
          <a:sy n="80" d="100"/>
        </p:scale>
        <p:origin x="25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204864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ISOLDE 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responsible persons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800" dirty="0" smtClean="0">
                <a:solidFill>
                  <a:srgbClr val="000090"/>
                </a:solidFill>
              </a:rPr>
              <a:t>March 19, 2019</a:t>
            </a:r>
            <a:endParaRPr lang="en-US" sz="2800" dirty="0"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4869160"/>
            <a:ext cx="6400800" cy="1176536"/>
          </a:xfrm>
        </p:spPr>
        <p:txBody>
          <a:bodyPr>
            <a:normAutofit/>
          </a:bodyPr>
          <a:lstStyle/>
          <a:p>
            <a:r>
              <a:rPr lang="de-DE" sz="2400" dirty="0" smtClean="0"/>
              <a:t>Bertram Blank</a:t>
            </a:r>
          </a:p>
        </p:txBody>
      </p:sp>
    </p:spTree>
    <p:extLst>
      <p:ext uri="{BB962C8B-B14F-4D97-AF65-F5344CB8AC3E}">
        <p14:creationId xmlns:p14="http://schemas.microsoft.com/office/powerpoint/2010/main" val="339932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 with current end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340768"/>
            <a:ext cx="7653536" cy="4968552"/>
          </a:xfrm>
        </p:spPr>
        <p:txBody>
          <a:bodyPr>
            <a:normAutofit/>
          </a:bodyPr>
          <a:lstStyle/>
          <a:p>
            <a:r>
              <a:rPr lang="en-US" b="1" dirty="0" smtClean="0"/>
              <a:t>ISCC Chair  (ISCC)	</a:t>
            </a:r>
            <a:r>
              <a:rPr lang="en-US" dirty="0" smtClean="0"/>
              <a:t>	</a:t>
            </a:r>
            <a:r>
              <a:rPr lang="en-US" sz="1700" dirty="0" smtClean="0"/>
              <a:t>Bertram Blank 	ends </a:t>
            </a:r>
            <a:r>
              <a:rPr lang="en-US" sz="1700" b="1" dirty="0" smtClean="0"/>
              <a:t>Dec. 2019  </a:t>
            </a:r>
          </a:p>
          <a:p>
            <a:pPr marL="0" indent="0">
              <a:buNone/>
            </a:pPr>
            <a:r>
              <a:rPr lang="en-US" sz="1700" dirty="0" smtClean="0"/>
              <a:t>	</a:t>
            </a:r>
            <a:endParaRPr lang="en-US" dirty="0"/>
          </a:p>
          <a:p>
            <a:r>
              <a:rPr lang="en-US" b="1" dirty="0" smtClean="0"/>
              <a:t>INTC Chair</a:t>
            </a:r>
            <a:r>
              <a:rPr lang="en-US" dirty="0"/>
              <a:t> </a:t>
            </a:r>
            <a:r>
              <a:rPr lang="en-US" dirty="0" smtClean="0"/>
              <a:t> (RB)			</a:t>
            </a:r>
            <a:r>
              <a:rPr lang="en-US" sz="1700" dirty="0" smtClean="0"/>
              <a:t>Karsten Riisager 	</a:t>
            </a:r>
            <a:r>
              <a:rPr lang="en-US" sz="1700" dirty="0" smtClean="0"/>
              <a:t>ends </a:t>
            </a:r>
            <a:r>
              <a:rPr lang="en-US" sz="1700" b="1" dirty="0" smtClean="0"/>
              <a:t>Dec. 2019</a:t>
            </a:r>
          </a:p>
          <a:p>
            <a:pPr marL="457200" lvl="1" indent="0">
              <a:buNone/>
            </a:pPr>
            <a:endParaRPr lang="en-US" sz="1700" b="1" dirty="0"/>
          </a:p>
          <a:p>
            <a:r>
              <a:rPr lang="en-US" b="1" dirty="0"/>
              <a:t>ISOLDE Group </a:t>
            </a:r>
            <a:r>
              <a:rPr lang="en-US" b="1" dirty="0" smtClean="0"/>
              <a:t>Leader </a:t>
            </a:r>
            <a:r>
              <a:rPr lang="en-US" b="1" dirty="0"/>
              <a:t>+ </a:t>
            </a:r>
            <a:r>
              <a:rPr lang="en-US" b="1" dirty="0" smtClean="0"/>
              <a:t>Collaboration spokesperson  (ISCC)  </a:t>
            </a:r>
            <a:endParaRPr lang="en-US" b="1" dirty="0"/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			</a:t>
            </a:r>
            <a:r>
              <a:rPr lang="en-US" sz="1700" dirty="0" smtClean="0"/>
              <a:t>Gerda </a:t>
            </a:r>
            <a:r>
              <a:rPr lang="en-US" sz="1700" dirty="0"/>
              <a:t>Neyens 	ends </a:t>
            </a:r>
            <a:r>
              <a:rPr lang="en-US" sz="1700" b="1" dirty="0"/>
              <a:t>June 2020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  <a:p>
            <a:r>
              <a:rPr lang="en-US" b="1" dirty="0" smtClean="0"/>
              <a:t>ISOLDE Technical Coordinator </a:t>
            </a:r>
            <a:r>
              <a:rPr lang="en-US" dirty="0" smtClean="0"/>
              <a:t>(EN) </a:t>
            </a:r>
            <a:r>
              <a:rPr lang="en-US" b="1" dirty="0" smtClean="0"/>
              <a:t> </a:t>
            </a:r>
            <a:r>
              <a:rPr lang="en-US" sz="1700" dirty="0" smtClean="0"/>
              <a:t>Richard </a:t>
            </a:r>
            <a:r>
              <a:rPr lang="en-US" sz="1700" dirty="0" err="1" smtClean="0"/>
              <a:t>Catherall</a:t>
            </a:r>
            <a:r>
              <a:rPr lang="en-US" sz="1700" dirty="0" smtClean="0"/>
              <a:t>      ends </a:t>
            </a:r>
            <a:r>
              <a:rPr lang="en-US" sz="1700" b="1" dirty="0" smtClean="0"/>
              <a:t>Dec. 2020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ISOLDE Physics Coordinator (ISCC)</a:t>
            </a:r>
            <a:r>
              <a:rPr lang="en-US" dirty="0"/>
              <a:t>	</a:t>
            </a:r>
            <a:r>
              <a:rPr lang="en-US" sz="1700" dirty="0" smtClean="0"/>
              <a:t>Karl Johnston 	ends </a:t>
            </a:r>
            <a:r>
              <a:rPr lang="en-US" sz="1700" b="1" dirty="0" smtClean="0"/>
              <a:t>Sept.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482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Proposed new end dates: spread new persons in time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187624" y="1340768"/>
            <a:ext cx="7956376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ISCC Chair </a:t>
            </a:r>
            <a:r>
              <a:rPr lang="en-US" dirty="0" smtClean="0"/>
              <a:t>(ISCC)		</a:t>
            </a:r>
            <a:r>
              <a:rPr lang="en-US" sz="1700" dirty="0" smtClean="0"/>
              <a:t>Bertram Blank 	ends </a:t>
            </a:r>
            <a:r>
              <a:rPr lang="en-US" sz="1700" b="1" dirty="0" smtClean="0"/>
              <a:t>Dec. 2019</a:t>
            </a:r>
          </a:p>
          <a:p>
            <a:pPr marL="0" indent="0">
              <a:buFontTx/>
              <a:buNone/>
            </a:pPr>
            <a:r>
              <a:rPr lang="en-US" sz="1700" dirty="0" smtClean="0"/>
              <a:t>	</a:t>
            </a:r>
            <a:endParaRPr lang="en-US" dirty="0" smtClean="0"/>
          </a:p>
          <a:p>
            <a:r>
              <a:rPr lang="en-US" b="1" dirty="0" smtClean="0"/>
              <a:t>INTC Chair </a:t>
            </a:r>
            <a:r>
              <a:rPr lang="en-US" dirty="0" smtClean="0">
                <a:solidFill>
                  <a:srgbClr val="0070C0"/>
                </a:solidFill>
              </a:rPr>
              <a:t>(RB)</a:t>
            </a:r>
            <a:r>
              <a:rPr lang="en-US" dirty="0" smtClean="0"/>
              <a:t>			</a:t>
            </a:r>
            <a:r>
              <a:rPr lang="en-US" sz="1700" dirty="0" smtClean="0"/>
              <a:t>Karsten Riisager 	</a:t>
            </a:r>
            <a:r>
              <a:rPr lang="en-US" sz="1700" dirty="0" smtClean="0">
                <a:solidFill>
                  <a:srgbClr val="0070C0"/>
                </a:solidFill>
              </a:rPr>
              <a:t>extend to mid 2020  ?</a:t>
            </a:r>
            <a:endParaRPr lang="en-US" sz="1700" b="1" dirty="0" smtClean="0">
              <a:solidFill>
                <a:srgbClr val="0070C0"/>
              </a:solidFill>
            </a:endParaRPr>
          </a:p>
          <a:p>
            <a:pPr marL="457200" lvl="1" indent="0">
              <a:buFont typeface="Wingdings" pitchFamily="2" charset="2"/>
              <a:buNone/>
            </a:pPr>
            <a:endParaRPr lang="en-US" sz="1700" b="1" dirty="0" smtClean="0"/>
          </a:p>
          <a:p>
            <a:r>
              <a:rPr lang="en-US" b="1" dirty="0"/>
              <a:t>ISOLDE Technical Coordinator </a:t>
            </a:r>
            <a:r>
              <a:rPr lang="en-US" dirty="0"/>
              <a:t>(EN) </a:t>
            </a:r>
            <a:r>
              <a:rPr lang="en-US" b="1" dirty="0"/>
              <a:t>	</a:t>
            </a:r>
            <a:r>
              <a:rPr lang="en-US" dirty="0"/>
              <a:t>Richard </a:t>
            </a:r>
            <a:r>
              <a:rPr lang="en-US" dirty="0" err="1"/>
              <a:t>Catherall</a:t>
            </a:r>
            <a:r>
              <a:rPr lang="en-US" dirty="0"/>
              <a:t>      </a:t>
            </a:r>
            <a:r>
              <a:rPr lang="en-US"/>
              <a:t>ends </a:t>
            </a:r>
            <a:r>
              <a:rPr lang="en-US" b="1" smtClean="0"/>
              <a:t>Dec. </a:t>
            </a:r>
            <a:r>
              <a:rPr lang="en-US" b="1" dirty="0" smtClean="0"/>
              <a:t>2020</a:t>
            </a:r>
          </a:p>
          <a:p>
            <a:pPr marL="0" indent="0">
              <a:buNone/>
            </a:pPr>
            <a:endParaRPr lang="en-US" b="1" dirty="0"/>
          </a:p>
          <a:p>
            <a:r>
              <a:rPr lang="en-US" b="1" dirty="0" smtClean="0"/>
              <a:t>ISOLDE Group Leader + Collaboration spokesperson   </a:t>
            </a:r>
            <a:r>
              <a:rPr lang="en-US" dirty="0">
                <a:solidFill>
                  <a:srgbClr val="0070C0"/>
                </a:solidFill>
              </a:rPr>
              <a:t>(ISCC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  <a:r>
              <a:rPr lang="en-US" b="1" dirty="0" smtClean="0"/>
              <a:t> </a:t>
            </a:r>
          </a:p>
          <a:p>
            <a:pPr marL="0" indent="0">
              <a:buFontTx/>
              <a:buNone/>
            </a:pPr>
            <a:r>
              <a:rPr lang="en-US" b="1" dirty="0" smtClean="0"/>
              <a:t>				</a:t>
            </a:r>
            <a:r>
              <a:rPr lang="en-US" sz="1700" dirty="0" smtClean="0"/>
              <a:t>Gerda Neyens 	</a:t>
            </a:r>
            <a:r>
              <a:rPr lang="en-US" sz="1700" dirty="0" smtClean="0">
                <a:solidFill>
                  <a:srgbClr val="0070C0"/>
                </a:solidFill>
              </a:rPr>
              <a:t>extend to June 2021 ?</a:t>
            </a:r>
          </a:p>
          <a:p>
            <a:pPr marL="0" indent="0">
              <a:buFontTx/>
              <a:buNone/>
            </a:pPr>
            <a:endParaRPr lang="en-US" dirty="0" smtClean="0"/>
          </a:p>
          <a:p>
            <a:r>
              <a:rPr lang="en-US" b="1" dirty="0" smtClean="0"/>
              <a:t>ISOLDE Physics Coordinator </a:t>
            </a:r>
            <a:r>
              <a:rPr lang="en-US" dirty="0" smtClean="0"/>
              <a:t>(ISCC)	</a:t>
            </a:r>
            <a:r>
              <a:rPr lang="en-US" sz="1700" dirty="0" smtClean="0"/>
              <a:t>Karl Johnston 	ends </a:t>
            </a:r>
            <a:r>
              <a:rPr lang="en-US" sz="1700" b="1" dirty="0" smtClean="0"/>
              <a:t>Sept. 2022</a:t>
            </a:r>
          </a:p>
        </p:txBody>
      </p:sp>
    </p:spTree>
    <p:extLst>
      <p:ext uri="{BB962C8B-B14F-4D97-AF65-F5344CB8AC3E}">
        <p14:creationId xmlns:p14="http://schemas.microsoft.com/office/powerpoint/2010/main" val="367839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0"/>
            <a:ext cx="7643192" cy="98073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New ISCC Chair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Call for candidates now</a:t>
            </a:r>
          </a:p>
          <a:p>
            <a:r>
              <a:rPr lang="en-US" dirty="0" smtClean="0"/>
              <a:t>To </a:t>
            </a:r>
            <a:r>
              <a:rPr lang="en-US" dirty="0" smtClean="0"/>
              <a:t>be decided in July meeting </a:t>
            </a:r>
          </a:p>
          <a:p>
            <a:r>
              <a:rPr lang="en-US" dirty="0" smtClean="0"/>
              <a:t>New CHAIR-ELECT present at November meeting – in place early 2020</a:t>
            </a:r>
          </a:p>
          <a:p>
            <a:endParaRPr lang="en-US" dirty="0"/>
          </a:p>
          <a:p>
            <a:r>
              <a:rPr lang="en-US" dirty="0" smtClean="0"/>
              <a:t>Election procedure:</a:t>
            </a:r>
          </a:p>
          <a:p>
            <a:pPr lvl="1"/>
            <a:r>
              <a:rPr lang="en-US" dirty="0"/>
              <a:t>Search committee: </a:t>
            </a:r>
            <a:r>
              <a:rPr lang="en-US" dirty="0" smtClean="0"/>
              <a:t>ISCC chair, GL, INTC chair + 1 ISCC member </a:t>
            </a:r>
            <a:endParaRPr lang="en-US" dirty="0"/>
          </a:p>
          <a:p>
            <a:pPr lvl="1"/>
            <a:r>
              <a:rPr lang="en-US" dirty="0"/>
              <a:t>They contact potential candidates</a:t>
            </a:r>
          </a:p>
          <a:p>
            <a:pPr lvl="1"/>
            <a:r>
              <a:rPr lang="en-US" dirty="0"/>
              <a:t>Candidates sent their interest to </a:t>
            </a:r>
            <a:r>
              <a:rPr lang="en-US" dirty="0" smtClean="0"/>
              <a:t>ISCC chair </a:t>
            </a:r>
            <a:r>
              <a:rPr lang="en-US" dirty="0"/>
              <a:t>by June 10</a:t>
            </a:r>
          </a:p>
          <a:p>
            <a:pPr lvl="1"/>
            <a:r>
              <a:rPr lang="en-US" dirty="0"/>
              <a:t>Election new chair July 1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Elect 1 ISCC member to be part of search committee 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12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0"/>
            <a:ext cx="7643192" cy="98073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Extension / new Group Leader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Option 1: extension with 1 year</a:t>
            </a:r>
          </a:p>
          <a:p>
            <a:pPr lvl="1"/>
            <a:r>
              <a:rPr lang="en-US" dirty="0" smtClean="0"/>
              <a:t>Support from ISCC this meeting</a:t>
            </a:r>
          </a:p>
          <a:p>
            <a:pPr lvl="1"/>
            <a:r>
              <a:rPr lang="en-US" dirty="0" smtClean="0"/>
              <a:t>Request agreement from home institution</a:t>
            </a:r>
          </a:p>
          <a:p>
            <a:pPr lvl="1"/>
            <a:r>
              <a:rPr lang="en-US" dirty="0" smtClean="0"/>
              <a:t>If yes, continue till June 30, 2021 – election postponed till 2020.</a:t>
            </a:r>
          </a:p>
          <a:p>
            <a:pPr lvl="1"/>
            <a:r>
              <a:rPr lang="en-US" dirty="0" smtClean="0"/>
              <a:t>If no, start election procedure immediately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Option 2: election procedure to select new GL to start June 1, 2020 (to have </a:t>
            </a:r>
            <a:r>
              <a:rPr lang="en-US" dirty="0" smtClean="0"/>
              <a:t>one month overlap </a:t>
            </a:r>
            <a:r>
              <a:rPr lang="en-US" dirty="0" smtClean="0"/>
              <a:t>with current)</a:t>
            </a:r>
          </a:p>
          <a:p>
            <a:pPr lvl="1"/>
            <a:r>
              <a:rPr lang="en-US" dirty="0" smtClean="0"/>
              <a:t>Search committee (same as for ISCC chair) contacts potential candidates</a:t>
            </a:r>
          </a:p>
          <a:p>
            <a:pPr lvl="1"/>
            <a:r>
              <a:rPr lang="en-US" dirty="0" smtClean="0"/>
              <a:t>Open a call early July (CERN recruiting)</a:t>
            </a:r>
          </a:p>
          <a:p>
            <a:pPr lvl="1"/>
            <a:r>
              <a:rPr lang="en-US" dirty="0" smtClean="0"/>
              <a:t>Deadline for applications submitted by October 1</a:t>
            </a:r>
          </a:p>
          <a:p>
            <a:pPr lvl="1"/>
            <a:r>
              <a:rPr lang="en-US" dirty="0" smtClean="0"/>
              <a:t>Short-list selection by search committee  October 11 (max 4)</a:t>
            </a:r>
          </a:p>
          <a:p>
            <a:pPr lvl="1"/>
            <a:r>
              <a:rPr lang="en-US" dirty="0" smtClean="0"/>
              <a:t>Notify short-listed persons October 14</a:t>
            </a:r>
          </a:p>
          <a:p>
            <a:pPr lvl="1"/>
            <a:r>
              <a:rPr lang="en-US" dirty="0" smtClean="0"/>
              <a:t>Interview short-listed persons November 5 ISCC meeting + </a:t>
            </a:r>
            <a:r>
              <a:rPr lang="en-US" dirty="0" smtClean="0"/>
              <a:t>selection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418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6191</TotalTime>
  <Words>223</Words>
  <Application>Microsoft Office PowerPoint</Application>
  <PresentationFormat>Affichage à l'écran (4:3)</PresentationFormat>
  <Paragraphs>54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ISOLDE   responsible persons  March 19, 2019</vt:lpstr>
      <vt:lpstr>Roles with current end dates</vt:lpstr>
      <vt:lpstr>Proposed new end dates: spread new persons in time</vt:lpstr>
      <vt:lpstr>New ISCC Chair</vt:lpstr>
      <vt:lpstr>Extension / new Group Leader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bertram blank</cp:lastModifiedBy>
  <cp:revision>633</cp:revision>
  <dcterms:created xsi:type="dcterms:W3CDTF">2012-03-08T16:06:15Z</dcterms:created>
  <dcterms:modified xsi:type="dcterms:W3CDTF">2019-03-18T18:25:41Z</dcterms:modified>
</cp:coreProperties>
</file>