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82" r:id="rId3"/>
    <p:sldId id="289" r:id="rId4"/>
    <p:sldId id="260" r:id="rId5"/>
    <p:sldId id="261" r:id="rId6"/>
    <p:sldId id="262" r:id="rId7"/>
    <p:sldId id="265" r:id="rId8"/>
    <p:sldId id="263" r:id="rId9"/>
    <p:sldId id="286" r:id="rId10"/>
    <p:sldId id="266" r:id="rId11"/>
    <p:sldId id="257" r:id="rId12"/>
    <p:sldId id="287" r:id="rId13"/>
    <p:sldId id="294" r:id="rId14"/>
    <p:sldId id="258" r:id="rId15"/>
    <p:sldId id="269" r:id="rId16"/>
    <p:sldId id="276" r:id="rId17"/>
    <p:sldId id="278" r:id="rId18"/>
    <p:sldId id="274" r:id="rId19"/>
    <p:sldId id="270" r:id="rId20"/>
    <p:sldId id="277" r:id="rId21"/>
    <p:sldId id="280" r:id="rId22"/>
    <p:sldId id="281" r:id="rId23"/>
    <p:sldId id="293" r:id="rId24"/>
    <p:sldId id="288" r:id="rId25"/>
    <p:sldId id="267" r:id="rId26"/>
    <p:sldId id="272" r:id="rId27"/>
    <p:sldId id="259" r:id="rId28"/>
    <p:sldId id="271" r:id="rId29"/>
    <p:sldId id="264" r:id="rId30"/>
    <p:sldId id="268" r:id="rId31"/>
    <p:sldId id="290" r:id="rId32"/>
    <p:sldId id="291" r:id="rId33"/>
    <p:sldId id="27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97B7B-0096-48B7-BE8F-8A1E75E833B8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9F9BB-DAB1-475D-8806-C5E15AF43A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15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23F22-CA07-40FB-9314-318DA6E31F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200" y="1227599"/>
            <a:ext cx="11037600" cy="1404859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0132A9-2858-4006-B43A-E42A2AFBA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89838"/>
            <a:ext cx="9144000" cy="10309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AFD1E-DF15-41BE-957F-E3149DFAF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E43FD-886B-4B9F-A934-0E2279C42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 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53476-987C-4653-8497-1E933EF86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BB32FD-BC30-42EF-80AB-3A0A787126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464000" y="2632460"/>
            <a:ext cx="3311999" cy="248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096A1-D69C-4B69-9305-98263E7787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474" y="6219568"/>
            <a:ext cx="2124076" cy="5931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22C34E-9F69-472F-B03B-F702F7ED6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00" y="6356349"/>
            <a:ext cx="1416690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8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04FB2-7515-4E5B-AD69-E79A68576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23B5B8-A81E-4B65-A7EF-B78F3C900D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5B8730-030C-4620-A9AD-67943E7A7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A48ECE-297C-453A-97C0-13561024A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9AD5EF-0490-45B1-B884-C438CC3B3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 David Cohen - Optomechanical parametric instabilities study for Virgo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2A545-19D8-4ECB-A588-7F8C2B3C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48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5A772-BA26-4B2B-92E8-FD72FD9A4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55F75D-6E32-4CE5-BCCC-BB7019732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26A49-9AB1-4331-BD18-637E5AC60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7C838-D7BC-4425-92DF-316705142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 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94EA-2BE0-4C85-BF56-E5082D955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578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5D8DD2-ACB0-4A3B-B2C5-7A037BDF92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3D20E8-1792-49AB-B5AB-BC0D15E79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E72E2-D48C-47B7-8F69-467279D54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E018B-B108-42A0-B1C8-1F9D29373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 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85E00-D58F-42BF-97CC-B04682487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32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9A8FA-C0C6-4E49-AF8A-BD193B56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5A610-72DB-4022-BF04-10F19971E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79FE7-EB11-45E6-8C64-12D83A10F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ACBFB-5936-4203-A35D-7785D128A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C99ED-888C-4A84-8082-A8C4E65C5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288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F9D49-9033-45F1-AF80-1641DBF7D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B56EE-FD05-4FC8-B7F9-125F9473A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B7096-CA95-4431-8EEB-B7290D8D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4BCBB-9B0B-4A98-923E-5A158D29E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D43D6-F173-4BBE-A36B-FEA9638DD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82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F38E3-2127-4677-AD94-650BAC364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5C15F-BB43-4AB6-894A-B3CCB97EA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5181600" cy="389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7B6F96-2039-4E64-AEBE-0E6262D85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86000"/>
            <a:ext cx="5181600" cy="389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6437E-5EFA-444D-8BB8-287E93801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9048A3-A02E-40FA-A58E-2C2527912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2DC5EC-98DF-46F2-AACF-EC5E926A5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7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47124-E9D6-4C58-9E08-532B82934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74400"/>
            <a:ext cx="10515600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325D4-D306-4AFD-809A-618DAD90C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271600"/>
            <a:ext cx="5157787" cy="486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96D4B-8BEC-4EB4-9D79-A4D8151376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61200"/>
            <a:ext cx="5157787" cy="343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246690-072E-4289-AF3E-D96890384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271600"/>
            <a:ext cx="5183188" cy="486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5A0E9E-E281-4DF7-8982-6C2CCE4BF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61200"/>
            <a:ext cx="5183188" cy="343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AE3AAB-D364-498F-9941-EA1B3CCFF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C60642-E105-4E7D-BA8E-CF27B64F5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CA6AB4-A855-4024-A94C-72EA30344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34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47124-E9D6-4C58-9E08-532B82934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74400"/>
            <a:ext cx="10515600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325D4-D306-4AFD-809A-618DAD90C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2271600"/>
            <a:ext cx="4064400" cy="486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96D4B-8BEC-4EB4-9D79-A4D8151376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2761200"/>
            <a:ext cx="4064400" cy="3430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AE3AAB-D364-498F-9941-EA1B3CCFF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C60642-E105-4E7D-BA8E-CF27B64F5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CA6AB4-A855-4024-A94C-72EA30344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BFCC931-B8B3-4F22-B8B2-62F2BE9281F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064400" y="2757600"/>
            <a:ext cx="4064400" cy="343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97AEA17-7862-4D80-B3E2-062B1BD1244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063201" y="2275200"/>
            <a:ext cx="4064400" cy="486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1D9B0F4-CE82-49FA-A322-B5CA6E703522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127601" y="2764800"/>
            <a:ext cx="4064400" cy="343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4338037-797A-4A14-993A-D32DA88A1BF6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8127601" y="2275200"/>
            <a:ext cx="4064400" cy="486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645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58774-DE04-4BCE-9CD4-DDC3C0884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22D8E1-2692-4A3A-81C5-6BC6AFCF3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082B68-1BF8-4B4A-88AD-DA97301A0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DDEA9-F4E8-42A6-A051-40AAD5D7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54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0CD059-D52C-465A-95E4-7894D399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B562C7-73E8-4393-B7BD-377A0E4E3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53D47-812A-461E-8F1E-09FDC36D3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1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4807D-693D-4273-8C95-4EAD5AA8B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2E3E6-6AAC-4A43-987B-91BEFE3B6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008AA7-DBD0-4B1A-A53B-971776743F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2A01CE-81C1-40CE-A876-7186FFBCB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C0E506-5692-4A29-8572-32065C241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 David Cohen - Optomechanical parametric instabilities study for Virgo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12AB67-5CE4-4FEF-910D-BAC9BCF52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18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026316-7049-4136-8BE1-4D6538060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4399"/>
            <a:ext cx="10515600" cy="83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E3960-6362-4E6C-8941-6F34C9307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85999"/>
            <a:ext cx="10515600" cy="389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37F85-BC36-4479-8668-4625A4BB61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898B"/>
                </a:solidFill>
              </a:defRPr>
            </a:lvl1pPr>
          </a:lstStyle>
          <a:p>
            <a:r>
              <a:rPr lang="en-US"/>
              <a:t>28/05/2019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13760-B39E-4019-941F-D2568965A4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4119" y="6356350"/>
            <a:ext cx="4571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898B"/>
                </a:solidFill>
              </a:defRPr>
            </a:lvl1pPr>
          </a:lstStyle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C1A99-29D4-48F5-9947-246012286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898B"/>
                </a:solidFill>
              </a:defRPr>
            </a:lvl1pPr>
          </a:lstStyle>
          <a:p>
            <a:fld id="{4E5EDF2C-BDB0-4F5C-AE3D-58E8F57BE158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47CB7A14-5DE5-4F83-A280-0C93A2CDBF4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89" y="198536"/>
            <a:ext cx="1439271" cy="831752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E185904B-FD06-496A-829B-9B03FE91FBA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542" y="121969"/>
            <a:ext cx="973344" cy="984886"/>
          </a:xfrm>
          <a:prstGeom prst="rect">
            <a:avLst/>
          </a:prstGeom>
        </p:spPr>
      </p:pic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8F3030E8-E05B-4DB2-AF94-52B55462A61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693" y="77334"/>
            <a:ext cx="1738412" cy="10170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F6985F-D74C-4926-B6A0-1A282288BB05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596" y="410829"/>
            <a:ext cx="2224215" cy="40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02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898B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irgo-gw.eu/#news_o3_star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5D0C1-E446-4DE8-BF2F-FD496FB328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300" dirty="0"/>
              <a:t>The Advanced Virgo detector: control, noise hunting and data quality to improve its sensitivity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859494-64BB-49F6-A5DA-9D8774997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89838"/>
            <a:ext cx="9144000" cy="16681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u="sng" dirty="0"/>
              <a:t>David Cohen</a:t>
            </a:r>
            <a:r>
              <a:rPr lang="en-GB" sz="1800" dirty="0"/>
              <a:t> dcohen@lal.in2p3.fr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Supervisor: Nicolas Arnaud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 err="1"/>
              <a:t>Laboratoire</a:t>
            </a:r>
            <a:r>
              <a:rPr lang="en-GB" sz="1400" dirty="0"/>
              <a:t> de </a:t>
            </a:r>
            <a:r>
              <a:rPr lang="en-GB" sz="1400" dirty="0" err="1"/>
              <a:t>l’Accélérateur</a:t>
            </a:r>
            <a:r>
              <a:rPr lang="en-GB" sz="1400" dirty="0"/>
              <a:t> </a:t>
            </a:r>
            <a:r>
              <a:rPr lang="en-GB" sz="1400" dirty="0" err="1"/>
              <a:t>Linéaire</a:t>
            </a:r>
            <a:r>
              <a:rPr lang="en-GB" sz="1400" dirty="0"/>
              <a:t>, Orsay, France – Groupe Virgo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/>
              <a:t>CNRS/IN2P3, </a:t>
            </a:r>
            <a:r>
              <a:rPr lang="en-GB" sz="1400" dirty="0" err="1"/>
              <a:t>Université</a:t>
            </a:r>
            <a:r>
              <a:rPr lang="en-GB" sz="1400" dirty="0"/>
              <a:t> Paris-Sud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600" dirty="0"/>
              <a:t>Tuesday the 28</a:t>
            </a:r>
            <a:r>
              <a:rPr lang="en-GB" sz="1600" baseline="30000" dirty="0"/>
              <a:t>th</a:t>
            </a:r>
            <a:r>
              <a:rPr lang="en-GB" sz="1600" dirty="0"/>
              <a:t> of May, 2019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7CBD1C-FE64-4AE7-884E-8DF73836AB9D}"/>
              </a:ext>
            </a:extLst>
          </p:cNvPr>
          <p:cNvCxnSpPr>
            <a:cxnSpLocks/>
          </p:cNvCxnSpPr>
          <p:nvPr/>
        </p:nvCxnSpPr>
        <p:spPr>
          <a:xfrm>
            <a:off x="9742515" y="1704109"/>
            <a:ext cx="1202293" cy="0"/>
          </a:xfrm>
          <a:prstGeom prst="line">
            <a:avLst/>
          </a:prstGeom>
          <a:ln w="41275">
            <a:solidFill>
              <a:srgbClr val="0089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6D99FC-6261-421A-9C1E-FF5255BA60E5}"/>
              </a:ext>
            </a:extLst>
          </p:cNvPr>
          <p:cNvCxnSpPr>
            <a:cxnSpLocks/>
          </p:cNvCxnSpPr>
          <p:nvPr/>
        </p:nvCxnSpPr>
        <p:spPr>
          <a:xfrm>
            <a:off x="722923" y="2295048"/>
            <a:ext cx="1721697" cy="0"/>
          </a:xfrm>
          <a:prstGeom prst="line">
            <a:avLst/>
          </a:prstGeom>
          <a:ln w="41275">
            <a:solidFill>
              <a:srgbClr val="0089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0CBED9-1F70-4718-AE4D-1124AA99B0E3}"/>
              </a:ext>
            </a:extLst>
          </p:cNvPr>
          <p:cNvCxnSpPr>
            <a:cxnSpLocks/>
          </p:cNvCxnSpPr>
          <p:nvPr/>
        </p:nvCxnSpPr>
        <p:spPr>
          <a:xfrm>
            <a:off x="3503446" y="2295048"/>
            <a:ext cx="2592554" cy="0"/>
          </a:xfrm>
          <a:prstGeom prst="line">
            <a:avLst/>
          </a:prstGeom>
          <a:ln w="41275">
            <a:solidFill>
              <a:srgbClr val="0089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9DCEE0-3064-4B6A-B2E6-DD0468E78FB0}"/>
              </a:ext>
            </a:extLst>
          </p:cNvPr>
          <p:cNvCxnSpPr>
            <a:cxnSpLocks/>
          </p:cNvCxnSpPr>
          <p:nvPr/>
        </p:nvCxnSpPr>
        <p:spPr>
          <a:xfrm>
            <a:off x="9338189" y="2295048"/>
            <a:ext cx="2199876" cy="0"/>
          </a:xfrm>
          <a:prstGeom prst="line">
            <a:avLst/>
          </a:prstGeom>
          <a:ln w="41275">
            <a:solidFill>
              <a:srgbClr val="0089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7529D1-0376-4A03-BB3A-39A05CA1647A}"/>
              </a:ext>
            </a:extLst>
          </p:cNvPr>
          <p:cNvCxnSpPr/>
          <p:nvPr/>
        </p:nvCxnSpPr>
        <p:spPr>
          <a:xfrm flipH="1">
            <a:off x="10291665" y="2295048"/>
            <a:ext cx="261257" cy="1133952"/>
          </a:xfrm>
          <a:prstGeom prst="straightConnector1">
            <a:avLst/>
          </a:prstGeom>
          <a:ln w="41275">
            <a:solidFill>
              <a:srgbClr val="0089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0B2579C-18B9-45C8-9501-2BC6040192AB}"/>
              </a:ext>
            </a:extLst>
          </p:cNvPr>
          <p:cNvSpPr txBox="1"/>
          <p:nvPr/>
        </p:nvSpPr>
        <p:spPr>
          <a:xfrm>
            <a:off x="9397877" y="3223396"/>
            <a:ext cx="22037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300" dirty="0">
                <a:solidFill>
                  <a:srgbClr val="00898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stability?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9A22C0-AD1C-4B1F-99EE-15CF67F12CFE}"/>
              </a:ext>
            </a:extLst>
          </p:cNvPr>
          <p:cNvSpPr/>
          <p:nvPr/>
        </p:nvSpPr>
        <p:spPr>
          <a:xfrm>
            <a:off x="7906871" y="1271541"/>
            <a:ext cx="1676400" cy="815783"/>
          </a:xfrm>
          <a:prstGeom prst="ellipse">
            <a:avLst/>
          </a:prstGeom>
          <a:solidFill>
            <a:srgbClr val="00898B">
              <a:alpha val="0"/>
            </a:srgbClr>
          </a:solidFill>
          <a:ln w="38100">
            <a:solidFill>
              <a:srgbClr val="00898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27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BBD2064-72EE-451C-B574-9F953664B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Ground-based interferometer for GW detection</a:t>
            </a:r>
          </a:p>
        </p:txBody>
      </p:sp>
      <p:pic>
        <p:nvPicPr>
          <p:cNvPr id="7" name="Interferometer Animation">
            <a:hlinkClick r:id="" action="ppaction://media"/>
            <a:extLst>
              <a:ext uri="{FF2B5EF4-FFF2-40B4-BE49-F238E27FC236}">
                <a16:creationId xmlns:a16="http://schemas.microsoft.com/office/drawing/2014/main" id="{55625DF6-83EA-4C52-A910-3851B954F26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36838" y="2286000"/>
            <a:ext cx="6916737" cy="3890963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FA2DFA9-441B-4FEA-81D0-11FF8A944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3261C9-90DE-40A8-ADEA-587B24569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10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78B4382-41EC-4552-A840-C687C7082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9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42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140B4-2F16-4C7D-A5F6-4D4B1E558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Virgo?</a:t>
            </a:r>
          </a:p>
        </p:txBody>
      </p:sp>
      <p:pic>
        <p:nvPicPr>
          <p:cNvPr id="7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5A5E0CA7-B9D4-4251-8E75-40862A9DDE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553" y="2286000"/>
            <a:ext cx="4558893" cy="3890963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AFE556D-1F49-481E-93F4-02B8419730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89373"/>
            <a:ext cx="5181600" cy="4087589"/>
          </a:xfrm>
        </p:spPr>
        <p:txBody>
          <a:bodyPr>
            <a:no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GB" sz="1500" dirty="0"/>
              <a:t>Michelson interferometer (ITF)</a:t>
            </a:r>
            <a:br>
              <a:rPr lang="en-GB" sz="1500" dirty="0"/>
            </a:br>
            <a:r>
              <a:rPr lang="en-GB" sz="1500" dirty="0"/>
              <a:t>→ </a:t>
            </a:r>
            <a:r>
              <a:rPr lang="en-GB" sz="1500" b="1" dirty="0"/>
              <a:t>direct detection</a:t>
            </a:r>
            <a:r>
              <a:rPr lang="en-GB" sz="1500" dirty="0"/>
              <a:t> of gravitational waves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GB" sz="1500" dirty="0"/>
              <a:t>3 km arms with </a:t>
            </a:r>
            <a:r>
              <a:rPr lang="en-GB" sz="1500" b="1" dirty="0"/>
              <a:t>Fabry-Perot</a:t>
            </a:r>
            <a:r>
              <a:rPr lang="en-GB" sz="1500" dirty="0"/>
              <a:t> cavities to increase the light path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GB" sz="1500" dirty="0"/>
              <a:t>Working point @ </a:t>
            </a:r>
            <a:r>
              <a:rPr lang="en-GB" sz="1500" b="1" dirty="0"/>
              <a:t>dark fringe</a:t>
            </a:r>
            <a:r>
              <a:rPr lang="en-GB" sz="1500" dirty="0"/>
              <a:t> (destructive interferences)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GB" sz="1500" b="1" dirty="0"/>
              <a:t>Power Recycling mirror</a:t>
            </a:r>
            <a:r>
              <a:rPr lang="en-GB" sz="1500" dirty="0"/>
              <a:t> that reflects the light back to the ITF increasing the power in the ITF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GB" sz="1500" dirty="0"/>
              <a:t>Real-time active control of the working point:</a:t>
            </a:r>
            <a:br>
              <a:rPr lang="en-GB" sz="1500" dirty="0"/>
            </a:br>
            <a:r>
              <a:rPr lang="en-GB" sz="1500" u="sng" dirty="0"/>
              <a:t>Sensing:</a:t>
            </a:r>
            <a:r>
              <a:rPr lang="en-GB" sz="1500" dirty="0"/>
              <a:t> </a:t>
            </a:r>
            <a:r>
              <a:rPr lang="en-GB" sz="1500" b="1" dirty="0"/>
              <a:t>photodiodes</a:t>
            </a:r>
            <a:br>
              <a:rPr lang="en-GB" sz="1500" dirty="0"/>
            </a:br>
            <a:r>
              <a:rPr lang="en-GB" sz="1500" u="sng" dirty="0"/>
              <a:t>Actuation:</a:t>
            </a:r>
            <a:r>
              <a:rPr lang="en-GB" sz="1500" dirty="0"/>
              <a:t> </a:t>
            </a:r>
            <a:r>
              <a:rPr lang="en-GB" sz="1500" b="1" dirty="0"/>
              <a:t>mirrors</a:t>
            </a:r>
            <a:r>
              <a:rPr lang="en-GB" sz="1500" dirty="0"/>
              <a:t>, </a:t>
            </a:r>
            <a:r>
              <a:rPr lang="en-GB" sz="1500" b="1" dirty="0"/>
              <a:t>suspensions</a:t>
            </a:r>
            <a:r>
              <a:rPr lang="en-GB" sz="1500" dirty="0"/>
              <a:t>, </a:t>
            </a:r>
            <a:r>
              <a:rPr lang="en-GB" sz="1500" b="1" dirty="0"/>
              <a:t>laser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GB" sz="1500" dirty="0"/>
              <a:t>Large optics (mirrors) contained in </a:t>
            </a:r>
            <a:r>
              <a:rPr lang="en-GB" sz="1500" b="1" dirty="0" err="1"/>
              <a:t>superattenuator</a:t>
            </a:r>
            <a:r>
              <a:rPr lang="en-GB" sz="1500" b="1" dirty="0"/>
              <a:t> towers (inverted pendulums)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GB" sz="1500" dirty="0"/>
              <a:t>Small optics (telescopes, photodiodes) on </a:t>
            </a:r>
            <a:r>
              <a:rPr lang="en-GB" sz="1500" b="1" dirty="0"/>
              <a:t>suspended benches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GB" sz="1500" dirty="0"/>
              <a:t>Laser: </a:t>
            </a:r>
            <a:br>
              <a:rPr lang="en-GB" sz="1500" dirty="0"/>
            </a:br>
            <a:r>
              <a:rPr lang="en-GB" sz="1500" dirty="0"/>
              <a:t>wavelength = </a:t>
            </a:r>
            <a:r>
              <a:rPr lang="en-GB" sz="1500" b="1" dirty="0"/>
              <a:t>1064 nm</a:t>
            </a:r>
            <a:br>
              <a:rPr lang="en-GB" sz="1500" dirty="0"/>
            </a:br>
            <a:r>
              <a:rPr lang="en-GB" sz="1500" dirty="0"/>
              <a:t>input power = </a:t>
            </a:r>
            <a:r>
              <a:rPr lang="en-GB" sz="1500" b="1" dirty="0"/>
              <a:t>12-25 W continuous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95753E1-A5C8-4A35-8AC1-E74E7ED5E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1DEE18C-15DF-4C1B-8211-EE01533E6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11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245DCA4-948F-4AC1-9D35-AEF0662FD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292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BF41E-0938-47CB-BD08-BC4BAD697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05EC8-F004-4542-9495-B9A5D33FE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pPr lvl="1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Gravitational waves basics</a:t>
            </a:r>
          </a:p>
          <a:p>
            <a:pPr lvl="1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How to detect gravitational waves?</a:t>
            </a:r>
          </a:p>
          <a:p>
            <a:pPr lvl="1"/>
            <a:r>
              <a:rPr lang="en-GB" dirty="0"/>
              <a:t>Detections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Three-mode parametric instabilities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3AEF3-1C4E-416E-A4F0-98ECE0AB3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70E2C-55F6-4FD5-81A3-D1737C616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45496-CCB4-4D72-9FA5-ED08180D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636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FA08D-30D8-4565-806E-4DF3285DC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Runs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C6296-058A-4E48-91F0-782732D7C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For any GW detector, observation phases last for a certain time, called an Observation run.</a:t>
            </a:r>
          </a:p>
          <a:p>
            <a:r>
              <a:rPr lang="en-GB" dirty="0"/>
              <a:t>Between two Observation runs, GW detectors are upgraded.</a:t>
            </a:r>
          </a:p>
          <a:p>
            <a:r>
              <a:rPr lang="en-GB" dirty="0"/>
              <a:t>All the events recorded so far come from the Observation run 2 (O2) that lasted from 30 November 2016 (Virgo joined on 1 August 2017) to 25 August 2017.</a:t>
            </a:r>
          </a:p>
          <a:p>
            <a:r>
              <a:rPr lang="en-GB" dirty="0"/>
              <a:t>Since 1 April 2019, O3 has started and will last for a whole year. At present, only potential candidates to GW events have been recorded and one will need several months for confirmation.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http://www.virgo-gw.eu/#news_o3_start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A8530-BE98-4B19-A151-DC4AFEF25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3C1D8-50EC-4E61-A8AA-ED7BAEBBA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9848D-AD04-4852-9645-4817F2A6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389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BM_GW170817">
            <a:hlinkClick r:id="" action="ppaction://media"/>
            <a:extLst>
              <a:ext uri="{FF2B5EF4-FFF2-40B4-BE49-F238E27FC236}">
                <a16:creationId xmlns:a16="http://schemas.microsoft.com/office/drawing/2014/main" id="{A1AAAC12-F1CC-430A-B0F8-FA82480F652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55575" y="3762116"/>
            <a:ext cx="1680849" cy="945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CA5668-1202-4243-8655-6AD8B3DFE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Detections</a:t>
            </a:r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F96C3DD5-E7DA-4A49-A0C8-29287B36B9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970" y="2022349"/>
            <a:ext cx="7578058" cy="3242309"/>
          </a:xfr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C4EBEC6-81E1-4DA7-BC0D-7CEB6494E671}"/>
              </a:ext>
            </a:extLst>
          </p:cNvPr>
          <p:cNvSpPr txBox="1"/>
          <p:nvPr/>
        </p:nvSpPr>
        <p:spPr>
          <a:xfrm>
            <a:off x="1680848" y="5264658"/>
            <a:ext cx="8830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Liberation Sans" pitchFamily="18"/>
                <a:ea typeface="Noto Sans CJK SC Regular" pitchFamily="2"/>
                <a:cs typeface="Lohit Devanagari" pitchFamily="2"/>
              </a:rPr>
              <a:t>GW170814: the </a:t>
            </a:r>
            <a:r>
              <a:rPr lang="en-GB" b="1" dirty="0">
                <a:latin typeface="Liberation Sans" pitchFamily="18"/>
                <a:ea typeface="Noto Sans CJK SC Regular" pitchFamily="2"/>
                <a:cs typeface="Lohit Devanagari" pitchFamily="2"/>
              </a:rPr>
              <a:t>first triple detection</a:t>
            </a:r>
            <a:r>
              <a:rPr lang="en-GB" dirty="0">
                <a:latin typeface="Liberation Sans" pitchFamily="18"/>
                <a:ea typeface="Noto Sans CJK SC Regular" pitchFamily="2"/>
                <a:cs typeface="Lohit Devanagari" pitchFamily="2"/>
              </a:rPr>
              <a:t> (LIGO + Virgo) of a </a:t>
            </a:r>
            <a:r>
              <a:rPr lang="en-GB" b="1" dirty="0">
                <a:latin typeface="Liberation Sans" pitchFamily="18"/>
                <a:ea typeface="Noto Sans CJK SC Regular" pitchFamily="2"/>
                <a:cs typeface="Lohit Devanagari" pitchFamily="2"/>
              </a:rPr>
              <a:t>binary black hole merger</a:t>
            </a:r>
          </a:p>
          <a:p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2C1076-F2AC-46BF-AF0F-ED0578601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C9C5A8-3639-4822-AEC6-210032533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2C2024-1EAE-4953-BB90-58A515E12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21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66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B29BBC-5455-4D43-B32C-777DEB93B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Three-mode parametric instabilities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C7A07D-1ACB-46C1-9D4A-9BBD4E679D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AKA only ‘parametric instabilities’ (PI)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F8781B-7BE4-4F20-A678-063BC2F8F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46715E-EEC8-42E8-AA1B-981A803FB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15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1A354A2-DC79-4374-8B2E-0612A1B13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905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3CEE36-432F-4AAC-8F02-404896320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3-mode interaction</a:t>
            </a:r>
          </a:p>
        </p:txBody>
      </p:sp>
      <p:pic>
        <p:nvPicPr>
          <p:cNvPr id="7" name="Content Placeholder 6" descr="A close up of a logo&#10;&#10;Description automatically generated">
            <a:extLst>
              <a:ext uri="{FF2B5EF4-FFF2-40B4-BE49-F238E27FC236}">
                <a16:creationId xmlns:a16="http://schemas.microsoft.com/office/drawing/2014/main" id="{6919B154-8A88-4CB1-BDD3-916620C63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10" y="2105999"/>
            <a:ext cx="7373379" cy="3639058"/>
          </a:xfr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11D1343-51B7-4D52-B942-7977DD162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67F7958-9AC7-4D85-83DF-4A5A30448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16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0FED4B1-908D-4AE4-8EE5-C6434D8F3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570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DDB48DD-2A6D-4A7F-87F2-63E583BC8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3-mode interaction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92AD47C-2FA2-4B93-9939-740572BF3E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Anti-Stokes process: cooling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96B189A5-E30B-4B53-AB4F-3102D435183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3250420"/>
            <a:ext cx="5157787" cy="2451073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C8F45CE-03E7-4508-B404-41104718AC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Stokes process: heating</a:t>
            </a:r>
          </a:p>
        </p:txBody>
      </p:sp>
      <p:pic>
        <p:nvPicPr>
          <p:cNvPr id="15" name="Content Placeholder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AA7A94B-3526-46EA-8C92-D944F754A38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321550"/>
            <a:ext cx="5183188" cy="2308812"/>
          </a:xfr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2E9E56B-CA33-4558-A17F-71A7BF7A9822}"/>
              </a:ext>
            </a:extLst>
          </p:cNvPr>
          <p:cNvSpPr/>
          <p:nvPr/>
        </p:nvSpPr>
        <p:spPr>
          <a:xfrm>
            <a:off x="6069934" y="2272169"/>
            <a:ext cx="5310021" cy="3591220"/>
          </a:xfrm>
          <a:prstGeom prst="roundRect">
            <a:avLst/>
          </a:prstGeom>
          <a:solidFill>
            <a:srgbClr val="00898B">
              <a:alpha val="17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05A40AB8-1D4A-4C0D-856B-5DB8952F5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63562B41-BA57-409D-87B0-573DE8599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17</a:t>
            </a:fld>
            <a:endParaRPr lang="en-GB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FEBF8D5B-E3E3-4527-A2A9-FBD1C91B1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778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C0444C3-13F6-4DE9-B200-7C73AFF75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Mechanical and optical modes overlap</a:t>
            </a:r>
          </a:p>
        </p:txBody>
      </p:sp>
      <p:pic>
        <p:nvPicPr>
          <p:cNvPr id="8" name="Content Placeholder 7" descr="A star in the background&#10;&#10;Description automatically generated">
            <a:extLst>
              <a:ext uri="{FF2B5EF4-FFF2-40B4-BE49-F238E27FC236}">
                <a16:creationId xmlns:a16="http://schemas.microsoft.com/office/drawing/2014/main" id="{F6995589-F4C7-4E5E-8490-ADBD9603D3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907" y="2760663"/>
            <a:ext cx="3815548" cy="3430587"/>
          </a:xfrm>
        </p:spPr>
      </p:pic>
      <p:pic>
        <p:nvPicPr>
          <p:cNvPr id="10" name="Content Placeholder 9" descr="A star in the background&#10;&#10;Description automatically generated">
            <a:extLst>
              <a:ext uri="{FF2B5EF4-FFF2-40B4-BE49-F238E27FC236}">
                <a16:creationId xmlns:a16="http://schemas.microsoft.com/office/drawing/2014/main" id="{22D5818B-4350-4A4A-90D0-F67E1622066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020" y="2760663"/>
            <a:ext cx="3815548" cy="3430587"/>
          </a:xfr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07726E3-E714-4E65-A330-C32531B33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6F1835E-33A0-4708-94E1-6AB61FDE8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18</a:t>
            </a:fld>
            <a:endParaRPr lang="en-GB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422CC9DE-4657-4AB5-938F-D0DA50E4E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18B6E82-977D-45F1-B382-89733E4FD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271600"/>
            <a:ext cx="5157787" cy="486000"/>
          </a:xfrm>
        </p:spPr>
        <p:txBody>
          <a:bodyPr/>
          <a:lstStyle/>
          <a:p>
            <a:r>
              <a:rPr lang="en-GB" dirty="0"/>
              <a:t>Mechanical mode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6F92B0DB-ABBA-49A4-B9A9-812458D1B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271600"/>
            <a:ext cx="5183188" cy="486000"/>
          </a:xfrm>
        </p:spPr>
        <p:txBody>
          <a:bodyPr/>
          <a:lstStyle/>
          <a:p>
            <a:r>
              <a:rPr lang="en-GB" dirty="0"/>
              <a:t>Optical mode</a:t>
            </a:r>
          </a:p>
        </p:txBody>
      </p:sp>
    </p:spTree>
    <p:extLst>
      <p:ext uri="{BB962C8B-B14F-4D97-AF65-F5344CB8AC3E}">
        <p14:creationId xmlns:p14="http://schemas.microsoft.com/office/powerpoint/2010/main" val="140537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7037E-6 L 0.21966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7" y="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6 L -0.21875 -0.000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38" y="-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9C024C-837F-4286-829D-8532B7328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Parametric gain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646A64F-F962-4E1B-91F2-8613A18BA2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285999"/>
                <a:ext cx="10515600" cy="389160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𝑙𝑙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𝑏𝑒𝑎𝑚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𝑚𝑜𝑑𝑒𝑠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𝑜𝑝𝑡𝑖𝑐𝑎𝑙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𝑔𝑎𝑖𝑛</m:t>
                                  </m:r>
                                </m:e>
                              </m:d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</m:t>
                          </m:r>
                        </m:e>
                      </m:nary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{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𝑜𝑣𝑒𝑟𝑙𝑎𝑝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}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646A64F-F962-4E1B-91F2-8613A18BA2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285999"/>
                <a:ext cx="10515600" cy="38916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BF6EB4-9FAC-43F5-BD1A-F7CC04908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47D845-B730-4FFD-B0A6-B768BEBE5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19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351F73D-8246-4A70-ABE7-82337D323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8C92E15-248A-4BE8-9312-D87FBEA1C3B8}"/>
              </a:ext>
            </a:extLst>
          </p:cNvPr>
          <p:cNvCxnSpPr>
            <a:cxnSpLocks/>
          </p:cNvCxnSpPr>
          <p:nvPr/>
        </p:nvCxnSpPr>
        <p:spPr>
          <a:xfrm flipV="1">
            <a:off x="2209800" y="3881719"/>
            <a:ext cx="578224" cy="792918"/>
          </a:xfrm>
          <a:prstGeom prst="straightConnector1">
            <a:avLst/>
          </a:prstGeom>
          <a:ln w="38100">
            <a:solidFill>
              <a:srgbClr val="0089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744D9A8-C0D3-42C5-BA4F-2D0CBB7D9986}"/>
              </a:ext>
            </a:extLst>
          </p:cNvPr>
          <p:cNvCxnSpPr>
            <a:cxnSpLocks/>
          </p:cNvCxnSpPr>
          <p:nvPr/>
        </p:nvCxnSpPr>
        <p:spPr>
          <a:xfrm flipH="1">
            <a:off x="6615404" y="2533261"/>
            <a:ext cx="821094" cy="895739"/>
          </a:xfrm>
          <a:prstGeom prst="straightConnector1">
            <a:avLst/>
          </a:prstGeom>
          <a:ln w="38100">
            <a:solidFill>
              <a:srgbClr val="0089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430FB2-75D7-4CC0-B654-48F4AF6C6AD0}"/>
              </a:ext>
            </a:extLst>
          </p:cNvPr>
          <p:cNvCxnSpPr>
            <a:cxnSpLocks/>
          </p:cNvCxnSpPr>
          <p:nvPr/>
        </p:nvCxnSpPr>
        <p:spPr>
          <a:xfrm flipH="1" flipV="1">
            <a:off x="9075484" y="3881719"/>
            <a:ext cx="255128" cy="792918"/>
          </a:xfrm>
          <a:prstGeom prst="straightConnector1">
            <a:avLst/>
          </a:prstGeom>
          <a:ln w="38100">
            <a:solidFill>
              <a:srgbClr val="0089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5DC5E33-F25F-4051-BA9E-4B47327A09DA}"/>
              </a:ext>
            </a:extLst>
          </p:cNvPr>
          <p:cNvSpPr txBox="1"/>
          <p:nvPr/>
        </p:nvSpPr>
        <p:spPr>
          <a:xfrm>
            <a:off x="8616927" y="4713905"/>
            <a:ext cx="3120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spatial overlap between optical mode and mechanical mode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B3CD5F-B58F-403B-AF88-FA293FD9EFC0}"/>
              </a:ext>
            </a:extLst>
          </p:cNvPr>
          <p:cNvSpPr txBox="1"/>
          <p:nvPr/>
        </p:nvSpPr>
        <p:spPr>
          <a:xfrm>
            <a:off x="7679095" y="2107248"/>
            <a:ext cx="4058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optical gain (function of mechanical mode frequency, cavity lengths, </a:t>
            </a:r>
            <a:r>
              <a:rPr lang="en-GB" dirty="0" err="1"/>
              <a:t>Gouy</a:t>
            </a:r>
            <a:r>
              <a:rPr lang="en-GB" dirty="0"/>
              <a:t> phase, mirror reflectivities)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D88E0C-5AA9-485C-8C03-DB6E09F742F9}"/>
              </a:ext>
            </a:extLst>
          </p:cNvPr>
          <p:cNvSpPr txBox="1"/>
          <p:nvPr/>
        </p:nvSpPr>
        <p:spPr>
          <a:xfrm>
            <a:off x="1192763" y="4713905"/>
            <a:ext cx="2034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power travelling through the arm (Fabry-Perot cavity)</a:t>
            </a:r>
          </a:p>
        </p:txBody>
      </p:sp>
    </p:spTree>
    <p:extLst>
      <p:ext uri="{BB962C8B-B14F-4D97-AF65-F5344CB8AC3E}">
        <p14:creationId xmlns:p14="http://schemas.microsoft.com/office/powerpoint/2010/main" val="333828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5D0C1-E446-4DE8-BF2F-FD496FB328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300" dirty="0"/>
              <a:t>The Advanced Virgo detector: control, noise hunting and data quality to improve its sensitivity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859494-64BB-49F6-A5DA-9D8774997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89838"/>
            <a:ext cx="9144000" cy="16681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u="sng" dirty="0"/>
              <a:t>David Cohen</a:t>
            </a:r>
            <a:r>
              <a:rPr lang="en-GB" sz="1800" dirty="0"/>
              <a:t> dcohen@lal.in2p3.fr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Supervisor: Nicolas Arnaud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 err="1"/>
              <a:t>Laboratoire</a:t>
            </a:r>
            <a:r>
              <a:rPr lang="en-GB" sz="1400" dirty="0"/>
              <a:t> de </a:t>
            </a:r>
            <a:r>
              <a:rPr lang="en-GB" sz="1400" dirty="0" err="1"/>
              <a:t>l’Accélérateur</a:t>
            </a:r>
            <a:r>
              <a:rPr lang="en-GB" sz="1400" dirty="0"/>
              <a:t> </a:t>
            </a:r>
            <a:r>
              <a:rPr lang="en-GB" sz="1400" dirty="0" err="1"/>
              <a:t>Linéaire</a:t>
            </a:r>
            <a:r>
              <a:rPr lang="en-GB" sz="1400" dirty="0"/>
              <a:t>, Orsay, France – Groupe Virgo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/>
              <a:t>CNRS/IN2P3, </a:t>
            </a:r>
            <a:r>
              <a:rPr lang="en-GB" sz="1400" dirty="0" err="1"/>
              <a:t>Université</a:t>
            </a:r>
            <a:r>
              <a:rPr lang="en-GB" sz="1400" dirty="0"/>
              <a:t> Paris-Sud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600" dirty="0"/>
              <a:t>Tuesday the 28</a:t>
            </a:r>
            <a:r>
              <a:rPr lang="en-GB" sz="1600" baseline="30000" dirty="0"/>
              <a:t>th</a:t>
            </a:r>
            <a:r>
              <a:rPr lang="en-GB" sz="1600" dirty="0"/>
              <a:t> of May, 2019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7CBD1C-FE64-4AE7-884E-8DF73836AB9D}"/>
              </a:ext>
            </a:extLst>
          </p:cNvPr>
          <p:cNvCxnSpPr>
            <a:cxnSpLocks/>
          </p:cNvCxnSpPr>
          <p:nvPr/>
        </p:nvCxnSpPr>
        <p:spPr>
          <a:xfrm>
            <a:off x="9742515" y="1704109"/>
            <a:ext cx="1202293" cy="0"/>
          </a:xfrm>
          <a:prstGeom prst="line">
            <a:avLst/>
          </a:prstGeom>
          <a:ln w="41275">
            <a:solidFill>
              <a:srgbClr val="0089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6D99FC-6261-421A-9C1E-FF5255BA60E5}"/>
              </a:ext>
            </a:extLst>
          </p:cNvPr>
          <p:cNvCxnSpPr>
            <a:cxnSpLocks/>
          </p:cNvCxnSpPr>
          <p:nvPr/>
        </p:nvCxnSpPr>
        <p:spPr>
          <a:xfrm>
            <a:off x="722923" y="2295048"/>
            <a:ext cx="1721697" cy="0"/>
          </a:xfrm>
          <a:prstGeom prst="line">
            <a:avLst/>
          </a:prstGeom>
          <a:ln w="41275">
            <a:solidFill>
              <a:srgbClr val="0089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0CBED9-1F70-4718-AE4D-1124AA99B0E3}"/>
              </a:ext>
            </a:extLst>
          </p:cNvPr>
          <p:cNvCxnSpPr>
            <a:cxnSpLocks/>
          </p:cNvCxnSpPr>
          <p:nvPr/>
        </p:nvCxnSpPr>
        <p:spPr>
          <a:xfrm>
            <a:off x="3503446" y="2295048"/>
            <a:ext cx="2592554" cy="0"/>
          </a:xfrm>
          <a:prstGeom prst="line">
            <a:avLst/>
          </a:prstGeom>
          <a:ln w="41275">
            <a:solidFill>
              <a:srgbClr val="0089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9DCEE0-3064-4B6A-B2E6-DD0468E78FB0}"/>
              </a:ext>
            </a:extLst>
          </p:cNvPr>
          <p:cNvCxnSpPr>
            <a:cxnSpLocks/>
          </p:cNvCxnSpPr>
          <p:nvPr/>
        </p:nvCxnSpPr>
        <p:spPr>
          <a:xfrm>
            <a:off x="9338189" y="2295048"/>
            <a:ext cx="2300611" cy="0"/>
          </a:xfrm>
          <a:prstGeom prst="line">
            <a:avLst/>
          </a:prstGeom>
          <a:ln w="41275">
            <a:solidFill>
              <a:srgbClr val="0089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509A22C0-AD1C-4B1F-99EE-15CF67F12CFE}"/>
              </a:ext>
            </a:extLst>
          </p:cNvPr>
          <p:cNvSpPr/>
          <p:nvPr/>
        </p:nvSpPr>
        <p:spPr>
          <a:xfrm>
            <a:off x="7906871" y="1271541"/>
            <a:ext cx="1676400" cy="815783"/>
          </a:xfrm>
          <a:prstGeom prst="ellipse">
            <a:avLst/>
          </a:prstGeom>
          <a:solidFill>
            <a:srgbClr val="00898B">
              <a:alpha val="0"/>
            </a:srgbClr>
          </a:solidFill>
          <a:ln w="38100">
            <a:solidFill>
              <a:srgbClr val="00898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E27D91-497D-4834-BBC2-E624F33981BC}"/>
              </a:ext>
            </a:extLst>
          </p:cNvPr>
          <p:cNvSpPr txBox="1"/>
          <p:nvPr/>
        </p:nvSpPr>
        <p:spPr>
          <a:xfrm>
            <a:off x="7906871" y="2797711"/>
            <a:ext cx="3841982" cy="923330"/>
          </a:xfrm>
          <a:prstGeom prst="rect">
            <a:avLst/>
          </a:prstGeom>
          <a:noFill/>
          <a:ln>
            <a:solidFill>
              <a:srgbClr val="00898B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Help develop a web page interface to list all the losses of lock (control) of the automatic control system.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3229B3-0A48-478A-A145-AB9BBE3FAF01}"/>
              </a:ext>
            </a:extLst>
          </p:cNvPr>
          <p:cNvSpPr txBox="1"/>
          <p:nvPr/>
        </p:nvSpPr>
        <p:spPr>
          <a:xfrm>
            <a:off x="443149" y="2797711"/>
            <a:ext cx="3867594" cy="2677656"/>
          </a:xfrm>
          <a:prstGeom prst="rect">
            <a:avLst/>
          </a:prstGeom>
          <a:noFill/>
          <a:ln w="38100">
            <a:solidFill>
              <a:srgbClr val="00898B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Optomechanical parametric instabilities study for Virgo</a:t>
            </a:r>
          </a:p>
          <a:p>
            <a:endParaRPr lang="en-GB" sz="2000" dirty="0"/>
          </a:p>
          <a:p>
            <a:r>
              <a:rPr lang="en-GB" sz="2000" dirty="0"/>
              <a:t>with:</a:t>
            </a:r>
          </a:p>
          <a:p>
            <a:r>
              <a:rPr lang="en-GB" sz="2000" dirty="0"/>
              <a:t>Annalisa </a:t>
            </a:r>
            <a:r>
              <a:rPr lang="en-GB" sz="2000" dirty="0" err="1"/>
              <a:t>Allocca</a:t>
            </a:r>
            <a:r>
              <a:rPr lang="en-GB" sz="2000" dirty="0"/>
              <a:t>, Pisa/INFN Pisa</a:t>
            </a:r>
          </a:p>
          <a:p>
            <a:r>
              <a:rPr lang="en-GB" sz="2000" dirty="0"/>
              <a:t>Paola </a:t>
            </a:r>
            <a:r>
              <a:rPr lang="en-GB" sz="2000" dirty="0" err="1"/>
              <a:t>Puppo</a:t>
            </a:r>
            <a:r>
              <a:rPr lang="en-GB" sz="2000" dirty="0"/>
              <a:t>, INFN Roma</a:t>
            </a:r>
          </a:p>
          <a:p>
            <a:r>
              <a:rPr lang="en-GB" sz="2000" dirty="0"/>
              <a:t>Gilles Bogaert, Artemis</a:t>
            </a:r>
          </a:p>
          <a:p>
            <a:r>
              <a:rPr lang="en-GB" sz="2000" dirty="0"/>
              <a:t>Thibaut </a:t>
            </a:r>
            <a:r>
              <a:rPr lang="en-GB" sz="2000" dirty="0" err="1"/>
              <a:t>Jacqmin</a:t>
            </a:r>
            <a:r>
              <a:rPr lang="en-GB" sz="2000" dirty="0"/>
              <a:t>, LKB</a:t>
            </a:r>
          </a:p>
        </p:txBody>
      </p:sp>
      <p:pic>
        <p:nvPicPr>
          <p:cNvPr id="17" name="Picture 16" descr="A drawing of a face&#10;&#10;Description automatically generated">
            <a:extLst>
              <a:ext uri="{FF2B5EF4-FFF2-40B4-BE49-F238E27FC236}">
                <a16:creationId xmlns:a16="http://schemas.microsoft.com/office/drawing/2014/main" id="{751B6365-8E63-42D2-8CBF-10DCA6473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404" y="5468920"/>
            <a:ext cx="1039268" cy="649328"/>
          </a:xfrm>
          <a:prstGeom prst="rect">
            <a:avLst/>
          </a:prstGeom>
        </p:spPr>
      </p:pic>
      <p:pic>
        <p:nvPicPr>
          <p:cNvPr id="18" name="Picture 17" descr="A close up of a sign&#10;&#10;Description automatically generated">
            <a:extLst>
              <a:ext uri="{FF2B5EF4-FFF2-40B4-BE49-F238E27FC236}">
                <a16:creationId xmlns:a16="http://schemas.microsoft.com/office/drawing/2014/main" id="{2D1A9E15-2202-434A-9A8A-95D1AC16CA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90" y="5589619"/>
            <a:ext cx="1284607" cy="6493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B5AF3A-E866-482D-8415-3D3F258D50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0" y="5561153"/>
            <a:ext cx="1269625" cy="7062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0C830FB-4879-49CA-A101-C9CC0F4328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063" y="5507799"/>
            <a:ext cx="2068477" cy="46570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C4EB5C8-80D4-4F4F-823D-A0F1ABBC0F25}"/>
              </a:ext>
            </a:extLst>
          </p:cNvPr>
          <p:cNvCxnSpPr>
            <a:cxnSpLocks/>
            <a:stCxn id="16" idx="4"/>
            <a:endCxn id="6" idx="0"/>
          </p:cNvCxnSpPr>
          <p:nvPr/>
        </p:nvCxnSpPr>
        <p:spPr>
          <a:xfrm>
            <a:off x="8745071" y="2087324"/>
            <a:ext cx="1082791" cy="710387"/>
          </a:xfrm>
          <a:prstGeom prst="straightConnector1">
            <a:avLst/>
          </a:prstGeom>
          <a:ln w="25400">
            <a:solidFill>
              <a:srgbClr val="0089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32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061BD58-D06B-471F-8DC2-4182FD108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Mechanical modes computation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E13B5AA-903C-493D-83C5-37AC04C0C4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11" y="2286000"/>
            <a:ext cx="10022177" cy="3890963"/>
          </a:xfr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6F0BC1A0-4D91-4CCA-BC15-B373ED34D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1A230AB-92C4-46BF-BB22-74C860193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20</a:t>
            </a:fld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7D2FAB73-0BC6-4D65-9405-677A61B6E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928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E7348-D004-4663-9C25-6BE8967D0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Homemade code for PI computation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020D1-6519-4B82-BF8E-33CD74AA7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Analytical method taken from </a:t>
            </a:r>
            <a:r>
              <a:rPr lang="en-GB" u="sng" dirty="0"/>
              <a:t>Evans </a:t>
            </a:r>
            <a:r>
              <a:rPr lang="en-GB" i="1" u="sng" dirty="0"/>
              <a:t>et al</a:t>
            </a:r>
            <a:r>
              <a:rPr lang="en-GB" u="sng" dirty="0"/>
              <a:t>. "A general approach to optomechanical parametric instabilities." </a:t>
            </a:r>
            <a:r>
              <a:rPr lang="en-GB" i="1" u="sng" dirty="0"/>
              <a:t>Physics Letters A</a:t>
            </a:r>
            <a:r>
              <a:rPr lang="en-GB" u="sng" dirty="0"/>
              <a:t>374.4 (2010): 665-671</a:t>
            </a:r>
          </a:p>
          <a:p>
            <a:endParaRPr lang="en-GB" u="sng" dirty="0"/>
          </a:p>
          <a:p>
            <a:pPr algn="ctr">
              <a:buFont typeface="Wingdings" panose="05000000000000000000" pitchFamily="2" charset="2"/>
              <a:buChar char="è"/>
            </a:pPr>
            <a:r>
              <a:rPr lang="en-GB" dirty="0" err="1">
                <a:sym typeface="Wingdings" panose="05000000000000000000" pitchFamily="2" charset="2"/>
              </a:rPr>
              <a:t>Matlab</a:t>
            </a:r>
            <a:r>
              <a:rPr lang="en-GB" dirty="0">
                <a:sym typeface="Wingdings" panose="05000000000000000000" pitchFamily="2" charset="2"/>
              </a:rPr>
              <a:t> Oriented Object Programming (OOP) code</a:t>
            </a:r>
          </a:p>
          <a:p>
            <a:pPr marL="0" indent="0" algn="ctr">
              <a:buNone/>
            </a:pPr>
            <a:r>
              <a:rPr lang="en-GB" dirty="0"/>
              <a:t>+</a:t>
            </a:r>
          </a:p>
          <a:p>
            <a:pPr marL="0" indent="0" algn="ctr">
              <a:buNone/>
            </a:pPr>
            <a:r>
              <a:rPr lang="en-GB" dirty="0"/>
              <a:t>Graphical User Interface (GUI)</a:t>
            </a:r>
          </a:p>
          <a:p>
            <a:endParaRPr lang="en-GB" u="sn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E5983-0DF7-4016-B38D-239749A3C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4B784-B2CE-40A8-A4E1-985E07DB4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EC492-AC36-4E5A-A664-0A400D5B5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5623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887A2-E240-454E-8707-DCEC242D1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kind of results do we get?</a:t>
            </a:r>
          </a:p>
        </p:txBody>
      </p:sp>
      <p:pic>
        <p:nvPicPr>
          <p:cNvPr id="21" name="Content Placeholder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1D3A271F-02C9-49BF-9A2E-442C8588139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096" y="2867372"/>
            <a:ext cx="3663704" cy="32940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928B3-D419-4BC3-807A-3107E051A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82667-9659-4193-8FF7-8A76B271F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3F2F3-581E-472A-BD44-9941A06C0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22</a:t>
            </a:fld>
            <a:endParaRPr lang="en-GB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FFB49711-1554-4A45-8074-2832FFCD3A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867372"/>
            <a:ext cx="3663704" cy="3294063"/>
          </a:xfr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D74A49E-9A86-45DC-B625-E5D38E8817C4}"/>
              </a:ext>
            </a:extLst>
          </p:cNvPr>
          <p:cNvSpPr txBox="1">
            <a:spLocks/>
          </p:cNvSpPr>
          <p:nvPr/>
        </p:nvSpPr>
        <p:spPr>
          <a:xfrm>
            <a:off x="838200" y="2285999"/>
            <a:ext cx="10515600" cy="8316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 make the mirrors radii of curvature vary to take uncertainties into account.</a:t>
            </a:r>
          </a:p>
          <a:p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EEF47E-E381-4FE8-96A8-92A49FE884B7}"/>
              </a:ext>
            </a:extLst>
          </p:cNvPr>
          <p:cNvSpPr txBox="1"/>
          <p:nvPr/>
        </p:nvSpPr>
        <p:spPr>
          <a:xfrm>
            <a:off x="4872581" y="4191237"/>
            <a:ext cx="2599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White arrows: 24.381 kHz</a:t>
            </a:r>
          </a:p>
          <a:p>
            <a:r>
              <a:rPr lang="en-GB" dirty="0"/>
              <a:t>Black arrows: 24.629 kHz</a:t>
            </a:r>
          </a:p>
        </p:txBody>
      </p:sp>
    </p:spTree>
    <p:extLst>
      <p:ext uri="{BB962C8B-B14F-4D97-AF65-F5344CB8AC3E}">
        <p14:creationId xmlns:p14="http://schemas.microsoft.com/office/powerpoint/2010/main" val="154225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D67A3B1-DA5C-406D-BBAA-6C3F9B80A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kind of results do we get?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5C3B30-08F7-4479-A70A-14D8D516C0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Mecha</a:t>
            </a:r>
            <a:r>
              <a:rPr lang="en-GB" dirty="0"/>
              <a:t> mode @ 24.381 kHz</a:t>
            </a:r>
          </a:p>
        </p:txBody>
      </p:sp>
      <p:pic>
        <p:nvPicPr>
          <p:cNvPr id="16" name="Content Placeholder 15" descr="A picture containing star&#10;&#10;Description automatically generated">
            <a:extLst>
              <a:ext uri="{FF2B5EF4-FFF2-40B4-BE49-F238E27FC236}">
                <a16:creationId xmlns:a16="http://schemas.microsoft.com/office/drawing/2014/main" id="{D0FE8CCD-3989-4E67-A000-43DEA7C9E3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26" y="2760663"/>
            <a:ext cx="3815548" cy="3430587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528B39-D04F-49F2-807D-5B72F3B6E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232408-15F9-4210-B97A-6AB9EF7FF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D7859-0F36-423C-AB84-36068123C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23</a:t>
            </a:fld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558CBC-D98C-4482-9D3E-BF3ECB7BC6CC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GB" dirty="0" err="1"/>
              <a:t>Mecha</a:t>
            </a:r>
            <a:r>
              <a:rPr lang="en-GB" dirty="0"/>
              <a:t> mode @ 24.629 kHz</a:t>
            </a:r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10CB8C7C-DE35-4B42-A330-F01BC3F65012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225" y="2765425"/>
            <a:ext cx="3815549" cy="3430588"/>
          </a:xfr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0CC247E-CEE4-466D-8BFB-5123C8B41DA5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Main contributing optical mode</a:t>
            </a:r>
          </a:p>
        </p:txBody>
      </p:sp>
      <p:pic>
        <p:nvPicPr>
          <p:cNvPr id="24" name="Content Placeholder 23" descr="A star in the background&#10;&#10;Description automatically generated">
            <a:extLst>
              <a:ext uri="{FF2B5EF4-FFF2-40B4-BE49-F238E27FC236}">
                <a16:creationId xmlns:a16="http://schemas.microsoft.com/office/drawing/2014/main" id="{59F2A9AE-4D84-4D0A-A716-6BFBCEBC4B55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020" y="2757488"/>
            <a:ext cx="3815548" cy="3430587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9D7AC86-75EE-470B-9DC2-1FE3FD7E7561}"/>
              </a:ext>
            </a:extLst>
          </p:cNvPr>
          <p:cNvSpPr/>
          <p:nvPr/>
        </p:nvSpPr>
        <p:spPr>
          <a:xfrm>
            <a:off x="0" y="2271600"/>
            <a:ext cx="8127601" cy="4084750"/>
          </a:xfrm>
          <a:prstGeom prst="rect">
            <a:avLst/>
          </a:prstGeom>
          <a:solidFill>
            <a:srgbClr val="00898B">
              <a:alpha val="0"/>
            </a:srgbClr>
          </a:solidFill>
          <a:ln w="38100">
            <a:solidFill>
              <a:srgbClr val="0089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24008B7-F870-49DE-AC99-91B46E4DE9D9}"/>
              </a:ext>
            </a:extLst>
          </p:cNvPr>
          <p:cNvSpPr/>
          <p:nvPr/>
        </p:nvSpPr>
        <p:spPr>
          <a:xfrm>
            <a:off x="8127601" y="2266337"/>
            <a:ext cx="4011856" cy="4084750"/>
          </a:xfrm>
          <a:prstGeom prst="rect">
            <a:avLst/>
          </a:prstGeom>
          <a:solidFill>
            <a:srgbClr val="00898B">
              <a:alpha val="0"/>
            </a:srgbClr>
          </a:solidFill>
          <a:ln w="38100">
            <a:solidFill>
              <a:srgbClr val="0089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13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A692D-2BAB-4490-96A9-22D11BB5B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C0BFB-10A8-4494-9662-DB71A192A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Various simulations w/ different configurations…</a:t>
            </a:r>
          </a:p>
          <a:p>
            <a:pPr lvl="1"/>
            <a:r>
              <a:rPr lang="en-GB" dirty="0"/>
              <a:t>With thermal effects</a:t>
            </a:r>
          </a:p>
          <a:p>
            <a:pPr lvl="1"/>
            <a:r>
              <a:rPr lang="en-GB" dirty="0"/>
              <a:t>With real maps of mirrors</a:t>
            </a:r>
          </a:p>
          <a:p>
            <a:r>
              <a:rPr lang="en-GB" dirty="0"/>
              <a:t>… to foresee the next upgrades following the current observation phase:</a:t>
            </a:r>
          </a:p>
          <a:p>
            <a:pPr lvl="1"/>
            <a:r>
              <a:rPr lang="en-GB" dirty="0"/>
              <a:t>Laser power increase</a:t>
            </a:r>
          </a:p>
          <a:p>
            <a:pPr lvl="1"/>
            <a:r>
              <a:rPr lang="en-GB" dirty="0"/>
              <a:t>Another mirror will be added, thus creating a new optical cavity to take into account in the computation of the instabilities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884A2-77FD-4E5D-B442-8D887DFB1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2F68A-07F7-4055-A7E2-31ACFCB8F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80551-399A-4EE6-9B9F-B721DAEDE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736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838894-C022-4434-A013-BDF99E821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 slides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80BF99-B04C-43C0-B2EE-1FA5C6E923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CC52E7-9DD7-4CB6-A601-5E77D2897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847CB2-1D04-472E-A194-92BD62098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25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AEF2D9A-B6AE-40B5-AC6F-C72F42BA2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062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3F510-3F71-401A-8838-BBDBAB527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Virgo’s eyes</a:t>
            </a:r>
          </a:p>
        </p:txBody>
      </p:sp>
      <p:pic>
        <p:nvPicPr>
          <p:cNvPr id="5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A60545D9-8A2D-4C79-90CB-0798E2823D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403" y="1996990"/>
            <a:ext cx="7245193" cy="3586611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6754E2-CE03-4956-8CE5-EDB2699E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149BD9-86AD-4CCE-8A18-08F432EB2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26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8A0A30-AA41-4FFA-8AA3-A56C5C783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AC91F-5BD9-4C68-B83A-E6711109237C}"/>
              </a:ext>
            </a:extLst>
          </p:cNvPr>
          <p:cNvSpPr txBox="1"/>
          <p:nvPr/>
        </p:nvSpPr>
        <p:spPr>
          <a:xfrm>
            <a:off x="136230" y="5539010"/>
            <a:ext cx="11933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redder the map, the better the reception; the bluer the map, the blinder Virgo.</a:t>
            </a:r>
          </a:p>
          <a:p>
            <a:r>
              <a:rPr lang="en-GB" dirty="0"/>
              <a:t>All the ground-based interferometers for GW detection have a similar antenna map: best receptions orthogonal to the ITF, worst ones on the plan of the ITF particularly those from the internal and external bisectors.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F23405B-5F78-43DE-997E-7E219CE0B84D}"/>
              </a:ext>
            </a:extLst>
          </p:cNvPr>
          <p:cNvCxnSpPr>
            <a:cxnSpLocks/>
          </p:cNvCxnSpPr>
          <p:nvPr/>
        </p:nvCxnSpPr>
        <p:spPr>
          <a:xfrm flipV="1">
            <a:off x="874336" y="3572751"/>
            <a:ext cx="683679" cy="16650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7B6261-582E-48D3-A429-EDB76CED8197}"/>
              </a:ext>
            </a:extLst>
          </p:cNvPr>
          <p:cNvCxnSpPr>
            <a:cxnSpLocks/>
          </p:cNvCxnSpPr>
          <p:nvPr/>
        </p:nvCxnSpPr>
        <p:spPr>
          <a:xfrm>
            <a:off x="874336" y="3739251"/>
            <a:ext cx="860961" cy="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A51DF50-5EA2-4DFE-95D5-C1E6B43BCFB5}"/>
              </a:ext>
            </a:extLst>
          </p:cNvPr>
          <p:cNvCxnSpPr>
            <a:cxnSpLocks/>
          </p:cNvCxnSpPr>
          <p:nvPr/>
        </p:nvCxnSpPr>
        <p:spPr>
          <a:xfrm>
            <a:off x="1304816" y="2781715"/>
            <a:ext cx="0" cy="791036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673B33-4E04-424F-8ED5-7E00BB18A045}"/>
              </a:ext>
            </a:extLst>
          </p:cNvPr>
          <p:cNvCxnSpPr>
            <a:cxnSpLocks/>
          </p:cNvCxnSpPr>
          <p:nvPr/>
        </p:nvCxnSpPr>
        <p:spPr>
          <a:xfrm flipV="1">
            <a:off x="1304816" y="3841014"/>
            <a:ext cx="0" cy="734007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C2DF400-9CF2-4EE7-9851-2BBC05B40CB4}"/>
              </a:ext>
            </a:extLst>
          </p:cNvPr>
          <p:cNvCxnSpPr>
            <a:cxnSpLocks/>
          </p:cNvCxnSpPr>
          <p:nvPr/>
        </p:nvCxnSpPr>
        <p:spPr>
          <a:xfrm flipV="1">
            <a:off x="10931631" y="3596550"/>
            <a:ext cx="844335" cy="3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3E8764-17FD-4C2B-9793-89111C2AD6A4}"/>
              </a:ext>
            </a:extLst>
          </p:cNvPr>
          <p:cNvCxnSpPr>
            <a:cxnSpLocks/>
          </p:cNvCxnSpPr>
          <p:nvPr/>
        </p:nvCxnSpPr>
        <p:spPr>
          <a:xfrm>
            <a:off x="10931631" y="3596550"/>
            <a:ext cx="0" cy="83577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2E9AAAF-49F6-4928-984B-4F68588D2DF7}"/>
              </a:ext>
            </a:extLst>
          </p:cNvPr>
          <p:cNvCxnSpPr>
            <a:cxnSpLocks/>
          </p:cNvCxnSpPr>
          <p:nvPr/>
        </p:nvCxnSpPr>
        <p:spPr>
          <a:xfrm>
            <a:off x="10231158" y="2964111"/>
            <a:ext cx="700473" cy="632439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A82831B-FF10-4801-8A2B-9106929A8DF6}"/>
              </a:ext>
            </a:extLst>
          </p:cNvPr>
          <p:cNvCxnSpPr>
            <a:cxnSpLocks/>
          </p:cNvCxnSpPr>
          <p:nvPr/>
        </p:nvCxnSpPr>
        <p:spPr>
          <a:xfrm flipH="1" flipV="1">
            <a:off x="10954192" y="3622294"/>
            <a:ext cx="785183" cy="707834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F645925-C5CE-4B2A-AF78-EA9FA1A273D1}"/>
              </a:ext>
            </a:extLst>
          </p:cNvPr>
          <p:cNvCxnSpPr>
            <a:cxnSpLocks/>
          </p:cNvCxnSpPr>
          <p:nvPr/>
        </p:nvCxnSpPr>
        <p:spPr>
          <a:xfrm flipH="1">
            <a:off x="10938537" y="2883564"/>
            <a:ext cx="589576" cy="70011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AD268B1-DB8E-4A40-9649-15C93DF98386}"/>
              </a:ext>
            </a:extLst>
          </p:cNvPr>
          <p:cNvCxnSpPr>
            <a:cxnSpLocks/>
          </p:cNvCxnSpPr>
          <p:nvPr/>
        </p:nvCxnSpPr>
        <p:spPr>
          <a:xfrm flipV="1">
            <a:off x="10240847" y="3618344"/>
            <a:ext cx="654194" cy="711784"/>
          </a:xfrm>
          <a:prstGeom prst="straightConnector1">
            <a:avLst/>
          </a:prstGeom>
          <a:ln w="444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338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ABC74DC-E68E-4BF7-B29F-05A7788D6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Detections</a:t>
            </a:r>
          </a:p>
        </p:txBody>
      </p:sp>
      <p:pic>
        <p:nvPicPr>
          <p:cNvPr id="8" name="Content Placeholder 7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2DBB03A5-187B-4381-B60D-C5542D40D7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318" y="1611126"/>
            <a:ext cx="4687363" cy="314087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325756-72C9-43D1-AD2A-1178569AC3AB}"/>
              </a:ext>
            </a:extLst>
          </p:cNvPr>
          <p:cNvSpPr txBox="1"/>
          <p:nvPr/>
        </p:nvSpPr>
        <p:spPr>
          <a:xfrm>
            <a:off x="409073" y="5088729"/>
            <a:ext cx="11373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Liberation Sans" pitchFamily="18"/>
                <a:ea typeface="Noto Sans CJK SC Regular" pitchFamily="2"/>
                <a:cs typeface="Lohit Devanagari" pitchFamily="2"/>
              </a:rPr>
              <a:t>GW170817: the </a:t>
            </a:r>
            <a:r>
              <a:rPr lang="en-GB" b="1" dirty="0">
                <a:latin typeface="Liberation Sans" pitchFamily="18"/>
                <a:ea typeface="Noto Sans CJK SC Regular" pitchFamily="2"/>
                <a:cs typeface="Lohit Devanagari" pitchFamily="2"/>
              </a:rPr>
              <a:t>first discovery of a binary neutron star coalescence</a:t>
            </a:r>
            <a:r>
              <a:rPr lang="en-GB" dirty="0">
                <a:latin typeface="Liberation Sans" pitchFamily="18"/>
                <a:ea typeface="Noto Sans CJK SC Regular" pitchFamily="2"/>
                <a:cs typeface="Lohit Devanagari" pitchFamily="2"/>
              </a:rPr>
              <a:t> followed the observation of its </a:t>
            </a:r>
            <a:r>
              <a:rPr lang="en-GB" b="1" dirty="0">
                <a:latin typeface="Liberation Sans" pitchFamily="18"/>
                <a:ea typeface="Noto Sans CJK SC Regular" pitchFamily="2"/>
                <a:cs typeface="Lohit Devanagari" pitchFamily="2"/>
              </a:rPr>
              <a:t>optical counterpart</a:t>
            </a:r>
            <a:r>
              <a:rPr lang="en-GB" dirty="0">
                <a:latin typeface="Liberation Sans" pitchFamily="18"/>
                <a:ea typeface="Noto Sans CJK SC Regular" pitchFamily="2"/>
                <a:cs typeface="Lohit Devanagari" pitchFamily="2"/>
              </a:rPr>
              <a:t>, thanks to the accurate </a:t>
            </a:r>
            <a:r>
              <a:rPr lang="en-GB" b="1" dirty="0">
                <a:latin typeface="Liberation Sans" pitchFamily="18"/>
                <a:ea typeface="Noto Sans CJK SC Regular" pitchFamily="2"/>
                <a:cs typeface="Lohit Devanagari" pitchFamily="2"/>
              </a:rPr>
              <a:t>3D LIGO-Virgo localisation</a:t>
            </a:r>
            <a:r>
              <a:rPr lang="en-GB" dirty="0">
                <a:latin typeface="Liberation Sans" pitchFamily="18"/>
                <a:ea typeface="Noto Sans CJK SC Regular" pitchFamily="2"/>
                <a:cs typeface="Lohit Devanagari" pitchFamily="2"/>
              </a:rPr>
              <a:t> of the source</a:t>
            </a:r>
          </a:p>
          <a:p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057FE78-4163-4DF2-83F0-974120A58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C8F0E2B-A93C-4157-8898-AE0DE1151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27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E19416A-FA7D-4196-B08C-B9D34B1B3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</p:spTree>
    <p:extLst>
      <p:ext uri="{BB962C8B-B14F-4D97-AF65-F5344CB8AC3E}">
        <p14:creationId xmlns:p14="http://schemas.microsoft.com/office/powerpoint/2010/main" val="18103840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5A21F-F525-45D7-9815-6990C2BA9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Multimessenger</a:t>
            </a:r>
            <a:r>
              <a:rPr lang="en-GB" dirty="0"/>
              <a:t> detection</a:t>
            </a:r>
          </a:p>
        </p:txBody>
      </p:sp>
      <p:pic>
        <p:nvPicPr>
          <p:cNvPr id="4" name="GBM_GW170817">
            <a:hlinkClick r:id="" action="ppaction://media"/>
            <a:extLst>
              <a:ext uri="{FF2B5EF4-FFF2-40B4-BE49-F238E27FC236}">
                <a16:creationId xmlns:a16="http://schemas.microsoft.com/office/drawing/2014/main" id="{028B585E-6807-45C3-A6BE-B3F072604E8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36838" y="2286000"/>
            <a:ext cx="6916737" cy="3890963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16E831-4376-4189-B4C6-215FDFDD3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4C59E6-BB89-4F04-8CFC-396A32BD4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28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DAE967F-AE0B-41F9-ABF2-8DE103C12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1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A7562-589E-42F4-8CCD-6C6ABD46B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importance of volume x time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4380375-7D08-4EBF-926E-D7C4906CCEF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994" y="2285386"/>
            <a:ext cx="3466653" cy="2947952"/>
          </a:xfrm>
        </p:spPr>
      </p:pic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4BCDD5CC-CA47-4723-B975-16E846787C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292" y="2286000"/>
            <a:ext cx="3466654" cy="3129689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6C3ED7-F095-4E18-AEAE-679B89713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D5D2848-98C6-4A2E-AB16-A0B92A3D3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29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6CE882E-1D3C-40FD-A410-AC0D95427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A49718-D659-4C73-98D0-5584FEB46414}"/>
                  </a:ext>
                </a:extLst>
              </p:cNvPr>
              <p:cNvSpPr txBox="1"/>
              <p:nvPr/>
            </p:nvSpPr>
            <p:spPr>
              <a:xfrm>
                <a:off x="1298961" y="5511115"/>
                <a:ext cx="40727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observable volume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GB" dirty="0"/>
                  <a:t> {observable range}</a:t>
                </a:r>
                <a:r>
                  <a:rPr lang="en-GB" baseline="30000" dirty="0"/>
                  <a:t>3</a:t>
                </a:r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A49718-D659-4C73-98D0-5584FEB46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961" y="5511115"/>
                <a:ext cx="4072718" cy="369332"/>
              </a:xfrm>
              <a:prstGeom prst="rect">
                <a:avLst/>
              </a:prstGeom>
              <a:blipFill>
                <a:blip r:embed="rId4"/>
                <a:stretch>
                  <a:fillRect l="-119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6EDCA6-C148-4691-8DA1-07D0AF4BBB30}"/>
                  </a:ext>
                </a:extLst>
              </p:cNvPr>
              <p:cNvSpPr txBox="1"/>
              <p:nvPr/>
            </p:nvSpPr>
            <p:spPr>
              <a:xfrm>
                <a:off x="7033983" y="5511115"/>
                <a:ext cx="4301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GW event duration order of magnitude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 1s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76EDCA6-C148-4691-8DA1-07D0AF4BBB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83" y="5511115"/>
                <a:ext cx="4301272" cy="369332"/>
              </a:xfrm>
              <a:prstGeom prst="rect">
                <a:avLst/>
              </a:prstGeom>
              <a:blipFill>
                <a:blip r:embed="rId5"/>
                <a:stretch>
                  <a:fillRect l="-1277" t="-8197" r="-2128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7160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08E9BC-2889-4FB6-9E48-1A15DF0C8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FE6D39-BE96-487F-999F-2D4E2A4D4F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Gravitational waves basics</a:t>
            </a:r>
          </a:p>
          <a:p>
            <a:r>
              <a:rPr lang="en-GB" dirty="0"/>
              <a:t>How to detect gravitational waves</a:t>
            </a:r>
          </a:p>
          <a:p>
            <a:r>
              <a:rPr lang="en-GB" dirty="0"/>
              <a:t>Detections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D769D-2540-4B64-B24F-AC5756A0B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964DD-6585-4F27-8232-FBDF1D90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54774-4153-4DBF-A973-A18B9B095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2771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116A93-74B3-4353-AA56-E82E4DC9E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Binary Black Hole merger</a:t>
            </a:r>
          </a:p>
        </p:txBody>
      </p:sp>
      <p:pic>
        <p:nvPicPr>
          <p:cNvPr id="9" name="Warped_Spacetime_Horizons_Long_720p">
            <a:hlinkClick r:id="" action="ppaction://media"/>
            <a:extLst>
              <a:ext uri="{FF2B5EF4-FFF2-40B4-BE49-F238E27FC236}">
                <a16:creationId xmlns:a16="http://schemas.microsoft.com/office/drawing/2014/main" id="{FC2BA0E6-4888-408D-8EF9-E82A92A81BE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36838" y="2286000"/>
            <a:ext cx="6916737" cy="3890963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02E4F90-3E48-4698-9A58-2BF71ADE0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C597EC4-373C-4712-96B0-A5937032F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30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C551D40-5519-4C01-83A6-0757A1BBB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005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3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0345E-4E33-426B-8573-6AB432006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LISA motion</a:t>
            </a:r>
          </a:p>
        </p:txBody>
      </p:sp>
      <p:pic>
        <p:nvPicPr>
          <p:cNvPr id="7" name="LISA_motion">
            <a:hlinkClick r:id="" action="ppaction://media"/>
            <a:extLst>
              <a:ext uri="{FF2B5EF4-FFF2-40B4-BE49-F238E27FC236}">
                <a16:creationId xmlns:a16="http://schemas.microsoft.com/office/drawing/2014/main" id="{437A781E-9AE3-4699-B406-5276F7C5D7A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16275" y="2286000"/>
            <a:ext cx="5757863" cy="38909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75885-0A33-40B1-816A-F6393A64E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05129-AA09-4BEB-9D60-515DBB2CA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FF8C9-B59A-435D-B4BB-741EA07C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64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410DA-5F2B-4724-BC8A-7EBE948DB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6CE-5FA2-4B89-9040-ACA8805F9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Maybe real mirrors, SRC, thermal</a:t>
            </a:r>
          </a:p>
          <a:p>
            <a:r>
              <a:rPr lang="en-GB" dirty="0"/>
              <a:t>Or/and the maps of the real mirrors</a:t>
            </a:r>
          </a:p>
          <a:p>
            <a:r>
              <a:rPr lang="en-GB" dirty="0"/>
              <a:t>The q factors plot</a:t>
            </a:r>
          </a:p>
          <a:p>
            <a:r>
              <a:rPr lang="en-GB" dirty="0"/>
              <a:t>…. On </a:t>
            </a:r>
            <a:r>
              <a:rPr lang="en-GB" dirty="0" err="1"/>
              <a:t>verra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280C-AC20-47C4-A872-2CF7855B7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F39F8-E39B-4EAE-A39F-52BE85942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CD88D-DC61-4608-A650-0A8ED1681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8338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5D0C1-E446-4DE8-BF2F-FD496FB328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Optomechanical parametric instabilities study for Virgo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44737F2-0E37-4944-BE89-F2D38A70C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89838"/>
            <a:ext cx="9144000" cy="16681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u="sng" dirty="0"/>
              <a:t>David Cohen</a:t>
            </a:r>
            <a:r>
              <a:rPr lang="en-GB" sz="1800" dirty="0"/>
              <a:t> dcohen@lal.in2p3.fr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Supervisor: Nicolas Arnaud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 err="1"/>
              <a:t>Laboratoire</a:t>
            </a:r>
            <a:r>
              <a:rPr lang="en-GB" sz="1400" dirty="0"/>
              <a:t> de </a:t>
            </a:r>
            <a:r>
              <a:rPr lang="en-GB" sz="1400" dirty="0" err="1"/>
              <a:t>l’Accélérateur</a:t>
            </a:r>
            <a:r>
              <a:rPr lang="en-GB" sz="1400" dirty="0"/>
              <a:t> </a:t>
            </a:r>
            <a:r>
              <a:rPr lang="en-GB" sz="1400" dirty="0" err="1"/>
              <a:t>Linéaire</a:t>
            </a:r>
            <a:r>
              <a:rPr lang="en-GB" sz="1400" dirty="0"/>
              <a:t>, Orsay, France – Groupe Virgo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/>
              <a:t>CNRS/IN2P3, </a:t>
            </a:r>
            <a:r>
              <a:rPr lang="en-GB" sz="1400" dirty="0" err="1"/>
              <a:t>Université</a:t>
            </a:r>
            <a:r>
              <a:rPr lang="en-GB" sz="1400" dirty="0"/>
              <a:t> Paris-Sud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600" dirty="0"/>
              <a:t>Tuesday the 28</a:t>
            </a:r>
            <a:r>
              <a:rPr lang="en-GB" sz="1600" baseline="30000" dirty="0"/>
              <a:t>th</a:t>
            </a:r>
            <a:r>
              <a:rPr lang="en-GB" sz="1600" dirty="0"/>
              <a:t> of May, 2019</a:t>
            </a:r>
          </a:p>
        </p:txBody>
      </p:sp>
    </p:spTree>
    <p:extLst>
      <p:ext uri="{BB962C8B-B14F-4D97-AF65-F5344CB8AC3E}">
        <p14:creationId xmlns:p14="http://schemas.microsoft.com/office/powerpoint/2010/main" val="1888040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312AD-4965-4D42-8C32-046F58D3D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Gravitational waves (GW): basics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927282-18BB-459B-AF75-06082BA38E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GB" dirty="0"/>
                  <a:t>Ripples of the curvature of spacetime: ‘space tells matter how to move […] matter tells space how to curve’ </a:t>
                </a:r>
                <a:r>
                  <a:rPr lang="en-GB" sz="2400" dirty="0"/>
                  <a:t>(Misner, Thorne &amp; Wheeler, in Gravitation, 1973).</a:t>
                </a:r>
              </a:p>
              <a:p>
                <a:r>
                  <a:rPr lang="en-GB" dirty="0"/>
                  <a:t>Emitted by accelerating massive bodies; travel at the speed of light.</a:t>
                </a:r>
              </a:p>
              <a:p>
                <a:r>
                  <a:rPr lang="en-GB" dirty="0"/>
                  <a:t>Stretch and squeeze an object; the larger the object, the more it stretches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where </a:t>
                </a:r>
                <a:r>
                  <a:rPr lang="en-GB" i="1" dirty="0"/>
                  <a:t>L</a:t>
                </a:r>
                <a:r>
                  <a:rPr lang="en-GB" i="1" baseline="-25000" dirty="0"/>
                  <a:t>0</a:t>
                </a:r>
                <a:r>
                  <a:rPr lang="en-GB" dirty="0"/>
                  <a:t> is the length of the object,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dirty="0"/>
                  <a:t> the length variation due to the GW, and </a:t>
                </a:r>
                <a:r>
                  <a:rPr lang="en-GB" i="1" dirty="0"/>
                  <a:t>h</a:t>
                </a:r>
                <a:r>
                  <a:rPr lang="en-GB" dirty="0"/>
                  <a:t> the GW strain amplitude.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927282-18BB-459B-AF75-06082BA38E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51" r="-4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4A9597-9F74-440A-9CC5-FE0A35269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448F5B-2CC8-4447-9337-0E075AE21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4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D43F136-6D25-4534-A945-AE5AE92D1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94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DD34A-165A-4528-8354-D3878E9A0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4399"/>
            <a:ext cx="10515600" cy="831600"/>
          </a:xfrm>
        </p:spPr>
        <p:txBody>
          <a:bodyPr/>
          <a:lstStyle/>
          <a:p>
            <a:r>
              <a:rPr lang="en-GB"/>
              <a:t>Gravitational waves (GW): basics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F57B366-39FB-437E-B5CA-689CF6FF7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Transverse waves; 2 polarisations.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204A7967-C0EF-45BB-9583-75011CAF8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78526"/>
            <a:ext cx="6096000" cy="25050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E6ECED9-AFD6-41AC-A5E1-670F9CB7E3E7}"/>
                  </a:ext>
                </a:extLst>
              </p:cNvPr>
              <p:cNvSpPr txBox="1"/>
              <p:nvPr/>
            </p:nvSpPr>
            <p:spPr>
              <a:xfrm>
                <a:off x="9657348" y="3323858"/>
                <a:ext cx="2250809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/>
                  <a:t>+ polarisation</a:t>
                </a:r>
              </a:p>
              <a:p>
                <a:endParaRPr lang="en-GB" sz="2800" dirty="0"/>
              </a:p>
              <a:p>
                <a:endParaRPr lang="en-GB" sz="2800" dirty="0"/>
              </a:p>
              <a:p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polarisation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E6ECED9-AFD6-41AC-A5E1-670F9CB7E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7348" y="3323858"/>
                <a:ext cx="2250809" cy="1815882"/>
              </a:xfrm>
              <a:prstGeom prst="rect">
                <a:avLst/>
              </a:prstGeom>
              <a:blipFill>
                <a:blip r:embed="rId3"/>
                <a:stretch>
                  <a:fillRect l="-5420" t="-3020" r="-4065" b="-87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41A761A-0EA3-421A-8516-A9AC43745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28/05/2019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6D37C9-EEF6-47E0-BA1C-0054ECC9E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5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714B88E-0F3C-44BC-8CAC-93CDDED56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469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DD34A-165A-4528-8354-D3878E9A0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4399"/>
            <a:ext cx="10515600" cy="831600"/>
          </a:xfrm>
        </p:spPr>
        <p:txBody>
          <a:bodyPr/>
          <a:lstStyle/>
          <a:p>
            <a:r>
              <a:rPr lang="en-GB"/>
              <a:t>Gravitational waves (GW): basics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F57B366-39FB-437E-B5CA-689CF6FF7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Transverse waves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similar to tidal effect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" name="GravitationalWave_PlusPolarization">
            <a:hlinkClick r:id="" action="ppaction://media"/>
            <a:extLst>
              <a:ext uri="{FF2B5EF4-FFF2-40B4-BE49-F238E27FC236}">
                <a16:creationId xmlns:a16="http://schemas.microsoft.com/office/drawing/2014/main" id="{AD2D6FCA-D99A-4B74-A693-F19B3593FA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24400" y="2860199"/>
            <a:ext cx="27432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873D0A1-C564-4B15-9A2E-D5BBA2775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E16A1DC-B093-43DE-A55E-66160A712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6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24BF2C3-E09E-44F8-AAB2-87DAE79EF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PHENIICS Fest 2019</a:t>
            </a:r>
          </a:p>
          <a:p>
            <a:r>
              <a:rPr lang="en-GB" dirty="0"/>
              <a:t>David Cohen - Optomechanical parametric instabilities study for Virgo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86DAD-9B49-41B5-88D7-25470A76B5F8}"/>
              </a:ext>
            </a:extLst>
          </p:cNvPr>
          <p:cNvSpPr txBox="1"/>
          <p:nvPr/>
        </p:nvSpPr>
        <p:spPr>
          <a:xfrm>
            <a:off x="5322916" y="5458984"/>
            <a:ext cx="1546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 polarisation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60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63933-9CEE-40F0-AA01-B3F685184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GW strain amplitude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8AE9BE-F75C-407F-92C5-B92412F618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Einstein formula: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≈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with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/>
                      <m:t>6.67</m:t>
                    </m:r>
                    <m:r>
                      <m:rPr>
                        <m:nor/>
                      </m:rPr>
                      <a:rPr lang="en-GB" smtClean="0"/>
                      <m:t>40</m:t>
                    </m:r>
                    <m:r>
                      <m:rPr>
                        <m:nor/>
                      </m:rPr>
                      <a:rPr lang="en-GB"/>
                      <m:t>8</m:t>
                    </m:r>
                    <m:r>
                      <m:rPr>
                        <m:nor/>
                      </m:rPr>
                      <a:rPr lang="en-GB" b="0" i="0" smtClean="0"/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−11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𝑘𝑔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b="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/>
                      <m:t>2</m:t>
                    </m:r>
                    <m:r>
                      <m:rPr>
                        <m:nor/>
                      </m:rPr>
                      <a:rPr lang="en-GB" b="0" i="0" smtClean="0"/>
                      <m:t>.</m:t>
                    </m:r>
                    <m:r>
                      <m:rPr>
                        <m:nor/>
                      </m:rPr>
                      <a:rPr lang="en-GB"/>
                      <m:t>99792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b="0" dirty="0">
                    <a:ea typeface="Cambria Math" panose="02040503050406030204" pitchFamily="18" charset="0"/>
                    <a:sym typeface="Wingdings" panose="05000000000000000000" pitchFamily="2" charset="2"/>
                  </a:rPr>
                  <a:t> h is… ridiculously small!!</a:t>
                </a:r>
                <a:endParaRPr lang="en-GB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8AE9BE-F75C-407F-92C5-B92412F618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508" b="-3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9F1BAD-A5E8-463B-A772-B116F9241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E381D1-CA51-4319-9B07-3DC5C9C7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7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CB4718A-D45B-4E69-B790-22B6563E6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596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BD8DB-8193-444F-A6A1-9F8F68550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 luminosity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45B13F-547F-49D2-AF3B-16C701A4E9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The gravitation luminosity of a source can be written as: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~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where </a:t>
                </a:r>
                <a:r>
                  <a:rPr lang="el-GR" i="1" dirty="0"/>
                  <a:t>ε</a:t>
                </a:r>
                <a:r>
                  <a:rPr lang="en-GB" dirty="0"/>
                  <a:t> is the source asymmetry,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GB" dirty="0"/>
                  <a:t> the Schwarzschild radius, </a:t>
                </a:r>
                <a:r>
                  <a:rPr lang="en-GB" i="1" dirty="0"/>
                  <a:t>R</a:t>
                </a:r>
                <a:r>
                  <a:rPr lang="en-GB" dirty="0"/>
                  <a:t> the source radius, and </a:t>
                </a:r>
                <a:r>
                  <a:rPr lang="en-GB" i="1" dirty="0"/>
                  <a:t>v</a:t>
                </a:r>
                <a:r>
                  <a:rPr lang="en-GB" dirty="0"/>
                  <a:t> its velocity.</a:t>
                </a:r>
              </a:p>
              <a:p>
                <a:pPr marL="0" indent="0">
                  <a:buNone/>
                </a:pPr>
                <a:r>
                  <a:rPr lang="en-GB" dirty="0">
                    <a:sym typeface="Wingdings" panose="05000000000000000000" pitchFamily="2" charset="2"/>
                  </a:rPr>
                  <a:t> to be a good GW emitter, a source needs to be </a:t>
                </a:r>
                <a:r>
                  <a:rPr lang="en-GB" b="1" dirty="0">
                    <a:sym typeface="Wingdings" panose="05000000000000000000" pitchFamily="2" charset="2"/>
                  </a:rPr>
                  <a:t>asymmetric</a:t>
                </a:r>
                <a:r>
                  <a:rPr lang="en-GB" dirty="0">
                    <a:sym typeface="Wingdings" panose="05000000000000000000" pitchFamily="2" charset="2"/>
                  </a:rPr>
                  <a:t> (</a:t>
                </a:r>
                <a:r>
                  <a:rPr lang="el-GR" i="1" dirty="0"/>
                  <a:t>ε</a:t>
                </a:r>
                <a:r>
                  <a:rPr lang="en-GB" i="1" dirty="0"/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 1), </a:t>
                </a:r>
                <a:r>
                  <a:rPr lang="en-GB" b="1" dirty="0"/>
                  <a:t>compact</a:t>
                </a:r>
                <a:r>
                  <a:rPr lang="en-GB" dirty="0"/>
                  <a:t> (R</a:t>
                </a:r>
                <a:r>
                  <a:rPr lang="en-GB" baseline="-25000" dirty="0"/>
                  <a:t>S</a:t>
                </a:r>
                <a:r>
                  <a:rPr lang="en-GB" dirty="0"/>
                  <a:t>/R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 1), and </a:t>
                </a:r>
                <a:r>
                  <a:rPr lang="en-GB" b="1" dirty="0"/>
                  <a:t>relativistic</a:t>
                </a:r>
                <a:r>
                  <a:rPr lang="en-GB" dirty="0"/>
                  <a:t> (v/c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 1).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45B13F-547F-49D2-AF3B-16C701A4E9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3448" b="-2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7EDB88-FEC5-4D45-BD9A-1A06F57AE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5D97BF-D8EC-49D2-99AA-A1C7C482F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8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8882074-2246-4F03-9572-7C63044F2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175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BF41E-0938-47CB-BD08-BC4BAD697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05EC8-F004-4542-9495-B9A5D33FE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pPr lvl="1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Gravitational waves basics</a:t>
            </a:r>
          </a:p>
          <a:p>
            <a:pPr lvl="1"/>
            <a:r>
              <a:rPr lang="en-GB" dirty="0"/>
              <a:t>How to detect gravitational waves?</a:t>
            </a:r>
          </a:p>
          <a:p>
            <a:pPr lvl="1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Detections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Three-mode parametric instabilities</a:t>
            </a:r>
          </a:p>
          <a:p>
            <a:pPr marL="0" indent="0">
              <a:buNone/>
            </a:pP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3AEF3-1C4E-416E-A4F0-98ECE0AB3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28/05/2019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70E2C-55F6-4FD5-81A3-D1737C616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PHENIICS Fest 2019</a:t>
            </a:r>
          </a:p>
          <a:p>
            <a:r>
              <a:rPr lang="en-GB"/>
              <a:t>David Cohen - Optomechanical parametric instabilities study for Virgo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45496-CCB4-4D72-9FA5-ED08180D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EDF2C-BDB0-4F5C-AE3D-58E8F57BE15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088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d2.potx" id="{955A1B50-40B3-466D-A1F7-79BA91225FBD}" vid="{2F17340C-D110-45F2-AF93-C6B88408D6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phd2</Template>
  <TotalTime>970</TotalTime>
  <Words>1392</Words>
  <Application>Microsoft Office PowerPoint</Application>
  <PresentationFormat>Widescreen</PresentationFormat>
  <Paragraphs>279</Paragraphs>
  <Slides>33</Slides>
  <Notes>0</Notes>
  <HiddenSlides>3</HiddenSlides>
  <MMClips>6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Cambria Math</vt:lpstr>
      <vt:lpstr>Liberation Sans</vt:lpstr>
      <vt:lpstr>StarSymbol</vt:lpstr>
      <vt:lpstr>Wingdings</vt:lpstr>
      <vt:lpstr>Office Theme</vt:lpstr>
      <vt:lpstr>The Advanced Virgo detector: control, noise hunting and data quality to improve its sensitivity</vt:lpstr>
      <vt:lpstr>The Advanced Virgo detector: control, noise hunting and data quality to improve its sensitivity</vt:lpstr>
      <vt:lpstr>Introduction</vt:lpstr>
      <vt:lpstr>Gravitational waves (GW): basics</vt:lpstr>
      <vt:lpstr>Gravitational waves (GW): basics</vt:lpstr>
      <vt:lpstr>Gravitational waves (GW): basics</vt:lpstr>
      <vt:lpstr>GW strain amplitude</vt:lpstr>
      <vt:lpstr>Sources luminosity</vt:lpstr>
      <vt:lpstr>Outline</vt:lpstr>
      <vt:lpstr>Ground-based interferometer for GW detection</vt:lpstr>
      <vt:lpstr>What is Virgo?</vt:lpstr>
      <vt:lpstr>Outline</vt:lpstr>
      <vt:lpstr>Observation Runs</vt:lpstr>
      <vt:lpstr>Detections</vt:lpstr>
      <vt:lpstr>Three-mode parametric instabilities</vt:lpstr>
      <vt:lpstr>3-mode interaction</vt:lpstr>
      <vt:lpstr>3-mode interaction</vt:lpstr>
      <vt:lpstr>Mechanical and optical modes overlap</vt:lpstr>
      <vt:lpstr>Parametric gain</vt:lpstr>
      <vt:lpstr>Mechanical modes computation</vt:lpstr>
      <vt:lpstr>Homemade code for PI computation</vt:lpstr>
      <vt:lpstr>What kind of results do we get?</vt:lpstr>
      <vt:lpstr>What kind of results do we get?</vt:lpstr>
      <vt:lpstr>Ongoing and next steps</vt:lpstr>
      <vt:lpstr>Spare slides</vt:lpstr>
      <vt:lpstr>Virgo’s eyes</vt:lpstr>
      <vt:lpstr>Detections</vt:lpstr>
      <vt:lpstr>Multimessenger detection</vt:lpstr>
      <vt:lpstr>The importance of volume x time</vt:lpstr>
      <vt:lpstr>Binary Black Hole merger</vt:lpstr>
      <vt:lpstr>LISA motion</vt:lpstr>
      <vt:lpstr>Other results</vt:lpstr>
      <vt:lpstr>Optomechanical parametric instabilities study for Virgo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Cohen</dc:creator>
  <cp:lastModifiedBy>David Cohen</cp:lastModifiedBy>
  <cp:revision>72</cp:revision>
  <dcterms:created xsi:type="dcterms:W3CDTF">2019-05-23T12:17:15Z</dcterms:created>
  <dcterms:modified xsi:type="dcterms:W3CDTF">2019-05-28T08:52:07Z</dcterms:modified>
</cp:coreProperties>
</file>