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0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8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6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7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07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1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69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51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0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2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720FC-579E-5142-B1D2-2F0D1F58E7E7}" type="datetimeFigureOut">
              <a:rPr lang="en-US" smtClean="0"/>
              <a:t>18/04/19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DDAFF-96F0-5F4B-A8D0-235700540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13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Relationship Id="rId3" Type="http://schemas.openxmlformats.org/officeDocument/2006/relationships/hyperlink" Target="https://indico.cern.ch/event/801649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S/W Preservation &amp; Legacy Issues at LEP (CERN)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8405" y="3886200"/>
            <a:ext cx="716163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Jamie.Shiers@cern.ch</a:t>
            </a:r>
            <a:endParaRPr lang="en-US" dirty="0" smtClean="0"/>
          </a:p>
          <a:p>
            <a:r>
              <a:rPr lang="en-US" dirty="0" smtClean="0"/>
              <a:t>Former Developer / Librarian: CERNLIB</a:t>
            </a:r>
          </a:p>
          <a:p>
            <a:r>
              <a:rPr lang="en-US" dirty="0" smtClean="0"/>
              <a:t>Currently: Data Preservation in HEP</a:t>
            </a:r>
          </a:p>
          <a:p>
            <a:r>
              <a:rPr lang="en-US" dirty="0" smtClean="0"/>
              <a:t>Paper and much background info: </a:t>
            </a:r>
          </a:p>
          <a:p>
            <a:r>
              <a:rPr lang="en-US" dirty="0" smtClean="0">
                <a:hlinkClick r:id="rId3"/>
              </a:rPr>
              <a:t>https://indico.cern.ch/event/801649/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847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624" y="1600200"/>
            <a:ext cx="8347176" cy="486828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CERNLIB: some 3MLOC, mainly Fortran, some Assembler(s), C(++), Pascal etc.</a:t>
            </a:r>
          </a:p>
          <a:p>
            <a:r>
              <a:rPr lang="en-US" dirty="0" smtClean="0"/>
              <a:t>Many contributors over several decades</a:t>
            </a:r>
          </a:p>
          <a:p>
            <a:r>
              <a:rPr lang="en-US" dirty="0" smtClean="0"/>
              <a:t>Source code marked up for multi-platform support (a bit like C pre-processor)</a:t>
            </a:r>
          </a:p>
          <a:p>
            <a:r>
              <a:rPr lang="en-US" dirty="0" smtClean="0"/>
              <a:t>Built for many platforms, different byte (word) length / order, FP operations, character sets</a:t>
            </a:r>
          </a:p>
          <a:p>
            <a:r>
              <a:rPr lang="en-US" dirty="0" smtClean="0"/>
              <a:t>Regular binary multi-platform releases OR</a:t>
            </a:r>
          </a:p>
          <a:p>
            <a:r>
              <a:rPr lang="en-US" dirty="0" smtClean="0"/>
              <a:t>Access to source code with build “suggestions”</a:t>
            </a:r>
          </a:p>
          <a:p>
            <a:r>
              <a:rPr lang="en-US" dirty="0" smtClean="0"/>
              <a:t>In its dying days: migrated to CVS, </a:t>
            </a:r>
            <a:r>
              <a:rPr lang="en-US" dirty="0" err="1" smtClean="0"/>
              <a:t>cpp</a:t>
            </a:r>
            <a:r>
              <a:rPr lang="en-US" dirty="0" smtClean="0"/>
              <a:t>, </a:t>
            </a:r>
            <a:r>
              <a:rPr lang="en-US" dirty="0" err="1" smtClean="0"/>
              <a:t>gmake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Now “unsupported” but still in use, still being built, still used for published papers (Oct. 2018)…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328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Preservation or Deletion?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727" y="1600200"/>
            <a:ext cx="8667787" cy="498643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“Obsolete” routines were first de-activated then later deleted (active) / not carried forward (passive)</a:t>
            </a:r>
          </a:p>
          <a:p>
            <a:r>
              <a:rPr lang="en-US" dirty="0" smtClean="0"/>
              <a:t>No systematic archiving of source matching each published release</a:t>
            </a:r>
          </a:p>
          <a:p>
            <a:r>
              <a:rPr lang="en-US" dirty="0" smtClean="0"/>
              <a:t>Release notes documented in Computer Newsletters (scanned; available) up to early 90s</a:t>
            </a:r>
          </a:p>
          <a:p>
            <a:r>
              <a:rPr lang="en-US" dirty="0" smtClean="0"/>
              <a:t>MANY copies distributed around the world, mainly on 1600 bpi tapes (so lost???)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LEP (1989 – 2000) data: ~100TB / experiment (4)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[ LHC (2009 – 2040?) data: getting on for 100PB (av.) per experiment ]</a:t>
            </a:r>
          </a:p>
          <a:p>
            <a:r>
              <a:rPr lang="en-US" dirty="0" smtClean="0"/>
              <a:t>Now 2 tape copies &amp; 1 disk copy at CERN, plus numerous copies at outside labs</a:t>
            </a: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Would it really have been impossible to have systematically archived all s/w releases?</a:t>
            </a:r>
          </a:p>
          <a:p>
            <a:pPr>
              <a:buFont typeface="Wingdings" charset="2"/>
              <a:buChar char="Ø"/>
            </a:pPr>
            <a:endParaRPr lang="en-US" b="1" dirty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8000"/>
                </a:solidFill>
              </a:rPr>
              <a:t>N.B. at the start of LEP, no managed storage: users bought and managed their own (200MB) tapes!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509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Reviving old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792" y="1600200"/>
            <a:ext cx="8623490" cy="486828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Of course, you need the data (“bits”) itself</a:t>
            </a:r>
          </a:p>
          <a:p>
            <a:r>
              <a:rPr lang="en-US" dirty="0" smtClean="0"/>
              <a:t>But this is not enough:</a:t>
            </a:r>
          </a:p>
          <a:p>
            <a:pPr lvl="1"/>
            <a:r>
              <a:rPr lang="en-US" dirty="0" smtClean="0"/>
              <a:t>Source code; build procedures; validation suite …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Still</a:t>
            </a:r>
            <a:r>
              <a:rPr lang="en-US" dirty="0" smtClean="0"/>
              <a:t> not enough:</a:t>
            </a:r>
          </a:p>
          <a:p>
            <a:pPr lvl="1"/>
            <a:r>
              <a:rPr lang="en-US" dirty="0" smtClean="0"/>
              <a:t> calibrations, field-maps, basic documentation …</a:t>
            </a:r>
          </a:p>
          <a:p>
            <a:r>
              <a:rPr lang="en-US" dirty="0" smtClean="0"/>
              <a:t>In some cases, source was in PL no longer supported </a:t>
            </a:r>
          </a:p>
          <a:p>
            <a:pPr lvl="1"/>
            <a:r>
              <a:rPr lang="en-US" dirty="0" smtClean="0"/>
              <a:t>Non-standard, e.g. CDC Fortran, </a:t>
            </a:r>
            <a:r>
              <a:rPr lang="en-US" dirty="0" err="1" smtClean="0"/>
              <a:t>Mortran</a:t>
            </a:r>
            <a:r>
              <a:rPr lang="en-US" dirty="0" smtClean="0"/>
              <a:t>, </a:t>
            </a:r>
            <a:r>
              <a:rPr lang="en-US" dirty="0" err="1" smtClean="0"/>
              <a:t>Sheltran</a:t>
            </a:r>
            <a:r>
              <a:rPr lang="en-US" dirty="0" smtClean="0"/>
              <a:t>, VAX Fortran, …</a:t>
            </a:r>
          </a:p>
          <a:p>
            <a:r>
              <a:rPr lang="en-US" dirty="0" smtClean="0"/>
              <a:t>Can you revive code when you don’t really know what it is supposed to be doing?</a:t>
            </a:r>
          </a:p>
          <a:p>
            <a:r>
              <a:rPr lang="en-US" dirty="0" smtClean="0"/>
              <a:t>With few / no comments, 1-2 character variables?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12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Holistic Approach (“Space”)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59" y="1600200"/>
            <a:ext cx="8682555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 contend that source code preservation, without build and validations systems, without basic documentation, as well as the necessary “environment” is </a:t>
            </a:r>
            <a:r>
              <a:rPr lang="en-US" b="1" dirty="0" smtClean="0">
                <a:solidFill>
                  <a:srgbClr val="FF0000"/>
                </a:solidFill>
              </a:rPr>
              <a:t>close to useless </a:t>
            </a:r>
            <a:r>
              <a:rPr lang="en-US" dirty="0" smtClean="0"/>
              <a:t>for large-scale projects such as LEP, LHC, …</a:t>
            </a:r>
          </a:p>
          <a:p>
            <a:r>
              <a:rPr lang="en-US" dirty="0" smtClean="0"/>
              <a:t>The “environment” is much more than the “VM” in which the code runs </a:t>
            </a:r>
            <a:r>
              <a:rPr lang="en-US" b="1" dirty="0" smtClean="0">
                <a:solidFill>
                  <a:srgbClr val="0000FF"/>
                </a:solidFill>
              </a:rPr>
              <a:t>AND</a:t>
            </a:r>
            <a:r>
              <a:rPr lang="en-US" dirty="0" smtClean="0"/>
              <a:t> includes necessary configuration files, DB snap-shots, magnetic field-maps etc.</a:t>
            </a:r>
          </a:p>
          <a:p>
            <a:endParaRPr lang="en-US" dirty="0" smtClean="0"/>
          </a:p>
          <a:p>
            <a:r>
              <a:rPr lang="en-US" dirty="0" smtClean="0"/>
              <a:t>Even this may not be enough for reproducibility, e.g. HEP uses “triggers” (AKA filters) where much data is </a:t>
            </a:r>
            <a:r>
              <a:rPr lang="en-US" b="1" dirty="0" smtClean="0">
                <a:solidFill>
                  <a:srgbClr val="FF0000"/>
                </a:solidFill>
              </a:rPr>
              <a:t>DISCARDED!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6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582" y="49333"/>
            <a:ext cx="8985390" cy="6801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Dear Jamie:</a:t>
            </a:r>
          </a:p>
          <a:p>
            <a:r>
              <a:rPr lang="en-US" sz="2400" i="1" dirty="0"/>
              <a:t>Reading the articles on open data and re-use </a:t>
            </a:r>
            <a:r>
              <a:rPr lang="en-US" sz="2400" i="1" dirty="0" smtClean="0"/>
              <a:t>in </a:t>
            </a:r>
            <a:r>
              <a:rPr lang="en-US" sz="2400" i="1" dirty="0"/>
              <a:t>the last </a:t>
            </a:r>
            <a:r>
              <a:rPr lang="en-US" sz="2400" i="1" dirty="0" smtClean="0"/>
              <a:t>issue </a:t>
            </a:r>
            <a:r>
              <a:rPr lang="en-US" sz="2400" i="1" dirty="0"/>
              <a:t>of the </a:t>
            </a:r>
            <a:endParaRPr lang="en-US" sz="2400" i="1" dirty="0" smtClean="0"/>
          </a:p>
          <a:p>
            <a:r>
              <a:rPr lang="en-US" sz="2400" i="1" dirty="0" smtClean="0"/>
              <a:t>CERN </a:t>
            </a:r>
            <a:r>
              <a:rPr lang="en-US" sz="2400" i="1" dirty="0"/>
              <a:t>Courier has revived </a:t>
            </a:r>
            <a:r>
              <a:rPr lang="en-US" sz="2400" i="1" dirty="0" smtClean="0"/>
              <a:t>one </a:t>
            </a:r>
            <a:r>
              <a:rPr lang="en-US" sz="2400" i="1" dirty="0"/>
              <a:t>of my worries </a:t>
            </a:r>
            <a:r>
              <a:rPr lang="en-US" sz="2400" i="1" dirty="0" smtClean="0"/>
              <a:t>which </a:t>
            </a:r>
            <a:r>
              <a:rPr lang="en-US" sz="2400" i="1" dirty="0"/>
              <a:t>had remained </a:t>
            </a:r>
            <a:endParaRPr lang="en-US" sz="2400" i="1" dirty="0" smtClean="0"/>
          </a:p>
          <a:p>
            <a:r>
              <a:rPr lang="en-US" sz="2400" i="1" dirty="0" smtClean="0"/>
              <a:t>latent for </a:t>
            </a:r>
            <a:r>
              <a:rPr lang="en-US" sz="2400" i="1" dirty="0"/>
              <a:t>some time: </a:t>
            </a:r>
            <a:endParaRPr lang="en-US" sz="2400" i="1" dirty="0" smtClean="0"/>
          </a:p>
          <a:p>
            <a:r>
              <a:rPr lang="en-US" sz="2400" i="1" dirty="0" smtClean="0"/>
              <a:t>How </a:t>
            </a:r>
            <a:r>
              <a:rPr lang="en-US" sz="2400" i="1" dirty="0"/>
              <a:t>do we document convincingly </a:t>
            </a:r>
            <a:r>
              <a:rPr lang="en-US" sz="2400" i="1" dirty="0" smtClean="0"/>
              <a:t>trigger </a:t>
            </a:r>
            <a:r>
              <a:rPr lang="en-US" sz="2400" i="1" dirty="0"/>
              <a:t>design </a:t>
            </a:r>
            <a:r>
              <a:rPr lang="en-US" sz="2400" i="1" dirty="0" smtClean="0"/>
              <a:t>and </a:t>
            </a:r>
            <a:r>
              <a:rPr lang="en-US" sz="2400" i="1" dirty="0"/>
              <a:t>performance. </a:t>
            </a:r>
            <a:endParaRPr lang="en-US" sz="2400" i="1" dirty="0" smtClean="0"/>
          </a:p>
          <a:p>
            <a:r>
              <a:rPr lang="en-US" sz="2400" i="1" dirty="0" smtClean="0"/>
              <a:t>The </a:t>
            </a:r>
            <a:r>
              <a:rPr lang="en-US" sz="2400" i="1" dirty="0"/>
              <a:t>concern is not so much that what we did not </a:t>
            </a:r>
            <a:r>
              <a:rPr lang="en-US" sz="2400" i="1" dirty="0" smtClean="0"/>
              <a:t>select </a:t>
            </a:r>
            <a:r>
              <a:rPr lang="en-US" sz="2400" b="1" i="1" dirty="0">
                <a:solidFill>
                  <a:srgbClr val="FF0000"/>
                </a:solidFill>
              </a:rPr>
              <a:t>is </a:t>
            </a:r>
            <a:r>
              <a:rPr lang="en-US" sz="2400" b="1" i="1" dirty="0" smtClean="0">
                <a:solidFill>
                  <a:srgbClr val="FF0000"/>
                </a:solidFill>
              </a:rPr>
              <a:t>lost </a:t>
            </a:r>
            <a:r>
              <a:rPr lang="en-US" sz="2400" b="1" i="1" dirty="0">
                <a:solidFill>
                  <a:srgbClr val="FF0000"/>
                </a:solidFill>
              </a:rPr>
              <a:t>for ever, </a:t>
            </a:r>
            <a:endParaRPr lang="en-US" sz="2400" b="1" i="1" dirty="0" smtClean="0">
              <a:solidFill>
                <a:srgbClr val="FF0000"/>
              </a:solidFill>
            </a:endParaRPr>
          </a:p>
          <a:p>
            <a:r>
              <a:rPr lang="en-US" sz="2400" i="1" dirty="0" smtClean="0"/>
              <a:t>but </a:t>
            </a:r>
            <a:r>
              <a:rPr lang="en-US" sz="2400" i="1" dirty="0"/>
              <a:t>what are the biases in </a:t>
            </a:r>
            <a:r>
              <a:rPr lang="en-US" sz="2400" i="1" dirty="0" smtClean="0"/>
              <a:t>the </a:t>
            </a:r>
            <a:r>
              <a:rPr lang="en-US" sz="2400" i="1" dirty="0"/>
              <a:t>raw data we retain.</a:t>
            </a:r>
          </a:p>
          <a:p>
            <a:r>
              <a:rPr lang="en-US" sz="2400" i="1" dirty="0"/>
              <a:t>Understanding the trigger performance is </a:t>
            </a:r>
            <a:r>
              <a:rPr lang="en-US" sz="2400" b="1" i="1" dirty="0">
                <a:solidFill>
                  <a:srgbClr val="0000FF"/>
                </a:solidFill>
              </a:rPr>
              <a:t>mandatory</a:t>
            </a:r>
            <a:r>
              <a:rPr lang="en-US" sz="2400" i="1" dirty="0"/>
              <a:t> </a:t>
            </a:r>
            <a:r>
              <a:rPr lang="en-US" sz="2400" i="1" dirty="0" smtClean="0"/>
              <a:t>if </a:t>
            </a:r>
            <a:r>
              <a:rPr lang="en-US" sz="2400" i="1" dirty="0"/>
              <a:t>outsiders, </a:t>
            </a:r>
            <a:endParaRPr lang="en-US" sz="2400" i="1" dirty="0" smtClean="0"/>
          </a:p>
          <a:p>
            <a:r>
              <a:rPr lang="en-US" sz="2400" i="1" dirty="0" smtClean="0"/>
              <a:t>by </a:t>
            </a:r>
            <a:r>
              <a:rPr lang="en-US" sz="2400" i="1" dirty="0"/>
              <a:t>data re-use, produce important </a:t>
            </a:r>
            <a:r>
              <a:rPr lang="en-US" sz="2400" i="1" dirty="0" smtClean="0"/>
              <a:t>discoveries </a:t>
            </a:r>
            <a:r>
              <a:rPr lang="en-US" sz="2400" i="1" dirty="0"/>
              <a:t>exposed to </a:t>
            </a:r>
            <a:r>
              <a:rPr lang="en-US" sz="2400" i="1" dirty="0" smtClean="0"/>
              <a:t>scrutiny</a:t>
            </a:r>
          </a:p>
          <a:p>
            <a:r>
              <a:rPr lang="en-US" sz="2400" i="1" dirty="0" smtClean="0"/>
              <a:t> </a:t>
            </a:r>
            <a:r>
              <a:rPr lang="en-US" sz="2400" i="1" dirty="0"/>
              <a:t>by the scientific community.</a:t>
            </a:r>
          </a:p>
          <a:p>
            <a:r>
              <a:rPr lang="en-US" sz="2400" i="1" dirty="0"/>
              <a:t>The LHC experiments are making a laudable effort to make their data </a:t>
            </a:r>
            <a:endParaRPr lang="en-US" sz="2400" i="1" dirty="0" smtClean="0"/>
          </a:p>
          <a:p>
            <a:r>
              <a:rPr lang="en-US" sz="2400" i="1" dirty="0" smtClean="0"/>
              <a:t>available </a:t>
            </a:r>
            <a:r>
              <a:rPr lang="en-US" sz="2400" i="1" dirty="0"/>
              <a:t>but I have the impression the issue of </a:t>
            </a:r>
            <a:r>
              <a:rPr lang="en-US" sz="2400" i="1" dirty="0" smtClean="0"/>
              <a:t>documentation /</a:t>
            </a:r>
          </a:p>
          <a:p>
            <a:r>
              <a:rPr lang="en-US" sz="2400" i="1" dirty="0" smtClean="0"/>
              <a:t>knowledge </a:t>
            </a:r>
            <a:r>
              <a:rPr lang="en-US" sz="2400" i="1" dirty="0"/>
              <a:t>is not addressed vigorously enough at its roots, </a:t>
            </a:r>
            <a:endParaRPr lang="en-US" sz="2400" i="1" dirty="0" smtClean="0"/>
          </a:p>
          <a:p>
            <a:r>
              <a:rPr lang="en-US" sz="2400" i="1" dirty="0" err="1" smtClean="0"/>
              <a:t>i</a:t>
            </a:r>
            <a:r>
              <a:rPr lang="en-US" sz="2400" i="1" dirty="0"/>
              <a:t>. e. real time trigger.</a:t>
            </a:r>
          </a:p>
          <a:p>
            <a:r>
              <a:rPr lang="en-US" sz="2400" b="1" i="1" dirty="0">
                <a:solidFill>
                  <a:srgbClr val="008000"/>
                </a:solidFill>
              </a:rPr>
              <a:t>I feel that validity and limitations of data re-use for discovery should </a:t>
            </a:r>
            <a:endParaRPr lang="en-US" sz="2400" b="1" i="1" dirty="0" smtClean="0">
              <a:solidFill>
                <a:srgbClr val="008000"/>
              </a:solidFill>
            </a:endParaRPr>
          </a:p>
          <a:p>
            <a:r>
              <a:rPr lang="en-US" sz="2400" b="1" i="1" dirty="0" smtClean="0">
                <a:solidFill>
                  <a:srgbClr val="008000"/>
                </a:solidFill>
              </a:rPr>
              <a:t>be </a:t>
            </a:r>
            <a:r>
              <a:rPr lang="en-US" sz="2400" b="1" i="1" dirty="0">
                <a:solidFill>
                  <a:srgbClr val="008000"/>
                </a:solidFill>
              </a:rPr>
              <a:t>the subject of a thorough and humble analysis.</a:t>
            </a:r>
          </a:p>
          <a:p>
            <a:r>
              <a:rPr lang="en-US" sz="2400" i="1" dirty="0"/>
              <a:t>I am available for coffee if you wish to discuss this issue.</a:t>
            </a:r>
          </a:p>
          <a:p>
            <a:r>
              <a:rPr lang="en-US" sz="2400" i="1" dirty="0"/>
              <a:t>Cheers</a:t>
            </a:r>
            <a:r>
              <a:rPr lang="en-US" sz="2400" i="1" dirty="0" smtClean="0"/>
              <a:t>, Pier </a:t>
            </a:r>
            <a:r>
              <a:rPr lang="en-US" sz="2400" i="1" dirty="0"/>
              <a:t>Giorgio</a:t>
            </a:r>
          </a:p>
        </p:txBody>
      </p:sp>
    </p:spTree>
    <p:extLst>
      <p:ext uri="{BB962C8B-B14F-4D97-AF65-F5344CB8AC3E}">
        <p14:creationId xmlns:p14="http://schemas.microsoft.com/office/powerpoint/2010/main" val="1520346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Holistic Approach –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OAIS tells us that we have to be aware of – and plan for – changes in technology</a:t>
            </a:r>
          </a:p>
          <a:p>
            <a:r>
              <a:rPr lang="en-US" dirty="0" smtClean="0"/>
              <a:t>But this applies also to services, to programming languages, operating systems, compilers, code repositories etc.</a:t>
            </a:r>
          </a:p>
          <a:p>
            <a:r>
              <a:rPr lang="en-US" dirty="0" smtClean="0"/>
              <a:t>It will also apply to PID systems </a:t>
            </a:r>
            <a:r>
              <a:rPr lang="en-US" dirty="0" err="1" smtClean="0"/>
              <a:t>etc</a:t>
            </a:r>
            <a:r>
              <a:rPr lang="en-US" dirty="0" smtClean="0"/>
              <a:t>!</a:t>
            </a:r>
          </a:p>
          <a:p>
            <a:r>
              <a:rPr lang="en-US" dirty="0" smtClean="0"/>
              <a:t>Real experience with migrations show that they are expensive, often uncover hidden bugs, often data / knowledge is lost in the process</a:t>
            </a:r>
          </a:p>
          <a:p>
            <a:r>
              <a:rPr lang="en-US" dirty="0" smtClean="0"/>
              <a:t>And this is during the “active” phase of a project!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627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Holistic in Space &amp;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– addressing service / technology / personnel changes and associated migration, adaption, re-validation, …</a:t>
            </a:r>
          </a:p>
          <a:p>
            <a:endParaRPr lang="en-US" dirty="0"/>
          </a:p>
          <a:p>
            <a:r>
              <a:rPr lang="en-US" dirty="0" smtClean="0"/>
              <a:t>Space – addressing s/w and its complete eco-system, including also the data for which it is intended / associated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281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854</Words>
  <Application>Microsoft Macintosh PowerPoint</Application>
  <PresentationFormat>On-screen Show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S/W Preservation &amp; Legacy Issues at LEP (CERN)</vt:lpstr>
      <vt:lpstr>Introduction</vt:lpstr>
      <vt:lpstr>Preservation or Deletion?</vt:lpstr>
      <vt:lpstr>Reviving old data</vt:lpstr>
      <vt:lpstr>A Holistic Approach (“Space”)</vt:lpstr>
      <vt:lpstr>PowerPoint Presentation</vt:lpstr>
      <vt:lpstr>A Holistic Approach – Time</vt:lpstr>
      <vt:lpstr>Holistic in Space &amp; Time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S/W Preservation &amp; Legacy Issues at LEP (CERN)</dc:title>
  <dc:creator>Jamie Shiers</dc:creator>
  <cp:lastModifiedBy>Jamie Shiers</cp:lastModifiedBy>
  <cp:revision>9</cp:revision>
  <dcterms:created xsi:type="dcterms:W3CDTF">2019-04-18T09:01:09Z</dcterms:created>
  <dcterms:modified xsi:type="dcterms:W3CDTF">2019-04-18T09:45:43Z</dcterms:modified>
</cp:coreProperties>
</file>