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60" r:id="rId2"/>
    <p:sldId id="261" r:id="rId3"/>
    <p:sldId id="263" r:id="rId4"/>
    <p:sldId id="266" r:id="rId5"/>
    <p:sldId id="271" r:id="rId6"/>
    <p:sldId id="265" r:id="rId7"/>
    <p:sldId id="267" r:id="rId8"/>
    <p:sldId id="272" r:id="rId9"/>
    <p:sldId id="283" r:id="rId10"/>
    <p:sldId id="281" r:id="rId11"/>
    <p:sldId id="282" r:id="rId12"/>
    <p:sldId id="273" r:id="rId13"/>
    <p:sldId id="274" r:id="rId14"/>
    <p:sldId id="275" r:id="rId15"/>
    <p:sldId id="257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79" r:id="rId24"/>
    <p:sldId id="270" r:id="rId25"/>
    <p:sldId id="284" r:id="rId26"/>
    <p:sldId id="286" r:id="rId27"/>
    <p:sldId id="287" r:id="rId28"/>
    <p:sldId id="289" r:id="rId29"/>
    <p:sldId id="288" r:id="rId30"/>
    <p:sldId id="285" r:id="rId31"/>
    <p:sldId id="258" r:id="rId32"/>
    <p:sldId id="277" r:id="rId33"/>
    <p:sldId id="276" r:id="rId34"/>
    <p:sldId id="280" r:id="rId35"/>
    <p:sldId id="26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3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57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2782A-366F-4CCF-A298-DCCE17C6C494}" type="datetimeFigureOut">
              <a:rPr lang="fr-CH" smtClean="0"/>
              <a:t>11.03.2019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FBC73-755F-4EEF-8E3C-3903446C621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958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1 Incendie</a:t>
            </a:r>
          </a:p>
          <a:p>
            <a:r>
              <a:rPr lang="fr-CH" dirty="0" smtClean="0"/>
              <a:t>1 chute</a:t>
            </a:r>
            <a:r>
              <a:rPr lang="fr-CH" baseline="0" dirty="0" smtClean="0"/>
              <a:t> de hauteur (Bras cassé)</a:t>
            </a:r>
          </a:p>
          <a:p>
            <a:r>
              <a:rPr lang="fr-CH" baseline="0" dirty="0" smtClean="0"/>
              <a:t>1 chute de matériel de grande hauteur (détérioration des câbles et de la toiture)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FBC73-755F-4EEF-8E3C-3903446C621B}" type="slidenum">
              <a:rPr lang="fr-CH" smtClean="0"/>
              <a:t>33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680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0655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microsoft.com/office/2007/relationships/hdphoto" Target="../media/hdphoto1.wdp"/><Relationship Id="rId4" Type="http://schemas.openxmlformats.org/officeDocument/2006/relationships/image" Target="../media/image39.png"/><Relationship Id="rId9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r>
              <a:rPr lang="fr-CH" dirty="0" smtClean="0"/>
              <a:t> EL - Building 107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C. PATOU (EN-EL-DDO)</a:t>
            </a:r>
          </a:p>
        </p:txBody>
      </p:sp>
    </p:spTree>
    <p:extLst>
      <p:ext uri="{BB962C8B-B14F-4D97-AF65-F5344CB8AC3E}">
        <p14:creationId xmlns:p14="http://schemas.microsoft.com/office/powerpoint/2010/main" val="1456913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Complexities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0603" t="7313" r="17256" b="6122"/>
          <a:stretch/>
        </p:blipFill>
        <p:spPr>
          <a:xfrm>
            <a:off x="1151634" y="1260475"/>
            <a:ext cx="6837557" cy="50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078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Complexities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643" y="1260475"/>
            <a:ext cx="6685538" cy="50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63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 Complexities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8420" t="6633" r="4366" b="8163"/>
          <a:stretch/>
        </p:blipFill>
        <p:spPr>
          <a:xfrm>
            <a:off x="457200" y="1311769"/>
            <a:ext cx="8226425" cy="49123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20471" y="1311769"/>
            <a:ext cx="2896880" cy="47816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TextBox 6"/>
          <p:cNvSpPr txBox="1"/>
          <p:nvPr/>
        </p:nvSpPr>
        <p:spPr>
          <a:xfrm>
            <a:off x="5716921" y="2335946"/>
            <a:ext cx="282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Approximatively 27 t of Electrical Material in this area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97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 Complexities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3325" t="6464" r="3223" b="7483"/>
          <a:stretch/>
        </p:blipFill>
        <p:spPr>
          <a:xfrm>
            <a:off x="457200" y="1452879"/>
            <a:ext cx="8226425" cy="46301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60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 Complexities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3638" t="7824" r="3223" b="6292"/>
          <a:stretch/>
        </p:blipFill>
        <p:spPr>
          <a:xfrm>
            <a:off x="457200" y="1449661"/>
            <a:ext cx="8226425" cy="46365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84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numbers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4787" y="1222838"/>
            <a:ext cx="38221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u="sng" dirty="0" smtClean="0"/>
              <a:t>EL Activities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3M </a:t>
            </a:r>
            <a:r>
              <a:rPr lang="en-GB" sz="1600" dirty="0" smtClean="0"/>
              <a:t>CHF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14 months of study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18 months </a:t>
            </a:r>
            <a:r>
              <a:rPr lang="en-GB" sz="1600" dirty="0" smtClean="0"/>
              <a:t>of construction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1861" y="949333"/>
            <a:ext cx="3159282" cy="2152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87" y="3781958"/>
            <a:ext cx="3822192" cy="2276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4374490" y="3577094"/>
            <a:ext cx="430956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2 transformers – 4MVA installed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21 Switchboards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500 circuit breakers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Over 200 of cable ladders representing more than 3km (14 cable ladder drawings)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Over </a:t>
            </a:r>
            <a:r>
              <a:rPr lang="en-GB" sz="1600" dirty="0"/>
              <a:t>50 km of cables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Over 1100 functional positions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Over 400 LED Lights</a:t>
            </a:r>
            <a:endParaRPr lang="en-GB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Electrical Network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308370"/>
            <a:ext cx="8226425" cy="491912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954050" y="4825573"/>
            <a:ext cx="637775" cy="630091"/>
          </a:xfrm>
          <a:prstGeom prst="ellipse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Oval 5"/>
          <p:cNvSpPr/>
          <p:nvPr/>
        </p:nvSpPr>
        <p:spPr>
          <a:xfrm>
            <a:off x="4655243" y="2964756"/>
            <a:ext cx="637775" cy="630091"/>
          </a:xfrm>
          <a:prstGeom prst="ellipse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3908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16530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bg1"/>
                </a:solidFill>
              </a:rPr>
              <a:t>Building 107_ Fin Installation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49" y="1988841"/>
            <a:ext cx="3795201" cy="40730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54" y="1988841"/>
            <a:ext cx="3857898" cy="407309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691680" y="3451170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850306" y="3189170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19872" y="3189170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211960" y="3177653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771800" y="4429562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873867" y="5418512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166241" y="4532928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3442731" y="4694163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084168" y="3236006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fr-CH" dirty="0"/>
              <a:t>Emplacement des tableaux EN-EL Zone EMD (+1</a:t>
            </a:r>
            <a:r>
              <a:rPr lang="fr-CH" baseline="30000" dirty="0"/>
              <a:t>er</a:t>
            </a:r>
            <a:r>
              <a:rPr lang="fr-CH" dirty="0"/>
              <a:t> étage) – PCB - EMD</a:t>
            </a:r>
          </a:p>
        </p:txBody>
      </p:sp>
      <p:sp>
        <p:nvSpPr>
          <p:cNvPr id="22" name="Footer Placeholder 2"/>
          <p:cNvSpPr txBox="1">
            <a:spLocks/>
          </p:cNvSpPr>
          <p:nvPr/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15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16530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bg1"/>
                </a:solidFill>
              </a:rPr>
              <a:t>Building 107_ Fin Installation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98132"/>
            <a:ext cx="2574677" cy="40730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408" y="1969570"/>
            <a:ext cx="3102542" cy="40730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9592" y="2780928"/>
            <a:ext cx="45719" cy="2880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547664" y="4365104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144153" y="4581128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55776" y="4365104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380312" y="4359718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843808" y="3109791"/>
            <a:ext cx="45719" cy="14401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fr-CH" dirty="0"/>
              <a:t>Emplacement des tableaux EN-EL Zone SF (+ Mezzanine)</a:t>
            </a:r>
          </a:p>
        </p:txBody>
      </p:sp>
      <p:sp>
        <p:nvSpPr>
          <p:cNvPr id="25" name="Footer Placeholder 2"/>
          <p:cNvSpPr txBox="1">
            <a:spLocks/>
          </p:cNvSpPr>
          <p:nvPr/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3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16530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bg1"/>
                </a:solidFill>
              </a:rPr>
              <a:t>Building 107_ Fin Installation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79512" y="980728"/>
            <a:ext cx="576064" cy="3867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27584" y="98072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Activité </a:t>
            </a:r>
            <a:r>
              <a:rPr lang="fr-CH" dirty="0" err="1" smtClean="0"/>
              <a:t>Grounding</a:t>
            </a:r>
            <a:r>
              <a:rPr lang="fr-CH" dirty="0" smtClean="0"/>
              <a:t> + Lightning: </a:t>
            </a:r>
            <a:endParaRPr lang="fr-CH" i="1" dirty="0" smtClean="0">
              <a:solidFill>
                <a:srgbClr val="00B0F0"/>
              </a:solidFill>
            </a:endParaRPr>
          </a:p>
          <a:p>
            <a:r>
              <a:rPr lang="fr-CH" b="1" dirty="0">
                <a:solidFill>
                  <a:srgbClr val="00B0F0"/>
                </a:solidFill>
              </a:rPr>
              <a:t>	</a:t>
            </a:r>
            <a:r>
              <a:rPr lang="fr-CH" dirty="0" smtClean="0"/>
              <a:t>- Installation foudre</a:t>
            </a:r>
            <a:r>
              <a:rPr lang="fr-CH" b="1" dirty="0" smtClean="0"/>
              <a:t> </a:t>
            </a:r>
          </a:p>
          <a:p>
            <a:r>
              <a:rPr lang="fr-CH" dirty="0"/>
              <a:t>	</a:t>
            </a:r>
            <a:r>
              <a:rPr lang="fr-CH" dirty="0" smtClean="0"/>
              <a:t>- Toiture</a:t>
            </a:r>
            <a:r>
              <a:rPr lang="fr-CH" b="1" dirty="0"/>
              <a:t>	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051456"/>
            <a:ext cx="6576008" cy="372477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691680" y="2852936"/>
            <a:ext cx="1008112" cy="2534218"/>
          </a:xfrm>
          <a:prstGeom prst="ellipse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56176" y="3861047"/>
            <a:ext cx="1008112" cy="1526107"/>
          </a:xfrm>
          <a:prstGeom prst="ellipse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5400000">
            <a:off x="3858889" y="2211833"/>
            <a:ext cx="1282206" cy="5616624"/>
          </a:xfrm>
          <a:prstGeom prst="ellipse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fr-CH" dirty="0" smtClean="0"/>
              <a:t>Description «EL» des zones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856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 smtClean="0"/>
              <a:t>3D Model – General</a:t>
            </a:r>
          </a:p>
          <a:p>
            <a:r>
              <a:rPr lang="fr-CH" dirty="0" smtClean="0"/>
              <a:t>3D Model – </a:t>
            </a:r>
            <a:r>
              <a:rPr lang="fr-CH" dirty="0" err="1" smtClean="0"/>
              <a:t>Details</a:t>
            </a:r>
            <a:endParaRPr lang="fr-CH" dirty="0" smtClean="0"/>
          </a:p>
          <a:p>
            <a:r>
              <a:rPr lang="fr-CH" dirty="0" smtClean="0"/>
              <a:t>Networks </a:t>
            </a:r>
            <a:r>
              <a:rPr lang="fr-CH" dirty="0" err="1" smtClean="0"/>
              <a:t>Complexities</a:t>
            </a:r>
            <a:endParaRPr lang="fr-CH" dirty="0" smtClean="0"/>
          </a:p>
          <a:p>
            <a:r>
              <a:rPr lang="fr-CH" dirty="0" smtClean="0"/>
              <a:t>Key </a:t>
            </a:r>
            <a:r>
              <a:rPr lang="fr-CH" dirty="0" err="1" smtClean="0"/>
              <a:t>numbers</a:t>
            </a:r>
            <a:endParaRPr lang="fr-CH" dirty="0" smtClean="0"/>
          </a:p>
          <a:p>
            <a:r>
              <a:rPr lang="fr-CH" dirty="0" smtClean="0"/>
              <a:t>Evolution</a:t>
            </a:r>
          </a:p>
          <a:p>
            <a:r>
              <a:rPr lang="fr-CH" dirty="0" err="1" smtClean="0"/>
              <a:t>Safety</a:t>
            </a:r>
            <a:r>
              <a:rPr lang="fr-CH" dirty="0" smtClean="0"/>
              <a:t> and PAL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062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16530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bg1"/>
                </a:solidFill>
              </a:rPr>
              <a:t>Building 107_ Fin Installation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79512" y="980728"/>
            <a:ext cx="576064" cy="3867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27584" y="98072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Activité global de la zone: </a:t>
            </a:r>
            <a:endParaRPr lang="fr-CH" i="1" dirty="0" smtClean="0">
              <a:solidFill>
                <a:srgbClr val="00B0F0"/>
              </a:solidFill>
            </a:endParaRPr>
          </a:p>
          <a:p>
            <a:r>
              <a:rPr lang="fr-CH" b="1" dirty="0">
                <a:solidFill>
                  <a:srgbClr val="00B0F0"/>
                </a:solidFill>
              </a:rPr>
              <a:t>	</a:t>
            </a:r>
            <a:r>
              <a:rPr lang="fr-CH" dirty="0" smtClean="0"/>
              <a:t>- Connexion équipements, Installation service généraux et éclairages, Arrivée générale, Cheminement de câbles et Installation tableaux électrique</a:t>
            </a:r>
            <a:r>
              <a:rPr lang="en-GB" b="1" dirty="0"/>
              <a:t>.</a:t>
            </a:r>
            <a:endParaRPr lang="fr-CH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98132"/>
            <a:ext cx="2574677" cy="40730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408" y="1969570"/>
            <a:ext cx="3102542" cy="407309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1520" y="1998132"/>
            <a:ext cx="3240360" cy="3519100"/>
          </a:xfrm>
          <a:prstGeom prst="ellipse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148064" y="2026694"/>
            <a:ext cx="3240360" cy="3519100"/>
          </a:xfrm>
          <a:prstGeom prst="ellipse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fr-CH" dirty="0" smtClean="0"/>
              <a:t>Description «EL» des zones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5007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16530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bg1"/>
                </a:solidFill>
              </a:rPr>
              <a:t>Building 107_ Fin Installation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79512" y="980728"/>
            <a:ext cx="576064" cy="3867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27584" y="98072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Activité global de la zone: </a:t>
            </a:r>
            <a:endParaRPr lang="fr-CH" i="1" dirty="0">
              <a:solidFill>
                <a:srgbClr val="00B0F0"/>
              </a:solidFill>
            </a:endParaRPr>
          </a:p>
          <a:p>
            <a:r>
              <a:rPr lang="fr-CH" b="1" dirty="0">
                <a:solidFill>
                  <a:srgbClr val="00B0F0"/>
                </a:solidFill>
              </a:rPr>
              <a:t>	</a:t>
            </a:r>
            <a:r>
              <a:rPr lang="fr-CH" dirty="0"/>
              <a:t>- Connexion </a:t>
            </a:r>
            <a:r>
              <a:rPr lang="fr-CH" dirty="0" smtClean="0"/>
              <a:t>équipements, </a:t>
            </a:r>
            <a:r>
              <a:rPr lang="fr-CH" dirty="0"/>
              <a:t>Installation service généraux et éclairages, Arrivée générale, Cheminement de câbles et Installation tableaux </a:t>
            </a:r>
            <a:r>
              <a:rPr lang="fr-CH" dirty="0" smtClean="0"/>
              <a:t>électrique</a:t>
            </a:r>
            <a:r>
              <a:rPr lang="fr-CH" b="1" dirty="0"/>
              <a:t>	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49" y="1988841"/>
            <a:ext cx="3795201" cy="40730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54" y="1988841"/>
            <a:ext cx="3857898" cy="40730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35696" y="2420888"/>
            <a:ext cx="2448272" cy="151216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28184" y="2409506"/>
            <a:ext cx="2448272" cy="151216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835696" y="4817973"/>
            <a:ext cx="1440160" cy="915283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16200000">
            <a:off x="3053011" y="4718320"/>
            <a:ext cx="1671862" cy="79005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198097" y="4573578"/>
            <a:ext cx="1440160" cy="8153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rot="16200000">
            <a:off x="7415412" y="4373959"/>
            <a:ext cx="1671862" cy="79005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890499" y="3814172"/>
            <a:ext cx="743269" cy="65604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461904" y="4047493"/>
            <a:ext cx="809463" cy="65604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fr-CH" dirty="0" smtClean="0"/>
              <a:t>Description «EL» des zones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593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16530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bg1"/>
                </a:solidFill>
              </a:rPr>
              <a:t>Building 107_ Fin Installation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79512" y="980728"/>
            <a:ext cx="576064" cy="3867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27584" y="98072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Activité global de la zone: </a:t>
            </a:r>
            <a:endParaRPr lang="fr-CH" i="1" dirty="0">
              <a:solidFill>
                <a:srgbClr val="00B0F0"/>
              </a:solidFill>
            </a:endParaRPr>
          </a:p>
          <a:p>
            <a:r>
              <a:rPr lang="fr-CH" b="1" dirty="0">
                <a:solidFill>
                  <a:srgbClr val="00B0F0"/>
                </a:solidFill>
              </a:rPr>
              <a:t>	</a:t>
            </a:r>
            <a:r>
              <a:rPr lang="fr-CH" dirty="0"/>
              <a:t>- Connexion </a:t>
            </a:r>
            <a:r>
              <a:rPr lang="fr-CH" dirty="0" smtClean="0"/>
              <a:t>équipements, </a:t>
            </a:r>
            <a:r>
              <a:rPr lang="fr-CH" dirty="0"/>
              <a:t>Installation service généraux et éclairages, Arrivée générale, Cheminement de câbles et Installation tableaux </a:t>
            </a:r>
            <a:r>
              <a:rPr lang="fr-CH" dirty="0" smtClean="0"/>
              <a:t>électrique</a:t>
            </a:r>
            <a:r>
              <a:rPr lang="fr-CH" b="1" dirty="0"/>
              <a:t>	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49" y="1988841"/>
            <a:ext cx="3795201" cy="40730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54" y="1988841"/>
            <a:ext cx="3857898" cy="407309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2335524"/>
            <a:ext cx="936104" cy="3253716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6200000">
            <a:off x="1691680" y="4077072"/>
            <a:ext cx="936104" cy="64807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16200000">
            <a:off x="2947470" y="3676679"/>
            <a:ext cx="152715" cy="64807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6200000">
            <a:off x="2818921" y="4372721"/>
            <a:ext cx="131224" cy="782650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16200000">
            <a:off x="2448382" y="4761763"/>
            <a:ext cx="1872207" cy="21479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281471" y="2167918"/>
            <a:ext cx="936104" cy="3219236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 rot="16200000">
            <a:off x="6203159" y="3779866"/>
            <a:ext cx="676903" cy="64807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16200000">
            <a:off x="7286518" y="3489827"/>
            <a:ext cx="95598" cy="64684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 rot="16200000">
            <a:off x="6878390" y="3781538"/>
            <a:ext cx="131224" cy="1452856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rot="16200000">
            <a:off x="6830261" y="4594157"/>
            <a:ext cx="1872207" cy="21479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fr-CH" dirty="0" smtClean="0"/>
              <a:t>Description «EL» des zones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059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Estimated power requirements</a:t>
            </a:r>
          </a:p>
          <a:p>
            <a:r>
              <a:rPr lang="en-US" dirty="0" smtClean="0"/>
              <a:t>EMD Area: 200 kVA</a:t>
            </a:r>
          </a:p>
          <a:p>
            <a:r>
              <a:rPr lang="en-US" dirty="0" smtClean="0"/>
              <a:t>PCB Area: 810 kVA</a:t>
            </a:r>
          </a:p>
          <a:p>
            <a:r>
              <a:rPr lang="en-US" dirty="0" smtClean="0"/>
              <a:t>SF Area: 740 kVA (+375 kVA in Spare)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Only for Powering all machines</a:t>
            </a:r>
          </a:p>
          <a:p>
            <a:endParaRPr lang="en-US" dirty="0"/>
          </a:p>
          <a:p>
            <a:r>
              <a:rPr lang="en-US" dirty="0" smtClean="0"/>
              <a:t>Nearly 200 kVA estimated for LED Lights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890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3796590"/>
            <a:ext cx="3427181" cy="23116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873" y="3796590"/>
            <a:ext cx="3427181" cy="23116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949334"/>
            <a:ext cx="3427180" cy="248149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08576" y="949333"/>
            <a:ext cx="4075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Evolution from Provisional feeder from ME15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Evolution from EMT106*15K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Evolution from EMT105*15K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47565" y="1960474"/>
            <a:ext cx="1762963" cy="17775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884381" y="1689811"/>
            <a:ext cx="863184" cy="21067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884381" y="1133856"/>
            <a:ext cx="863184" cy="2414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519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 – General Services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52" y="1141525"/>
            <a:ext cx="7446549" cy="502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60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 – </a:t>
            </a:r>
            <a:r>
              <a:rPr lang="fr-CH" dirty="0" smtClean="0"/>
              <a:t>GND Offices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784" y="1010805"/>
            <a:ext cx="7616727" cy="51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98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 – </a:t>
            </a:r>
            <a:r>
              <a:rPr lang="fr-CH" dirty="0" smtClean="0"/>
              <a:t>EMD 1st </a:t>
            </a:r>
            <a:r>
              <a:rPr lang="fr-CH" dirty="0" err="1" smtClean="0"/>
              <a:t>Floor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30" y="949333"/>
            <a:ext cx="7761594" cy="523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140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 – </a:t>
            </a:r>
            <a:r>
              <a:rPr lang="fr-CH" dirty="0" smtClean="0"/>
              <a:t>PCB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23" y="799003"/>
            <a:ext cx="8020407" cy="540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16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 – </a:t>
            </a:r>
            <a:r>
              <a:rPr lang="fr-CH" dirty="0" smtClean="0"/>
              <a:t>SF Area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193" y="868140"/>
            <a:ext cx="7974867" cy="537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70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3D Model - General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9127" t="6463" r="14865" b="14285"/>
          <a:stretch/>
        </p:blipFill>
        <p:spPr>
          <a:xfrm>
            <a:off x="1153629" y="1260475"/>
            <a:ext cx="6833567" cy="501491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3997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Evolution – </a:t>
            </a:r>
            <a:r>
              <a:rPr lang="fr-CH" dirty="0" err="1" smtClean="0"/>
              <a:t>Cooling</a:t>
            </a:r>
            <a:r>
              <a:rPr lang="fr-CH" dirty="0" smtClean="0"/>
              <a:t> &amp; Ventilation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31" y="949333"/>
            <a:ext cx="7706391" cy="519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934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Evolution	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Electricity evolution </a:t>
            </a:r>
            <a:r>
              <a:rPr lang="fr-CH" sz="2800" dirty="0" smtClean="0"/>
              <a:t>of room R-A06 (for instance)</a:t>
            </a:r>
            <a:endParaRPr lang="fr-CH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745" y="4105923"/>
            <a:ext cx="2326233" cy="174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595" y="4105923"/>
            <a:ext cx="2326233" cy="1744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7" y="2093024"/>
            <a:ext cx="2326233" cy="174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48171" y="1802246"/>
            <a:ext cx="1744675" cy="2326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214" y="2093731"/>
            <a:ext cx="2326233" cy="1744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83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Evolution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887" y="937977"/>
            <a:ext cx="1793218" cy="318794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797" y="926620"/>
            <a:ext cx="2793349" cy="15712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796" y="2566017"/>
            <a:ext cx="2793349" cy="15712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836" y="926620"/>
            <a:ext cx="1793218" cy="31879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77" y="949333"/>
            <a:ext cx="1793218" cy="31879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77" y="4221319"/>
            <a:ext cx="3670128" cy="2017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081" y="4243890"/>
            <a:ext cx="3670128" cy="201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858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and PAL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Over 350 Daily reports </a:t>
            </a:r>
            <a:r>
              <a:rPr lang="fr-CH" dirty="0" err="1" smtClean="0"/>
              <a:t>from</a:t>
            </a:r>
            <a:r>
              <a:rPr lang="fr-CH" dirty="0" smtClean="0"/>
              <a:t> SMB</a:t>
            </a:r>
          </a:p>
          <a:p>
            <a:r>
              <a:rPr lang="fr-CH" dirty="0" smtClean="0"/>
              <a:t>46 VIC</a:t>
            </a:r>
          </a:p>
          <a:p>
            <a:r>
              <a:rPr lang="fr-CH" dirty="0" smtClean="0"/>
              <a:t>Over 70 </a:t>
            </a:r>
            <a:r>
              <a:rPr lang="fr-CH" dirty="0" err="1" smtClean="0"/>
              <a:t>Safety</a:t>
            </a:r>
            <a:r>
              <a:rPr lang="fr-CH" dirty="0" smtClean="0"/>
              <a:t> reports </a:t>
            </a:r>
            <a:r>
              <a:rPr lang="fr-CH" dirty="0" err="1" smtClean="0"/>
              <a:t>from</a:t>
            </a:r>
            <a:r>
              <a:rPr lang="fr-CH" dirty="0" smtClean="0"/>
              <a:t> DEKRA</a:t>
            </a:r>
          </a:p>
          <a:p>
            <a:r>
              <a:rPr lang="fr-CH" dirty="0" smtClean="0"/>
              <a:t>Over 50 PPSPS or PHS</a:t>
            </a:r>
          </a:p>
          <a:p>
            <a:r>
              <a:rPr lang="fr-CH" dirty="0" smtClean="0"/>
              <a:t>3 Major accidents </a:t>
            </a:r>
          </a:p>
          <a:p>
            <a:r>
              <a:rPr lang="fr-CH" dirty="0" smtClean="0"/>
              <a:t>2 Minor accidents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3 </a:t>
            </a:r>
            <a:r>
              <a:rPr lang="fr-CH" dirty="0" err="1" smtClean="0"/>
              <a:t>PALs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EL(1 in 2016, 2 in 2017)</a:t>
            </a:r>
          </a:p>
          <a:p>
            <a:endParaRPr lang="fr-CH" dirty="0"/>
          </a:p>
          <a:p>
            <a:r>
              <a:rPr lang="fr-CH" dirty="0" smtClean="0"/>
              <a:t>1 A2 Code for EL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912729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To </a:t>
            </a:r>
            <a:r>
              <a:rPr lang="fr-CH" dirty="0" err="1" smtClean="0"/>
              <a:t>Sum</a:t>
            </a:r>
            <a:r>
              <a:rPr lang="fr-CH" dirty="0" smtClean="0"/>
              <a:t> Up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60001"/>
            <a:ext cx="3991855" cy="24635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b="1" u="sng" dirty="0" smtClean="0"/>
              <a:t>For The Building</a:t>
            </a:r>
          </a:p>
          <a:p>
            <a:r>
              <a:rPr lang="en-US" sz="1600" dirty="0" smtClean="0"/>
              <a:t>1 part dedicated to electronic cards design office</a:t>
            </a:r>
          </a:p>
          <a:p>
            <a:r>
              <a:rPr lang="en-US" sz="1600" dirty="0" smtClean="0"/>
              <a:t>1 part for surface finishing</a:t>
            </a:r>
          </a:p>
          <a:p>
            <a:r>
              <a:rPr lang="en-US" sz="1600" dirty="0" smtClean="0"/>
              <a:t>1 cleanroom</a:t>
            </a:r>
          </a:p>
          <a:p>
            <a:r>
              <a:rPr lang="en-US" sz="1600" dirty="0" smtClean="0"/>
              <a:t>1 part dedicated to workshop development</a:t>
            </a:r>
          </a:p>
          <a:p>
            <a:r>
              <a:rPr lang="en-US" sz="1600" dirty="0" smtClean="0"/>
              <a:t>1 part dedicated to manufacturing and treatment of printed circuit boards</a:t>
            </a:r>
          </a:p>
          <a:p>
            <a:endParaRPr lang="fr-CH" sz="16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525897" y="1250854"/>
            <a:ext cx="4158158" cy="247273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b="1" u="sng" dirty="0" smtClean="0"/>
              <a:t>For EN-EL</a:t>
            </a:r>
          </a:p>
          <a:p>
            <a:r>
              <a:rPr lang="en-US" sz="1500" dirty="0" smtClean="0"/>
              <a:t>1 Substation</a:t>
            </a:r>
          </a:p>
          <a:p>
            <a:r>
              <a:rPr lang="en-US" sz="1500" dirty="0" smtClean="0"/>
              <a:t>Type II Lightning protection system </a:t>
            </a:r>
          </a:p>
          <a:p>
            <a:r>
              <a:rPr lang="en-US" sz="1500" dirty="0" smtClean="0"/>
              <a:t>3 Type I Switchboard</a:t>
            </a:r>
          </a:p>
          <a:p>
            <a:r>
              <a:rPr lang="en-US" sz="1500" dirty="0" smtClean="0"/>
              <a:t>1 Type II Switchboard</a:t>
            </a:r>
          </a:p>
          <a:p>
            <a:r>
              <a:rPr lang="en-US" sz="1500" dirty="0" smtClean="0"/>
              <a:t>17 Type III Switchboard</a:t>
            </a:r>
          </a:p>
          <a:p>
            <a:r>
              <a:rPr lang="en-US" sz="1500" dirty="0" smtClean="0"/>
              <a:t>3 Inspection visits from French and Swiss Authorities</a:t>
            </a:r>
          </a:p>
          <a:p>
            <a:endParaRPr lang="fr-CH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57199" y="4345757"/>
            <a:ext cx="4160905" cy="1901363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u="sng" dirty="0" smtClean="0"/>
              <a:t>Meetings dedicated For The Project (Per week)</a:t>
            </a:r>
          </a:p>
          <a:p>
            <a:r>
              <a:rPr lang="en-US" dirty="0" smtClean="0"/>
              <a:t>1 For the Project Management (2h)</a:t>
            </a:r>
          </a:p>
          <a:p>
            <a:r>
              <a:rPr lang="en-US" dirty="0" smtClean="0"/>
              <a:t>1 For the Project Field Follow up </a:t>
            </a:r>
            <a:r>
              <a:rPr lang="en-US" dirty="0"/>
              <a:t>(2h)</a:t>
            </a:r>
            <a:endParaRPr lang="en-US" dirty="0" smtClean="0"/>
          </a:p>
          <a:p>
            <a:r>
              <a:rPr lang="en-US" dirty="0" smtClean="0"/>
              <a:t>1 For Integration </a:t>
            </a:r>
            <a:r>
              <a:rPr lang="en-US" dirty="0"/>
              <a:t>(2h)</a:t>
            </a:r>
            <a:endParaRPr lang="en-US" dirty="0" smtClean="0"/>
          </a:p>
          <a:p>
            <a:r>
              <a:rPr lang="en-US" dirty="0" smtClean="0"/>
              <a:t>1 For Scheduling 3 weeks activities (3h)</a:t>
            </a:r>
          </a:p>
          <a:p>
            <a:r>
              <a:rPr lang="en-US" dirty="0" smtClean="0"/>
              <a:t>1 For EN-EL site follow up with COMSA (2-3h)</a:t>
            </a:r>
          </a:p>
          <a:p>
            <a:endParaRPr lang="fr-CH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771786" y="4345756"/>
            <a:ext cx="3096666" cy="190136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u="sng" dirty="0" smtClean="0"/>
              <a:t>For The EL Project Follow up </a:t>
            </a:r>
          </a:p>
          <a:p>
            <a:r>
              <a:rPr lang="en-US" sz="1400" dirty="0" smtClean="0"/>
              <a:t>Around 2000 pictures</a:t>
            </a:r>
          </a:p>
          <a:p>
            <a:r>
              <a:rPr lang="en-US" sz="1400" dirty="0" smtClean="0"/>
              <a:t>Over 80 EDMS Files</a:t>
            </a:r>
          </a:p>
          <a:p>
            <a:r>
              <a:rPr lang="en-US" sz="1400" dirty="0" smtClean="0"/>
              <a:t>65 CDD Drawings</a:t>
            </a:r>
          </a:p>
          <a:p>
            <a:r>
              <a:rPr lang="en-US" sz="1400" dirty="0" smtClean="0"/>
              <a:t>Over 3500 of studies files written</a:t>
            </a:r>
          </a:p>
          <a:p>
            <a:r>
              <a:rPr lang="en-US" sz="1400" dirty="0" smtClean="0"/>
              <a:t>Over 11Gb of data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12661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!</a:t>
            </a:r>
            <a:endParaRPr lang="fr-CH" dirty="0"/>
          </a:p>
        </p:txBody>
      </p:sp>
      <p:sp>
        <p:nvSpPr>
          <p:cNvPr id="2" name="TextBox 1"/>
          <p:cNvSpPr txBox="1"/>
          <p:nvPr/>
        </p:nvSpPr>
        <p:spPr>
          <a:xfrm>
            <a:off x="1212870" y="1152604"/>
            <a:ext cx="67388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Special thanks to </a:t>
            </a:r>
          </a:p>
          <a:p>
            <a:pPr algn="ctr"/>
            <a:r>
              <a:rPr lang="en-US" dirty="0" smtClean="0"/>
              <a:t>Gabriel, Jean, Bruno, Henry, Pawel, </a:t>
            </a:r>
            <a:r>
              <a:rPr lang="en-US" dirty="0" err="1" smtClean="0"/>
              <a:t>Rémy</a:t>
            </a:r>
            <a:r>
              <a:rPr lang="en-US" dirty="0" smtClean="0"/>
              <a:t>, Matthieu, Adrien, Bertrand, Vincent, Mathieu, Jean-Philippe, Jean-Marc, Daniel, Patrick, Mickael, Jean-Claude and sorry to forget some people from EL for their support and participation during this project!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4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3D Model - General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976" t="6633" r="3949" b="11905"/>
          <a:stretch/>
        </p:blipFill>
        <p:spPr>
          <a:xfrm>
            <a:off x="457200" y="1590903"/>
            <a:ext cx="8226425" cy="435405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386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3D Model - General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3118" t="8333" r="11850" b="5953"/>
          <a:stretch/>
        </p:blipFill>
        <p:spPr>
          <a:xfrm>
            <a:off x="500718" y="1260475"/>
            <a:ext cx="8139388" cy="501491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018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Model - Details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3950" t="9184" r="3846" b="9013"/>
          <a:stretch/>
        </p:blipFill>
        <p:spPr>
          <a:xfrm>
            <a:off x="457200" y="1537428"/>
            <a:ext cx="8226425" cy="44610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4329" y="3851538"/>
            <a:ext cx="5727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bg1"/>
                </a:solidFill>
              </a:rPr>
              <a:t>From</a:t>
            </a:r>
            <a:r>
              <a:rPr lang="fr-CH" dirty="0" smtClean="0">
                <a:solidFill>
                  <a:schemeClr val="bg1"/>
                </a:solidFill>
              </a:rPr>
              <a:t> ME15 </a:t>
            </a:r>
            <a:r>
              <a:rPr lang="fr-CH" dirty="0" err="1" smtClean="0">
                <a:solidFill>
                  <a:schemeClr val="bg1"/>
                </a:solidFill>
              </a:rPr>
              <a:t>Substation</a:t>
            </a:r>
            <a:r>
              <a:rPr lang="fr-CH" dirty="0" smtClean="0">
                <a:solidFill>
                  <a:schemeClr val="bg1"/>
                </a:solidFill>
              </a:rPr>
              <a:t> to Building 107 Transformers</a:t>
            </a:r>
          </a:p>
          <a:p>
            <a:r>
              <a:rPr lang="fr-CH" dirty="0" smtClean="0">
                <a:solidFill>
                  <a:schemeClr val="bg1"/>
                </a:solidFill>
              </a:rPr>
              <a:t>145 m For One </a:t>
            </a:r>
            <a:r>
              <a:rPr lang="fr-CH" dirty="0" err="1">
                <a:solidFill>
                  <a:schemeClr val="bg1"/>
                </a:solidFill>
              </a:rPr>
              <a:t>C</a:t>
            </a:r>
            <a:r>
              <a:rPr lang="fr-CH" dirty="0" err="1" smtClean="0">
                <a:solidFill>
                  <a:schemeClr val="bg1"/>
                </a:solidFill>
              </a:rPr>
              <a:t>able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Ladder</a:t>
            </a:r>
            <a:endParaRPr lang="fr-CH" dirty="0" smtClean="0">
              <a:solidFill>
                <a:schemeClr val="bg1"/>
              </a:solidFill>
            </a:endParaRPr>
          </a:p>
          <a:p>
            <a:r>
              <a:rPr lang="fr-CH" dirty="0" smtClean="0">
                <a:solidFill>
                  <a:schemeClr val="bg1"/>
                </a:solidFill>
              </a:rPr>
              <a:t>435 m For All </a:t>
            </a:r>
            <a:r>
              <a:rPr lang="fr-CH" dirty="0" err="1" smtClean="0">
                <a:solidFill>
                  <a:schemeClr val="bg1"/>
                </a:solidFill>
              </a:rPr>
              <a:t>Cable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Ladder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1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Model - Details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3846" t="7653" r="2806" b="8163"/>
          <a:stretch/>
        </p:blipFill>
        <p:spPr>
          <a:xfrm>
            <a:off x="457200" y="1500637"/>
            <a:ext cx="8226425" cy="45345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574990">
            <a:off x="3936403" y="2787068"/>
            <a:ext cx="956699" cy="16917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899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Model - Details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3118" t="7994" r="2391" b="6123"/>
          <a:stretch/>
        </p:blipFill>
        <p:spPr>
          <a:xfrm>
            <a:off x="457200" y="1482858"/>
            <a:ext cx="8226425" cy="457014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51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 - Details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Patou - February 2019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6321" t="9865" r="5301" b="7652"/>
          <a:stretch/>
        </p:blipFill>
        <p:spPr>
          <a:xfrm>
            <a:off x="672242" y="1260475"/>
            <a:ext cx="7796341" cy="50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8216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1169</TotalTime>
  <Words>792</Words>
  <Application>Microsoft Office PowerPoint</Application>
  <PresentationFormat>On-screen Show (4:3)</PresentationFormat>
  <Paragraphs>158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Ubuntu</vt:lpstr>
      <vt:lpstr>Ubuntu Light</vt:lpstr>
      <vt:lpstr>CERN_ENdept_Presentation_ArialFont copy</vt:lpstr>
      <vt:lpstr>Recap EL - Building 107</vt:lpstr>
      <vt:lpstr>Summary</vt:lpstr>
      <vt:lpstr>3D Model - General</vt:lpstr>
      <vt:lpstr>3D Model - General</vt:lpstr>
      <vt:lpstr>3D Model - General</vt:lpstr>
      <vt:lpstr>3D Model - Details</vt:lpstr>
      <vt:lpstr>3D Model - Details</vt:lpstr>
      <vt:lpstr>3D Model - Details</vt:lpstr>
      <vt:lpstr>3D Model - Details</vt:lpstr>
      <vt:lpstr>Networks Complexities</vt:lpstr>
      <vt:lpstr>Networks Complexities</vt:lpstr>
      <vt:lpstr>Networks Complexities</vt:lpstr>
      <vt:lpstr>Networks Complexities</vt:lpstr>
      <vt:lpstr>Networks Complexities</vt:lpstr>
      <vt:lpstr>Key numbers</vt:lpstr>
      <vt:lpstr>Electrical Network</vt:lpstr>
      <vt:lpstr>Emplacement des tableaux EN-EL Zone EMD (+1er étage) – PCB - EMD</vt:lpstr>
      <vt:lpstr>Emplacement des tableaux EN-EL Zone SF (+ Mezzanine)</vt:lpstr>
      <vt:lpstr>Description «EL» des zones</vt:lpstr>
      <vt:lpstr>Description «EL» des zones</vt:lpstr>
      <vt:lpstr>Description «EL» des zones</vt:lpstr>
      <vt:lpstr>Description «EL» des zones</vt:lpstr>
      <vt:lpstr>Power Evolution</vt:lpstr>
      <vt:lpstr>Power Evolution</vt:lpstr>
      <vt:lpstr>Power Evolution – General Services</vt:lpstr>
      <vt:lpstr>Power Evolution – GND Offices</vt:lpstr>
      <vt:lpstr>Power Evolution – EMD 1st Floor</vt:lpstr>
      <vt:lpstr>Power Evolution – PCB</vt:lpstr>
      <vt:lpstr>Power Evolution – SF Area</vt:lpstr>
      <vt:lpstr>Power Evolution – Cooling &amp; Ventilation</vt:lpstr>
      <vt:lpstr>Evolution </vt:lpstr>
      <vt:lpstr>Evolution</vt:lpstr>
      <vt:lpstr>Safety and PAL</vt:lpstr>
      <vt:lpstr>To Sum Up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Fibre Activities 2017</dc:title>
  <dc:creator>Jeremy Blanc</dc:creator>
  <cp:lastModifiedBy>Cedric James Noel Patou</cp:lastModifiedBy>
  <cp:revision>63</cp:revision>
  <dcterms:created xsi:type="dcterms:W3CDTF">2017-11-14T08:35:11Z</dcterms:created>
  <dcterms:modified xsi:type="dcterms:W3CDTF">2019-03-11T17:02:40Z</dcterms:modified>
</cp:coreProperties>
</file>