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4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8" r:id="rId4"/>
    <p:sldId id="257" r:id="rId5"/>
    <p:sldId id="268" r:id="rId6"/>
    <p:sldId id="271" r:id="rId7"/>
    <p:sldId id="262" r:id="rId8"/>
    <p:sldId id="272" r:id="rId9"/>
    <p:sldId id="266" r:id="rId10"/>
    <p:sldId id="273" r:id="rId11"/>
    <p:sldId id="274" r:id="rId12"/>
  </p:sldIdLst>
  <p:sldSz cx="9144000" cy="6858000" type="screen4x3"/>
  <p:notesSz cx="69469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43" autoAdjust="0"/>
    <p:restoredTop sz="94375" autoAdjust="0"/>
  </p:normalViewPr>
  <p:slideViewPr>
    <p:cSldViewPr>
      <p:cViewPr varScale="1">
        <p:scale>
          <a:sx n="90" d="100"/>
          <a:sy n="90" d="100"/>
        </p:scale>
        <p:origin x="117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/>
            </a:lvl1pPr>
          </a:lstStyle>
          <a:p>
            <a:fld id="{AF47CCCC-307A-4810-BAB0-0FB698B8C1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006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/>
            </a:lvl1pPr>
          </a:lstStyle>
          <a:p>
            <a:fld id="{C7324988-157E-48A4-8BD0-4BF7D9FE91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1591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24988-157E-48A4-8BD0-4BF7D9FE919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43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068D3-5A7A-AD41-9A29-B91094AD89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35F0BE-4E36-DB4B-A08E-C7C5AC1396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7D6A41-1F83-354D-8728-E4311DCB3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324315-1453-F84A-82C7-6C8BCE0EA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Palesa Ramohlouoan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D98697-AF31-2B43-A2E3-D229F9E99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27F8F-9FEE-4D60-9626-1DC48B585F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396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9E335-CD8B-534B-8269-9C28C6EA7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FC4578-5FDB-7349-9C10-7E194CC6D5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23846-1DFC-F046-826E-1F283CCDD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EC589-0C7C-1142-93FB-BE688AF5A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Palesa Ramohlouoan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0A641-AAF8-3644-8933-9D45DFFEC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5931-1F01-44C2-AE94-F9B21AF1DA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628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D04A04-92CF-C54D-B33B-D980C76E82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71D31C-5DFE-B04C-927C-D0B9445D10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F8BF9C-FEC7-724E-8B12-B3905D46B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46943-CAD1-7944-831E-33B1D8916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Palesa Ramohlouoan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14B277-7EE2-0E4B-8862-45AF26808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99D3-AE44-4BDA-A347-A4050423CC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40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89859-408C-6F4F-B969-F5E515806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C3E0E6-9908-F44B-936E-528949ED68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8AF49-8B13-484C-9E4F-9AD56A611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520BD5-BC1A-DF40-BD67-4E054FEC1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Palesa Ramohlouoan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38FCD-FB57-4B41-BE82-41A4CDD62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E662-8C2D-4714-B2E8-E4A1A5B8AB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815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5654F-C2CC-B648-8F54-A147EFDCB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39E59-81A0-B24F-B39B-97D7FDE04B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852E9E-C38A-384B-9BE3-AFFD50767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EAFEB-AD19-2E4F-9C9C-396ADBB1F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Palesa Ramohlouoan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58C852-B27A-A646-A87E-FC84E93BD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D690E-0FF2-4A81-898C-9EBC2AC67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509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3C4DF-8CD4-DB45-B424-93FBF1A94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1577D-411F-324F-8AA2-FA9368E3C4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420DAB-4F0F-A844-A392-B2C42FB8F6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EC7692-3EA3-0044-AAEB-7458E36BD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94AE4-2E79-C041-8592-1A09CF212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Palesa Ramohlouoan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CC8DA8-6CB6-9B46-BAEE-3D9E3AA82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07BD0-32DF-427E-9756-F8EF23A476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21087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DF61C-20A0-D449-A417-600355DEC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137725-AF10-0B4F-956E-2E10F6769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404B83-7AB6-B741-9656-21DAF84B7E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641C68-1A38-E74D-AAE3-957E34F491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A4B6E9-38F8-1441-80A0-C35A3149DB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CFCDF7-0898-8D4E-8A2E-176FF0284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3BB769-4C28-8B4D-A195-3DD948DF2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Palesa Ramohlouoan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149873-A767-C94F-8FEB-1BD2B0C98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0DBD8-4379-4399-8344-B8D7ACF254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6685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99DBF-B577-0F43-9295-46945F725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46C83C-09DF-B445-BB7A-09C032FC6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0CF956-FF36-A24D-ADAC-D90A976A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Palesa Ramohlouoan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A794BE-A888-8D46-84D1-D7BD687AB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5CE88-51E4-4EA4-88DF-D91611194B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378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04B8F0-B042-B146-AA9D-EBF48E6D7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493CCC-4CB4-9A40-96CC-C0BC9F0D7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Palesa Ramohlouoan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6C62EE-A31B-ED4B-9F64-BEEFA58D6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74088-F302-4343-97F4-1652843EC3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203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18ABC-4393-6A49-BE27-4F5CF5D5B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EB756-84EF-8F4C-943C-0F07EA4C96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EAE5CB-E89A-884C-834F-C3771DA264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80E903-1428-0A47-9BBD-D78F04BD8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E62214-1D06-D346-90DD-D05588E15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Palesa Ramohlouoan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50F363-9E6C-ED47-8B13-38E52A133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B1C91-D629-419B-AA51-E48E4CF07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9423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F2630-DFD7-7740-94B8-8257235C1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06B4E4-2E68-7F42-A5CC-8656F5CC68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DE27C0-052A-9C45-8247-2429F7F78F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A9BCCC-7446-874F-B70C-CBB626716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17E3B8-45DB-3141-A748-C35C19929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Palesa Ramohlouoan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9EEFB8-9044-CE4F-B2A5-F0561BA3D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46CD-AE69-47FD-ACC5-AB875E8BA7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81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chemeClr val="bg2">
                <a:tint val="93000"/>
                <a:satMod val="150000"/>
                <a:shade val="98000"/>
                <a:lumMod val="82000"/>
                <a:lumOff val="18000"/>
                <a:alpha val="67000"/>
              </a:schemeClr>
            </a:gs>
            <a:gs pos="56000">
              <a:schemeClr val="bg2">
                <a:tint val="98000"/>
                <a:satMod val="130000"/>
                <a:shade val="90000"/>
                <a:lumMod val="103000"/>
              </a:schemeClr>
            </a:gs>
            <a:gs pos="79000">
              <a:schemeClr val="bg2">
                <a:shade val="63000"/>
                <a:satMod val="12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E1C33E-2DD9-3C4A-8BED-FBF81F517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2F6A7-C2DC-F04E-B165-F2A1A52318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6ADE8-4B48-A744-8403-17868416F9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6F9A9A-9E9A-7549-9E28-FFCD4B208B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Palesa Ramohlouoan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200BB-FE09-634B-8660-67F5B57BB8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1FFC2-68D7-4AB8-B7F1-8ED445831F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186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clipart.org/detail/191766/question-guy-by-scout-191766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tissages.net/iVa/archives/611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nd/3.0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heinappropriatehomeschooler.blogspot.com/2013/09/the-key-to-successfully-homeschooling_19.html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nd/3.0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blognet.com/power-of-communication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nd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882777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Comic Sans MS" panose="030F0902030302020204" pitchFamily="66" charset="0"/>
              </a:rPr>
              <a:t>Mentorship Program </a:t>
            </a:r>
            <a:r>
              <a:rPr lang="en-US" sz="4400" dirty="0">
                <a:latin typeface="Comic Sans MS" panose="030F0902030302020204" pitchFamily="66" charset="0"/>
              </a:rPr>
              <a:t>2019-2021</a:t>
            </a:r>
            <a:endParaRPr lang="en-US" dirty="0">
              <a:latin typeface="Comic Sans MS" panose="030F0902030302020204" pitchFamily="66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62000" y="1387475"/>
            <a:ext cx="5943600" cy="4648200"/>
          </a:xfrm>
        </p:spPr>
        <p:txBody>
          <a:bodyPr>
            <a:normAutofit fontScale="25000" lnSpcReduction="20000"/>
          </a:bodyPr>
          <a:lstStyle/>
          <a:p>
            <a:pPr marL="457200" indent="-457200" algn="l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9600" dirty="0">
                <a:latin typeface="Comic Sans MS" panose="030F0902030302020204" pitchFamily="66" charset="0"/>
              </a:rPr>
              <a:t>Background… Looking back at 2016-2018</a:t>
            </a:r>
          </a:p>
          <a:p>
            <a:pPr algn="l">
              <a:lnSpc>
                <a:spcPct val="120000"/>
              </a:lnSpc>
            </a:pPr>
            <a:endParaRPr lang="en-US" sz="800" dirty="0">
              <a:latin typeface="Comic Sans MS" panose="030F0902030302020204" pitchFamily="66" charset="0"/>
            </a:endParaRPr>
          </a:p>
          <a:p>
            <a:pPr marL="457200" indent="-457200" algn="l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9600" dirty="0">
                <a:latin typeface="Comic Sans MS" panose="030F0902030302020204" pitchFamily="66" charset="0"/>
              </a:rPr>
              <a:t>Project Goals/Aims</a:t>
            </a:r>
          </a:p>
          <a:p>
            <a:pPr marL="457200" indent="-457200" algn="l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9600" dirty="0">
                <a:latin typeface="Comic Sans MS" panose="030F0902030302020204" pitchFamily="66" charset="0"/>
              </a:rPr>
              <a:t>Responsibilities of the Mentor</a:t>
            </a:r>
          </a:p>
          <a:p>
            <a:pPr marL="457200" indent="-457200" algn="l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9600" dirty="0">
                <a:latin typeface="Comic Sans MS" panose="030F0902030302020204" pitchFamily="66" charset="0"/>
              </a:rPr>
              <a:t>Responsibilities of the Mentee</a:t>
            </a:r>
          </a:p>
          <a:p>
            <a:pPr marL="457200" indent="-457200" algn="l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9600" dirty="0">
                <a:latin typeface="Comic Sans MS" panose="030F0902030302020204" pitchFamily="66" charset="0"/>
              </a:rPr>
              <a:t>Pairing process</a:t>
            </a:r>
          </a:p>
          <a:p>
            <a:pPr marL="457200" indent="-457200" algn="l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9600" dirty="0">
                <a:latin typeface="Comic Sans MS" panose="030F0902030302020204" pitchFamily="66" charset="0"/>
              </a:rPr>
              <a:t>Evaluating the Mentor</a:t>
            </a:r>
          </a:p>
          <a:p>
            <a:pPr marL="457200" indent="-457200" algn="l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9600" dirty="0">
                <a:latin typeface="Comic Sans MS" panose="030F0902030302020204" pitchFamily="66" charset="0"/>
              </a:rPr>
              <a:t>Overview – what’s next?</a:t>
            </a:r>
          </a:p>
          <a:p>
            <a:pPr marL="457200" indent="-457200" algn="l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9600" dirty="0">
                <a:latin typeface="Comic Sans MS" panose="030F0902030302020204" pitchFamily="66" charset="0"/>
              </a:rPr>
              <a:t>Methods of communication.</a:t>
            </a:r>
          </a:p>
          <a:p>
            <a:pPr algn="l"/>
            <a:endParaRPr lang="en-US" sz="7200" dirty="0">
              <a:latin typeface="Comic Sans MS" panose="030F0902030302020204" pitchFamily="66" charset="0"/>
            </a:endParaRPr>
          </a:p>
        </p:txBody>
      </p:sp>
      <p:pic>
        <p:nvPicPr>
          <p:cNvPr id="75" name="Graphic 74">
            <a:extLst>
              <a:ext uri="{FF2B5EF4-FFF2-40B4-BE49-F238E27FC236}">
                <a16:creationId xmlns:a16="http://schemas.microsoft.com/office/drawing/2014/main" id="{595A7E6D-A11B-47AC-90EC-BDDF5DFA7D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81073" y="1469503"/>
            <a:ext cx="3918995" cy="391899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203BAA9-CC00-9049-BD61-C5464D8A8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50" dirty="0">
                <a:solidFill>
                  <a:srgbClr val="FF0000"/>
                </a:solidFill>
              </a:rPr>
              <a:t>Palesa Ramohlouoane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122D4-7ABC-9048-A3B2-DEA7FC55F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690689"/>
          </a:xfrm>
        </p:spPr>
        <p:txBody>
          <a:bodyPr>
            <a:normAutofit/>
          </a:bodyPr>
          <a:lstStyle/>
          <a:p>
            <a:pPr algn="ctr"/>
            <a:r>
              <a:rPr lang="en-US" sz="8000" dirty="0">
                <a:latin typeface="Comic Sans MS" panose="030F0902030302020204" pitchFamily="66" charset="0"/>
              </a:rPr>
              <a:t>Questions!!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E84976-55F3-6A4E-AED1-3E2CEF0CD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Palesa Ramohlouoane</a:t>
            </a:r>
          </a:p>
        </p:txBody>
      </p:sp>
      <p:pic>
        <p:nvPicPr>
          <p:cNvPr id="5" name="Picture 4" descr="Clipart - Question Guy">
            <a:extLst>
              <a:ext uri="{FF2B5EF4-FFF2-40B4-BE49-F238E27FC236}">
                <a16:creationId xmlns:a16="http://schemas.microsoft.com/office/drawing/2014/main" id="{E251C327-90CB-0242-9E0C-E66824D85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57200" y="1325324"/>
            <a:ext cx="5181600" cy="511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405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500" dirty="0">
                <a:latin typeface="Comic Sans MS" panose="030F0902030302020204" pitchFamily="66" charset="0"/>
              </a:rPr>
              <a:t>Mentorship Program</a:t>
            </a:r>
            <a:br>
              <a:rPr lang="en-US" sz="4500" dirty="0">
                <a:latin typeface="Comic Sans MS" panose="030F0902030302020204" pitchFamily="66" charset="0"/>
              </a:rPr>
            </a:br>
            <a:r>
              <a:rPr lang="en-US" sz="4500" dirty="0">
                <a:latin typeface="Comic Sans MS" panose="030F0902030302020204" pitchFamily="66" charset="0"/>
              </a:rPr>
              <a:t>Background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632960"/>
          </a:xfrm>
        </p:spPr>
        <p:txBody>
          <a:bodyPr anchor="ctr">
            <a:normAutofit/>
          </a:bodyPr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The previous round (2016-2018)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Lecturers &amp; Student interactions during/after the ASP school 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What is the idea of a mentorship?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Benefits of Mentorship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Accelerating and addressing African students’ academic needs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Help increase information access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AA7C0DB-FB69-7B46-8E51-E96C7BDDD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dirty="0">
                <a:solidFill>
                  <a:srgbClr val="FF0000"/>
                </a:solidFill>
              </a:rPr>
              <a:t>Palesa Ramohlouoane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500" dirty="0">
                <a:latin typeface="Comic Sans MS" panose="030F0902030302020204" pitchFamily="66" charset="0"/>
              </a:rPr>
              <a:t>Project Goals/Aims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idx="1"/>
          </p:nvPr>
        </p:nvSpPr>
        <p:spPr/>
        <p:txBody>
          <a:bodyPr anchor="ctr"/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To build capacity for Africa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Support students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Identify academic related obstacles 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Study problems solving trends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Identify physics related challenges in Africa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Help manage and differentiate types of needs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To measure the impact of the ASP</a:t>
            </a:r>
          </a:p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F96DE87-17C1-6744-A561-59F159280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Palesa Ramohlouoane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74204" y="304109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4500" dirty="0">
                <a:latin typeface="Comic Sans MS" panose="030F0902030302020204" pitchFamily="66" charset="0"/>
              </a:rPr>
              <a:t>Responsibilities: Mentor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457200"/>
            <a:ext cx="8362950" cy="5719763"/>
          </a:xfrm>
        </p:spPr>
        <p:txBody>
          <a:bodyPr anchor="ctr">
            <a:normAutofit/>
          </a:bodyPr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Active contact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Concern self with students progress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Point student to resources 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Direct student 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Every activity must be for the student’s benefit 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Minimum coaching where needed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6680D42-0911-3146-ADCA-03093190B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Palesa Ramohlouoane</a:t>
            </a:r>
          </a:p>
        </p:txBody>
      </p:sp>
    </p:spTree>
    <p:extLst>
      <p:ext uri="{BB962C8B-B14F-4D97-AF65-F5344CB8AC3E}">
        <p14:creationId xmlns:p14="http://schemas.microsoft.com/office/powerpoint/2010/main" val="2385083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500" dirty="0">
                <a:latin typeface="Comic Sans MS" panose="030F0902030302020204" pitchFamily="66" charset="0"/>
              </a:rPr>
              <a:t>Responsibilities: Mentee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825625"/>
            <a:ext cx="8991600" cy="4351338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To Communicate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Be enthusiastic about their own work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To seek help  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To explore all possible resources first at own University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Consult your supervisor 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Keep Mentor informed of necessary changes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Be able to be available  - either on call or through Skype or other means when needed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To follow through with suggestion of Mentor unless with good reason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1369B5D-F1F0-5248-8195-793F539BF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Palesa Ramohlouoane</a:t>
            </a:r>
          </a:p>
        </p:txBody>
      </p:sp>
    </p:spTree>
    <p:extLst>
      <p:ext uri="{BB962C8B-B14F-4D97-AF65-F5344CB8AC3E}">
        <p14:creationId xmlns:p14="http://schemas.microsoft.com/office/powerpoint/2010/main" val="1782801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0"/>
            <a:ext cx="7886700" cy="1690689"/>
          </a:xfrm>
        </p:spPr>
        <p:txBody>
          <a:bodyPr/>
          <a:lstStyle/>
          <a:p>
            <a:pPr algn="ctr"/>
            <a:r>
              <a:rPr lang="en-US" dirty="0"/>
              <a:t> </a:t>
            </a:r>
            <a:r>
              <a:rPr lang="en-US" sz="4500" dirty="0">
                <a:latin typeface="Comic Sans MS" panose="030F0902030302020204" pitchFamily="66" charset="0"/>
              </a:rPr>
              <a:t>Pairing Process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524000"/>
            <a:ext cx="8534400" cy="478536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900" dirty="0">
                <a:latin typeface="Comic Sans MS" panose="030F0902030302020204" pitchFamily="66" charset="0"/>
              </a:rPr>
              <a:t> Current situation</a:t>
            </a:r>
          </a:p>
          <a:p>
            <a:pPr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900" dirty="0">
                <a:latin typeface="Comic Sans MS" panose="030F0902030302020204" pitchFamily="66" charset="0"/>
              </a:rPr>
              <a:t> Choosing participants:</a:t>
            </a:r>
          </a:p>
          <a:p>
            <a:pPr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900" dirty="0">
                <a:latin typeface="Comic Sans MS" panose="030F0902030302020204" pitchFamily="66" charset="0"/>
              </a:rPr>
              <a:t> The mentors          the correct students</a:t>
            </a:r>
          </a:p>
          <a:p>
            <a:pPr>
              <a:lnSpc>
                <a:spcPct val="100000"/>
              </a:lnSpc>
              <a:buFont typeface="Wingdings" pitchFamily="2" charset="2"/>
              <a:buChar char="q"/>
            </a:pPr>
            <a:endParaRPr lang="en-US" sz="2400" dirty="0">
              <a:latin typeface="Comic Sans MS" panose="030F0902030302020204" pitchFamily="66" charset="0"/>
            </a:endParaRP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endParaRPr lang="en-US" sz="2400" dirty="0">
              <a:latin typeface="Comic Sans MS" panose="030F0902030302020204" pitchFamily="66" charset="0"/>
            </a:endParaRP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endParaRPr lang="en-US" sz="2400" dirty="0">
              <a:latin typeface="Comic Sans MS" panose="030F0902030302020204" pitchFamily="66" charset="0"/>
            </a:endParaRP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endParaRPr lang="en-US" sz="2400" dirty="0">
              <a:latin typeface="Comic Sans MS" panose="030F0902030302020204" pitchFamily="66" charset="0"/>
            </a:endParaRP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endParaRPr lang="en-US" sz="2400" dirty="0">
              <a:latin typeface="Comic Sans MS" panose="030F0902030302020204" pitchFamily="66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latin typeface="Comic Sans MS" panose="030F0902030302020204" pitchFamily="66" charset="0"/>
            </a:endParaRPr>
          </a:p>
          <a:p>
            <a:pPr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600" dirty="0">
                <a:latin typeface="Comic Sans MS" panose="030F0902030302020204" pitchFamily="66" charset="0"/>
              </a:rPr>
              <a:t> Teaching fanatic		   		                           - PH.D students</a:t>
            </a:r>
          </a:p>
          <a:p>
            <a:pPr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600" dirty="0">
                <a:latin typeface="Comic Sans MS" panose="030F0902030302020204" pitchFamily="66" charset="0"/>
              </a:rPr>
              <a:t> Previous ASP participant			                 - Previous ASP student</a:t>
            </a:r>
          </a:p>
          <a:p>
            <a:pPr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600" dirty="0">
                <a:latin typeface="Comic Sans MS" panose="030F0902030302020204" pitchFamily="66" charset="0"/>
              </a:rPr>
              <a:t> Understanding of African dynamics 	                           - Is involved in direct             								science related projects						                      </a:t>
            </a:r>
            <a:r>
              <a:rPr lang="en-US" sz="2300" dirty="0"/>
              <a:t>  </a:t>
            </a:r>
            <a:r>
              <a:rPr lang="en-US" sz="2000" dirty="0"/>
              <a:t>		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3" name="Left-Right Arrow 2"/>
          <p:cNvSpPr/>
          <p:nvPr/>
        </p:nvSpPr>
        <p:spPr>
          <a:xfrm>
            <a:off x="2482850" y="3023523"/>
            <a:ext cx="3886200" cy="423807"/>
          </a:xfrm>
          <a:prstGeom prst="left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own Arrow 3"/>
          <p:cNvSpPr/>
          <p:nvPr/>
        </p:nvSpPr>
        <p:spPr>
          <a:xfrm>
            <a:off x="1116693" y="2891869"/>
            <a:ext cx="685800" cy="1074261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6998607" y="2925763"/>
            <a:ext cx="685800" cy="1074261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1AC1FC9-A2E6-1748-9A82-E6364CD33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Palesa Ramohlouoane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49394"/>
            <a:ext cx="7886700" cy="1641295"/>
          </a:xfrm>
        </p:spPr>
        <p:txBody>
          <a:bodyPr/>
          <a:lstStyle/>
          <a:p>
            <a:pPr algn="ctr"/>
            <a:r>
              <a:rPr lang="en-US" sz="4500" dirty="0">
                <a:latin typeface="Comic Sans MS" panose="030F0902030302020204" pitchFamily="66" charset="0"/>
              </a:rPr>
              <a:t>Evaluation the Mentor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568187" y="1827973"/>
            <a:ext cx="7886700" cy="1601027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 Mid-point evaluation in a year…?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 …and at the end of the program</a:t>
            </a:r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63A596D-0168-6742-A428-F4D8A9338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Palesa Ramohlouoan</a:t>
            </a:r>
            <a:endParaRPr lang="en-US" dirty="0"/>
          </a:p>
        </p:txBody>
      </p:sp>
      <p:pic>
        <p:nvPicPr>
          <p:cNvPr id="4" name="Picture 3" descr="Les biais d’évaluation : est-on réellement objectif ...">
            <a:extLst>
              <a:ext uri="{FF2B5EF4-FFF2-40B4-BE49-F238E27FC236}">
                <a16:creationId xmlns:a16="http://schemas.microsoft.com/office/drawing/2014/main" id="{6C855C31-8956-8245-A68A-1E043CC9E3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819400" y="3028677"/>
            <a:ext cx="5969000" cy="34641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8BADBB-C65E-7741-B1C0-6DC718320C58}"/>
              </a:ext>
            </a:extLst>
          </p:cNvPr>
          <p:cNvSpPr txBox="1"/>
          <p:nvPr/>
        </p:nvSpPr>
        <p:spPr>
          <a:xfrm>
            <a:off x="2819400" y="6577774"/>
            <a:ext cx="5969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www.metissages.net/iVa/archives/611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890721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he Inappropriate Homeschooler: The Key to Successfully ...">
            <a:extLst>
              <a:ext uri="{FF2B5EF4-FFF2-40B4-BE49-F238E27FC236}">
                <a16:creationId xmlns:a16="http://schemas.microsoft.com/office/drawing/2014/main" id="{F94F0EB4-FA24-2E49-B6F2-EEA8AF75AF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581400" y="2590801"/>
            <a:ext cx="5595257" cy="41306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8C3F9D5-B043-6D47-84DD-1C0FF7CF1602}"/>
              </a:ext>
            </a:extLst>
          </p:cNvPr>
          <p:cNvSpPr txBox="1"/>
          <p:nvPr/>
        </p:nvSpPr>
        <p:spPr>
          <a:xfrm>
            <a:off x="3581400" y="6818425"/>
            <a:ext cx="55952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theinappropriatehomeschooler.blogspot.com/2013/09/the-key-to-successfully-homeschooling_19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nc-nd/3.0/"/>
              </a:rPr>
              <a:t>CC BY-NC-ND</a:t>
            </a:r>
            <a:endParaRPr lang="en-US" sz="90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136524"/>
            <a:ext cx="7886700" cy="1844676"/>
          </a:xfrm>
        </p:spPr>
        <p:txBody>
          <a:bodyPr>
            <a:normAutofit/>
          </a:bodyPr>
          <a:lstStyle/>
          <a:p>
            <a:pPr algn="ctr"/>
            <a:r>
              <a:rPr lang="en-US" sz="4500" dirty="0">
                <a:latin typeface="Comic Sans MS" panose="030F0902030302020204" pitchFamily="66" charset="0"/>
              </a:rPr>
              <a:t>Current Plan Overview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914400"/>
            <a:ext cx="8991600" cy="5807076"/>
          </a:xfrm>
        </p:spPr>
        <p:txBody>
          <a:bodyPr anchor="ctr">
            <a:normAutofit/>
          </a:bodyPr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  Mentees briefing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  Introduction email </a:t>
            </a:r>
            <a:r>
              <a:rPr lang="en-US" sz="2400" dirty="0">
                <a:solidFill>
                  <a:schemeClr val="bg1"/>
                </a:solidFill>
                <a:highlight>
                  <a:srgbClr val="000000"/>
                </a:highlight>
                <a:latin typeface="Comic Sans MS" panose="030F0902030302020204" pitchFamily="66" charset="0"/>
              </a:rPr>
              <a:t>to Mentors &amp; Mentees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  Start of program </a:t>
            </a:r>
            <a:r>
              <a:rPr lang="en-US" sz="2400" dirty="0">
                <a:solidFill>
                  <a:schemeClr val="bg1"/>
                </a:solidFill>
                <a:highlight>
                  <a:srgbClr val="000000"/>
                </a:highlight>
                <a:latin typeface="Comic Sans MS" panose="030F0902030302020204" pitchFamily="66" charset="0"/>
              </a:rPr>
              <a:t>March-April 2019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  Duration of a cycle</a:t>
            </a:r>
          </a:p>
          <a:p>
            <a:pPr marL="457200" lvl="1" indent="-457200">
              <a:lnSpc>
                <a:spcPct val="100000"/>
              </a:lnSpc>
              <a:spcBef>
                <a:spcPts val="750"/>
              </a:spcBef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 	1/2 years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63A596D-0168-6742-A428-F4D8A9338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Palesa Ramohlouoane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0"/>
            <a:ext cx="7886700" cy="1690689"/>
          </a:xfrm>
        </p:spPr>
        <p:txBody>
          <a:bodyPr>
            <a:normAutofit/>
          </a:bodyPr>
          <a:lstStyle/>
          <a:p>
            <a:pPr algn="ctr"/>
            <a:r>
              <a:rPr lang="en-US" sz="4500" dirty="0">
                <a:latin typeface="Comic Sans MS" panose="030F0902030302020204" pitchFamily="66" charset="0"/>
              </a:rPr>
              <a:t>Communication with your Mentor…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568187" y="1827973"/>
            <a:ext cx="7886700" cy="1829627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 Email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 Skype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anose="030F0902030302020204" pitchFamily="66" charset="0"/>
              </a:rPr>
              <a:t> Telephone?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63A596D-0168-6742-A428-F4D8A9338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Palesa Ramohlouoan</a:t>
            </a:r>
            <a:endParaRPr lang="en-US" dirty="0"/>
          </a:p>
        </p:txBody>
      </p:sp>
      <p:pic>
        <p:nvPicPr>
          <p:cNvPr id="5" name="Picture 4" descr="The Power of Communication Redefines Life">
            <a:extLst>
              <a:ext uri="{FF2B5EF4-FFF2-40B4-BE49-F238E27FC236}">
                <a16:creationId xmlns:a16="http://schemas.microsoft.com/office/drawing/2014/main" id="{B5D5783D-0D9C-C84C-8D5F-94918EA33F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438399" y="2092149"/>
            <a:ext cx="6705601" cy="38215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C62780-2A49-4A44-8179-56B13C19C13B}"/>
              </a:ext>
            </a:extLst>
          </p:cNvPr>
          <p:cNvSpPr txBox="1"/>
          <p:nvPr/>
        </p:nvSpPr>
        <p:spPr>
          <a:xfrm>
            <a:off x="3028950" y="5724059"/>
            <a:ext cx="65722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www.iblognet.com/power-of-communication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551396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4D0E0B0-8833-491E-BB0D-6E6AC9CC05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1500</TotalTime>
  <Words>331</Words>
  <Application>Microsoft Macintosh PowerPoint</Application>
  <PresentationFormat>On-screen Show (4:3)</PresentationFormat>
  <Paragraphs>82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Comic Sans MS</vt:lpstr>
      <vt:lpstr>Times New Roman</vt:lpstr>
      <vt:lpstr>Wingdings</vt:lpstr>
      <vt:lpstr>Office Theme</vt:lpstr>
      <vt:lpstr>Mentorship Program 2019-2021</vt:lpstr>
      <vt:lpstr>Mentorship Program Background</vt:lpstr>
      <vt:lpstr>Project Goals/Aims</vt:lpstr>
      <vt:lpstr>Responsibilities: Mentor</vt:lpstr>
      <vt:lpstr>Responsibilities: Mentee</vt:lpstr>
      <vt:lpstr> Pairing Process</vt:lpstr>
      <vt:lpstr>Evaluation the Mentor</vt:lpstr>
      <vt:lpstr>Current Plan Overview</vt:lpstr>
      <vt:lpstr>Communication with your Mentor…</vt:lpstr>
      <vt:lpstr>Questions!!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Mentorship Program</dc:title>
  <dc:creator>Palesa Ramohlouoane</dc:creator>
  <cp:lastModifiedBy>Ketevi Adikle Assamagan</cp:lastModifiedBy>
  <cp:revision>14</cp:revision>
  <cp:lastPrinted>2019-03-09T14:41:10Z</cp:lastPrinted>
  <dcterms:created xsi:type="dcterms:W3CDTF">2019-01-10T02:35:08Z</dcterms:created>
  <dcterms:modified xsi:type="dcterms:W3CDTF">2019-03-09T14:53:42Z</dcterms:modified>
</cp:coreProperties>
</file>