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2" r:id="rId3"/>
    <p:sldId id="274" r:id="rId4"/>
    <p:sldId id="275" r:id="rId5"/>
    <p:sldId id="279" r:id="rId6"/>
    <p:sldId id="280" r:id="rId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F0AE861-DFD3-4AD6-90BC-0F747B3A609A}">
          <p14:sldIdLst>
            <p14:sldId id="256"/>
            <p14:sldId id="272"/>
            <p14:sldId id="274"/>
            <p14:sldId id="275"/>
            <p14:sldId id="279"/>
            <p14:sldId id="280"/>
          </p14:sldIdLst>
        </p14:section>
        <p14:section name="Untitled Section" id="{C63039A9-D480-4441-8AA1-894E40B2CC0C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1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8CA17-E88A-4A1B-ACBE-90D3EEC0F87A}" type="datetimeFigureOut">
              <a:rPr lang="cs-CZ" smtClean="0"/>
              <a:t>23.10.2019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A3600-E397-45A7-9236-94C9AC67CE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0946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6A3600-E397-45A7-9236-94C9AC67CE76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8402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23.10.2019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Prague v19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E7A7-4BE3-4335-B29E-709C59CE2C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3097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23.10.2019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Prague v19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E7A7-4BE3-4335-B29E-709C59CE2C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5235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23.10.2019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Prague v19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E7A7-4BE3-4335-B29E-709C59CE2C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9091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23.10.2019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Prague v19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E7A7-4BE3-4335-B29E-709C59CE2C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9846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23.10.2019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Prague v19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E7A7-4BE3-4335-B29E-709C59CE2C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5177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23.10.2019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Prague v19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E7A7-4BE3-4335-B29E-709C59CE2C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0728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23.10.2019</a:t>
            </a:r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Prague v19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E7A7-4BE3-4335-B29E-709C59CE2C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3432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23.10.2019</a:t>
            </a:r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Prague v19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E7A7-4BE3-4335-B29E-709C59CE2C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3306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23.10.2019</a:t>
            </a:r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Prague v19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E7A7-4BE3-4335-B29E-709C59CE2C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7603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23.10.2019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Prague v19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E7A7-4BE3-4335-B29E-709C59CE2C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6675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23.10.2019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Prague v19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E7A7-4BE3-4335-B29E-709C59CE2C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7320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23.10.2019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Prague v19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0E7A7-4BE3-4335-B29E-709C59CE2C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83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7524" y="805168"/>
            <a:ext cx="10377715" cy="984477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address</a:t>
            </a:r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3256" y="3181123"/>
            <a:ext cx="9826171" cy="62730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Rupert Leitner on behalf of organizers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23.10.2019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Prague v19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E7A7-4BE3-4335-B29E-709C59CE2C9E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454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2842" y="143620"/>
            <a:ext cx="10515600" cy="216893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Welcome all to the Colloquium Prague v19  </a:t>
            </a:r>
            <a:r>
              <a:rPr lang="cs-CZ" b="1" dirty="0" smtClean="0">
                <a:solidFill>
                  <a:srgbClr val="FF0000"/>
                </a:solidFill>
              </a:rPr>
              <a:t>„</a:t>
            </a:r>
            <a:r>
              <a:rPr lang="en-US" b="1" dirty="0" smtClean="0">
                <a:solidFill>
                  <a:srgbClr val="FF0000"/>
                </a:solidFill>
              </a:rPr>
              <a:t>Towards </a:t>
            </a:r>
            <a:r>
              <a:rPr lang="en-US" b="1" dirty="0" smtClean="0">
                <a:solidFill>
                  <a:srgbClr val="FF0000"/>
                </a:solidFill>
              </a:rPr>
              <a:t>the CP violation in neutrino </a:t>
            </a:r>
            <a:r>
              <a:rPr lang="en-US" b="1" dirty="0" smtClean="0">
                <a:solidFill>
                  <a:srgbClr val="FF0000"/>
                </a:solidFill>
              </a:rPr>
              <a:t>Physics</a:t>
            </a:r>
            <a:r>
              <a:rPr lang="cs-CZ" b="1" dirty="0" smtClean="0">
                <a:solidFill>
                  <a:srgbClr val="FF0000"/>
                </a:solidFill>
              </a:rPr>
              <a:t>“</a:t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Thank you very much for taking part in the event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53473" y="2432628"/>
            <a:ext cx="10515600" cy="42888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Colloquium is jointly organized by:</a:t>
            </a:r>
          </a:p>
          <a:p>
            <a:r>
              <a:rPr lang="en-US" dirty="0" smtClean="0"/>
              <a:t>David Wark, University of Oxford</a:t>
            </a:r>
          </a:p>
          <a:p>
            <a:r>
              <a:rPr lang="en-US" dirty="0" err="1" smtClean="0"/>
              <a:t>Miloš</a:t>
            </a:r>
            <a:r>
              <a:rPr lang="en-US" dirty="0" smtClean="0"/>
              <a:t> </a:t>
            </a:r>
            <a:r>
              <a:rPr lang="en-US" dirty="0" err="1" smtClean="0"/>
              <a:t>Lokajíček</a:t>
            </a:r>
            <a:r>
              <a:rPr lang="en-US" dirty="0" smtClean="0"/>
              <a:t>, Institute of Physics of Czech Academy of Sciences, Prague</a:t>
            </a:r>
          </a:p>
          <a:p>
            <a:r>
              <a:rPr lang="en-US" dirty="0" smtClean="0"/>
              <a:t>Rupert Leitner, Charles University, Prague</a:t>
            </a:r>
          </a:p>
          <a:p>
            <a:pPr marL="0" indent="0">
              <a:buNone/>
            </a:pPr>
            <a:r>
              <a:rPr lang="en-US" dirty="0" smtClean="0"/>
              <a:t>With a great support of other </a:t>
            </a:r>
            <a:r>
              <a:rPr lang="en-US" dirty="0" err="1" smtClean="0"/>
              <a:t>collegues</a:t>
            </a:r>
            <a:r>
              <a:rPr lang="en-US" dirty="0" smtClean="0"/>
              <a:t>: Nina Tůmová, Lukáš Fiala, Vít Vorobel, Karel Soustružník and others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Today we start the fifth edition after Prague v11, v13, v15 and v17</a:t>
            </a:r>
            <a:endParaRPr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23.10.2019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Prague v19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E7A7-4BE3-4335-B29E-709C59CE2C9E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635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509" y="111578"/>
            <a:ext cx="1203498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/>
              <a:t>The </a:t>
            </a:r>
            <a:r>
              <a:rPr lang="cs-CZ" b="1" dirty="0" err="1" smtClean="0"/>
              <a:t>Venue</a:t>
            </a:r>
            <a:r>
              <a:rPr lang="cs-CZ" b="1" dirty="0"/>
              <a:t/>
            </a:r>
            <a:br>
              <a:rPr lang="cs-CZ" b="1" dirty="0"/>
            </a:br>
            <a:r>
              <a:rPr lang="cs-CZ" b="1" dirty="0" smtClean="0">
                <a:solidFill>
                  <a:srgbClr val="FF0000"/>
                </a:solidFill>
              </a:rPr>
              <a:t>J. </a:t>
            </a:r>
            <a:r>
              <a:rPr lang="en-US" b="1" dirty="0" err="1" smtClean="0">
                <a:solidFill>
                  <a:srgbClr val="FF0000"/>
                </a:solidFill>
              </a:rPr>
              <a:t>Heyrovsk</a:t>
            </a:r>
            <a:r>
              <a:rPr lang="cs-CZ" b="1" dirty="0" smtClean="0">
                <a:solidFill>
                  <a:srgbClr val="FF0000"/>
                </a:solidFill>
              </a:rPr>
              <a:t>ý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/>
              <a:t>Institute of Physical Chemistry of the AS </a:t>
            </a:r>
            <a:r>
              <a:rPr lang="en-US" b="1" dirty="0" smtClean="0"/>
              <a:t>CR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23.10.2019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Prague v19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E7A7-4BE3-4335-B29E-709C59CE2C9E}" type="slidenum">
              <a:rPr lang="cs-CZ" smtClean="0"/>
              <a:t>3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222" y="1338652"/>
            <a:ext cx="8880543" cy="4919209"/>
          </a:xfrm>
          <a:prstGeom prst="rect">
            <a:avLst/>
          </a:prstGeom>
        </p:spPr>
      </p:pic>
      <p:pic>
        <p:nvPicPr>
          <p:cNvPr id="1026" name="Picture 2" descr="Výsledek obrázku pro polarograf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145" y="1976261"/>
            <a:ext cx="4582400" cy="3565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14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583706" y="2249"/>
            <a:ext cx="53780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A Story related to Neutrino physics</a:t>
            </a:r>
          </a:p>
        </p:txBody>
      </p:sp>
      <p:sp>
        <p:nvSpPr>
          <p:cNvPr id="4" name="Obdélník 3"/>
          <p:cNvSpPr/>
          <p:nvPr/>
        </p:nvSpPr>
        <p:spPr>
          <a:xfrm>
            <a:off x="213688" y="590124"/>
            <a:ext cx="1211810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Family of </a:t>
            </a:r>
            <a:r>
              <a:rPr lang="en-US" sz="2800" b="1" dirty="0" smtClean="0">
                <a:solidFill>
                  <a:srgbClr val="FF0000"/>
                </a:solidFill>
              </a:rPr>
              <a:t>Wolfgang Pauli </a:t>
            </a:r>
            <a:r>
              <a:rPr lang="en-US" sz="2800" dirty="0" smtClean="0"/>
              <a:t>comes from  Prague</a:t>
            </a:r>
          </a:p>
          <a:p>
            <a:pPr algn="ctr"/>
            <a:endParaRPr lang="en-US" sz="2800" dirty="0" smtClean="0"/>
          </a:p>
          <a:p>
            <a:r>
              <a:rPr lang="en-US" sz="2800" dirty="0" smtClean="0">
                <a:solidFill>
                  <a:srgbClr val="FF0000"/>
                </a:solidFill>
              </a:rPr>
              <a:t>Grandfather of Wolfgang Pauli, Jacob </a:t>
            </a:r>
            <a:r>
              <a:rPr lang="en-US" sz="2800" dirty="0" err="1" smtClean="0">
                <a:solidFill>
                  <a:srgbClr val="FF0000"/>
                </a:solidFill>
              </a:rPr>
              <a:t>Pascheles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(1839-1897) was a publisher and bookseller, he lived in Old Town Square, is buried in Prague Jewish cemetery in Prague-</a:t>
            </a:r>
            <a:r>
              <a:rPr lang="en-US" sz="2800" dirty="0" err="1" smtClean="0"/>
              <a:t>Žižkov</a:t>
            </a:r>
            <a:r>
              <a:rPr lang="en-US" sz="2800" dirty="0" smtClean="0"/>
              <a:t>. </a:t>
            </a:r>
            <a:endParaRPr lang="en-US" sz="2800" dirty="0"/>
          </a:p>
        </p:txBody>
      </p:sp>
      <p:pic>
        <p:nvPicPr>
          <p:cNvPr id="1026" name="Picture 2" descr="https://panorama-mapserver.mapy.cz/compose_pano?w=400&amp;h=225&amp;pid=70102639&amp;fov=1.57&amp;pitch=-0.066&amp;yaw=5.36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949" y="2864570"/>
            <a:ext cx="5639028" cy="3171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hotos.geni.com/p13/73/f1/da/a2/5344483c51d8857f/mex37qaz_medi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09" y="2864569"/>
            <a:ext cx="3171953" cy="3171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23.10.2019</a:t>
            </a:r>
            <a:endParaRPr lang="cs-CZ"/>
          </a:p>
        </p:txBody>
      </p:sp>
      <p:sp>
        <p:nvSpPr>
          <p:cNvPr id="12" name="Zástupný symbol pro zápatí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Prague v19</a:t>
            </a:r>
            <a:endParaRPr lang="cs-CZ"/>
          </a:p>
        </p:txBody>
      </p:sp>
      <p:sp>
        <p:nvSpPr>
          <p:cNvPr id="13" name="Zástupný symbol pro číslo snímku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E7A7-4BE3-4335-B29E-709C59CE2C9E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692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23.10.2019</a:t>
            </a: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Prague v19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E7A7-4BE3-4335-B29E-709C59CE2C9E}" type="slidenum">
              <a:rPr lang="cs-CZ" smtClean="0"/>
              <a:t>5</a:t>
            </a:fld>
            <a:endParaRPr lang="cs-CZ"/>
          </a:p>
        </p:txBody>
      </p:sp>
      <p:pic>
        <p:nvPicPr>
          <p:cNvPr id="2050" name="Picture 2" descr="https://photos.geni.com/p13/27/3e/e9/10/5344483c07b26dd7/wev45xen_medi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72" y="172328"/>
            <a:ext cx="2274127" cy="327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2653210" y="159614"/>
            <a:ext cx="90035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Wolfgang </a:t>
            </a:r>
            <a:r>
              <a:rPr lang="en-US" sz="2400" dirty="0" err="1" smtClean="0">
                <a:solidFill>
                  <a:srgbClr val="FF0000"/>
                </a:solidFill>
              </a:rPr>
              <a:t>Pascheles</a:t>
            </a:r>
            <a:r>
              <a:rPr lang="en-US" sz="2400" dirty="0" smtClean="0">
                <a:solidFill>
                  <a:srgbClr val="FF0000"/>
                </a:solidFill>
              </a:rPr>
              <a:t> (1869-1955) -</a:t>
            </a:r>
            <a:r>
              <a:rPr lang="en-US" sz="2400" dirty="0" smtClean="0"/>
              <a:t> son of Jacob </a:t>
            </a:r>
            <a:r>
              <a:rPr lang="en-US" sz="2400" dirty="0" err="1" smtClean="0"/>
              <a:t>Pascheles</a:t>
            </a:r>
            <a:r>
              <a:rPr lang="en-US" sz="2400" dirty="0" smtClean="0"/>
              <a:t> and father of Wolfgang Pauli, was a classmate of Ludwig Mach, the son of famous physicis</a:t>
            </a:r>
            <a:r>
              <a:rPr lang="en-US" sz="2400" dirty="0" smtClean="0"/>
              <a:t>t </a:t>
            </a:r>
            <a:r>
              <a:rPr lang="en-US" sz="2400" dirty="0" smtClean="0">
                <a:solidFill>
                  <a:srgbClr val="FF0000"/>
                </a:solidFill>
              </a:rPr>
              <a:t>Ernst Mach</a:t>
            </a:r>
            <a:r>
              <a:rPr lang="en-US" sz="2400" dirty="0" smtClean="0"/>
              <a:t> at the German Old Town High </a:t>
            </a:r>
            <a:r>
              <a:rPr lang="en-US" sz="2400" dirty="0" err="1" smtClean="0"/>
              <a:t>Scool</a:t>
            </a:r>
            <a:r>
              <a:rPr lang="en-US" sz="2400" dirty="0" smtClean="0"/>
              <a:t> in Prague.</a:t>
            </a:r>
          </a:p>
          <a:p>
            <a:r>
              <a:rPr lang="en-US" sz="2400" dirty="0" smtClean="0"/>
              <a:t> </a:t>
            </a:r>
            <a:endParaRPr lang="en-US" sz="2400" dirty="0" smtClean="0"/>
          </a:p>
          <a:p>
            <a:r>
              <a:rPr lang="en-US" sz="2400" dirty="0" smtClean="0"/>
              <a:t>Seven years after he has finished the  School, </a:t>
            </a:r>
            <a:r>
              <a:rPr lang="en-US" sz="2400" dirty="0" smtClean="0">
                <a:solidFill>
                  <a:srgbClr val="FF0000"/>
                </a:solidFill>
              </a:rPr>
              <a:t>Franz Kafka </a:t>
            </a:r>
            <a:r>
              <a:rPr lang="en-US" sz="2400" dirty="0" smtClean="0"/>
              <a:t>has started studies </a:t>
            </a:r>
            <a:r>
              <a:rPr lang="en-US" sz="2400" dirty="0" smtClean="0"/>
              <a:t>at the same School. </a:t>
            </a:r>
          </a:p>
          <a:p>
            <a:endParaRPr lang="en-US" sz="2400" dirty="0" smtClean="0"/>
          </a:p>
          <a:p>
            <a:r>
              <a:rPr lang="en-US" sz="2400" dirty="0" smtClean="0"/>
              <a:t>Wolfgang </a:t>
            </a:r>
            <a:r>
              <a:rPr lang="en-US" sz="2400" dirty="0" err="1" smtClean="0"/>
              <a:t>Pascheles</a:t>
            </a:r>
            <a:r>
              <a:rPr lang="en-US" sz="2400" dirty="0" smtClean="0"/>
              <a:t> has finished Medicine at Prague University. He has </a:t>
            </a:r>
            <a:r>
              <a:rPr lang="en-US" sz="2400" dirty="0" smtClean="0">
                <a:solidFill>
                  <a:srgbClr val="FF0000"/>
                </a:solidFill>
              </a:rPr>
              <a:t>changed his family name to Pauli </a:t>
            </a:r>
            <a:r>
              <a:rPr lang="en-US" sz="2400" dirty="0" smtClean="0"/>
              <a:t>and moved to Vienna to continue his prestigious scientific career. </a:t>
            </a:r>
            <a:endParaRPr lang="en-US" sz="2400" dirty="0" smtClean="0"/>
          </a:p>
        </p:txBody>
      </p:sp>
      <p:pic>
        <p:nvPicPr>
          <p:cNvPr id="2052" name="Picture 4" descr="https://photos.geni.com/p13/6f/36/c5/5c/53444839ec4edb7b/way36nid_medi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0772" y="3538858"/>
            <a:ext cx="3086200" cy="30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256272" y="4488836"/>
            <a:ext cx="7474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Also </a:t>
            </a:r>
            <a:r>
              <a:rPr lang="en-US" sz="2400" dirty="0" smtClean="0">
                <a:solidFill>
                  <a:srgbClr val="FF0000"/>
                </a:solidFill>
              </a:rPr>
              <a:t>Ernst Mach </a:t>
            </a:r>
            <a:r>
              <a:rPr lang="en-US" sz="2400" dirty="0" smtClean="0"/>
              <a:t>moved to Vienna and he </a:t>
            </a:r>
            <a:r>
              <a:rPr lang="cs-CZ" sz="2400" dirty="0" err="1" smtClean="0"/>
              <a:t>became</a:t>
            </a:r>
            <a:r>
              <a:rPr lang="cs-CZ" sz="2400" dirty="0" smtClean="0"/>
              <a:t> </a:t>
            </a:r>
            <a:r>
              <a:rPr lang="en-US" sz="2400" dirty="0" smtClean="0"/>
              <a:t>a </a:t>
            </a:r>
            <a:r>
              <a:rPr lang="en-US" sz="2400" dirty="0" smtClean="0"/>
              <a:t>godfather of </a:t>
            </a:r>
            <a:r>
              <a:rPr lang="en-US" sz="2400" dirty="0" smtClean="0">
                <a:solidFill>
                  <a:srgbClr val="FF0000"/>
                </a:solidFill>
              </a:rPr>
              <a:t>Wolfgang Pauli </a:t>
            </a:r>
            <a:r>
              <a:rPr lang="en-US" sz="2400" dirty="0" smtClean="0"/>
              <a:t>born in Vienna in 1900.</a:t>
            </a:r>
            <a:endParaRPr lang="cs-CZ" sz="2400" dirty="0"/>
          </a:p>
        </p:txBody>
      </p:sp>
      <p:sp>
        <p:nvSpPr>
          <p:cNvPr id="5" name="Obdélník 4"/>
          <p:cNvSpPr/>
          <p:nvPr/>
        </p:nvSpPr>
        <p:spPr>
          <a:xfrm>
            <a:off x="176644" y="5710019"/>
            <a:ext cx="7017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333333"/>
                </a:solidFill>
                <a:latin typeface="Arial" panose="020B0604020202020204" pitchFamily="34" charset="0"/>
              </a:rPr>
              <a:t>No Time to be Brief: A Scientific Biography </a:t>
            </a:r>
            <a:r>
              <a:rPr lang="en-US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of</a:t>
            </a:r>
            <a:r>
              <a:rPr lang="cs-CZ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n-US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Wolfgang </a:t>
            </a:r>
            <a:r>
              <a:rPr lang="en-US" b="1" dirty="0">
                <a:solidFill>
                  <a:srgbClr val="333333"/>
                </a:solidFill>
                <a:latin typeface="Arial" panose="020B0604020202020204" pitchFamily="34" charset="0"/>
              </a:rPr>
              <a:t>Pauli</a:t>
            </a:r>
          </a:p>
          <a:p>
            <a:r>
              <a:rPr lang="en-US" dirty="0" smtClean="0">
                <a:solidFill>
                  <a:srgbClr val="333333"/>
                </a:solidFill>
                <a:latin typeface="Arial" panose="020B0604020202020204" pitchFamily="34" charset="0"/>
              </a:rPr>
              <a:t>Charles </a:t>
            </a:r>
            <a:r>
              <a:rPr lang="en-US" dirty="0">
                <a:solidFill>
                  <a:srgbClr val="333333"/>
                </a:solidFill>
                <a:latin typeface="Arial" panose="020B0604020202020204" pitchFamily="34" charset="0"/>
              </a:rPr>
              <a:t>P. </a:t>
            </a:r>
            <a:r>
              <a:rPr lang="en-US" dirty="0" err="1">
                <a:solidFill>
                  <a:srgbClr val="333333"/>
                </a:solidFill>
                <a:latin typeface="Arial" panose="020B0604020202020204" pitchFamily="34" charset="0"/>
              </a:rPr>
              <a:t>Enz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75230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295564" y="1929960"/>
            <a:ext cx="11600871" cy="4062651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s-CZ" sz="4800" b="1" i="0" dirty="0" smtClean="0">
                <a:solidFill>
                  <a:srgbClr val="0070C0"/>
                </a:solidFill>
                <a:effectLst/>
                <a:latin typeface="Roboto Condensed"/>
              </a:rPr>
              <a:t>ICHEP 2020</a:t>
            </a:r>
          </a:p>
          <a:p>
            <a:pPr algn="ctr"/>
            <a:r>
              <a:rPr lang="en-US" sz="4800" dirty="0"/>
              <a:t>40</a:t>
            </a:r>
            <a:r>
              <a:rPr lang="en-US" sz="4800" baseline="30000" dirty="0"/>
              <a:t>th</a:t>
            </a:r>
            <a:r>
              <a:rPr lang="en-US" sz="4800" dirty="0"/>
              <a:t> International Conference on High Energy Physics to be held </a:t>
            </a:r>
            <a:endParaRPr lang="en-US" sz="4800" dirty="0" smtClean="0"/>
          </a:p>
          <a:p>
            <a:pPr algn="ctr"/>
            <a:r>
              <a:rPr lang="en-US" sz="4800" b="1" dirty="0" smtClean="0">
                <a:solidFill>
                  <a:srgbClr val="FF0000"/>
                </a:solidFill>
              </a:rPr>
              <a:t>30 </a:t>
            </a:r>
            <a:r>
              <a:rPr lang="en-US" sz="4800" b="1" dirty="0">
                <a:solidFill>
                  <a:srgbClr val="FF0000"/>
                </a:solidFill>
              </a:rPr>
              <a:t>July – 5 August 2020</a:t>
            </a:r>
            <a:r>
              <a:rPr lang="en-US" sz="4800" dirty="0"/>
              <a:t> </a:t>
            </a:r>
            <a:r>
              <a:rPr lang="en-US" sz="4800" dirty="0" smtClean="0"/>
              <a:t>in </a:t>
            </a:r>
            <a:r>
              <a:rPr lang="en-US" sz="4800" b="1" dirty="0">
                <a:solidFill>
                  <a:srgbClr val="FF0000"/>
                </a:solidFill>
              </a:rPr>
              <a:t>Prague</a:t>
            </a:r>
            <a:r>
              <a:rPr lang="en-US" sz="4800" dirty="0"/>
              <a:t>, </a:t>
            </a:r>
            <a:endParaRPr lang="cs-CZ" sz="4800" dirty="0" smtClean="0"/>
          </a:p>
          <a:p>
            <a:pPr algn="ctr"/>
            <a:r>
              <a:rPr lang="en-US" sz="4800" dirty="0" smtClean="0"/>
              <a:t>Czech Republic</a:t>
            </a:r>
          </a:p>
          <a:p>
            <a:pPr algn="ctr"/>
            <a:endParaRPr lang="cs-CZ" dirty="0">
              <a:solidFill>
                <a:srgbClr val="004C97"/>
              </a:solidFill>
              <a:latin typeface="Roboto Condensed"/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23.10.2019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Prague v19</a:t>
            </a:r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802258" y="363095"/>
            <a:ext cx="105515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>
                <a:latin typeface="Arial" panose="020B0604020202020204" pitchFamily="34" charset="0"/>
              </a:rPr>
              <a:t>Let</a:t>
            </a:r>
            <a:r>
              <a:rPr lang="en-US" sz="2800" b="1" dirty="0" smtClean="0">
                <a:latin typeface="Arial" panose="020B0604020202020204" pitchFamily="34" charset="0"/>
              </a:rPr>
              <a:t> me welcome you </a:t>
            </a:r>
            <a:r>
              <a:rPr lang="cs-CZ" sz="2800" b="1" dirty="0" err="1" smtClean="0">
                <a:latin typeface="Arial" panose="020B0604020202020204" pitchFamily="34" charset="0"/>
              </a:rPr>
              <a:t>all</a:t>
            </a:r>
            <a:r>
              <a:rPr lang="cs-CZ" sz="2800" b="1" dirty="0" smtClean="0">
                <a:latin typeface="Arial" panose="020B0604020202020204" pitchFamily="34" charset="0"/>
              </a:rPr>
              <a:t> and </a:t>
            </a:r>
            <a:r>
              <a:rPr lang="cs-CZ" sz="2800" b="1" dirty="0" err="1" smtClean="0">
                <a:latin typeface="Arial" panose="020B0604020202020204" pitchFamily="34" charset="0"/>
              </a:rPr>
              <a:t>your</a:t>
            </a:r>
            <a:r>
              <a:rPr lang="cs-CZ" sz="2800" b="1" dirty="0" smtClean="0">
                <a:latin typeface="Arial" panose="020B0604020202020204" pitchFamily="34" charset="0"/>
              </a:rPr>
              <a:t> </a:t>
            </a:r>
            <a:r>
              <a:rPr lang="cs-CZ" sz="2800" b="1" dirty="0" err="1" smtClean="0">
                <a:latin typeface="Arial" panose="020B0604020202020204" pitchFamily="34" charset="0"/>
              </a:rPr>
              <a:t>colleagues</a:t>
            </a:r>
            <a:r>
              <a:rPr lang="cs-CZ" sz="2800" b="1" dirty="0" smtClean="0">
                <a:latin typeface="Arial" panose="020B0604020202020204" pitchFamily="34" charset="0"/>
              </a:rPr>
              <a:t> </a:t>
            </a:r>
            <a:endParaRPr lang="cs-CZ" sz="2800" b="1" dirty="0">
              <a:latin typeface="Arial" panose="020B0604020202020204" pitchFamily="34" charset="0"/>
            </a:endParaRPr>
          </a:p>
          <a:p>
            <a:pPr algn="ctr"/>
            <a:r>
              <a:rPr lang="en-US" sz="2800" b="1" dirty="0" smtClean="0">
                <a:latin typeface="Arial" panose="020B0604020202020204" pitchFamily="34" charset="0"/>
              </a:rPr>
              <a:t>to</a:t>
            </a:r>
            <a:r>
              <a:rPr lang="cs-CZ" sz="2800" b="1" dirty="0" smtClean="0">
                <a:latin typeface="Arial" panose="020B0604020202020204" pitchFamily="34" charset="0"/>
              </a:rPr>
              <a:t> </a:t>
            </a:r>
            <a:r>
              <a:rPr lang="cs-CZ" sz="2800" b="1" dirty="0" err="1" smtClean="0">
                <a:latin typeface="Arial" panose="020B0604020202020204" pitchFamily="34" charset="0"/>
              </a:rPr>
              <a:t>come</a:t>
            </a:r>
            <a:r>
              <a:rPr lang="cs-CZ" sz="2800" b="1" dirty="0" smtClean="0">
                <a:latin typeface="Arial" panose="020B0604020202020204" pitchFamily="34" charset="0"/>
              </a:rPr>
              <a:t> to Prague </a:t>
            </a:r>
          </a:p>
          <a:p>
            <a:pPr algn="ctr"/>
            <a:r>
              <a:rPr lang="cs-CZ" sz="2800" b="1" dirty="0" smtClean="0">
                <a:latin typeface="Arial" panose="020B0604020202020204" pitchFamily="34" charset="0"/>
              </a:rPr>
              <a:t>in 9 </a:t>
            </a:r>
            <a:r>
              <a:rPr lang="cs-CZ" sz="2800" b="1" dirty="0" err="1" smtClean="0">
                <a:latin typeface="Arial" panose="020B0604020202020204" pitchFamily="34" charset="0"/>
              </a:rPr>
              <a:t>months</a:t>
            </a:r>
            <a:r>
              <a:rPr lang="cs-CZ" sz="2800" b="1" dirty="0" smtClean="0">
                <a:latin typeface="Arial" panose="020B0604020202020204" pitchFamily="34" charset="0"/>
              </a:rPr>
              <a:t> </a:t>
            </a:r>
            <a:r>
              <a:rPr lang="cs-CZ" sz="2800" b="1" dirty="0" err="1" smtClean="0">
                <a:latin typeface="Arial" panose="020B0604020202020204" pitchFamily="34" charset="0"/>
              </a:rPr>
              <a:t>from</a:t>
            </a:r>
            <a:r>
              <a:rPr lang="cs-CZ" sz="2800" b="1" dirty="0" smtClean="0">
                <a:latin typeface="Arial" panose="020B0604020202020204" pitchFamily="34" charset="0"/>
              </a:rPr>
              <a:t> </a:t>
            </a:r>
            <a:r>
              <a:rPr lang="cs-CZ" sz="2800" b="1" dirty="0" err="1" smtClean="0">
                <a:latin typeface="Arial" panose="020B0604020202020204" pitchFamily="34" charset="0"/>
              </a:rPr>
              <a:t>now</a:t>
            </a:r>
            <a:r>
              <a:rPr lang="cs-CZ" sz="2800" b="1" dirty="0">
                <a:latin typeface="Arial" panose="020B0604020202020204" pitchFamily="34" charset="0"/>
              </a:rPr>
              <a:t> </a:t>
            </a:r>
            <a:r>
              <a:rPr lang="cs-CZ" sz="2800" b="1" dirty="0" smtClean="0">
                <a:latin typeface="Arial" panose="020B0604020202020204" pitchFamily="34" charset="0"/>
              </a:rPr>
              <a:t>to </a:t>
            </a:r>
            <a:r>
              <a:rPr lang="cs-CZ" sz="2800" b="1" dirty="0" err="1" smtClean="0">
                <a:latin typeface="Arial" panose="020B0604020202020204" pitchFamily="34" charset="0"/>
              </a:rPr>
              <a:t>attend</a:t>
            </a:r>
            <a:r>
              <a:rPr lang="cs-CZ" sz="2800" b="1" dirty="0" smtClean="0">
                <a:latin typeface="Arial" panose="020B0604020202020204" pitchFamily="34" charset="0"/>
              </a:rPr>
              <a:t> </a:t>
            </a:r>
            <a:r>
              <a:rPr lang="en-US" sz="2800" b="1" dirty="0" smtClean="0">
                <a:latin typeface="Arial" panose="020B0604020202020204" pitchFamily="34" charset="0"/>
              </a:rPr>
              <a:t> </a:t>
            </a:r>
            <a:endParaRPr lang="en-US" sz="2800" b="1" dirty="0">
              <a:latin typeface="Arial" panose="020B0604020202020204" pitchFamily="34" charset="0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E7A7-4BE3-4335-B29E-709C59CE2C9E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370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</TotalTime>
  <Words>311</Words>
  <Application>Microsoft Office PowerPoint</Application>
  <PresentationFormat>Širokoúhlá obrazovka</PresentationFormat>
  <Paragraphs>49</Paragraphs>
  <Slides>6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Roboto Condensed</vt:lpstr>
      <vt:lpstr>Office Theme</vt:lpstr>
      <vt:lpstr>Welcome address</vt:lpstr>
      <vt:lpstr>Welcome all to the Colloquium Prague v19  „Towards the CP violation in neutrino Physics“  Thank you very much for taking part in the event</vt:lpstr>
      <vt:lpstr>The Venue J. Heyrovský Institute of Physical Chemistry of the AS CR</vt:lpstr>
      <vt:lpstr>Prezentace aplikace PowerPoint</vt:lpstr>
      <vt:lpstr>Prezentace aplikace PowerPoint</vt:lpstr>
      <vt:lpstr>Prezentace aplikace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Rupert Leitner</dc:creator>
  <cp:lastModifiedBy>Rupert Leitner</cp:lastModifiedBy>
  <cp:revision>107</cp:revision>
  <cp:lastPrinted>2019-10-23T21:23:44Z</cp:lastPrinted>
  <dcterms:created xsi:type="dcterms:W3CDTF">2015-03-24T22:24:23Z</dcterms:created>
  <dcterms:modified xsi:type="dcterms:W3CDTF">2019-10-23T21:24:07Z</dcterms:modified>
</cp:coreProperties>
</file>