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408" r:id="rId2"/>
    <p:sldId id="409" r:id="rId3"/>
    <p:sldId id="410" r:id="rId4"/>
    <p:sldId id="411" r:id="rId5"/>
    <p:sldId id="412" r:id="rId6"/>
    <p:sldId id="413" r:id="rId7"/>
    <p:sldId id="415" r:id="rId8"/>
    <p:sldId id="414" r:id="rId9"/>
    <p:sldId id="416" r:id="rId10"/>
    <p:sldId id="417" r:id="rId11"/>
    <p:sldId id="418" r:id="rId12"/>
    <p:sldId id="420" r:id="rId13"/>
    <p:sldId id="421" r:id="rId14"/>
    <p:sldId id="422" r:id="rId15"/>
    <p:sldId id="423" r:id="rId16"/>
    <p:sldId id="424" r:id="rId17"/>
    <p:sldId id="419" r:id="rId18"/>
    <p:sldId id="425" r:id="rId19"/>
  </p:sldIdLst>
  <p:sldSz cx="9144000" cy="6858000" type="letter"/>
  <p:notesSz cx="7102475" cy="10234613"/>
  <p:custDataLst>
    <p:tags r:id="rId22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0000"/>
    <a:srgbClr val="CCFFFF"/>
    <a:srgbClr val="D23C60"/>
    <a:srgbClr val="6C6CDC"/>
    <a:srgbClr val="7B96E1"/>
    <a:srgbClr val="008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8" autoAdjust="0"/>
    <p:restoredTop sz="83729" autoAdjust="0"/>
  </p:normalViewPr>
  <p:slideViewPr>
    <p:cSldViewPr snapToGrid="0">
      <p:cViewPr varScale="1">
        <p:scale>
          <a:sx n="61" d="100"/>
          <a:sy n="61" d="100"/>
        </p:scale>
        <p:origin x="1111" y="-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1771" y="-91"/>
      </p:cViewPr>
      <p:guideLst>
        <p:guide orient="horz" pos="3222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632575" y="9809163"/>
            <a:ext cx="403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1DE48FEA-D32B-4240-B0A4-4148B56571D5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4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57750"/>
            <a:ext cx="5213350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4" tIns="45131" rIns="91874" bIns="45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776288"/>
            <a:ext cx="5094287" cy="3821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632575" y="9809163"/>
            <a:ext cx="403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EFF7EA94-3393-44A5-8E16-2F8A911D88C8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369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43473-F57B-45F4-8B18-3E8A60FB6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6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82B7D-78A0-4276-80A3-00FFA2A9B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2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6813" y="381000"/>
            <a:ext cx="1943100" cy="5280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381000"/>
            <a:ext cx="5676900" cy="5280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809EE-2BE5-4154-9330-393516739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8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9BA46-1C93-4567-A05B-77BEED2B3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1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0A4FC-CE45-4408-A7C8-75C600F5B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6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7513" y="15462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9913" y="15462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6983D-889A-48A2-A57E-5A7ED2080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1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2FCF3-0441-4725-B23A-9FE456F16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FED78-110D-4058-8141-1C038787E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3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4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68146-9702-4881-9716-82FB817E8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9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2ED0-DEFD-4036-A7DE-B1294E58D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2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Riunione CSN1, Roma, Gennaio 2012</a:t>
            </a:r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CB33F-7E9C-4C17-9B5D-742FE626A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77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7513" y="1546225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 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2020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4365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Riunione</a:t>
            </a:r>
            <a:r>
              <a:rPr lang="en-US" dirty="0"/>
              <a:t> CSN1, Roma, </a:t>
            </a:r>
            <a:r>
              <a:rPr lang="en-US" dirty="0" err="1"/>
              <a:t>Gennaio</a:t>
            </a:r>
            <a:r>
              <a:rPr lang="en-US" dirty="0"/>
              <a:t> 2012</a:t>
            </a:r>
          </a:p>
        </p:txBody>
      </p:sp>
      <p:sp>
        <p:nvSpPr>
          <p:cNvPr id="34202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 b="1"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pic>
        <p:nvPicPr>
          <p:cNvPr id="1030" name="Picture 1031" descr="blue_line_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058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38" descr="logoinfn_negativ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3" y="0"/>
            <a:ext cx="139223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2031" name="Rectangle 10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87900" y="6524625"/>
            <a:ext cx="8366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spcBef>
                <a:spcPct val="0"/>
              </a:spcBef>
              <a:buClrTx/>
              <a:buFontTx/>
              <a:buNone/>
              <a:defRPr sz="1400"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E9A6701B-A478-4746-B452-F9A66D8A2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8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v"/>
        <a:defRPr sz="28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CC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>
          <a:solidFill>
            <a:srgbClr val="FFFF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chemeClr val="bg1"/>
                </a:solidFill>
              </a:rPr>
              <a:t>FCC Physics Meeting, Feb. 2019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 smtClean="0"/>
              <a:t>F. Bedeschi, INFN-Pisa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fld id="{2993353F-A909-4581-A173-DEBD44DF0962}" type="slidenum">
              <a:rPr lang="en-US" sz="1400" smtClean="0">
                <a:solidFill>
                  <a:schemeClr val="bg1"/>
                </a:solidFill>
                <a:latin typeface="Times" pitchFamily="18" charset="0"/>
              </a:rPr>
              <a:pPr/>
              <a:t>1</a:t>
            </a:fld>
            <a:endParaRPr lang="en-US" sz="1400" dirty="0" smtClean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422031" y="258909"/>
            <a:ext cx="7281604" cy="685800"/>
          </a:xfrm>
        </p:spPr>
        <p:txBody>
          <a:bodyPr/>
          <a:lstStyle/>
          <a:p>
            <a:pPr eaLnBrk="1" hangingPunct="1"/>
            <a:r>
              <a:rPr lang="en-US" b="1" dirty="0" smtClean="0"/>
              <a:t>A root macro for tracking sim</a:t>
            </a: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4787900" y="1648092"/>
            <a:ext cx="3588878" cy="1015663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marL="0" eaLnBrk="1" hangingPunct="1">
              <a:spcBef>
                <a:spcPts val="0"/>
              </a:spcBef>
            </a:pPr>
            <a:r>
              <a:rPr lang="it-IT" sz="2000" u="sng" dirty="0"/>
              <a:t>F. </a:t>
            </a:r>
            <a:r>
              <a:rPr lang="it-IT" sz="2000" u="sng" dirty="0" smtClean="0"/>
              <a:t>Bedeschi</a:t>
            </a:r>
          </a:p>
          <a:p>
            <a:pPr marL="0" eaLnBrk="1" hangingPunct="1">
              <a:spcBef>
                <a:spcPts val="0"/>
              </a:spcBef>
            </a:pPr>
            <a:r>
              <a:rPr lang="en-US" sz="2000" u="sng" dirty="0" smtClean="0">
                <a:solidFill>
                  <a:schemeClr val="bg1"/>
                </a:solidFill>
              </a:rPr>
              <a:t>FCC-</a:t>
            </a:r>
            <a:r>
              <a:rPr lang="en-US" sz="2000" u="sng" dirty="0" err="1" smtClean="0">
                <a:solidFill>
                  <a:schemeClr val="bg1"/>
                </a:solidFill>
              </a:rPr>
              <a:t>ee</a:t>
            </a:r>
            <a:r>
              <a:rPr lang="en-US" sz="2000" u="sng" dirty="0" smtClean="0">
                <a:solidFill>
                  <a:schemeClr val="bg1"/>
                </a:solidFill>
              </a:rPr>
              <a:t> Physics Meeting</a:t>
            </a:r>
            <a:endParaRPr lang="it-IT" sz="2000" u="sng" dirty="0" smtClean="0">
              <a:solidFill>
                <a:schemeClr val="bg1"/>
              </a:solidFill>
            </a:endParaRPr>
          </a:p>
          <a:p>
            <a:pPr marL="0" eaLnBrk="1" hangingPunct="1">
              <a:spcBef>
                <a:spcPts val="0"/>
              </a:spcBef>
            </a:pPr>
            <a:r>
              <a:rPr lang="it-IT" sz="2000" u="sng" dirty="0" smtClean="0">
                <a:solidFill>
                  <a:schemeClr val="bg1"/>
                </a:solidFill>
              </a:rPr>
              <a:t>CERN</a:t>
            </a:r>
            <a:r>
              <a:rPr lang="it-IT" sz="2000" dirty="0" smtClean="0">
                <a:solidFill>
                  <a:schemeClr val="bg1"/>
                </a:solidFill>
              </a:rPr>
              <a:t>, February 28, 2019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3080" name="Text Box 5"/>
          <p:cNvSpPr txBox="1">
            <a:spLocks noChangeArrowheads="1"/>
          </p:cNvSpPr>
          <p:nvPr/>
        </p:nvSpPr>
        <p:spPr bwMode="auto">
          <a:xfrm>
            <a:off x="1341445" y="1821306"/>
            <a:ext cx="183896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4000" b="1" u="sng" dirty="0" smtClean="0">
                <a:solidFill>
                  <a:srgbClr val="FF0000"/>
                </a:solidFill>
              </a:rPr>
              <a:t>Outline</a:t>
            </a:r>
            <a:endParaRPr lang="it-IT" sz="4000" b="1" u="sng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07476" y="2663755"/>
            <a:ext cx="7772400" cy="3689391"/>
          </a:xfrm>
        </p:spPr>
        <p:txBody>
          <a:bodyPr/>
          <a:lstStyle/>
          <a:p>
            <a:r>
              <a:rPr lang="en-US" dirty="0" smtClean="0"/>
              <a:t>The need</a:t>
            </a:r>
          </a:p>
          <a:p>
            <a:r>
              <a:rPr lang="en-US" dirty="0" smtClean="0"/>
              <a:t>The core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Examples</a:t>
            </a:r>
          </a:p>
          <a:p>
            <a:r>
              <a:rPr lang="en-US" dirty="0" smtClean="0"/>
              <a:t>Fast simulation</a:t>
            </a:r>
          </a:p>
          <a:p>
            <a:r>
              <a:rPr lang="en-US" dirty="0" smtClean="0"/>
              <a:t>Examples</a:t>
            </a:r>
            <a:endParaRPr lang="en-US" dirty="0" smtClean="0"/>
          </a:p>
          <a:p>
            <a:r>
              <a:rPr lang="en-US" dirty="0" smtClean="0"/>
              <a:t>Conclusions</a:t>
            </a: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(3)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157" y="1329483"/>
            <a:ext cx="8842408" cy="723435"/>
          </a:xfrm>
        </p:spPr>
        <p:txBody>
          <a:bodyPr/>
          <a:lstStyle/>
          <a:p>
            <a:r>
              <a:rPr lang="en-US" dirty="0" smtClean="0"/>
              <a:t>Compare resolution plots with full simulation (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= fast)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049735" y="1860401"/>
            <a:ext cx="4984507" cy="4729834"/>
            <a:chOff x="-1545328" y="1691200"/>
            <a:chExt cx="4984507" cy="472983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545328" y="1691200"/>
              <a:ext cx="4984507" cy="472983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-83950" y="2951740"/>
              <a:ext cx="1172116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90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deg</a:t>
              </a:r>
              <a:endParaRPr lang="it-IT" b="1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4879" y="1854735"/>
            <a:ext cx="4917151" cy="4735500"/>
            <a:chOff x="4083414" y="1817700"/>
            <a:chExt cx="4917151" cy="47355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3414" y="1817700"/>
              <a:ext cx="4917151" cy="47355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620851" y="2240719"/>
              <a:ext cx="1172116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2060"/>
                  </a:solidFill>
                </a:rPr>
                <a:t>45 </a:t>
              </a:r>
              <a:r>
                <a:rPr lang="en-US" b="1" dirty="0" err="1" smtClean="0">
                  <a:solidFill>
                    <a:srgbClr val="002060"/>
                  </a:solidFill>
                </a:rPr>
                <a:t>deg</a:t>
              </a:r>
              <a:endParaRPr lang="it-IT" b="1" dirty="0" smtClean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628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it faster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781" y="1913778"/>
            <a:ext cx="7659687" cy="3079564"/>
          </a:xfrm>
        </p:spPr>
        <p:txBody>
          <a:bodyPr/>
          <a:lstStyle/>
          <a:p>
            <a:r>
              <a:rPr lang="en-US" dirty="0" err="1" smtClean="0"/>
              <a:t>SolTrack</a:t>
            </a:r>
            <a:r>
              <a:rPr lang="en-US" dirty="0"/>
              <a:t> </a:t>
            </a:r>
            <a:r>
              <a:rPr lang="en-US" dirty="0" smtClean="0"/>
              <a:t>calculation of covariance matrix slow</a:t>
            </a:r>
          </a:p>
          <a:p>
            <a:pPr lvl="1"/>
            <a:r>
              <a:rPr lang="en-US" dirty="0" smtClean="0"/>
              <a:t>Involves inversion of matrix ~ 120x120</a:t>
            </a:r>
          </a:p>
          <a:p>
            <a:r>
              <a:rPr lang="en-US" dirty="0" smtClean="0"/>
              <a:t>Solution:</a:t>
            </a:r>
          </a:p>
          <a:p>
            <a:pPr lvl="1"/>
            <a:r>
              <a:rPr lang="en-US" dirty="0" smtClean="0"/>
              <a:t>Store </a:t>
            </a:r>
            <a:r>
              <a:rPr lang="en-US" dirty="0" err="1" smtClean="0"/>
              <a:t>pt</a:t>
            </a:r>
            <a:r>
              <a:rPr lang="en-US" dirty="0" smtClean="0"/>
              <a:t>-polar angle grid of matrices in .root file</a:t>
            </a:r>
          </a:p>
          <a:p>
            <a:pPr lvl="1"/>
            <a:r>
              <a:rPr lang="en-US" dirty="0" smtClean="0"/>
              <a:t>Get any matrix by interpolation over 2D-grid</a:t>
            </a:r>
          </a:p>
          <a:p>
            <a:r>
              <a:rPr lang="en-US" dirty="0" smtClean="0"/>
              <a:t>Implementation with class </a:t>
            </a:r>
            <a:r>
              <a:rPr lang="en-US" dirty="0" err="1" smtClean="0"/>
              <a:t>SolGridCov</a:t>
            </a:r>
            <a:endParaRPr lang="en-US" dirty="0" smtClean="0"/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90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SolGridCov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69" y="1420719"/>
            <a:ext cx="8204807" cy="3079564"/>
          </a:xfrm>
        </p:spPr>
        <p:txBody>
          <a:bodyPr/>
          <a:lstStyle/>
          <a:p>
            <a:r>
              <a:rPr lang="en-US" dirty="0" smtClean="0"/>
              <a:t>Methods:</a:t>
            </a:r>
          </a:p>
          <a:p>
            <a:pPr lvl="1"/>
            <a:r>
              <a:rPr lang="en-US" dirty="0" smtClean="0"/>
              <a:t>Creates </a:t>
            </a:r>
            <a:r>
              <a:rPr lang="en-US" dirty="0" err="1" smtClean="0"/>
              <a:t>TTree</a:t>
            </a:r>
            <a:r>
              <a:rPr lang="en-US" dirty="0" smtClean="0"/>
              <a:t> with covariance matrix branches</a:t>
            </a:r>
          </a:p>
          <a:p>
            <a:pPr lvl="1"/>
            <a:r>
              <a:rPr lang="en-US" dirty="0" smtClean="0"/>
              <a:t>Calculates covariance matrices at nodes with </a:t>
            </a:r>
            <a:r>
              <a:rPr lang="en-US" dirty="0" err="1" smtClean="0"/>
              <a:t>SolTrack</a:t>
            </a:r>
            <a:endParaRPr lang="en-US" dirty="0" smtClean="0"/>
          </a:p>
          <a:p>
            <a:pPr lvl="1"/>
            <a:r>
              <a:rPr lang="en-US" dirty="0" smtClean="0"/>
              <a:t>Interpolates covariance matrix for any </a:t>
            </a:r>
            <a:r>
              <a:rPr lang="en-US" dirty="0" err="1" smtClean="0"/>
              <a:t>pt</a:t>
            </a:r>
            <a:r>
              <a:rPr lang="en-US" dirty="0" smtClean="0"/>
              <a:t>–polar angle</a:t>
            </a:r>
          </a:p>
          <a:p>
            <a:pPr lvl="2"/>
            <a:r>
              <a:rPr lang="en-US" dirty="0" smtClean="0"/>
              <a:t>C = C</a:t>
            </a:r>
            <a:r>
              <a:rPr lang="en-US" baseline="-25000" dirty="0" smtClean="0"/>
              <a:t>11</a:t>
            </a:r>
            <a:r>
              <a:rPr lang="en-US" dirty="0" smtClean="0"/>
              <a:t>(1-t</a:t>
            </a:r>
            <a:r>
              <a:rPr lang="en-US" baseline="-25000" dirty="0" smtClean="0"/>
              <a:t>pt</a:t>
            </a:r>
            <a:r>
              <a:rPr lang="en-US" dirty="0" smtClean="0"/>
              <a:t>)(1-t</a:t>
            </a:r>
            <a:r>
              <a:rPr lang="en-US" baseline="-25000" dirty="0" smtClean="0"/>
              <a:t>th</a:t>
            </a:r>
            <a:r>
              <a:rPr lang="en-US" dirty="0" smtClean="0"/>
              <a:t>)+C</a:t>
            </a:r>
            <a:r>
              <a:rPr lang="en-US" baseline="-25000" dirty="0" smtClean="0"/>
              <a:t>12</a:t>
            </a:r>
            <a:r>
              <a:rPr lang="en-US" dirty="0" smtClean="0"/>
              <a:t>(1-t</a:t>
            </a:r>
            <a:r>
              <a:rPr lang="en-US" baseline="-25000" dirty="0" smtClean="0"/>
              <a:t>pt</a:t>
            </a:r>
            <a:r>
              <a:rPr lang="en-US" dirty="0" smtClean="0"/>
              <a:t>)t</a:t>
            </a:r>
            <a:r>
              <a:rPr lang="en-US" baseline="-25000" dirty="0" smtClean="0"/>
              <a:t>th</a:t>
            </a:r>
            <a:r>
              <a:rPr lang="en-US" dirty="0" smtClean="0"/>
              <a:t>+C</a:t>
            </a:r>
            <a:r>
              <a:rPr lang="en-US" baseline="-25000" dirty="0" smtClean="0"/>
              <a:t>21</a:t>
            </a:r>
            <a:r>
              <a:rPr lang="en-US" dirty="0" smtClean="0"/>
              <a:t>t</a:t>
            </a:r>
            <a:r>
              <a:rPr lang="en-US" baseline="-25000" dirty="0" smtClean="0"/>
              <a:t>pt</a:t>
            </a:r>
            <a:r>
              <a:rPr lang="en-US" dirty="0" smtClean="0"/>
              <a:t>(1-t</a:t>
            </a:r>
            <a:r>
              <a:rPr lang="en-US" baseline="-25000" dirty="0" smtClean="0"/>
              <a:t>th</a:t>
            </a:r>
            <a:r>
              <a:rPr lang="en-US" dirty="0" smtClean="0"/>
              <a:t>)+C</a:t>
            </a:r>
            <a:r>
              <a:rPr lang="en-US" baseline="-25000" dirty="0" smtClean="0"/>
              <a:t>22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pt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th</a:t>
            </a:r>
            <a:r>
              <a:rPr lang="en-US" baseline="-25000" dirty="0" smtClean="0"/>
              <a:t> </a:t>
            </a:r>
            <a:r>
              <a:rPr lang="en-US" dirty="0" smtClean="0"/>
              <a:t>    </a:t>
            </a:r>
          </a:p>
          <a:p>
            <a:pPr lvl="2"/>
            <a:r>
              <a:rPr lang="en-US" dirty="0" err="1"/>
              <a:t>t</a:t>
            </a:r>
            <a:r>
              <a:rPr lang="en-US" baseline="-25000" dirty="0" err="1" smtClean="0"/>
              <a:t>pt</a:t>
            </a:r>
            <a:r>
              <a:rPr lang="en-US" dirty="0" smtClean="0"/>
              <a:t> = (</a:t>
            </a:r>
            <a:r>
              <a:rPr lang="en-US" dirty="0" err="1" smtClean="0"/>
              <a:t>pt-pt</a:t>
            </a:r>
            <a:r>
              <a:rPr lang="en-US" baseline="-25000" dirty="0" err="1" smtClean="0"/>
              <a:t>min</a:t>
            </a:r>
            <a:r>
              <a:rPr lang="en-US" dirty="0" smtClean="0"/>
              <a:t>)/(</a:t>
            </a:r>
            <a:r>
              <a:rPr lang="en-US" dirty="0" err="1" smtClean="0"/>
              <a:t>pt</a:t>
            </a:r>
            <a:r>
              <a:rPr lang="en-US" baseline="-25000" dirty="0" err="1" smtClean="0"/>
              <a:t>max</a:t>
            </a:r>
            <a:r>
              <a:rPr lang="en-US" dirty="0" err="1" smtClean="0"/>
              <a:t>-pt</a:t>
            </a:r>
            <a:r>
              <a:rPr lang="en-US" baseline="-25000" dirty="0" err="1" smtClean="0"/>
              <a:t>min</a:t>
            </a:r>
            <a:r>
              <a:rPr lang="en-US" dirty="0" smtClean="0"/>
              <a:t>),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th</a:t>
            </a:r>
            <a:r>
              <a:rPr lang="en-US" dirty="0" smtClean="0"/>
              <a:t> = (</a:t>
            </a:r>
            <a:r>
              <a:rPr lang="en-US" dirty="0" err="1" smtClean="0"/>
              <a:t>th-th</a:t>
            </a:r>
            <a:r>
              <a:rPr lang="en-US" baseline="-25000" dirty="0" err="1" smtClean="0"/>
              <a:t>min</a:t>
            </a:r>
            <a:r>
              <a:rPr lang="en-US" dirty="0" smtClean="0"/>
              <a:t>)/(</a:t>
            </a:r>
            <a:r>
              <a:rPr lang="en-US" dirty="0" err="1" smtClean="0"/>
              <a:t>th</a:t>
            </a:r>
            <a:r>
              <a:rPr lang="en-US" baseline="-25000" dirty="0" err="1" smtClean="0"/>
              <a:t>max</a:t>
            </a:r>
            <a:r>
              <a:rPr lang="en-US" dirty="0" err="1" smtClean="0"/>
              <a:t>-th</a:t>
            </a:r>
            <a:r>
              <a:rPr lang="en-US" baseline="-25000" dirty="0" err="1" smtClean="0"/>
              <a:t>min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Protect positive </a:t>
            </a:r>
            <a:r>
              <a:rPr lang="en-US" dirty="0" err="1" smtClean="0"/>
              <a:t>definitness</a:t>
            </a:r>
            <a:endParaRPr lang="en-US" dirty="0" smtClean="0"/>
          </a:p>
          <a:p>
            <a:pPr lvl="1"/>
            <a:r>
              <a:rPr lang="en-US" dirty="0" smtClean="0"/>
              <a:t>Write/Read covariance matrix grid to file</a:t>
            </a:r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185" y="4985755"/>
            <a:ext cx="6517174" cy="121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06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(4)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2108"/>
            <a:ext cx="7772400" cy="4114800"/>
          </a:xfrm>
        </p:spPr>
        <p:txBody>
          <a:bodyPr/>
          <a:lstStyle/>
          <a:p>
            <a:r>
              <a:rPr lang="en-US" dirty="0" smtClean="0"/>
              <a:t>Resolution comparison (90 degree)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88247" y="2097741"/>
            <a:ext cx="3989237" cy="4340504"/>
            <a:chOff x="88247" y="2097741"/>
            <a:chExt cx="3989237" cy="434050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47" y="2097741"/>
              <a:ext cx="3989237" cy="381728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59971" y="5915025"/>
              <a:ext cx="1763560" cy="523220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From grid</a:t>
              </a:r>
              <a:endParaRPr lang="it-IT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365625" y="2097741"/>
            <a:ext cx="4083752" cy="4370108"/>
            <a:chOff x="4365625" y="2097741"/>
            <a:chExt cx="4083752" cy="437010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5625" y="2097741"/>
              <a:ext cx="4083752" cy="387510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426463" y="5944629"/>
              <a:ext cx="2514343" cy="523220"/>
            </a:xfrm>
            <a:prstGeom prst="rect">
              <a:avLst/>
            </a:prstGeom>
            <a:solidFill>
              <a:srgbClr val="00206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From </a:t>
              </a:r>
              <a:r>
                <a:rPr lang="en-US" b="1" dirty="0" err="1" smtClean="0">
                  <a:solidFill>
                    <a:schemeClr val="bg1"/>
                  </a:solidFill>
                </a:rPr>
                <a:t>SolTrack</a:t>
              </a:r>
              <a:endParaRPr lang="it-IT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855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simulation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04" y="1765055"/>
            <a:ext cx="8601441" cy="2939806"/>
          </a:xfrm>
        </p:spPr>
        <p:txBody>
          <a:bodyPr/>
          <a:lstStyle/>
          <a:p>
            <a:r>
              <a:rPr lang="en-US" dirty="0" smtClean="0"/>
              <a:t>Class </a:t>
            </a:r>
            <a:r>
              <a:rPr lang="en-US" dirty="0" err="1" smtClean="0"/>
              <a:t>ObsTrk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Takes input perfect track </a:t>
            </a:r>
            <a:r>
              <a:rPr lang="en-US" dirty="0" smtClean="0">
                <a:sym typeface="Wingdings" panose="05000000000000000000" pitchFamily="2" charset="2"/>
              </a:rPr>
              <a:t> observed track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Conversion to helix parameters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Smear helix parameters according to appropriate covariance matrix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Use </a:t>
            </a:r>
            <a:r>
              <a:rPr lang="en-US" dirty="0" err="1" smtClean="0">
                <a:sym typeface="Wingdings" panose="05000000000000000000" pitchFamily="2" charset="2"/>
              </a:rPr>
              <a:t>Choleski</a:t>
            </a:r>
            <a:r>
              <a:rPr lang="en-US" dirty="0" smtClean="0">
                <a:sym typeface="Wingdings" panose="05000000000000000000" pitchFamily="2" charset="2"/>
              </a:rPr>
              <a:t> decomposition</a:t>
            </a:r>
            <a:r>
              <a:rPr lang="en-US" dirty="0" smtClean="0"/>
              <a:t>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89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(5)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04" y="1288318"/>
            <a:ext cx="8703041" cy="4114800"/>
          </a:xfrm>
        </p:spPr>
        <p:txBody>
          <a:bodyPr/>
          <a:lstStyle/>
          <a:p>
            <a:r>
              <a:rPr lang="en-US" dirty="0" smtClean="0"/>
              <a:t>Application in invariant mass calculation in Pythia generated events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462" y="2188307"/>
            <a:ext cx="6235220" cy="430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485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(6)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748" y="1313143"/>
            <a:ext cx="8959570" cy="4114800"/>
          </a:xfrm>
        </p:spPr>
        <p:txBody>
          <a:bodyPr/>
          <a:lstStyle/>
          <a:p>
            <a:r>
              <a:rPr lang="en-US" dirty="0" smtClean="0"/>
              <a:t>Higgs recoil from HZ (</a:t>
            </a:r>
            <a:r>
              <a:rPr lang="en-US" dirty="0" err="1" smtClean="0"/>
              <a:t>Z</a:t>
            </a:r>
            <a:r>
              <a:rPr lang="en-US" dirty="0" err="1" smtClean="0">
                <a:sym typeface="Wingdings" panose="05000000000000000000" pitchFamily="2" charset="2"/>
              </a:rPr>
              <a:t>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baseline="30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+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baseline="30000" dirty="0" smtClean="0">
                <a:latin typeface="Symbol" panose="05050102010706020507" pitchFamily="18" charset="2"/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) – 0.1% COM energy 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endParaRPr lang="it-IT" dirty="0">
              <a:latin typeface="Symbol" panose="05050102010706020507" pitchFamily="18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98" y="1911425"/>
            <a:ext cx="7751472" cy="46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72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759" y="1519331"/>
            <a:ext cx="8341006" cy="3940175"/>
          </a:xfrm>
        </p:spPr>
        <p:txBody>
          <a:bodyPr/>
          <a:lstStyle/>
          <a:p>
            <a:r>
              <a:rPr lang="en-US" dirty="0" smtClean="0"/>
              <a:t>Simple ROOT based classes to simulate tracking system resolution</a:t>
            </a:r>
          </a:p>
          <a:p>
            <a:pPr lvl="1"/>
            <a:r>
              <a:rPr lang="en-US" dirty="0" smtClean="0"/>
              <a:t>Easy to change configuration</a:t>
            </a:r>
          </a:p>
          <a:p>
            <a:pPr lvl="1"/>
            <a:r>
              <a:rPr lang="en-US" dirty="0" smtClean="0"/>
              <a:t>Perfect to compare options</a:t>
            </a:r>
            <a:endParaRPr lang="en-US" dirty="0"/>
          </a:p>
          <a:p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 smtClean="0"/>
              <a:t>to feed Fast Sim a realistic </a:t>
            </a:r>
            <a:r>
              <a:rPr lang="en-US" dirty="0" smtClean="0"/>
              <a:t>covariance</a:t>
            </a:r>
          </a:p>
          <a:p>
            <a:pPr lvl="1"/>
            <a:r>
              <a:rPr lang="en-US" dirty="0" smtClean="0"/>
              <a:t>Could be included inside DELPHES</a:t>
            </a:r>
            <a:endParaRPr lang="en-US" dirty="0" smtClean="0"/>
          </a:p>
          <a:p>
            <a:r>
              <a:rPr lang="en-US" dirty="0" smtClean="0"/>
              <a:t>Validated on full simulation</a:t>
            </a:r>
          </a:p>
          <a:p>
            <a:r>
              <a:rPr lang="en-US" dirty="0" smtClean="0"/>
              <a:t>Demonstrated on specific physics process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89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748" y="1411754"/>
            <a:ext cx="8125852" cy="3913281"/>
          </a:xfrm>
        </p:spPr>
        <p:txBody>
          <a:bodyPr/>
          <a:lstStyle/>
          <a:p>
            <a:r>
              <a:rPr lang="en-US" dirty="0" smtClean="0"/>
              <a:t>Additional work:</a:t>
            </a:r>
          </a:p>
          <a:p>
            <a:pPr lvl="1"/>
            <a:r>
              <a:rPr lang="en-US" dirty="0" smtClean="0"/>
              <a:t>Agree on baseline geometry and resolutions</a:t>
            </a:r>
            <a:endParaRPr lang="it-IT" dirty="0" smtClean="0"/>
          </a:p>
          <a:p>
            <a:pPr lvl="1"/>
            <a:r>
              <a:rPr lang="en-US" dirty="0" smtClean="0"/>
              <a:t>Generate several geometry/covariance files for comparisons</a:t>
            </a:r>
          </a:p>
          <a:p>
            <a:pPr lvl="2"/>
            <a:r>
              <a:rPr lang="en-US" dirty="0" smtClean="0"/>
              <a:t>CLD, </a:t>
            </a:r>
            <a:r>
              <a:rPr lang="en-US" dirty="0" err="1" smtClean="0"/>
              <a:t>CepC</a:t>
            </a:r>
            <a:r>
              <a:rPr lang="en-US" dirty="0" smtClean="0"/>
              <a:t> baseline, variations of IDEA baseline for optimization purposes</a:t>
            </a:r>
          </a:p>
          <a:p>
            <a:pPr lvl="1"/>
            <a:r>
              <a:rPr lang="en-US" dirty="0" smtClean="0"/>
              <a:t>Use for physics studies involving tracking only</a:t>
            </a:r>
          </a:p>
          <a:p>
            <a:r>
              <a:rPr lang="en-US" dirty="0" smtClean="0"/>
              <a:t>Quite possible now for Oxford and FCC week</a:t>
            </a:r>
          </a:p>
          <a:p>
            <a:r>
              <a:rPr lang="en-US" dirty="0" smtClean="0"/>
              <a:t>Need dedicated student to converge rapidly</a:t>
            </a:r>
          </a:p>
          <a:p>
            <a:r>
              <a:rPr lang="en-US" dirty="0" smtClean="0"/>
              <a:t>All software described here can be found in </a:t>
            </a:r>
          </a:p>
          <a:p>
            <a:pPr lvl="1"/>
            <a:r>
              <a:rPr lang="en-US" dirty="0"/>
              <a:t>https://www.pi.infn.it/~bedeschi/RD_FA/Software/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7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37" y="1604590"/>
            <a:ext cx="8833491" cy="3589980"/>
          </a:xfrm>
        </p:spPr>
        <p:txBody>
          <a:bodyPr/>
          <a:lstStyle/>
          <a:p>
            <a:r>
              <a:rPr lang="en-US" dirty="0" smtClean="0"/>
              <a:t>IDEA tracking system still evolving</a:t>
            </a:r>
          </a:p>
          <a:p>
            <a:r>
              <a:rPr lang="en-US" dirty="0" smtClean="0"/>
              <a:t>Need fast turn around in evaluation of various options</a:t>
            </a:r>
          </a:p>
          <a:p>
            <a:pPr lvl="1"/>
            <a:r>
              <a:rPr lang="en-US" dirty="0" smtClean="0"/>
              <a:t>Easy implementation of modified geometry</a:t>
            </a:r>
          </a:p>
          <a:p>
            <a:pPr lvl="1"/>
            <a:r>
              <a:rPr lang="en-US" dirty="0" smtClean="0"/>
              <a:t>Easy change of detector performances</a:t>
            </a:r>
          </a:p>
          <a:p>
            <a:r>
              <a:rPr lang="en-US" dirty="0" smtClean="0"/>
              <a:t>Need realistic input for fast simulation</a:t>
            </a:r>
          </a:p>
          <a:p>
            <a:pPr lvl="1"/>
            <a:r>
              <a:rPr lang="en-US" dirty="0" smtClean="0"/>
              <a:t>Full covariance matrix</a:t>
            </a:r>
          </a:p>
          <a:p>
            <a:pPr lvl="1"/>
            <a:r>
              <a:rPr lang="en-US" dirty="0" smtClean="0"/>
              <a:t>Dependence on </a:t>
            </a:r>
            <a:r>
              <a:rPr lang="en-US" dirty="0" err="1" smtClean="0"/>
              <a:t>pt</a:t>
            </a:r>
            <a:r>
              <a:rPr lang="en-US" dirty="0" smtClean="0"/>
              <a:t> and polar angle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67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core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45" y="1293306"/>
            <a:ext cx="9066955" cy="3434337"/>
          </a:xfrm>
        </p:spPr>
        <p:txBody>
          <a:bodyPr/>
          <a:lstStyle/>
          <a:p>
            <a:r>
              <a:rPr lang="en-US" dirty="0" smtClean="0"/>
              <a:t>Track fit </a:t>
            </a:r>
            <a:r>
              <a:rPr lang="en-US" dirty="0" smtClean="0">
                <a:latin typeface="Symbol" panose="05050102010706020507" pitchFamily="18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linearized in the fit parameters: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d/d* = predicted/measured distance of track from wire or pixel</a:t>
            </a:r>
          </a:p>
          <a:p>
            <a:pPr lvl="1"/>
            <a:r>
              <a:rPr lang="en-US" dirty="0" smtClean="0"/>
              <a:t>p   = track parameters</a:t>
            </a:r>
          </a:p>
          <a:p>
            <a:pPr lvl="1"/>
            <a:r>
              <a:rPr lang="en-US" dirty="0" smtClean="0"/>
              <a:t>S = covariance of all measurements: resolution &amp; MS</a:t>
            </a:r>
          </a:p>
          <a:p>
            <a:pPr lvl="2"/>
            <a:r>
              <a:rPr lang="en-US" dirty="0" smtClean="0"/>
              <a:t>MS </a:t>
            </a:r>
            <a:r>
              <a:rPr lang="en-US" dirty="0" smtClean="0">
                <a:sym typeface="Wingdings" panose="05000000000000000000" pitchFamily="2" charset="2"/>
              </a:rPr>
              <a:t> worse resolution and non diagonal correlation terms</a:t>
            </a:r>
            <a:endParaRPr lang="en-US" dirty="0" smtClean="0"/>
          </a:p>
          <a:p>
            <a:r>
              <a:rPr lang="en-US" dirty="0" smtClean="0"/>
              <a:t>Track parameter resolution depends on S and derivatives: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42" y="1922527"/>
            <a:ext cx="7328469" cy="7914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773" y="5139613"/>
            <a:ext cx="8167261" cy="118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81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core (2)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5410" y="1400310"/>
                <a:ext cx="8833492" cy="4114800"/>
              </a:xfrm>
            </p:spPr>
            <p:txBody>
              <a:bodyPr/>
              <a:lstStyle/>
              <a:p>
                <a:r>
                  <a:rPr lang="en-US" dirty="0" smtClean="0"/>
                  <a:t>Use full track helix for trajectories/acceptance, but</a:t>
                </a:r>
              </a:p>
              <a:p>
                <a:pPr lvl="1"/>
                <a:r>
                  <a:rPr lang="en-US" dirty="0" smtClean="0"/>
                  <a:t>Keep only first outgoing branch</a:t>
                </a:r>
              </a:p>
              <a:p>
                <a:pPr lvl="2"/>
                <a:r>
                  <a:rPr lang="en-US" dirty="0">
                    <a:latin typeface="Symbol" panose="05050102010706020507" pitchFamily="18" charset="2"/>
                  </a:rPr>
                  <a:t>f</a:t>
                </a:r>
                <a:r>
                  <a:rPr lang="en-US" dirty="0" smtClean="0"/>
                  <a:t>(R) = </a:t>
                </a:r>
                <a:r>
                  <a:rPr lang="en-US" dirty="0" smtClean="0">
                    <a:latin typeface="Symbol" panose="05050102010706020507" pitchFamily="18" charset="2"/>
                  </a:rPr>
                  <a:t>f</a:t>
                </a:r>
                <a:r>
                  <a:rPr lang="en-US" baseline="-25000" dirty="0" smtClean="0">
                    <a:latin typeface="Symbol" panose="05050102010706020507" pitchFamily="18" charset="2"/>
                  </a:rPr>
                  <a:t>0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ArcSin</a:t>
                </a:r>
                <a:r>
                  <a:rPr lang="en-US" dirty="0" smtClean="0"/>
                  <a:t>{</a:t>
                </a:r>
                <a:r>
                  <a:rPr lang="en-US" dirty="0"/>
                  <a:t>[</a:t>
                </a:r>
                <a:r>
                  <a:rPr lang="en-US" dirty="0" smtClean="0"/>
                  <a:t>RC+(1+CD)D/R]/(1+2CD)}</a:t>
                </a:r>
              </a:p>
              <a:p>
                <a:pPr lvl="2"/>
                <a:r>
                  <a:rPr lang="en-US" dirty="0"/>
                  <a:t>z</a:t>
                </a:r>
                <a:r>
                  <a:rPr lang="en-US" dirty="0" smtClean="0"/>
                  <a:t>(R) = z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cot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r>
                  <a:rPr lang="en-US" dirty="0" smtClean="0"/>
                  <a:t> ArcSin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1+2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𝐶𝐷</m:t>
                                </m:r>
                              </m:den>
                            </m:f>
                          </m:e>
                        </m:rad>
                      </m:e>
                    </m:d>
                  </m:oMath>
                </a14:m>
                <a:endParaRPr lang="en-US" dirty="0" smtClean="0"/>
              </a:p>
              <a:p>
                <a:pPr lvl="2"/>
                <a:endParaRPr lang="en-US" dirty="0" smtClean="0"/>
              </a:p>
              <a:p>
                <a:r>
                  <a:rPr lang="en-US" dirty="0" smtClean="0"/>
                  <a:t>Some approximations in the calculation of derivatives;</a:t>
                </a:r>
              </a:p>
              <a:p>
                <a:pPr lvl="1"/>
                <a:r>
                  <a:rPr lang="en-US" dirty="0" smtClean="0"/>
                  <a:t>CD&lt;&lt;1, |D| &lt;&lt;R</a:t>
                </a:r>
              </a:p>
              <a:p>
                <a:pPr lvl="1"/>
                <a:r>
                  <a:rPr lang="en-US" dirty="0" smtClean="0"/>
                  <a:t>OK also for low momentum track</a:t>
                </a: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410" y="1400310"/>
                <a:ext cx="8833492" cy="4114800"/>
              </a:xfrm>
              <a:blipFill>
                <a:blip r:embed="rId2"/>
                <a:stretch>
                  <a:fillRect l="-1173" t="-16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52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281" y="1608978"/>
            <a:ext cx="7965141" cy="4119469"/>
          </a:xfrm>
        </p:spPr>
        <p:txBody>
          <a:bodyPr/>
          <a:lstStyle/>
          <a:p>
            <a:r>
              <a:rPr lang="en-US" dirty="0" err="1" smtClean="0"/>
              <a:t>SolGeom</a:t>
            </a:r>
            <a:r>
              <a:rPr lang="en-US" dirty="0" smtClean="0"/>
              <a:t> class:</a:t>
            </a:r>
          </a:p>
          <a:p>
            <a:pPr lvl="1"/>
            <a:r>
              <a:rPr lang="en-US" dirty="0" smtClean="0"/>
              <a:t>Fills geometry and draws it</a:t>
            </a:r>
          </a:p>
          <a:p>
            <a:pPr lvl="2"/>
            <a:r>
              <a:rPr lang="en-US" dirty="0" smtClean="0"/>
              <a:t>Draws also the material</a:t>
            </a:r>
          </a:p>
          <a:p>
            <a:pPr lvl="1"/>
            <a:r>
              <a:rPr lang="en-US" dirty="0" smtClean="0"/>
              <a:t>Each sub-detector can be turned on or off</a:t>
            </a:r>
          </a:p>
          <a:p>
            <a:pPr lvl="1"/>
            <a:r>
              <a:rPr lang="en-US" dirty="0" smtClean="0"/>
              <a:t>All layers either:</a:t>
            </a:r>
          </a:p>
          <a:p>
            <a:pPr lvl="2"/>
            <a:r>
              <a:rPr lang="en-US" dirty="0" smtClean="0"/>
              <a:t>Measurement or inert (for MS)</a:t>
            </a:r>
          </a:p>
          <a:p>
            <a:pPr lvl="2"/>
            <a:r>
              <a:rPr lang="en-US" dirty="0" smtClean="0"/>
              <a:t>Measurement is </a:t>
            </a:r>
            <a:r>
              <a:rPr lang="en-US" dirty="0" smtClean="0"/>
              <a:t>axial </a:t>
            </a:r>
            <a:r>
              <a:rPr lang="en-US" dirty="0" smtClean="0"/>
              <a:t>(</a:t>
            </a:r>
            <a:r>
              <a:rPr lang="en-US" dirty="0" err="1" smtClean="0"/>
              <a:t>R</a:t>
            </a:r>
            <a:r>
              <a:rPr lang="en-US" dirty="0" err="1" smtClean="0">
                <a:latin typeface="Symbol" panose="05050102010706020507" pitchFamily="18" charset="2"/>
              </a:rPr>
              <a:t>f</a:t>
            </a:r>
            <a:r>
              <a:rPr lang="en-US" dirty="0" smtClean="0"/>
              <a:t>), small angle stereo or 90 deg. (</a:t>
            </a:r>
            <a:r>
              <a:rPr lang="en-US" dirty="0" err="1" smtClean="0"/>
              <a:t>Rz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Cylinder shell (</a:t>
            </a:r>
            <a:r>
              <a:rPr lang="en-US" dirty="0" err="1" smtClean="0"/>
              <a:t>const</a:t>
            </a:r>
            <a:r>
              <a:rPr lang="en-US" dirty="0" smtClean="0"/>
              <a:t> R) or disk (constant z)</a:t>
            </a:r>
          </a:p>
          <a:p>
            <a:pPr lvl="1"/>
            <a:r>
              <a:rPr lang="en-US" dirty="0" smtClean="0"/>
              <a:t>Can write geometry to a text file</a:t>
            </a:r>
          </a:p>
          <a:p>
            <a:pPr lvl="1"/>
            <a:r>
              <a:rPr lang="en-US" dirty="0" smtClean="0"/>
              <a:t>Can be initialized by reading text file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73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(2)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54" y="1268319"/>
            <a:ext cx="9067146" cy="4114800"/>
          </a:xfrm>
        </p:spPr>
        <p:txBody>
          <a:bodyPr/>
          <a:lstStyle/>
          <a:p>
            <a:r>
              <a:rPr lang="en-US" dirty="0" smtClean="0"/>
              <a:t>Typical </a:t>
            </a:r>
            <a:r>
              <a:rPr lang="en-US" dirty="0" err="1" smtClean="0"/>
              <a:t>SolGeom</a:t>
            </a:r>
            <a:r>
              <a:rPr lang="en-US" dirty="0" smtClean="0"/>
              <a:t> geometry block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739" y="1798065"/>
            <a:ext cx="6851771" cy="475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367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78" y="1340036"/>
            <a:ext cx="7772400" cy="4114800"/>
          </a:xfrm>
        </p:spPr>
        <p:txBody>
          <a:bodyPr/>
          <a:lstStyle/>
          <a:p>
            <a:r>
              <a:rPr lang="en-US" dirty="0" smtClean="0"/>
              <a:t>Initialize geometry and draw it</a:t>
            </a:r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05" y="2446335"/>
            <a:ext cx="6217273" cy="40782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75" y="2380656"/>
            <a:ext cx="7554631" cy="4172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78" y="1852982"/>
            <a:ext cx="4786763" cy="23306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0828" y="1911200"/>
            <a:ext cx="4454100" cy="4642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42570" y="1373210"/>
            <a:ext cx="3281083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material plot</a:t>
            </a:r>
            <a:endParaRPr lang="en-US" dirty="0"/>
          </a:p>
          <a:p>
            <a:endParaRPr lang="it-IT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74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(3)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676" y="1833095"/>
                <a:ext cx="8896817" cy="3554693"/>
              </a:xfrm>
            </p:spPr>
            <p:txBody>
              <a:bodyPr/>
              <a:lstStyle/>
              <a:p>
                <a:r>
                  <a:rPr lang="en-US" dirty="0" err="1" smtClean="0"/>
                  <a:t>SolTrack</a:t>
                </a:r>
                <a:r>
                  <a:rPr lang="en-US" dirty="0" smtClean="0"/>
                  <a:t> class</a:t>
                </a:r>
              </a:p>
              <a:p>
                <a:pPr lvl="1"/>
                <a:r>
                  <a:rPr lang="en-US" dirty="0" smtClean="0"/>
                  <a:t>Initialize with a geometry (</a:t>
                </a:r>
                <a:r>
                  <a:rPr lang="en-US" dirty="0" err="1" smtClean="0"/>
                  <a:t>SolGeom</a:t>
                </a:r>
                <a:r>
                  <a:rPr lang="en-US" dirty="0" smtClean="0"/>
                  <a:t> type) and two possible parameterizations (with automatic conversion):</a:t>
                </a:r>
              </a:p>
              <a:p>
                <a:pPr lvl="2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it-IT" dirty="0" smtClean="0"/>
                  <a:t> : postion and momentum vectors</a:t>
                </a:r>
              </a:p>
              <a:p>
                <a:pPr lvl="2"/>
                <a:r>
                  <a:rPr lang="en-US" dirty="0" smtClean="0"/>
                  <a:t>C, </a:t>
                </a:r>
                <a:r>
                  <a:rPr lang="en-US" dirty="0" smtClean="0">
                    <a:latin typeface="Symbol" panose="05050102010706020507" pitchFamily="18" charset="2"/>
                  </a:rPr>
                  <a:t>f</a:t>
                </a:r>
                <a:r>
                  <a:rPr lang="en-US" baseline="-25000" dirty="0" smtClean="0">
                    <a:latin typeface="Symbol" panose="05050102010706020507" pitchFamily="18" charset="2"/>
                  </a:rPr>
                  <a:t>0</a:t>
                </a:r>
                <a:r>
                  <a:rPr lang="en-US" dirty="0" smtClean="0"/>
                  <a:t>, D, cot(</a:t>
                </a:r>
                <a:r>
                  <a:rPr lang="en-US" dirty="0" smtClean="0">
                    <a:latin typeface="Symbol" panose="05050102010706020507" pitchFamily="18" charset="2"/>
                  </a:rPr>
                  <a:t>q</a:t>
                </a:r>
                <a:r>
                  <a:rPr lang="en-US" dirty="0" smtClean="0"/>
                  <a:t>), z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: helix parameters</a:t>
                </a:r>
              </a:p>
              <a:p>
                <a:pPr lvl="1"/>
                <a:r>
                  <a:rPr lang="en-US" dirty="0" smtClean="0"/>
                  <a:t>Finds intersection with any given layer (acceptance) </a:t>
                </a:r>
              </a:p>
              <a:p>
                <a:pPr lvl="1"/>
                <a:r>
                  <a:rPr lang="en-US" dirty="0" smtClean="0"/>
                  <a:t>Calculates helix parameter covariance matrix</a:t>
                </a:r>
              </a:p>
              <a:p>
                <a:pPr lvl="2"/>
                <a:r>
                  <a:rPr lang="en-US" dirty="0" smtClean="0"/>
                  <a:t>Include multiple scattering contributions with correlations</a:t>
                </a: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676" y="1833095"/>
                <a:ext cx="8896817" cy="3554693"/>
              </a:xfrm>
              <a:blipFill>
                <a:blip r:embed="rId2"/>
                <a:stretch>
                  <a:fillRect l="-1234" t="-188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94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(2)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213"/>
            <a:ext cx="7772400" cy="4114800"/>
          </a:xfrm>
        </p:spPr>
        <p:txBody>
          <a:bodyPr/>
          <a:lstStyle/>
          <a:p>
            <a:r>
              <a:rPr lang="en-US" dirty="0" smtClean="0"/>
              <a:t>Draw a track: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Physics Meeting, Feb.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975" y="3426250"/>
            <a:ext cx="22050" cy="5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375" y="3578650"/>
            <a:ext cx="22050" cy="5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287" y="1376833"/>
            <a:ext cx="6473840" cy="1653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769" y="1758226"/>
            <a:ext cx="8665358" cy="479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05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462"/>
  <p:tag name="DEFAULTHEIGHT" val="328"/>
  <p:tag name="PREAMBLE" val="\documentclass{article}&#10;\pagestyle{empty}&#10;\usepackage{xspace,amssymb,amsfonts,amsmath}&#10;\usepackage{color}&#10;\usepackage{TeX4PPT}&#10;&#10;\begin{equation}&#10;E = \frac{s-\lambda q}{1-\lambda}&#10;\end{equation}&#10;\end{document}&#10;&#10;"/>
  <p:tag name="MAGPC" val="200"/>
  <p:tag name="FONTSIZE" val="10"/>
</p:tagLst>
</file>

<file path=ppt/theme/theme1.xml><?xml version="1.0" encoding="utf-8"?>
<a:theme xmlns:a="http://schemas.openxmlformats.org/drawingml/2006/main" name="Lezioni_CERN_2003">
  <a:themeElements>
    <a:clrScheme name="Lezioni_CERN_20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zioni_CERN_200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Lezioni_CERN_20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zioni_CERN_20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Data\Microsoft\Templates\Lezioni_CERN_2003.pot</Template>
  <TotalTime>0</TotalTime>
  <Pages>22</Pages>
  <Words>831</Words>
  <Application>Microsoft Office PowerPoint</Application>
  <PresentationFormat>Letter Paper (8.5x11 in)</PresentationFormat>
  <Paragraphs>172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Cambria Math</vt:lpstr>
      <vt:lpstr>Helvetica</vt:lpstr>
      <vt:lpstr>Symbol</vt:lpstr>
      <vt:lpstr>Times</vt:lpstr>
      <vt:lpstr>Times New Roman</vt:lpstr>
      <vt:lpstr>Wingdings</vt:lpstr>
      <vt:lpstr>Lezioni_CERN_2003</vt:lpstr>
      <vt:lpstr>A root macro for tracking sim</vt:lpstr>
      <vt:lpstr>The need</vt:lpstr>
      <vt:lpstr>The core (1)</vt:lpstr>
      <vt:lpstr>The core (2)</vt:lpstr>
      <vt:lpstr>Implementation (1)</vt:lpstr>
      <vt:lpstr>Implementation (2)</vt:lpstr>
      <vt:lpstr>Examples (1)</vt:lpstr>
      <vt:lpstr>Implementation (3)</vt:lpstr>
      <vt:lpstr>Examples (2)</vt:lpstr>
      <vt:lpstr>Examples (3)</vt:lpstr>
      <vt:lpstr>Make it faster</vt:lpstr>
      <vt:lpstr>SolGridCov</vt:lpstr>
      <vt:lpstr>Examples (4)</vt:lpstr>
      <vt:lpstr>Application to simulation</vt:lpstr>
      <vt:lpstr>Example (5)</vt:lpstr>
      <vt:lpstr>Example (6)</vt:lpstr>
      <vt:lpstr>Conclusion (1)</vt:lpstr>
      <vt:lpstr>Conclusions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of Collaboration Meeting talk</dc:title>
  <dc:subject>Bs workshop 1/14/05</dc:subject>
  <dc:creator>Franco Bedeschi</dc:creator>
  <cp:lastModifiedBy>F Bed</cp:lastModifiedBy>
  <cp:revision>2252</cp:revision>
  <cp:lastPrinted>2017-04-27T06:55:30Z</cp:lastPrinted>
  <dcterms:created xsi:type="dcterms:W3CDTF">1997-01-27T15:41:37Z</dcterms:created>
  <dcterms:modified xsi:type="dcterms:W3CDTF">2019-02-27T11:39:15Z</dcterms:modified>
</cp:coreProperties>
</file>