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0" r:id="rId3"/>
    <p:sldId id="282" r:id="rId4"/>
    <p:sldId id="292" r:id="rId5"/>
    <p:sldId id="299" r:id="rId6"/>
    <p:sldId id="303" r:id="rId7"/>
    <p:sldId id="304" r:id="rId8"/>
    <p:sldId id="305" r:id="rId9"/>
    <p:sldId id="295" r:id="rId10"/>
    <p:sldId id="296" r:id="rId11"/>
    <p:sldId id="297" r:id="rId12"/>
    <p:sldId id="298" r:id="rId13"/>
    <p:sldId id="300" r:id="rId14"/>
    <p:sldId id="302" r:id="rId15"/>
    <p:sldId id="307" r:id="rId16"/>
    <p:sldId id="306" r:id="rId17"/>
    <p:sldId id="308" r:id="rId18"/>
    <p:sldId id="309" r:id="rId19"/>
    <p:sldId id="310" r:id="rId20"/>
    <p:sldId id="301" r:id="rId21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49E1"/>
    <a:srgbClr val="DF4B91"/>
    <a:srgbClr val="DB4F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1" y="2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89774-6D84-4BE5-8804-3AE96A5BF3EC}" type="datetimeFigureOut">
              <a:rPr lang="en-US" smtClean="0"/>
              <a:t>26-Mar-19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36212-4117-45E5-934E-80A9F185E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651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5CCD3-DA72-4DB1-9D28-C5DE1BACFE0D}" type="datetimeFigureOut">
              <a:rPr lang="en-US" smtClean="0"/>
              <a:t>26-Mar-19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24013" y="125730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A4EA2-8CFE-4600-B732-B0408B568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314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17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49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51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34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2292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649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453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989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04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381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301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65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30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721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00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121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A4EA2-8CFE-4600-B732-B0408B568F2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1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  <a:gradFill flip="none" rotWithShape="1"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/>
          <a:lstStyle>
            <a:lvl1pPr algn="r">
              <a:defRPr/>
            </a:lvl1pPr>
          </a:lstStyle>
          <a:p>
            <a:fld id="{C67F6C9C-13E3-4B00-B591-7BD1F52685F4}" type="slidenum">
              <a:rPr lang="en-US" sz="1400" smtClean="0">
                <a:latin typeface="Times New Roman"/>
              </a:rPr>
              <a:pPr/>
              <a:t>‹#›</a:t>
            </a:fld>
            <a:r>
              <a:rPr lang="en-US" sz="1400" dirty="0">
                <a:latin typeface="Times New Roman"/>
              </a:rPr>
              <a:t>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C67F6C9C-13E3-4B00-B591-7BD1F52685F4}" type="slidenum">
              <a:rPr lang="en-US" sz="1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2131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naconda.org/petrenko/lhc_psi_beam_vs_laser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lhc-machine-outreach.web.cern.ch/lhc-machine-outreach/collisions.htm" TargetMode="External"/><Relationship Id="rId3" Type="http://schemas.openxmlformats.org/officeDocument/2006/relationships/hyperlink" Target="https://apetrenko.blob.core.windows.net/lhc/LHC_optics.html" TargetMode="External"/><Relationship Id="rId7" Type="http://schemas.openxmlformats.org/officeDocument/2006/relationships/image" Target="../media/image2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ccelconf.web.cern.ch/accelconf/e04/PAPERS/WEPKF024.PDF" TargetMode="External"/><Relationship Id="rId5" Type="http://schemas.openxmlformats.org/officeDocument/2006/relationships/hyperlink" Target="https://accelconf.web.cern.ch/accelconf/r06/PAPERS/MOHP01.PDF" TargetMode="External"/><Relationship Id="rId10" Type="http://schemas.openxmlformats.org/officeDocument/2006/relationships/image" Target="../media/image27.png"/><Relationship Id="rId4" Type="http://schemas.openxmlformats.org/officeDocument/2006/relationships/image" Target="../media/image25.png"/><Relationship Id="rId9" Type="http://schemas.openxmlformats.org/officeDocument/2006/relationships/hyperlink" Target="http://accelconf.web.cern.ch/accelconf/ipac2013/papers/mopwo046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hyperlink" Target="https://accelconf.web.cern.ch/accelconf/e04/PAPERS/WEPKF024.PDF" TargetMode="External"/><Relationship Id="rId4" Type="http://schemas.openxmlformats.org/officeDocument/2006/relationships/hyperlink" Target="https://accelconf.web.cern.ch/accelconf/r06/PAPERS/MOHP01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gif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www.inp.nsk.su/~petrenko/misc/ion_cooling/animations/" TargetMode="Externa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253366" y="1031761"/>
            <a:ext cx="9573892" cy="16675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000" b="1" dirty="0"/>
              <a:t>Gamma Factory ion beam dynamics</a:t>
            </a:r>
          </a:p>
        </p:txBody>
      </p:sp>
      <p:sp>
        <p:nvSpPr>
          <p:cNvPr id="40" name="TextShape 2"/>
          <p:cNvSpPr txBox="1"/>
          <p:nvPr/>
        </p:nvSpPr>
        <p:spPr>
          <a:xfrm>
            <a:off x="-92210" y="3176277"/>
            <a:ext cx="10080625" cy="1207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3000" dirty="0">
                <a:latin typeface="Arial"/>
              </a:rPr>
              <a:t>Alexey Petrenko (</a:t>
            </a:r>
            <a:r>
              <a:rPr lang="en-US" sz="3000" dirty="0" err="1">
                <a:latin typeface="Arial"/>
              </a:rPr>
              <a:t>Budker</a:t>
            </a:r>
            <a:r>
              <a:rPr lang="en-US" sz="3000" dirty="0">
                <a:latin typeface="Arial"/>
              </a:rPr>
              <a:t> INP)</a:t>
            </a:r>
          </a:p>
          <a:p>
            <a:pPr algn="ctr"/>
            <a:r>
              <a:rPr lang="en-US" sz="3000" dirty="0">
                <a:hlinkClick r:id="rId3"/>
              </a:rPr>
              <a:t>Gamma Factory meeting at CERN</a:t>
            </a:r>
            <a:r>
              <a:rPr lang="en-US" sz="3000" dirty="0"/>
              <a:t>, </a:t>
            </a:r>
            <a:r>
              <a:rPr lang="en-US" sz="3000" dirty="0">
                <a:latin typeface="Arial"/>
              </a:rPr>
              <a:t>March 26, 2019.</a:t>
            </a:r>
            <a:endParaRPr sz="3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10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3982AEE-C987-4415-A061-6679983E4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379538"/>
            <a:ext cx="73437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843F3C6-F475-4A67-A9E7-C22DE368D897}"/>
              </a:ext>
            </a:extLst>
          </p:cNvPr>
          <p:cNvSpPr/>
          <p:nvPr/>
        </p:nvSpPr>
        <p:spPr>
          <a:xfrm>
            <a:off x="6327225" y="1321498"/>
            <a:ext cx="9444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(2.7 sec.)</a:t>
            </a:r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2E2036-547D-489B-8B14-212E854022E3}"/>
              </a:ext>
            </a:extLst>
          </p:cNvPr>
          <p:cNvSpPr/>
          <p:nvPr/>
        </p:nvSpPr>
        <p:spPr>
          <a:xfrm>
            <a:off x="1368425" y="445946"/>
            <a:ext cx="8430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Fourier-limited Gaussian laser pulse with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centered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(1+0.05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waist size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energy =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69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11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A3CE65A-21DA-47B7-A042-D46211538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379538"/>
            <a:ext cx="73437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92D3C07-0F42-4A4C-882F-7D243A2A1F52}"/>
              </a:ext>
            </a:extLst>
          </p:cNvPr>
          <p:cNvSpPr/>
          <p:nvPr/>
        </p:nvSpPr>
        <p:spPr>
          <a:xfrm>
            <a:off x="6327225" y="1321498"/>
            <a:ext cx="10394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(11.7 sec.)</a:t>
            </a:r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24A74D-B604-4181-9A14-7007FC7ADE6E}"/>
              </a:ext>
            </a:extLst>
          </p:cNvPr>
          <p:cNvSpPr/>
          <p:nvPr/>
        </p:nvSpPr>
        <p:spPr>
          <a:xfrm>
            <a:off x="1368425" y="445946"/>
            <a:ext cx="8430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Fourier-limited Gaussian laser pulse with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centered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(1+0.05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waist size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energy =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883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12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9F5FB23-198D-4C7A-A93C-2EA8C26182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379538"/>
            <a:ext cx="73437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44616E3-EBBF-4601-9926-48F5E1366D4B}"/>
              </a:ext>
            </a:extLst>
          </p:cNvPr>
          <p:cNvSpPr/>
          <p:nvPr/>
        </p:nvSpPr>
        <p:spPr>
          <a:xfrm>
            <a:off x="6327225" y="1321498"/>
            <a:ext cx="8931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 sec.)</a:t>
            </a:r>
            <a:endParaRPr lang="en-US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C4A3B5-EA1F-4BDC-9C10-5B61924673A8}"/>
              </a:ext>
            </a:extLst>
          </p:cNvPr>
          <p:cNvSpPr/>
          <p:nvPr/>
        </p:nvSpPr>
        <p:spPr>
          <a:xfrm>
            <a:off x="1368425" y="445946"/>
            <a:ext cx="8430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Fourier-limited Gaussian laser pulse with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centered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(1+0.05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waist size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energy =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661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13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F1AE41F9-7E96-46C3-85A7-C2A1F2D3E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10" y="20387"/>
            <a:ext cx="862965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AA2D5971-791D-4368-9BD1-2E11662C9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10" y="2353009"/>
            <a:ext cx="862965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44616E3-EBBF-4601-9926-48F5E1366D4B}"/>
              </a:ext>
            </a:extLst>
          </p:cNvPr>
          <p:cNvSpPr/>
          <p:nvPr/>
        </p:nvSpPr>
        <p:spPr>
          <a:xfrm>
            <a:off x="5836004" y="2275315"/>
            <a:ext cx="9733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min.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/>
          </a:p>
        </p:txBody>
      </p:sp>
      <p:pic>
        <p:nvPicPr>
          <p:cNvPr id="9222" name="Picture 6">
            <a:extLst>
              <a:ext uri="{FF2B5EF4-FFF2-40B4-BE49-F238E27FC236}">
                <a16:creationId xmlns:a16="http://schemas.microsoft.com/office/drawing/2014/main" id="{AED687E5-C47F-4F74-8FA5-BAE2C25A5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10" y="4685631"/>
            <a:ext cx="862965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222BE81-8D8F-42B0-A051-338A6BA0D60B}"/>
              </a:ext>
            </a:extLst>
          </p:cNvPr>
          <p:cNvSpPr/>
          <p:nvPr/>
        </p:nvSpPr>
        <p:spPr>
          <a:xfrm>
            <a:off x="5836004" y="4607937"/>
            <a:ext cx="9733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min.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E955B-85E1-4975-8C34-8A262B552BC1}"/>
              </a:ext>
            </a:extLst>
          </p:cNvPr>
          <p:cNvSpPr/>
          <p:nvPr/>
        </p:nvSpPr>
        <p:spPr>
          <a:xfrm>
            <a:off x="353742" y="0"/>
            <a:ext cx="3630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cooling is much slower:</a:t>
            </a:r>
            <a:endParaRPr lang="en-US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860A9D-4759-4F46-80B9-2347323CB0B7}"/>
              </a:ext>
            </a:extLst>
          </p:cNvPr>
          <p:cNvSpPr/>
          <p:nvPr/>
        </p:nvSpPr>
        <p:spPr>
          <a:xfrm>
            <a:off x="320398" y="7125525"/>
            <a:ext cx="943982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time ~ time to radiate the full ion energy: 530 TeV / (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 * 190 MeV) = 5.6e6 turns (8.5 min)</a:t>
            </a:r>
            <a:endParaRPr lang="en-US" sz="17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2AA663-E388-4750-993B-6DF50076E07D}"/>
              </a:ext>
            </a:extLst>
          </p:cNvPr>
          <p:cNvSpPr/>
          <p:nvPr/>
        </p:nvSpPr>
        <p:spPr>
          <a:xfrm>
            <a:off x="6429562" y="56294"/>
            <a:ext cx="5038725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hlinkClick r:id="rId6"/>
              </a:rPr>
              <a:t>https://anaconda.org/petrenko/lhc_psi_beam_vs_laser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5455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14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E955B-85E1-4975-8C34-8A262B552BC1}"/>
              </a:ext>
            </a:extLst>
          </p:cNvPr>
          <p:cNvSpPr/>
          <p:nvPr/>
        </p:nvSpPr>
        <p:spPr>
          <a:xfrm>
            <a:off x="731503" y="89184"/>
            <a:ext cx="2665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region:</a:t>
            </a:r>
            <a:endParaRPr lang="en-US" sz="24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E10B16-BC81-4D19-B326-96CDDAAB8C10}"/>
              </a:ext>
            </a:extLst>
          </p:cNvPr>
          <p:cNvSpPr/>
          <p:nvPr/>
        </p:nvSpPr>
        <p:spPr>
          <a:xfrm>
            <a:off x="689109" y="6955767"/>
            <a:ext cx="54154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https://apetrenko.blob.core.windows.net/lhc/LHC_optics.html</a:t>
            </a: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EBE75D-81DF-41E9-9A71-ACAA1B7D6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245619"/>
            <a:ext cx="10080625" cy="506843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641EAE4-3E4A-401C-8B31-2D21F5FA07A4}"/>
              </a:ext>
            </a:extLst>
          </p:cNvPr>
          <p:cNvSpPr/>
          <p:nvPr/>
        </p:nvSpPr>
        <p:spPr>
          <a:xfrm>
            <a:off x="633902" y="6336787"/>
            <a:ext cx="60452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Normal-conducting dipoles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(0.19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each, 1.13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6 dipoles)</a:t>
            </a:r>
            <a:endParaRPr lang="en-US" sz="16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BC6741D-2A37-41D7-BFE0-2AB07B8D2CF5}"/>
              </a:ext>
            </a:extLst>
          </p:cNvPr>
          <p:cNvCxnSpPr>
            <a:cxnSpLocks/>
          </p:cNvCxnSpPr>
          <p:nvPr/>
        </p:nvCxnSpPr>
        <p:spPr>
          <a:xfrm flipV="1">
            <a:off x="2189408" y="5418562"/>
            <a:ext cx="576370" cy="901856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48B06F-7D91-4A94-81B7-7CEE3154EE78}"/>
              </a:ext>
            </a:extLst>
          </p:cNvPr>
          <p:cNvCxnSpPr>
            <a:cxnSpLocks/>
          </p:cNvCxnSpPr>
          <p:nvPr/>
        </p:nvCxnSpPr>
        <p:spPr>
          <a:xfrm flipV="1">
            <a:off x="2189408" y="5418564"/>
            <a:ext cx="1039215" cy="90185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6F5B514-80B0-450D-AAC9-7136C03439AF}"/>
              </a:ext>
            </a:extLst>
          </p:cNvPr>
          <p:cNvSpPr/>
          <p:nvPr/>
        </p:nvSpPr>
        <p:spPr>
          <a:xfrm>
            <a:off x="5040311" y="4941015"/>
            <a:ext cx="16962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(1.1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MBRC)</a:t>
            </a:r>
            <a:endParaRPr lang="en-US" sz="16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E114753-60BF-4519-ACBB-6E3781A0E310}"/>
              </a:ext>
            </a:extLst>
          </p:cNvPr>
          <p:cNvSpPr/>
          <p:nvPr/>
        </p:nvSpPr>
        <p:spPr>
          <a:xfrm>
            <a:off x="7601933" y="6301615"/>
            <a:ext cx="22300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(5.1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Main Dipoles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2C41C88-C881-4A85-9DFC-9899C09AC63F}"/>
              </a:ext>
            </a:extLst>
          </p:cNvPr>
          <p:cNvCxnSpPr>
            <a:cxnSpLocks/>
          </p:cNvCxnSpPr>
          <p:nvPr/>
        </p:nvCxnSpPr>
        <p:spPr>
          <a:xfrm flipV="1">
            <a:off x="8150180" y="5415381"/>
            <a:ext cx="576370" cy="901856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0882CCF-2FA6-4432-8314-D5958AC6C84E}"/>
              </a:ext>
            </a:extLst>
          </p:cNvPr>
          <p:cNvCxnSpPr>
            <a:cxnSpLocks/>
          </p:cNvCxnSpPr>
          <p:nvPr/>
        </p:nvCxnSpPr>
        <p:spPr>
          <a:xfrm flipV="1">
            <a:off x="8150180" y="5415381"/>
            <a:ext cx="1032457" cy="89042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22B44499-28A0-4413-82F5-1F9A2D486CA2}"/>
              </a:ext>
            </a:extLst>
          </p:cNvPr>
          <p:cNvSpPr/>
          <p:nvPr/>
        </p:nvSpPr>
        <p:spPr>
          <a:xfrm>
            <a:off x="1512264" y="4928429"/>
            <a:ext cx="9653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 quads</a:t>
            </a:r>
            <a:endParaRPr lang="en-US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A1E0D6-3A10-434B-83DA-27F772B94228}"/>
              </a:ext>
            </a:extLst>
          </p:cNvPr>
          <p:cNvSpPr/>
          <p:nvPr/>
        </p:nvSpPr>
        <p:spPr>
          <a:xfrm>
            <a:off x="339633" y="626639"/>
            <a:ext cx="48522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Beta-function at the center of the IP1 (ATLAS) = 0.6 m.</a:t>
            </a:r>
            <a:endParaRPr lang="en-US" sz="1600" dirty="0"/>
          </a:p>
        </p:txBody>
      </p:sp>
      <p:pic>
        <p:nvPicPr>
          <p:cNvPr id="1028" name="Picture 4" descr="https://lhc-machine-outreach.web.cern.ch/lhc-machine-outreach/images/2-beams-IP.gif">
            <a:extLst>
              <a:ext uri="{FF2B5EF4-FFF2-40B4-BE49-F238E27FC236}">
                <a16:creationId xmlns:a16="http://schemas.microsoft.com/office/drawing/2014/main" id="{356AF842-34F3-4833-ADFF-3851BACBF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086" y="1261862"/>
            <a:ext cx="4486121" cy="224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FC32E0-4D75-49D2-8300-3EF02BEDA65E}"/>
              </a:ext>
            </a:extLst>
          </p:cNvPr>
          <p:cNvSpPr/>
          <p:nvPr/>
        </p:nvSpPr>
        <p:spPr>
          <a:xfrm>
            <a:off x="7126680" y="3341911"/>
            <a:ext cx="31806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linkClick r:id="rId8"/>
              </a:rPr>
              <a:t>https://lhc-machine-outreach.web.cern.ch/lhc-machine-outreach/collisions.htm</a:t>
            </a:r>
            <a:endParaRPr lang="en-US" sz="1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B35FFB-EA58-435B-BBEF-EDC1A1419547}"/>
              </a:ext>
            </a:extLst>
          </p:cNvPr>
          <p:cNvSpPr/>
          <p:nvPr/>
        </p:nvSpPr>
        <p:spPr>
          <a:xfrm>
            <a:off x="6047068" y="-35096"/>
            <a:ext cx="5038725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>
                <a:hlinkClick r:id="rId9"/>
              </a:rPr>
              <a:t>http://accelconf.web.cern.ch/accelconf/ipac2013/papers/mopwo046.pdf</a:t>
            </a:r>
            <a:endParaRPr lang="en-US" sz="900" dirty="0"/>
          </a:p>
        </p:txBody>
      </p:sp>
      <p:pic>
        <p:nvPicPr>
          <p:cNvPr id="1026" name="Picture 2" descr="Image result for LHC crossing angle beam">
            <a:extLst>
              <a:ext uri="{FF2B5EF4-FFF2-40B4-BE49-F238E27FC236}">
                <a16:creationId xmlns:a16="http://schemas.microsoft.com/office/drawing/2014/main" id="{45283531-F2C9-4B56-AC09-99E62E263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207" y="217597"/>
            <a:ext cx="3715876" cy="130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0878B1B-D8E1-4BEA-A7D3-FCE8B9AFE50A}"/>
              </a:ext>
            </a:extLst>
          </p:cNvPr>
          <p:cNvSpPr/>
          <p:nvPr/>
        </p:nvSpPr>
        <p:spPr>
          <a:xfrm>
            <a:off x="6388484" y="2327023"/>
            <a:ext cx="26981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(IP1), 0.5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(IP8)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98495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15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E955B-85E1-4975-8C34-8A262B552BC1}"/>
              </a:ext>
            </a:extLst>
          </p:cNvPr>
          <p:cNvSpPr/>
          <p:nvPr/>
        </p:nvSpPr>
        <p:spPr>
          <a:xfrm>
            <a:off x="3707639" y="105850"/>
            <a:ext cx="2665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region:</a:t>
            </a:r>
            <a:endParaRPr lang="en-US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EBE75D-81DF-41E9-9A71-ACAA1B7D6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245619"/>
            <a:ext cx="10080625" cy="506843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641EAE4-3E4A-401C-8B31-2D21F5FA07A4}"/>
              </a:ext>
            </a:extLst>
          </p:cNvPr>
          <p:cNvSpPr/>
          <p:nvPr/>
        </p:nvSpPr>
        <p:spPr>
          <a:xfrm>
            <a:off x="633902" y="6336787"/>
            <a:ext cx="60452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Normal-conducting dipoles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(0.19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each, 1.13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6 dipoles)</a:t>
            </a:r>
            <a:endParaRPr lang="en-US" sz="16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BC6741D-2A37-41D7-BFE0-2AB07B8D2CF5}"/>
              </a:ext>
            </a:extLst>
          </p:cNvPr>
          <p:cNvCxnSpPr>
            <a:cxnSpLocks/>
          </p:cNvCxnSpPr>
          <p:nvPr/>
        </p:nvCxnSpPr>
        <p:spPr>
          <a:xfrm flipV="1">
            <a:off x="2189408" y="5418562"/>
            <a:ext cx="576370" cy="901856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48B06F-7D91-4A94-81B7-7CEE3154EE78}"/>
              </a:ext>
            </a:extLst>
          </p:cNvPr>
          <p:cNvCxnSpPr>
            <a:cxnSpLocks/>
          </p:cNvCxnSpPr>
          <p:nvPr/>
        </p:nvCxnSpPr>
        <p:spPr>
          <a:xfrm flipV="1">
            <a:off x="2189408" y="5418564"/>
            <a:ext cx="1039215" cy="90185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6F5B514-80B0-450D-AAC9-7136C03439AF}"/>
              </a:ext>
            </a:extLst>
          </p:cNvPr>
          <p:cNvSpPr/>
          <p:nvPr/>
        </p:nvSpPr>
        <p:spPr>
          <a:xfrm>
            <a:off x="5040311" y="4941015"/>
            <a:ext cx="16962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(1.1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MBRC)</a:t>
            </a:r>
            <a:endParaRPr lang="en-US" sz="16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E114753-60BF-4519-ACBB-6E3781A0E310}"/>
              </a:ext>
            </a:extLst>
          </p:cNvPr>
          <p:cNvSpPr/>
          <p:nvPr/>
        </p:nvSpPr>
        <p:spPr>
          <a:xfrm>
            <a:off x="7601933" y="6301615"/>
            <a:ext cx="22300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(5.1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Main Dipoles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2C41C88-C881-4A85-9DFC-9899C09AC63F}"/>
              </a:ext>
            </a:extLst>
          </p:cNvPr>
          <p:cNvCxnSpPr>
            <a:cxnSpLocks/>
          </p:cNvCxnSpPr>
          <p:nvPr/>
        </p:nvCxnSpPr>
        <p:spPr>
          <a:xfrm flipV="1">
            <a:off x="8150180" y="5415381"/>
            <a:ext cx="576370" cy="901856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0882CCF-2FA6-4432-8314-D5958AC6C84E}"/>
              </a:ext>
            </a:extLst>
          </p:cNvPr>
          <p:cNvCxnSpPr>
            <a:cxnSpLocks/>
          </p:cNvCxnSpPr>
          <p:nvPr/>
        </p:nvCxnSpPr>
        <p:spPr>
          <a:xfrm flipV="1">
            <a:off x="8150180" y="5415381"/>
            <a:ext cx="1032457" cy="89042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22B44499-28A0-4413-82F5-1F9A2D486CA2}"/>
              </a:ext>
            </a:extLst>
          </p:cNvPr>
          <p:cNvSpPr/>
          <p:nvPr/>
        </p:nvSpPr>
        <p:spPr>
          <a:xfrm>
            <a:off x="1512264" y="4928429"/>
            <a:ext cx="9653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 quads</a:t>
            </a:r>
            <a:endParaRPr lang="en-US" sz="16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6C3838-04F0-42F3-B3E2-397003C87662}"/>
              </a:ext>
            </a:extLst>
          </p:cNvPr>
          <p:cNvSpPr/>
          <p:nvPr/>
        </p:nvSpPr>
        <p:spPr>
          <a:xfrm>
            <a:off x="0" y="708338"/>
            <a:ext cx="11262576" cy="41481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DFCF6F4-CF78-4195-A814-97CF136220FA}"/>
              </a:ext>
            </a:extLst>
          </p:cNvPr>
          <p:cNvGrpSpPr/>
          <p:nvPr/>
        </p:nvGrpSpPr>
        <p:grpSpPr>
          <a:xfrm>
            <a:off x="-2" y="623803"/>
            <a:ext cx="4284137" cy="2564454"/>
            <a:chOff x="2081792" y="1347539"/>
            <a:chExt cx="4284137" cy="256445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914D32C-A073-441E-B2A1-98E4A3F25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81792" y="1517271"/>
              <a:ext cx="4284135" cy="2394722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6BA80CD-3BFA-4559-8B5A-06F4CFD0048D}"/>
                </a:ext>
              </a:extLst>
            </p:cNvPr>
            <p:cNvSpPr/>
            <p:nvPr/>
          </p:nvSpPr>
          <p:spPr>
            <a:xfrm>
              <a:off x="2355408" y="1347539"/>
              <a:ext cx="40105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Angle-energy plot of emitted gamma-photons:</a:t>
              </a:r>
              <a:endParaRPr lang="en-US" sz="1600" dirty="0"/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167A045-0E4E-404E-A7E5-9B486DA81CED}"/>
              </a:ext>
            </a:extLst>
          </p:cNvPr>
          <p:cNvCxnSpPr>
            <a:cxnSpLocks/>
          </p:cNvCxnSpPr>
          <p:nvPr/>
        </p:nvCxnSpPr>
        <p:spPr>
          <a:xfrm flipV="1">
            <a:off x="962313" y="4316439"/>
            <a:ext cx="8325620" cy="6959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23E2E64-4E62-4445-AAE7-2CD72C37CC1C}"/>
              </a:ext>
            </a:extLst>
          </p:cNvPr>
          <p:cNvCxnSpPr>
            <a:cxnSpLocks/>
          </p:cNvCxnSpPr>
          <p:nvPr/>
        </p:nvCxnSpPr>
        <p:spPr>
          <a:xfrm>
            <a:off x="955177" y="4323397"/>
            <a:ext cx="6109843" cy="291488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2574F1C-4777-49F2-90EF-994CC217DED2}"/>
              </a:ext>
            </a:extLst>
          </p:cNvPr>
          <p:cNvCxnSpPr>
            <a:cxnSpLocks/>
          </p:cNvCxnSpPr>
          <p:nvPr/>
        </p:nvCxnSpPr>
        <p:spPr>
          <a:xfrm flipV="1">
            <a:off x="962312" y="4025546"/>
            <a:ext cx="6109843" cy="291488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63F877B1-27C5-4AC9-807D-2A744AE0A7D2}"/>
              </a:ext>
            </a:extLst>
          </p:cNvPr>
          <p:cNvSpPr/>
          <p:nvPr/>
        </p:nvSpPr>
        <p:spPr>
          <a:xfrm>
            <a:off x="3314381" y="3759182"/>
            <a:ext cx="23743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~0.3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100 m = 3 cm</a:t>
            </a:r>
            <a:endParaRPr lang="en-US" sz="16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D69AAE-EE80-4A88-A188-8C299E19254F}"/>
              </a:ext>
            </a:extLst>
          </p:cNvPr>
          <p:cNvSpPr/>
          <p:nvPr/>
        </p:nvSpPr>
        <p:spPr>
          <a:xfrm>
            <a:off x="3671710" y="4171178"/>
            <a:ext cx="90285" cy="3027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6AC674C-903B-4E56-B003-3E29D75F96D3}"/>
              </a:ext>
            </a:extLst>
          </p:cNvPr>
          <p:cNvGrpSpPr/>
          <p:nvPr/>
        </p:nvGrpSpPr>
        <p:grpSpPr>
          <a:xfrm rot="20415666">
            <a:off x="708732" y="2618327"/>
            <a:ext cx="8332756" cy="589339"/>
            <a:chOff x="1370043" y="3077616"/>
            <a:chExt cx="8332756" cy="589339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2ED59FC8-C68B-4309-9DFD-6B1546E291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77179" y="3368509"/>
              <a:ext cx="8325620" cy="6959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A122461-18F0-4A75-AE1A-318177048AB6}"/>
                </a:ext>
              </a:extLst>
            </p:cNvPr>
            <p:cNvCxnSpPr>
              <a:cxnSpLocks/>
            </p:cNvCxnSpPr>
            <p:nvPr/>
          </p:nvCxnSpPr>
          <p:spPr>
            <a:xfrm>
              <a:off x="1370043" y="3375467"/>
              <a:ext cx="6109843" cy="291488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B89258C-2E3F-4A36-A671-B1B84DFF9F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77178" y="3077616"/>
              <a:ext cx="6109843" cy="291488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C461615-9307-41B0-8FDB-6B77B30F2FC9}"/>
              </a:ext>
            </a:extLst>
          </p:cNvPr>
          <p:cNvCxnSpPr>
            <a:cxnSpLocks/>
          </p:cNvCxnSpPr>
          <p:nvPr/>
        </p:nvCxnSpPr>
        <p:spPr>
          <a:xfrm flipV="1">
            <a:off x="340788" y="4334033"/>
            <a:ext cx="567173" cy="1"/>
          </a:xfrm>
          <a:prstGeom prst="straightConnector1">
            <a:avLst/>
          </a:prstGeom>
          <a:ln w="508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6BD49B53-987B-462A-849C-826B484174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4084" y="989516"/>
            <a:ext cx="5466972" cy="464234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0853EB9B-DD2E-492F-BC57-483BE304FB56}"/>
              </a:ext>
            </a:extLst>
          </p:cNvPr>
          <p:cNvSpPr/>
          <p:nvPr/>
        </p:nvSpPr>
        <p:spPr>
          <a:xfrm>
            <a:off x="6736609" y="1568018"/>
            <a:ext cx="7537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</a:t>
            </a:r>
            <a:endParaRPr lang="en-US" sz="20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FF0B9BD-098C-42E0-85CD-2101AD9D46FC}"/>
              </a:ext>
            </a:extLst>
          </p:cNvPr>
          <p:cNvSpPr/>
          <p:nvPr/>
        </p:nvSpPr>
        <p:spPr>
          <a:xfrm>
            <a:off x="7214667" y="3819079"/>
            <a:ext cx="18918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Gamma-photons</a:t>
            </a:r>
            <a:endParaRPr lang="en-US" sz="20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E11A99D-0292-4DCB-9369-FE2EB92D2EF6}"/>
              </a:ext>
            </a:extLst>
          </p:cNvPr>
          <p:cNvCxnSpPr>
            <a:cxnSpLocks/>
          </p:cNvCxnSpPr>
          <p:nvPr/>
        </p:nvCxnSpPr>
        <p:spPr>
          <a:xfrm flipV="1">
            <a:off x="5277065" y="1493584"/>
            <a:ext cx="3531869" cy="1285310"/>
          </a:xfrm>
          <a:prstGeom prst="straightConnector1">
            <a:avLst/>
          </a:prstGeom>
          <a:ln w="50800"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7371623-76ED-41FE-A5C0-F29769D6426C}"/>
              </a:ext>
            </a:extLst>
          </p:cNvPr>
          <p:cNvCxnSpPr>
            <a:cxnSpLocks/>
          </p:cNvCxnSpPr>
          <p:nvPr/>
        </p:nvCxnSpPr>
        <p:spPr>
          <a:xfrm flipV="1">
            <a:off x="5854587" y="2525248"/>
            <a:ext cx="962845" cy="304998"/>
          </a:xfrm>
          <a:prstGeom prst="straightConnector1">
            <a:avLst/>
          </a:prstGeom>
          <a:ln w="50800"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28BFB31-2B95-450B-B6A3-537130E60720}"/>
              </a:ext>
            </a:extLst>
          </p:cNvPr>
          <p:cNvCxnSpPr>
            <a:cxnSpLocks/>
          </p:cNvCxnSpPr>
          <p:nvPr/>
        </p:nvCxnSpPr>
        <p:spPr>
          <a:xfrm flipV="1">
            <a:off x="5688749" y="1968128"/>
            <a:ext cx="936359" cy="378374"/>
          </a:xfrm>
          <a:prstGeom prst="straightConnector1">
            <a:avLst/>
          </a:prstGeom>
          <a:ln w="50800"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03F261F1-2516-426A-8134-73ADC0604C64}"/>
              </a:ext>
            </a:extLst>
          </p:cNvPr>
          <p:cNvSpPr/>
          <p:nvPr/>
        </p:nvSpPr>
        <p:spPr>
          <a:xfrm>
            <a:off x="321806" y="3896339"/>
            <a:ext cx="5389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26205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16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E955B-85E1-4975-8C34-8A262B552BC1}"/>
              </a:ext>
            </a:extLst>
          </p:cNvPr>
          <p:cNvSpPr/>
          <p:nvPr/>
        </p:nvSpPr>
        <p:spPr>
          <a:xfrm>
            <a:off x="2413312" y="80092"/>
            <a:ext cx="551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with 1 degree crossing angle:</a:t>
            </a:r>
            <a:endParaRPr lang="en-US" sz="2400" b="1" dirty="0"/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01A84A24-3687-47FD-8A97-BDDE86440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379538"/>
            <a:ext cx="73437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515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17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E955B-85E1-4975-8C34-8A262B552BC1}"/>
              </a:ext>
            </a:extLst>
          </p:cNvPr>
          <p:cNvSpPr/>
          <p:nvPr/>
        </p:nvSpPr>
        <p:spPr>
          <a:xfrm>
            <a:off x="2413312" y="80092"/>
            <a:ext cx="551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with 1 degree crossing angle:</a:t>
            </a:r>
            <a:endParaRPr lang="en-US" sz="2400" b="1" dirty="0"/>
          </a:p>
        </p:txBody>
      </p:sp>
      <p:pic>
        <p:nvPicPr>
          <p:cNvPr id="18436" name="Picture 4">
            <a:extLst>
              <a:ext uri="{FF2B5EF4-FFF2-40B4-BE49-F238E27FC236}">
                <a16:creationId xmlns:a16="http://schemas.microsoft.com/office/drawing/2014/main" id="{8C240426-747E-4222-A0AA-4D8100FC9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379538"/>
            <a:ext cx="73437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120F7A-68C3-4264-84AB-93E3ECC2B2A9}"/>
              </a:ext>
            </a:extLst>
          </p:cNvPr>
          <p:cNvSpPr/>
          <p:nvPr/>
        </p:nvSpPr>
        <p:spPr>
          <a:xfrm>
            <a:off x="6385180" y="1308619"/>
            <a:ext cx="9444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(1.8 sec.)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6548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18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E955B-85E1-4975-8C34-8A262B552BC1}"/>
              </a:ext>
            </a:extLst>
          </p:cNvPr>
          <p:cNvSpPr/>
          <p:nvPr/>
        </p:nvSpPr>
        <p:spPr>
          <a:xfrm>
            <a:off x="2413312" y="80092"/>
            <a:ext cx="551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with 1 degree crossing angle:</a:t>
            </a:r>
            <a:endParaRPr lang="en-US" sz="2400" b="1" dirty="0"/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60D39B4C-694B-41B6-A21C-0D126866F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379538"/>
            <a:ext cx="73437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3AAA879-E582-4A23-AC40-18896D721CD9}"/>
              </a:ext>
            </a:extLst>
          </p:cNvPr>
          <p:cNvSpPr/>
          <p:nvPr/>
        </p:nvSpPr>
        <p:spPr>
          <a:xfrm>
            <a:off x="6385180" y="1308619"/>
            <a:ext cx="7906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 sec.)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90967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19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E955B-85E1-4975-8C34-8A262B552BC1}"/>
              </a:ext>
            </a:extLst>
          </p:cNvPr>
          <p:cNvSpPr/>
          <p:nvPr/>
        </p:nvSpPr>
        <p:spPr>
          <a:xfrm>
            <a:off x="2413312" y="80092"/>
            <a:ext cx="551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with 1 degree crossing angle:</a:t>
            </a:r>
            <a:endParaRPr lang="en-US" sz="2400" b="1" dirty="0"/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D7FB7A8E-BF12-47ED-B59F-7EE3D3F5E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379538"/>
            <a:ext cx="73437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4EA856D-2802-4E9A-930D-ED8821FC984F}"/>
              </a:ext>
            </a:extLst>
          </p:cNvPr>
          <p:cNvSpPr/>
          <p:nvPr/>
        </p:nvSpPr>
        <p:spPr>
          <a:xfrm>
            <a:off x="145915" y="6672164"/>
            <a:ext cx="9533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 longitudinal cooling allows to compress the bunch and increase the geometric overlap.</a:t>
            </a:r>
            <a:endParaRPr lang="en-US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41AA72-5C34-4AED-9EAD-B8B16D1EBBCE}"/>
              </a:ext>
            </a:extLst>
          </p:cNvPr>
          <p:cNvSpPr/>
          <p:nvPr/>
        </p:nvSpPr>
        <p:spPr>
          <a:xfrm>
            <a:off x="6385180" y="1308619"/>
            <a:ext cx="8931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 sec.)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82374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2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42158" y="188643"/>
            <a:ext cx="4903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/>
              <a:t>Laser-ion interaction kinematics</a:t>
            </a:r>
            <a:endParaRPr lang="en-US" sz="2400" dirty="0"/>
          </a:p>
        </p:txBody>
      </p:sp>
      <p:sp>
        <p:nvSpPr>
          <p:cNvPr id="115" name="TextBox 114"/>
          <p:cNvSpPr txBox="1"/>
          <p:nvPr/>
        </p:nvSpPr>
        <p:spPr>
          <a:xfrm>
            <a:off x="4023847" y="685110"/>
            <a:ext cx="2032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In the lab frame: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3933180" y="3062182"/>
            <a:ext cx="2214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In the ion’s frame: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1848C2AF-1B5F-4546-B0C5-67A7014DF2AB}"/>
              </a:ext>
            </a:extLst>
          </p:cNvPr>
          <p:cNvSpPr txBox="1"/>
          <p:nvPr/>
        </p:nvSpPr>
        <p:spPr>
          <a:xfrm>
            <a:off x="139404" y="6308000"/>
            <a:ext cx="9523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Transverse cooling</a:t>
            </a:r>
            <a:r>
              <a:rPr lang="en-US" dirty="0"/>
              <a:t>: because all components of ion momentum are lost due to the photon scattering but only the longitudinal component is restored in the RF resonator.</a:t>
            </a:r>
            <a:endParaRPr lang="en-GB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47C61E22-7B5C-4D08-B7A9-CBB44BB76D36}"/>
              </a:ext>
            </a:extLst>
          </p:cNvPr>
          <p:cNvSpPr txBox="1"/>
          <p:nvPr/>
        </p:nvSpPr>
        <p:spPr>
          <a:xfrm>
            <a:off x="151760" y="5962750"/>
            <a:ext cx="8503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Longitudinal cooling</a:t>
            </a:r>
            <a:r>
              <a:rPr lang="en-US" dirty="0"/>
              <a:t>: because energy loss grows with ion energy.</a:t>
            </a:r>
            <a:endParaRPr lang="en-GB" dirty="0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DC302F62-9D9A-487D-BF09-1DA3ADCEF28C}"/>
              </a:ext>
            </a:extLst>
          </p:cNvPr>
          <p:cNvSpPr txBox="1"/>
          <p:nvPr/>
        </p:nvSpPr>
        <p:spPr>
          <a:xfrm>
            <a:off x="139404" y="6929619"/>
            <a:ext cx="9591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Longitudinal heating</a:t>
            </a:r>
            <a:r>
              <a:rPr lang="en-US" dirty="0"/>
              <a:t>: because energy loss per emission is random due to the random direction of photon emission in the ion’s frame of reference.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621AA38-4A90-42F5-B307-772842724E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404" y="3710043"/>
            <a:ext cx="9761068" cy="159180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4F3AB1B-7BC2-46E7-AAB9-0C5D286DD5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9404" y="1288337"/>
            <a:ext cx="9761068" cy="1591805"/>
          </a:xfrm>
          <a:prstGeom prst="rect">
            <a:avLst/>
          </a:prstGeom>
        </p:spPr>
      </p:pic>
      <p:pic>
        <p:nvPicPr>
          <p:cNvPr id="208" name="Picture 22" descr="https://latex.codecogs.com/gif.latex?%5Chuge%20%5Ctheta%20%5Csim%201/%5Cgamma">
            <a:extLst>
              <a:ext uri="{FF2B5EF4-FFF2-40B4-BE49-F238E27FC236}">
                <a16:creationId xmlns:a16="http://schemas.microsoft.com/office/drawing/2014/main" id="{564F3D0C-176F-4EE7-B77C-F022AB114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3823" y="2084239"/>
            <a:ext cx="595311" cy="18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FDC659-E2D7-4C3A-9B81-27DF40437F1A}"/>
              </a:ext>
            </a:extLst>
          </p:cNvPr>
          <p:cNvSpPr txBox="1"/>
          <p:nvPr/>
        </p:nvSpPr>
        <p:spPr>
          <a:xfrm>
            <a:off x="151760" y="5563655"/>
            <a:ext cx="9649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What is the effect of radiation emission on the ion beam dynamics?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50142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20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9F5F1C-7DE8-4A28-8200-B02BA485175D}"/>
              </a:ext>
            </a:extLst>
          </p:cNvPr>
          <p:cNvSpPr txBox="1"/>
          <p:nvPr/>
        </p:nvSpPr>
        <p:spPr>
          <a:xfrm>
            <a:off x="251013" y="865627"/>
            <a:ext cx="97356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and control of the fast longitudinal cooling/heating is critically important for the stable operation of a Gamma Factory.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cooling can help to reduce the laser power requirements.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cooling can be helpful with laser crossing at some angle.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 to study next: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9578AB-6F1E-4F74-B8B2-5D1FBA71F83F}"/>
              </a:ext>
            </a:extLst>
          </p:cNvPr>
          <p:cNvSpPr/>
          <p:nvPr/>
        </p:nvSpPr>
        <p:spPr>
          <a:xfrm>
            <a:off x="3974155" y="164903"/>
            <a:ext cx="21323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/>
              <a:t>Conclusions: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A3749C-2C44-4A57-A4C2-01149F769625}"/>
              </a:ext>
            </a:extLst>
          </p:cNvPr>
          <p:cNvSpPr txBox="1"/>
          <p:nvPr/>
        </p:nvSpPr>
        <p:spPr>
          <a:xfrm>
            <a:off x="762001" y="3779837"/>
            <a:ext cx="70812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Collective instabilities</a:t>
            </a:r>
          </a:p>
          <a:p>
            <a:pPr marL="457200" indent="-457200">
              <a:buAutoNum type="arabicParenR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Intra-Beam Scattering</a:t>
            </a:r>
          </a:p>
          <a:p>
            <a:pPr marL="457200" indent="-457200">
              <a:buAutoNum type="arabicParenR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Detailed laser-ion beam interaction region including laser input and gamma-radiation output.</a:t>
            </a:r>
          </a:p>
        </p:txBody>
      </p:sp>
    </p:spTree>
    <p:extLst>
      <p:ext uri="{BB962C8B-B14F-4D97-AF65-F5344CB8AC3E}">
        <p14:creationId xmlns:p14="http://schemas.microsoft.com/office/powerpoint/2010/main" val="3598533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3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9F5F1C-7DE8-4A28-8200-B02BA485175D}"/>
              </a:ext>
            </a:extLst>
          </p:cNvPr>
          <p:cNvSpPr txBox="1"/>
          <p:nvPr/>
        </p:nvSpPr>
        <p:spPr>
          <a:xfrm>
            <a:off x="251013" y="865627"/>
            <a:ext cx="973567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 charge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81, mass A = 208, </a:t>
            </a:r>
            <a:r>
              <a:rPr lang="el-G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2719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526.5 TeV/c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ℏω′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69 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(Lyman-alpha line), laser </a:t>
            </a:r>
            <a:r>
              <a:rPr lang="el-G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ℏω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12 eV (98 nm)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emitted gamma </a:t>
            </a:r>
            <a:r>
              <a:rPr lang="el-G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ℏω</a:t>
            </a:r>
            <a:r>
              <a:rPr lang="el-GR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373 MeV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typical angle of emission </a:t>
            </a:r>
            <a:r>
              <a:rPr lang="el-GR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l-GR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l-G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1/</a:t>
            </a:r>
            <a:r>
              <a:rPr lang="el-G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0.3 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transverse kick due to gamma emission:</a:t>
            </a:r>
          </a:p>
          <a:p>
            <a:endParaRPr lang="en-GB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ℏω′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69 keV / 527 TeV ~ 10</a:t>
            </a:r>
            <a:r>
              <a:rPr lang="en-GB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‒7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transverse beam parameters at the LHC interaction point for example: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beam size = 0.026 mm, angular spread = 0.026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times higher).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energy spread in the beam is 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‒4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while the average 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due to the photon emission is 200 MeV/c =&gt; 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MeV / 527 TeV = 3.7· 10</a:t>
            </a:r>
            <a:r>
              <a:rPr lang="en-GB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‒7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≈ 300, and even with one scattering per turn the longitudinal effects will be significant in ~100-1000 turns.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9578AB-6F1E-4F74-B8B2-5D1FBA71F83F}"/>
              </a:ext>
            </a:extLst>
          </p:cNvPr>
          <p:cNvSpPr/>
          <p:nvPr/>
        </p:nvSpPr>
        <p:spPr>
          <a:xfrm>
            <a:off x="2904951" y="164903"/>
            <a:ext cx="4270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/>
              <a:t>The LHC H-like Pb example: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6997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DFFFC6D-ADA5-4890-9BDA-14A20647589D}"/>
              </a:ext>
            </a:extLst>
          </p:cNvPr>
          <p:cNvGrpSpPr/>
          <p:nvPr/>
        </p:nvGrpSpPr>
        <p:grpSpPr>
          <a:xfrm>
            <a:off x="529" y="4727125"/>
            <a:ext cx="10079567" cy="2519892"/>
            <a:chOff x="0" y="4288363"/>
            <a:chExt cx="9144000" cy="2286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995D41A-6CA7-42A6-BE9D-22971B6C3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288363"/>
              <a:ext cx="9144000" cy="2286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603AC48-A524-4897-B658-3BDD257C9004}"/>
                </a:ext>
              </a:extLst>
            </p:cNvPr>
            <p:cNvSpPr txBox="1"/>
            <p:nvPr/>
          </p:nvSpPr>
          <p:spPr>
            <a:xfrm>
              <a:off x="704494" y="4633766"/>
              <a:ext cx="1168026" cy="268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23" dirty="0"/>
                <a:t>4.4 scatterings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B3CDA6C-225B-483E-A222-8C13DD5A2855}"/>
                </a:ext>
              </a:extLst>
            </p:cNvPr>
            <p:cNvSpPr txBox="1"/>
            <p:nvPr/>
          </p:nvSpPr>
          <p:spPr>
            <a:xfrm>
              <a:off x="704493" y="4991110"/>
              <a:ext cx="1168026" cy="637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23" dirty="0"/>
                <a:t>4.0 scatterings</a:t>
              </a:r>
            </a:p>
            <a:p>
              <a:r>
                <a:rPr lang="en-US" sz="1323" dirty="0"/>
                <a:t>per ion</a:t>
              </a:r>
            </a:p>
            <a:p>
              <a:r>
                <a:rPr lang="en-US" sz="1323" dirty="0"/>
                <a:t>per turn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DF70D89-8F28-4ABE-8C78-BCC6DBAC33D3}"/>
              </a:ext>
            </a:extLst>
          </p:cNvPr>
          <p:cNvGrpSpPr/>
          <p:nvPr/>
        </p:nvGrpSpPr>
        <p:grpSpPr>
          <a:xfrm>
            <a:off x="9954" y="1628448"/>
            <a:ext cx="10079567" cy="2519892"/>
            <a:chOff x="8551" y="1477299"/>
            <a:chExt cx="9144000" cy="2286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6C1F3BC-5D64-441E-99C5-8C23E1BA7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51" y="1477299"/>
              <a:ext cx="9144000" cy="2286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973FD7-6D10-4E11-B27B-28D5EB09D4DA}"/>
                </a:ext>
              </a:extLst>
            </p:cNvPr>
            <p:cNvSpPr txBox="1"/>
            <p:nvPr/>
          </p:nvSpPr>
          <p:spPr>
            <a:xfrm>
              <a:off x="704492" y="1768881"/>
              <a:ext cx="1168026" cy="637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23" dirty="0"/>
                <a:t>4.0 scatterings</a:t>
              </a:r>
            </a:p>
            <a:p>
              <a:r>
                <a:rPr lang="en-US" sz="1323" dirty="0"/>
                <a:t>per ion</a:t>
              </a:r>
            </a:p>
            <a:p>
              <a:r>
                <a:rPr lang="en-US" sz="1323" dirty="0"/>
                <a:t>per turn</a:t>
              </a:r>
            </a:p>
          </p:txBody>
        </p:sp>
      </p:grpSp>
      <p:sp>
        <p:nvSpPr>
          <p:cNvPr id="9" name="TextShape 1"/>
          <p:cNvSpPr txBox="1"/>
          <p:nvPr/>
        </p:nvSpPr>
        <p:spPr>
          <a:xfrm>
            <a:off x="104948" y="0"/>
            <a:ext cx="9889582" cy="54089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GB" sz="2299" b="1" dirty="0"/>
              <a:t>Longitudinal laser cooling is important to stabilize the ion motion:</a:t>
            </a:r>
            <a:endParaRPr lang="en-GB" sz="2299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6047AA-AD01-4748-AB1F-FCC4D43D5782}"/>
              </a:ext>
            </a:extLst>
          </p:cNvPr>
          <p:cNvSpPr txBox="1"/>
          <p:nvPr/>
        </p:nvSpPr>
        <p:spPr>
          <a:xfrm>
            <a:off x="606541" y="7139918"/>
            <a:ext cx="5741700" cy="278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13" dirty="0"/>
              <a:t>Simulation details: </a:t>
            </a:r>
            <a:r>
              <a:rPr lang="en-US" sz="1213" dirty="0">
                <a:hlinkClick r:id="rId5"/>
              </a:rPr>
              <a:t>http://www.inp.nsk.su/~petrenko/misc/ion_cooling/animations/</a:t>
            </a:r>
            <a:endParaRPr lang="en-US" sz="1213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ED98ED-7D2D-428F-A35E-0586990247DC}"/>
              </a:ext>
            </a:extLst>
          </p:cNvPr>
          <p:cNvSpPr txBox="1"/>
          <p:nvPr/>
        </p:nvSpPr>
        <p:spPr>
          <a:xfrm>
            <a:off x="626125" y="4111798"/>
            <a:ext cx="8931968" cy="56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3" dirty="0"/>
              <a:t>The synchrotron oscillations can be stabilized by a small change in the spectral distribution of the laser beam (or by adding another low-power laser):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049E04C-1493-446E-82B4-8509EE18D2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95" y="573936"/>
            <a:ext cx="9693875" cy="11520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AFAD90-C5C8-4F05-AAD8-C23307865EAC}"/>
              </a:ext>
            </a:extLst>
          </p:cNvPr>
          <p:cNvSpPr txBox="1"/>
          <p:nvPr/>
        </p:nvSpPr>
        <p:spPr>
          <a:xfrm>
            <a:off x="5049737" y="514959"/>
            <a:ext cx="4683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important effect of photon emissions on ion beam dynamics is in the energy loss of the partially stripped ion. This energy loss is randomly distributed from 0 to 400 MeV in this case of </a:t>
            </a:r>
            <a:r>
              <a:rPr lang="en-US" sz="1200" dirty="0" err="1"/>
              <a:t>Pb</a:t>
            </a:r>
            <a:r>
              <a:rPr lang="en-US" sz="1200" dirty="0"/>
              <a:t> ion with one remaining electron in the LHC. This randomness excites uncontrolled growth of synchrotron oscillations leading to a loss of ion from the RF-bucket:</a:t>
            </a:r>
          </a:p>
        </p:txBody>
      </p:sp>
    </p:spTree>
    <p:extLst>
      <p:ext uri="{BB962C8B-B14F-4D97-AF65-F5344CB8AC3E}">
        <p14:creationId xmlns:p14="http://schemas.microsoft.com/office/powerpoint/2010/main" val="7832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5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8FD0DF-ACE8-4B1F-93BF-7597FCA88513}"/>
              </a:ext>
            </a:extLst>
          </p:cNvPr>
          <p:cNvSpPr/>
          <p:nvPr/>
        </p:nvSpPr>
        <p:spPr>
          <a:xfrm>
            <a:off x="316907" y="103686"/>
            <a:ext cx="9645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longitudinal beam dynamics is quite sensitive to imbalance of energy radiated at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p&gt;0 vs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p&lt;0: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13ADBF5-C2DB-44AE-9DBA-0EE9ACA9F6A6}"/>
              </a:ext>
            </a:extLst>
          </p:cNvPr>
          <p:cNvGrpSpPr>
            <a:grpSpLocks noChangeAspect="1"/>
          </p:cNvGrpSpPr>
          <p:nvPr/>
        </p:nvGrpSpPr>
        <p:grpSpPr>
          <a:xfrm>
            <a:off x="665223" y="1347508"/>
            <a:ext cx="8333755" cy="4314826"/>
            <a:chOff x="199059" y="965013"/>
            <a:chExt cx="8333755" cy="4314826"/>
          </a:xfrm>
        </p:grpSpPr>
        <p:pic>
          <p:nvPicPr>
            <p:cNvPr id="10252" name="Picture 12">
              <a:extLst>
                <a:ext uri="{FF2B5EF4-FFF2-40B4-BE49-F238E27FC236}">
                  <a16:creationId xmlns:a16="http://schemas.microsoft.com/office/drawing/2014/main" id="{14856DF1-C8BF-4030-A99E-1C53D06F16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414" y="965013"/>
              <a:ext cx="4343400" cy="431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0" name="Picture 10">
              <a:extLst>
                <a:ext uri="{FF2B5EF4-FFF2-40B4-BE49-F238E27FC236}">
                  <a16:creationId xmlns:a16="http://schemas.microsoft.com/office/drawing/2014/main" id="{248AB45C-631A-49FE-B652-1894CBEA49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059" y="965014"/>
              <a:ext cx="4343400" cy="431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DEAE541-E219-4402-A77D-22FD22E00723}"/>
              </a:ext>
            </a:extLst>
          </p:cNvPr>
          <p:cNvSpPr/>
          <p:nvPr/>
        </p:nvSpPr>
        <p:spPr>
          <a:xfrm>
            <a:off x="316907" y="445946"/>
            <a:ext cx="9860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Fourier-limited Gaussian laser pulse with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centered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(1±0.5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waist size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energy =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8AF02C-C167-4ECA-A167-59A977C2F956}"/>
              </a:ext>
            </a:extLst>
          </p:cNvPr>
          <p:cNvSpPr/>
          <p:nvPr/>
        </p:nvSpPr>
        <p:spPr>
          <a:xfrm>
            <a:off x="2232402" y="5917564"/>
            <a:ext cx="70914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 dots – excited ions, blue dots – not excited ions.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F9F58A-809E-4C25-881A-0A4B60247AB6}"/>
              </a:ext>
            </a:extLst>
          </p:cNvPr>
          <p:cNvSpPr/>
          <p:nvPr/>
        </p:nvSpPr>
        <p:spPr>
          <a:xfrm>
            <a:off x="1672578" y="1074445"/>
            <a:ext cx="31966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Slightly shorter central laser wavelength: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EA62BF-52E7-4325-8ED8-78A069F057FE}"/>
              </a:ext>
            </a:extLst>
          </p:cNvPr>
          <p:cNvSpPr/>
          <p:nvPr/>
        </p:nvSpPr>
        <p:spPr>
          <a:xfrm>
            <a:off x="5617806" y="1066004"/>
            <a:ext cx="31966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Slightly longer central laser wavelength:</a:t>
            </a:r>
          </a:p>
        </p:txBody>
      </p:sp>
    </p:spTree>
    <p:extLst>
      <p:ext uri="{BB962C8B-B14F-4D97-AF65-F5344CB8AC3E}">
        <p14:creationId xmlns:p14="http://schemas.microsoft.com/office/powerpoint/2010/main" val="1991798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6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8FD0DF-ACE8-4B1F-93BF-7597FCA88513}"/>
              </a:ext>
            </a:extLst>
          </p:cNvPr>
          <p:cNvSpPr/>
          <p:nvPr/>
        </p:nvSpPr>
        <p:spPr>
          <a:xfrm>
            <a:off x="316907" y="103686"/>
            <a:ext cx="9645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longitudinal beam dynamics is quite sensitive to imbalance of energy radiated at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p&gt;0 vs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p&lt;0: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EAE541-E219-4402-A77D-22FD22E00723}"/>
              </a:ext>
            </a:extLst>
          </p:cNvPr>
          <p:cNvSpPr/>
          <p:nvPr/>
        </p:nvSpPr>
        <p:spPr>
          <a:xfrm>
            <a:off x="316907" y="445946"/>
            <a:ext cx="9860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Fourier-limited Gaussian laser pulse with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centered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(1±0.5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waist size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energy =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9E9DB5-1D12-4D3C-8D25-C397545CD465}"/>
              </a:ext>
            </a:extLst>
          </p:cNvPr>
          <p:cNvGrpSpPr/>
          <p:nvPr/>
        </p:nvGrpSpPr>
        <p:grpSpPr>
          <a:xfrm>
            <a:off x="665223" y="1265260"/>
            <a:ext cx="8333755" cy="4397072"/>
            <a:chOff x="665223" y="1265260"/>
            <a:chExt cx="8333755" cy="439707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AE30A89-391D-4EC7-8041-F3353F250D43}"/>
                </a:ext>
              </a:extLst>
            </p:cNvPr>
            <p:cNvGrpSpPr/>
            <p:nvPr/>
          </p:nvGrpSpPr>
          <p:grpSpPr>
            <a:xfrm>
              <a:off x="665223" y="1347505"/>
              <a:ext cx="8333755" cy="4314827"/>
              <a:chOff x="665223" y="1347505"/>
              <a:chExt cx="8333755" cy="4314827"/>
            </a:xfrm>
          </p:grpSpPr>
          <p:pic>
            <p:nvPicPr>
              <p:cNvPr id="13316" name="Picture 4">
                <a:extLst>
                  <a:ext uri="{FF2B5EF4-FFF2-40B4-BE49-F238E27FC236}">
                    <a16:creationId xmlns:a16="http://schemas.microsoft.com/office/drawing/2014/main" id="{6336659D-5665-403C-8D42-757D2AD4F0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55578" y="1347505"/>
                <a:ext cx="4343400" cy="43148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14" name="Picture 2">
                <a:extLst>
                  <a:ext uri="{FF2B5EF4-FFF2-40B4-BE49-F238E27FC236}">
                    <a16:creationId xmlns:a16="http://schemas.microsoft.com/office/drawing/2014/main" id="{37C339E5-253E-4116-83ED-CC74FE9516D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223" y="1347507"/>
                <a:ext cx="4343400" cy="43148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8E16C8-8B05-403C-AE4A-8E6E1817E296}"/>
                </a:ext>
              </a:extLst>
            </p:cNvPr>
            <p:cNvSpPr/>
            <p:nvPr/>
          </p:nvSpPr>
          <p:spPr>
            <a:xfrm>
              <a:off x="4800339" y="1265260"/>
              <a:ext cx="94448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(0.5 sec.)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37258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7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8FD0DF-ACE8-4B1F-93BF-7597FCA88513}"/>
              </a:ext>
            </a:extLst>
          </p:cNvPr>
          <p:cNvSpPr/>
          <p:nvPr/>
        </p:nvSpPr>
        <p:spPr>
          <a:xfrm>
            <a:off x="316907" y="103686"/>
            <a:ext cx="9645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longitudinal beam dynamics is quite sensitive to imbalance of energy radiated at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p&gt;0 vs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p&lt;0: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EAE541-E219-4402-A77D-22FD22E00723}"/>
              </a:ext>
            </a:extLst>
          </p:cNvPr>
          <p:cNvSpPr/>
          <p:nvPr/>
        </p:nvSpPr>
        <p:spPr>
          <a:xfrm>
            <a:off x="316907" y="445946"/>
            <a:ext cx="9860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Fourier-limited Gaussian laser pulse with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centered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(1±0.5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waist size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energy =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EAE5E-FE3E-4729-BAF9-31EFFC0DC29D}"/>
              </a:ext>
            </a:extLst>
          </p:cNvPr>
          <p:cNvGrpSpPr/>
          <p:nvPr/>
        </p:nvGrpSpPr>
        <p:grpSpPr>
          <a:xfrm>
            <a:off x="665223" y="1265260"/>
            <a:ext cx="8333755" cy="4397070"/>
            <a:chOff x="665223" y="1265260"/>
            <a:chExt cx="8333755" cy="4397070"/>
          </a:xfrm>
        </p:grpSpPr>
        <p:pic>
          <p:nvPicPr>
            <p:cNvPr id="14338" name="Picture 2">
              <a:extLst>
                <a:ext uri="{FF2B5EF4-FFF2-40B4-BE49-F238E27FC236}">
                  <a16:creationId xmlns:a16="http://schemas.microsoft.com/office/drawing/2014/main" id="{90807625-CA12-45B5-9C05-50B680E143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5578" y="1347505"/>
              <a:ext cx="4343400" cy="431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40" name="Picture 4">
              <a:extLst>
                <a:ext uri="{FF2B5EF4-FFF2-40B4-BE49-F238E27FC236}">
                  <a16:creationId xmlns:a16="http://schemas.microsoft.com/office/drawing/2014/main" id="{F1CBBB7F-432B-469A-841D-D0B3BDA888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223" y="1347505"/>
              <a:ext cx="4343400" cy="431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186E266-BA12-4318-A09C-23607A155C53}"/>
                </a:ext>
              </a:extLst>
            </p:cNvPr>
            <p:cNvSpPr/>
            <p:nvPr/>
          </p:nvSpPr>
          <p:spPr>
            <a:xfrm>
              <a:off x="4800339" y="1265260"/>
              <a:ext cx="7906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 sec.)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87168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8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8FD0DF-ACE8-4B1F-93BF-7597FCA88513}"/>
              </a:ext>
            </a:extLst>
          </p:cNvPr>
          <p:cNvSpPr/>
          <p:nvPr/>
        </p:nvSpPr>
        <p:spPr>
          <a:xfrm>
            <a:off x="316907" y="103686"/>
            <a:ext cx="9645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longitudinal beam dynamics is quite sensitive to imbalance of energy radiated at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p&gt;0 vs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p&lt;0: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6220CD-79CD-4251-BE94-A36DDB1552B6}"/>
              </a:ext>
            </a:extLst>
          </p:cNvPr>
          <p:cNvSpPr/>
          <p:nvPr/>
        </p:nvSpPr>
        <p:spPr>
          <a:xfrm>
            <a:off x="199059" y="6006544"/>
            <a:ext cx="9763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Maybe a good approach would be to introduce heating in the middle while limiting the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growth with a barrier. This can be done by alternating the cooling and heating regimes or using a laser with a complicated frequency profile (or two lasers).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EAE541-E219-4402-A77D-22FD22E00723}"/>
              </a:ext>
            </a:extLst>
          </p:cNvPr>
          <p:cNvSpPr/>
          <p:nvPr/>
        </p:nvSpPr>
        <p:spPr>
          <a:xfrm>
            <a:off x="316907" y="445946"/>
            <a:ext cx="9860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Fourier-limited Gaussian laser pulse with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centered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(1±0.5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waist size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energy =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6EA53B0-AA75-4978-B491-2374F7A03ABF}"/>
              </a:ext>
            </a:extLst>
          </p:cNvPr>
          <p:cNvGrpSpPr/>
          <p:nvPr/>
        </p:nvGrpSpPr>
        <p:grpSpPr>
          <a:xfrm>
            <a:off x="666456" y="1265260"/>
            <a:ext cx="8332522" cy="4397069"/>
            <a:chOff x="666456" y="1265260"/>
            <a:chExt cx="8332522" cy="4397069"/>
          </a:xfrm>
        </p:grpSpPr>
        <p:pic>
          <p:nvPicPr>
            <p:cNvPr id="15364" name="Picture 4">
              <a:extLst>
                <a:ext uri="{FF2B5EF4-FFF2-40B4-BE49-F238E27FC236}">
                  <a16:creationId xmlns:a16="http://schemas.microsoft.com/office/drawing/2014/main" id="{08107775-56DE-4583-8A83-47C7DAE4B8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5578" y="1347504"/>
              <a:ext cx="4343400" cy="431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62" name="Picture 2">
              <a:extLst>
                <a:ext uri="{FF2B5EF4-FFF2-40B4-BE49-F238E27FC236}">
                  <a16:creationId xmlns:a16="http://schemas.microsoft.com/office/drawing/2014/main" id="{B63DB91A-8043-4BDF-AA9E-12A46BD73F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456" y="1347504"/>
              <a:ext cx="4343400" cy="431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186E266-BA12-4318-A09C-23607A155C53}"/>
                </a:ext>
              </a:extLst>
            </p:cNvPr>
            <p:cNvSpPr/>
            <p:nvPr/>
          </p:nvSpPr>
          <p:spPr>
            <a:xfrm>
              <a:off x="4800339" y="1265260"/>
              <a:ext cx="7906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(2 sec.)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70785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9575640" y="7288306"/>
            <a:ext cx="504986" cy="271369"/>
          </a:xfrm>
        </p:spPr>
        <p:txBody>
          <a:bodyPr/>
          <a:lstStyle/>
          <a:p>
            <a:fld id="{C67F6C9C-13E3-4B00-B591-7BD1F52685F4}" type="slidenum">
              <a:rPr lang="en-US" sz="1400" smtClean="0">
                <a:latin typeface="Times New Roman"/>
              </a:rPr>
              <a:pPr/>
              <a:t>9</a:t>
            </a:fld>
            <a:r>
              <a:rPr lang="en-US" sz="1400">
                <a:latin typeface="Times New Roman"/>
              </a:rPr>
              <a:t> 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156C84-B6FB-4AAD-AEB2-1E86E1901D59}"/>
              </a:ext>
            </a:extLst>
          </p:cNvPr>
          <p:cNvSpPr/>
          <p:nvPr/>
        </p:nvSpPr>
        <p:spPr>
          <a:xfrm>
            <a:off x="1368425" y="445946"/>
            <a:ext cx="8430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Fourier-limited Gaussian laser pulse with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centered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(1+0.05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waist size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energy =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</a:t>
            </a:r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D8E43CA-C5DC-4BF4-8FF5-B49C63B6C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379538"/>
            <a:ext cx="73437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062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13664</TotalTime>
  <Words>1222</Words>
  <Application>Microsoft Office PowerPoint</Application>
  <PresentationFormat>Custom</PresentationFormat>
  <Paragraphs>144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StarSymbol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Alexey Petrenko</cp:lastModifiedBy>
  <cp:revision>1166</cp:revision>
  <dcterms:created xsi:type="dcterms:W3CDTF">2015-09-27T18:26:43Z</dcterms:created>
  <dcterms:modified xsi:type="dcterms:W3CDTF">2019-03-26T08:02:01Z</dcterms:modified>
  <dc:language>en-US</dc:language>
</cp:coreProperties>
</file>