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3"/>
  </p:notesMasterIdLst>
  <p:sldIdLst>
    <p:sldId id="256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91" r:id="rId14"/>
    <p:sldId id="288" r:id="rId15"/>
    <p:sldId id="290" r:id="rId16"/>
    <p:sldId id="289" r:id="rId17"/>
    <p:sldId id="295" r:id="rId18"/>
    <p:sldId id="292" r:id="rId19"/>
    <p:sldId id="296" r:id="rId20"/>
    <p:sldId id="294" r:id="rId21"/>
    <p:sldId id="270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658" y="9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smal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8490" y="495546"/>
            <a:ext cx="8967020" cy="389357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5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BC-acc-GammaFactory/Documents%20tracked/PoP_parameters_table.xlsx?Web=1" TargetMode="External"/><Relationship Id="rId2" Type="http://schemas.openxmlformats.org/officeDocument/2006/relationships/hyperlink" Target="https://espace.cern.ch/PBC-acc-GammaFactory/default.aspx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1, resonance finding : scanning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Scanning if 4 dimension</a:t>
            </a:r>
          </a:p>
          <a:p>
            <a:pPr lvl="1"/>
            <a:r>
              <a:rPr lang="en-US" dirty="0"/>
              <a:t>25 steps in transverse beam position</a:t>
            </a:r>
          </a:p>
          <a:p>
            <a:pPr lvl="1"/>
            <a:r>
              <a:rPr lang="en-US" dirty="0"/>
              <a:t>10 steps in energy</a:t>
            </a:r>
          </a:p>
          <a:p>
            <a:pPr lvl="1"/>
            <a:r>
              <a:rPr lang="en-US" dirty="0"/>
              <a:t>For instance 10 steps in timing</a:t>
            </a:r>
          </a:p>
          <a:p>
            <a:pPr lvl="1"/>
            <a:r>
              <a:rPr lang="en-US" dirty="0"/>
              <a:t>Total of 2500 sets, possibly explored in as little as 25s if we consider 10ms per setting</a:t>
            </a:r>
          </a:p>
          <a:p>
            <a:pPr lvl="1"/>
            <a:endParaRPr lang="en-US" dirty="0"/>
          </a:p>
          <a:p>
            <a:r>
              <a:rPr lang="en-US" dirty="0"/>
              <a:t>Cycled operation would make even such large number of machine settings easily explored</a:t>
            </a:r>
          </a:p>
          <a:p>
            <a:pPr lvl="1"/>
            <a:r>
              <a:rPr lang="en-US" dirty="0"/>
              <a:t>Will require a full automation of the machine setting generation and clean recorded data storage</a:t>
            </a:r>
          </a:p>
          <a:p>
            <a:pPr lvl="1"/>
            <a:r>
              <a:rPr lang="en-US" dirty="0"/>
              <a:t>Photon detection system capable of measuring ~0.1% of maximum flux within 10ms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031" y="418860"/>
            <a:ext cx="3774022" cy="133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55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1, resonance finding : dilution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addition or instead of systematic scanning one could consider beam dilution to achieve the first ion excitation</a:t>
            </a:r>
          </a:p>
          <a:p>
            <a:pPr lvl="1"/>
            <a:r>
              <a:rPr lang="en-US" dirty="0"/>
              <a:t>In the transverse plane the existing damper could be used to increase the transverse beam size up to the machine acceptance of ~42x18mm at the IR</a:t>
            </a:r>
          </a:p>
          <a:p>
            <a:pPr lvl="1">
              <a:tabLst>
                <a:tab pos="7535863" algn="l"/>
              </a:tabLst>
            </a:pPr>
            <a:r>
              <a:rPr lang="en-US" dirty="0"/>
              <a:t>In the time dimension, the voltage could be reduced to increase the bunch length up to the bucket length of 5ns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technique is limited by the </a:t>
            </a:r>
            <a:br>
              <a:rPr lang="en-US" dirty="0"/>
            </a:br>
            <a:r>
              <a:rPr lang="en-US" dirty="0"/>
              <a:t>instrumentation, in particular the </a:t>
            </a:r>
            <a:br>
              <a:rPr lang="en-US" dirty="0"/>
            </a:br>
            <a:r>
              <a:rPr lang="en-US" dirty="0"/>
              <a:t>photon detection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Details and limits will can only be discussed </a:t>
            </a:r>
            <a:br>
              <a:rPr lang="en-US" dirty="0"/>
            </a:br>
            <a:r>
              <a:rPr lang="en-US" dirty="0"/>
              <a:t>once the photon detection system will have been </a:t>
            </a:r>
            <a:br>
              <a:rPr lang="en-US" dirty="0"/>
            </a:br>
            <a:r>
              <a:rPr lang="en-US" dirty="0"/>
              <a:t>decided</a:t>
            </a:r>
          </a:p>
          <a:p>
            <a:pPr marL="36576" indent="0">
              <a:buNone/>
              <a:tabLst>
                <a:tab pos="7535863" algn="l"/>
              </a:tabLst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538" y="2092921"/>
            <a:ext cx="3485462" cy="16164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0130" y="3485168"/>
            <a:ext cx="17353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Constant emittance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033292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9895E-633A-4637-8FBD-13748FD54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2 : optimizing the photon flux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898D3-4FBF-4DE2-BE98-7E989A3B2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Phase 2 aims at optimizing the ion beam excitation and photon production</a:t>
            </a:r>
          </a:p>
          <a:p>
            <a:pPr lvl="1"/>
            <a:r>
              <a:rPr lang="en-US" dirty="0"/>
              <a:t>To maintain resonant conditions for arbitrary long times</a:t>
            </a:r>
          </a:p>
          <a:p>
            <a:pPr lvl="1"/>
            <a:r>
              <a:rPr lang="en-US" dirty="0"/>
              <a:t>To reliably reproduce optimum resonant conditions </a:t>
            </a:r>
          </a:p>
          <a:p>
            <a:pPr lvl="1"/>
            <a:r>
              <a:rPr lang="en-US" dirty="0"/>
              <a:t>To reliably target specific parts of the beam in energy</a:t>
            </a:r>
          </a:p>
          <a:p>
            <a:r>
              <a:rPr lang="en-US" dirty="0"/>
              <a:t>In practice phase 1 will produce one set of optimum machine settings</a:t>
            </a:r>
          </a:p>
          <a:p>
            <a:pPr lvl="1"/>
            <a:r>
              <a:rPr lang="en-US" dirty="0"/>
              <a:t>Systematic scanning near this set will provide the optimum machine setting</a:t>
            </a:r>
          </a:p>
          <a:p>
            <a:pPr lvl="1"/>
            <a:r>
              <a:rPr lang="en-US" dirty="0"/>
              <a:t>Continuous measurement will provide information on stability and reproducibility</a:t>
            </a:r>
          </a:p>
          <a:p>
            <a:r>
              <a:rPr lang="en-US" dirty="0"/>
              <a:t>Switch to coasting SPS operation</a:t>
            </a:r>
          </a:p>
          <a:p>
            <a:pPr lvl="1"/>
            <a:r>
              <a:rPr lang="en-US" dirty="0"/>
              <a:t>Do we expect more stability and reproducibility issues ?</a:t>
            </a:r>
          </a:p>
          <a:p>
            <a:pPr lvl="1"/>
            <a:r>
              <a:rPr lang="en-US" dirty="0"/>
              <a:t>Do we need to consider a live feedback system (on ion momentum, timing and position)  to maintain the resonant condition?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0B443-CE58-47A5-8FDF-8040D9EADD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7D8E2-B2C5-4B89-A73C-2B5B467D3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59879-B794-4A3E-9514-CC011C5C9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492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3 : cooling demonstration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coasting operation and long flat-top times (~100s)</a:t>
            </a:r>
          </a:p>
          <a:p>
            <a:r>
              <a:rPr lang="en-US" dirty="0"/>
              <a:t>We could consider using the existing wall current monitor to observe the longitudinal cooling. It has a resolution of 5ps and enough sensitivity to detect the ion beam</a:t>
            </a:r>
          </a:p>
          <a:p>
            <a:endParaRPr lang="en-US" dirty="0"/>
          </a:p>
          <a:p>
            <a:r>
              <a:rPr lang="en-US" dirty="0"/>
              <a:t>Can we consider observing cooling with cycled SPS operation and up to 20/30s flat-top?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862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Accurate transition energy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accurate measurement of the resonant energy mainly depend on the understanding of all the systematics influencing the ion beam energy</a:t>
            </a:r>
          </a:p>
          <a:p>
            <a:endParaRPr lang="en-US" dirty="0"/>
          </a:p>
          <a:p>
            <a:r>
              <a:rPr lang="en-US" dirty="0"/>
              <a:t>No specific steps is foreseen but much of the work will be carried on in parallel</a:t>
            </a:r>
            <a:r>
              <a:rPr lang="en-GB" dirty="0"/>
              <a:t> such as energy calibration using two different partially striped ion species.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525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970291"/>
          </a:xfrm>
        </p:spPr>
        <p:txBody>
          <a:bodyPr anchor="t"/>
          <a:lstStyle/>
          <a:p>
            <a:r>
              <a:rPr lang="en-US" dirty="0"/>
              <a:t>Cycled/coasting operation decision tree (disregarding laser considerations)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2347" y="2274333"/>
            <a:ext cx="2484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Photon production stable over 30s flat-top operation?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171700" y="1807760"/>
            <a:ext cx="1185111" cy="52337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20219479">
            <a:off x="2276809" y="1914084"/>
            <a:ext cx="435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Yes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2266126" flipV="1">
            <a:off x="2276107" y="2935976"/>
            <a:ext cx="1185111" cy="52337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885605">
            <a:off x="2408628" y="3166282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No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7349" y="3025482"/>
            <a:ext cx="11849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Need </a:t>
            </a:r>
            <a:br>
              <a:rPr lang="en-US" dirty="0"/>
            </a:br>
            <a:r>
              <a:rPr lang="en-US" dirty="0"/>
              <a:t>feedback </a:t>
            </a:r>
            <a:br>
              <a:rPr lang="en-US" dirty="0"/>
            </a:br>
            <a:r>
              <a:rPr lang="en-US" dirty="0"/>
              <a:t>system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309013" y="1516910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need </a:t>
            </a:r>
            <a:br>
              <a:rPr lang="en-US" dirty="0"/>
            </a:br>
            <a:r>
              <a:rPr lang="en-US" dirty="0"/>
              <a:t>for feedback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706141" y="3264756"/>
            <a:ext cx="1484107" cy="30849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60959" y="3025482"/>
            <a:ext cx="172441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3 needs coasting SPS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173448" y="1505228"/>
            <a:ext cx="1601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 cooling be detected within ~30s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731018" y="1840076"/>
            <a:ext cx="37191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550770" y="1469282"/>
            <a:ext cx="709198" cy="29350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219479">
            <a:off x="6655879" y="1345735"/>
            <a:ext cx="435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Yes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28246" y="869119"/>
            <a:ext cx="182799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Phase 3 with cycled SPS</a:t>
            </a:r>
            <a:endParaRPr lang="en-GB" dirty="0"/>
          </a:p>
        </p:txBody>
      </p:sp>
      <p:cxnSp>
        <p:nvCxnSpPr>
          <p:cNvPr id="26" name="Straight Arrow Connector 25"/>
          <p:cNvCxnSpPr>
            <a:endCxn id="18" idx="0"/>
          </p:cNvCxnSpPr>
          <p:nvPr/>
        </p:nvCxnSpPr>
        <p:spPr>
          <a:xfrm>
            <a:off x="6497986" y="2265092"/>
            <a:ext cx="825182" cy="76039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2262568">
            <a:off x="6687841" y="2366646"/>
            <a:ext cx="435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No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71956" y="3871485"/>
            <a:ext cx="16314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*Machine parameters cannot be changed in cycled operations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894913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D6BA5-3CC6-4697-AF14-4C0BF7A9A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68E1F-D781-410C-B479-DE7259B14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89" y="495546"/>
            <a:ext cx="4063785" cy="3893573"/>
          </a:xfrm>
        </p:spPr>
        <p:txBody>
          <a:bodyPr>
            <a:normAutofit/>
          </a:bodyPr>
          <a:lstStyle/>
          <a:p>
            <a:r>
              <a:rPr lang="en-US" dirty="0"/>
              <a:t>Continuously updated parameter table available on the SharePoint Workspace </a:t>
            </a:r>
          </a:p>
          <a:p>
            <a:pPr lvl="1"/>
            <a:r>
              <a:rPr lang="en-US" dirty="0">
                <a:hlinkClick r:id="rId2"/>
              </a:rPr>
              <a:t>https://espace.cern.ch/PBC-acc-GammaFactory/default.aspx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https://espace.cern.ch/PBC-acc-GammaFactory/Documents%20tracked/PoP_parameters_table.xlsx?Web=1</a:t>
            </a:r>
            <a:endParaRPr lang="en-US" dirty="0"/>
          </a:p>
          <a:p>
            <a:pPr lvl="1"/>
            <a:r>
              <a:rPr lang="en-US" dirty="0"/>
              <a:t>Version controlled so anyone can change it directly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7A018-1F6B-442C-92EC-B7EB231946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30569-A4A4-4997-8F23-B407F49CFE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38B822-6B1A-476E-883E-36DCBBB69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F8E9D-AEF4-456E-9A95-49E51E519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341" y="495545"/>
            <a:ext cx="4357124" cy="341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800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72922-E6EA-4F7C-8250-B694F7094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DBE44-C58E-4E07-885F-2894C08A3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path to the PoP experiment is proposed and so far no show-stopper has been identified</a:t>
            </a:r>
          </a:p>
          <a:p>
            <a:pPr lvl="1"/>
            <a:r>
              <a:rPr lang="en-US" dirty="0"/>
              <a:t>Work on the controls, data logging and operational software can start now for tests after the shutdown, in 2021</a:t>
            </a:r>
          </a:p>
          <a:p>
            <a:pPr lvl="1"/>
            <a:endParaRPr lang="en-US" dirty="0"/>
          </a:p>
          <a:p>
            <a:r>
              <a:rPr lang="en-US" dirty="0"/>
              <a:t>Next steps :</a:t>
            </a:r>
          </a:p>
          <a:p>
            <a:pPr lvl="1"/>
            <a:r>
              <a:rPr lang="en-US" dirty="0"/>
              <a:t>Detailed specifications of the controls and operational software capabilities</a:t>
            </a:r>
          </a:p>
          <a:p>
            <a:pPr lvl="1"/>
            <a:r>
              <a:rPr lang="en-US" dirty="0"/>
              <a:t>Precisely quantify beam position and energy accuracy and reproducibility. Some measurements with beam can be done in 2021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89BDA-F583-4ABE-8ACF-DB6790209B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12C99-71C0-42B2-A7E5-311A13206B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15ECF-0D22-42E4-B211-FAC092C4B4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762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SPS aspects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199" y="2543342"/>
            <a:ext cx="4830680" cy="1396717"/>
          </a:xfrm>
        </p:spPr>
        <p:txBody>
          <a:bodyPr>
            <a:normAutofit/>
          </a:bodyPr>
          <a:lstStyle/>
          <a:p>
            <a:r>
              <a:rPr lang="en-GB" dirty="0"/>
              <a:t>Gamma Factory meeting</a:t>
            </a:r>
          </a:p>
          <a:p>
            <a:r>
              <a:rPr lang="en-GB" dirty="0"/>
              <a:t>March 2019</a:t>
            </a:r>
          </a:p>
          <a:p>
            <a:endParaRPr lang="en-US" dirty="0"/>
          </a:p>
          <a:p>
            <a:r>
              <a:rPr lang="EN-US" u="sng" dirty="0"/>
              <a:t>Y. Dutheil</a:t>
            </a:r>
            <a:r>
              <a:rPr lang="EN-US" dirty="0"/>
              <a:t>, B. Goddard</a:t>
            </a:r>
            <a:r>
              <a:rPr lang="en-US" dirty="0"/>
              <a:t>, F. Velotti</a:t>
            </a:r>
            <a:endParaRPr lang="EN-US" dirty="0"/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46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41580BB-1C5E-43F8-B51D-F912D4C0F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A32620D-017F-495C-B4B9-68953A01CD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SPS operational considerations</a:t>
            </a:r>
          </a:p>
          <a:p>
            <a:r>
              <a:rPr lang="en-US" dirty="0"/>
              <a:t>Phase 1 : resonance finding</a:t>
            </a:r>
          </a:p>
          <a:p>
            <a:r>
              <a:rPr lang="en-US" dirty="0"/>
              <a:t>Phase 2 : photon flux optimization</a:t>
            </a:r>
          </a:p>
          <a:p>
            <a:r>
              <a:rPr lang="en-US" dirty="0"/>
              <a:t>Phase 3 : cooling demonstration</a:t>
            </a:r>
          </a:p>
          <a:p>
            <a:r>
              <a:rPr lang="en-US" dirty="0"/>
              <a:t>Accurate resonant energy measurement</a:t>
            </a:r>
          </a:p>
          <a:p>
            <a:r>
              <a:rPr lang="en-US" dirty="0"/>
              <a:t>Conclusion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305651-CE01-43E7-A783-95C36FF0D3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681650-4AFF-4E14-B545-3D1FA1EF68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F71034-3318-4790-8D22-1148B27D9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705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9375F-4513-45CE-A7B3-61F7F2D7D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34ACC-F406-450C-9F68-788258359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495546"/>
            <a:ext cx="8967020" cy="3893573"/>
          </a:xfrm>
        </p:spPr>
        <p:txBody>
          <a:bodyPr>
            <a:normAutofit/>
          </a:bodyPr>
          <a:lstStyle/>
          <a:p>
            <a:r>
              <a:rPr lang="en-US" dirty="0"/>
              <a:t>The SPS may run in two different modes</a:t>
            </a:r>
          </a:p>
          <a:p>
            <a:pPr lvl="1"/>
            <a:r>
              <a:rPr lang="en-US" dirty="0"/>
              <a:t>Coasting mode where the beam is injected, accelerated and maintained for any length of time</a:t>
            </a:r>
          </a:p>
          <a:p>
            <a:pPr lvl="1"/>
            <a:r>
              <a:rPr lang="en-US" dirty="0"/>
              <a:t>A cycled mode where the beam is maintained for up to 10/20s</a:t>
            </a:r>
          </a:p>
          <a:p>
            <a:pPr lvl="1"/>
            <a:endParaRPr lang="en-US" dirty="0"/>
          </a:p>
          <a:p>
            <a:r>
              <a:rPr lang="en-US" dirty="0"/>
              <a:t>Cycled operation is favored as it allows multiple user to use the SPS in parallel </a:t>
            </a:r>
          </a:p>
          <a:p>
            <a:pPr lvl="1"/>
            <a:r>
              <a:rPr lang="en-US" dirty="0"/>
              <a:t>Cycles (up to 10/20s) with a repetition rate of 30/60s</a:t>
            </a:r>
          </a:p>
          <a:p>
            <a:pPr lvl="1"/>
            <a:r>
              <a:rPr lang="en-US" dirty="0"/>
              <a:t>Phase 1 resonance finding could make best use of cycled operation</a:t>
            </a:r>
          </a:p>
          <a:p>
            <a:r>
              <a:rPr lang="en-US" dirty="0"/>
              <a:t>Coasting mode imposes the dedication of the SPS to the experiment</a:t>
            </a:r>
          </a:p>
          <a:p>
            <a:pPr lvl="1"/>
            <a:r>
              <a:rPr lang="en-US" dirty="0"/>
              <a:t>Allocated in shifts of 8/10 hours for up to maybe 3 shifts per year</a:t>
            </a:r>
          </a:p>
          <a:p>
            <a:pPr lvl="1"/>
            <a:r>
              <a:rPr lang="en-US" dirty="0"/>
              <a:t>Considered for end of phase 2 + phase 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91143-61E0-4FED-B609-34AC441E07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7E20A-804C-4297-AB0B-9171BA3A3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C0E90-3EDA-4699-BD8F-78E62F1FF1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66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1, resonance finding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dimension overlap required to achieve excitation</a:t>
            </a:r>
          </a:p>
          <a:p>
            <a:pPr lvl="1"/>
            <a:r>
              <a:rPr lang="en-US" dirty="0"/>
              <a:t>Horizontal &amp; vertical positions matching</a:t>
            </a:r>
          </a:p>
          <a:p>
            <a:pPr lvl="1"/>
            <a:r>
              <a:rPr lang="en-US" dirty="0"/>
              <a:t>Energy matching</a:t>
            </a:r>
          </a:p>
          <a:p>
            <a:pPr lvl="1"/>
            <a:r>
              <a:rPr lang="en-US" dirty="0"/>
              <a:t>Time matching</a:t>
            </a:r>
          </a:p>
          <a:p>
            <a:pPr lvl="1"/>
            <a:endParaRPr lang="en-US" dirty="0"/>
          </a:p>
          <a:p>
            <a:r>
              <a:rPr lang="en-US" dirty="0"/>
              <a:t>All dimensions need simultaneous overlap to induce ion excitation and observe the emitted photons</a:t>
            </a:r>
          </a:p>
          <a:p>
            <a:pPr lvl="1"/>
            <a:r>
              <a:rPr lang="en-US" dirty="0"/>
              <a:t>Ion-laser interaction off the resonance cannot be observed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119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 cycled SPS</a:t>
            </a:r>
          </a:p>
          <a:p>
            <a:pPr lvl="1"/>
            <a:r>
              <a:rPr lang="en-US" dirty="0"/>
              <a:t>Relaxed time constraints as it is operated in parallel with other users</a:t>
            </a:r>
          </a:p>
          <a:p>
            <a:pPr lvl="1"/>
            <a:r>
              <a:rPr lang="en-US" dirty="0"/>
              <a:t>SPS systems functions are preloaded </a:t>
            </a:r>
            <a:br>
              <a:rPr lang="en-US" dirty="0"/>
            </a:br>
            <a:r>
              <a:rPr lang="en-US" dirty="0"/>
              <a:t>Beam shape (optics) and position cannot be changed during the cycle based on observations </a:t>
            </a:r>
            <a:r>
              <a:rPr lang="en-US"/>
              <a:t>(feedback)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Systematic scanning in 4 dimensions of the parameters space</a:t>
            </a:r>
          </a:p>
          <a:p>
            <a:pPr lvl="1"/>
            <a:r>
              <a:rPr lang="en-US" dirty="0"/>
              <a:t>Fully automatized, from parameter set to beam and instrumentation recording. Intrinsically possible to be done with the SPS control but requires development time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1, resonance finding : procedure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344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90" y="495546"/>
            <a:ext cx="6349131" cy="389357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Beam position accuracy is dominated by BPMs and quadrupole misalignment while reproducibility is limited by magnet field an current changes</a:t>
            </a:r>
          </a:p>
          <a:p>
            <a:pPr lvl="1"/>
            <a:r>
              <a:rPr lang="en-US" dirty="0"/>
              <a:t>Preliminary estimations place the beam position accuracy to ~0.5mm in both planes and its reproducibility to less than ~0.2mm/0.05mm for horizontal and vertical planes.</a:t>
            </a:r>
          </a:p>
          <a:p>
            <a:pPr lvl="1"/>
            <a:r>
              <a:rPr lang="en-US" dirty="0"/>
              <a:t>Initial resonance finding may require a scan of the ion beam position by up to 2.5mm or 5 steps of 0.5mm in each plane for a total of 25 positions.</a:t>
            </a:r>
          </a:p>
          <a:p>
            <a:pPr lvl="1"/>
            <a:endParaRPr lang="en-US" dirty="0"/>
          </a:p>
          <a:p>
            <a:r>
              <a:rPr lang="en-US" dirty="0"/>
              <a:t>Beam position may be changed within 10ms allowing the space to be scanned within 0.25s</a:t>
            </a:r>
          </a:p>
          <a:p>
            <a:r>
              <a:rPr lang="en-US" dirty="0"/>
              <a:t>Once the maximum overlap position is identified the reproducibility should have a small, but non negligible, effect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1, resonance finding : beam position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406" y="1002288"/>
            <a:ext cx="2508104" cy="17105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652" y="2651147"/>
            <a:ext cx="2502857" cy="169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694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1, resonance finding : ion beam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energy accuracy is dominated by the uncertainty on the integrated dipole field along the beam trajectory</a:t>
            </a:r>
          </a:p>
          <a:p>
            <a:pPr lvl="1"/>
            <a:r>
              <a:rPr lang="en-US" dirty="0"/>
              <a:t>Accounting for ion beam energy accuracy, stability and interaction angle preliminary estimation places the upper bound of the uncertainty at 0.1%</a:t>
            </a:r>
          </a:p>
          <a:p>
            <a:pPr lvl="1"/>
            <a:r>
              <a:rPr lang="en-US" dirty="0"/>
              <a:t>Reproducibility of the energy should be better than 0.03%, small compared with the laser bandwidth of 0.1%</a:t>
            </a:r>
          </a:p>
          <a:p>
            <a:pPr lvl="1"/>
            <a:endParaRPr lang="en-US" dirty="0"/>
          </a:p>
          <a:p>
            <a:r>
              <a:rPr lang="en-US" dirty="0"/>
              <a:t>Energy of the beam may be changed Constant-Optics scaling </a:t>
            </a:r>
          </a:p>
          <a:p>
            <a:pPr lvl="1"/>
            <a:r>
              <a:rPr lang="en-US" dirty="0"/>
              <a:t>was recently developed for slow extraction and allows energy change independent from beam optics or position</a:t>
            </a:r>
          </a:p>
          <a:p>
            <a:pPr lvl="1"/>
            <a:r>
              <a:rPr lang="en-US" dirty="0"/>
              <a:t>We consider a scanning of the energy over a range of ±0.1%, in 10 steps</a:t>
            </a:r>
          </a:p>
          <a:p>
            <a:pPr lvl="1"/>
            <a:r>
              <a:rPr lang="en-US" dirty="0"/>
              <a:t>Each energy step could take 10ms so the complete energy scan may take 0.1s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605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1, resonance finding : ion bunch timing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Laser pulse is up to 100ps at 40MHz and Ion bunch is 210ps, at most at 13MHz</a:t>
            </a:r>
          </a:p>
          <a:p>
            <a:pPr lvl="1"/>
            <a:r>
              <a:rPr lang="en-US" dirty="0"/>
              <a:t>Initial overlap cannot be known but reproducibility should be very good and much lower than the ion bunch length of 210ps</a:t>
            </a:r>
          </a:p>
          <a:p>
            <a:pPr lvl="1"/>
            <a:endParaRPr lang="en-US" dirty="0"/>
          </a:p>
          <a:p>
            <a:r>
              <a:rPr lang="en-US" dirty="0"/>
              <a:t>Systematics scanning of the timing will be needed for initial resonance finding</a:t>
            </a:r>
          </a:p>
          <a:p>
            <a:pPr lvl="1"/>
            <a:r>
              <a:rPr lang="en-US" dirty="0"/>
              <a:t>Specifics and procedure to be discussed as it depends on the approach agreed to synchronize the laser to the ion bunch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27/03/2019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Gamma Factory March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91755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145811-00F6-4C16-9F7E-410B8188E32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6103</TotalTime>
  <Words>1229</Words>
  <Application>Microsoft Office PowerPoint</Application>
  <PresentationFormat>On-screen Show (16:9)</PresentationFormat>
  <Paragraphs>175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Optima</vt:lpstr>
      <vt:lpstr>CERNCorporate16-9</vt:lpstr>
      <vt:lpstr>PowerPoint Presentation</vt:lpstr>
      <vt:lpstr>SPS aspects</vt:lpstr>
      <vt:lpstr>Layout</vt:lpstr>
      <vt:lpstr>Operational considerations</vt:lpstr>
      <vt:lpstr>Phase 1, resonance finding</vt:lpstr>
      <vt:lpstr>Phase 1, resonance finding : procedure</vt:lpstr>
      <vt:lpstr>Phase 1, resonance finding : beam position</vt:lpstr>
      <vt:lpstr>Phase 1, resonance finding : ion beam energy</vt:lpstr>
      <vt:lpstr>Phase 1, resonance finding : ion bunch timing</vt:lpstr>
      <vt:lpstr>Phase 1, resonance finding : scanning plan</vt:lpstr>
      <vt:lpstr>Phase 1, resonance finding : dilution plan</vt:lpstr>
      <vt:lpstr>Phase 2 : optimizing the photon flux</vt:lpstr>
      <vt:lpstr>Phase 3 : cooling demonstration</vt:lpstr>
      <vt:lpstr>Accurate transition energy measurement</vt:lpstr>
      <vt:lpstr>Cycled/coasting operation decision tree (disregarding laser considerations)</vt:lpstr>
      <vt:lpstr>SPS parameters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91</cp:revision>
  <dcterms:created xsi:type="dcterms:W3CDTF">2012-11-30T11:04:26Z</dcterms:created>
  <dcterms:modified xsi:type="dcterms:W3CDTF">2019-03-26T16:46:56Z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