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338" r:id="rId2"/>
    <p:sldId id="341" r:id="rId3"/>
    <p:sldId id="405" r:id="rId4"/>
    <p:sldId id="408" r:id="rId5"/>
    <p:sldId id="392" r:id="rId6"/>
    <p:sldId id="406" r:id="rId7"/>
    <p:sldId id="420" r:id="rId8"/>
    <p:sldId id="422" r:id="rId9"/>
    <p:sldId id="412" r:id="rId10"/>
    <p:sldId id="423" r:id="rId11"/>
    <p:sldId id="409" r:id="rId12"/>
  </p:sldIdLst>
  <p:sldSz cx="12192000" cy="6858000"/>
  <p:notesSz cx="9872663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2" userDrawn="1">
          <p15:clr>
            <a:srgbClr val="A4A3A4"/>
          </p15:clr>
        </p15:guide>
        <p15:guide id="2" pos="311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t2" initials="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1D1"/>
    <a:srgbClr val="0055A0"/>
    <a:srgbClr val="FFFFFF"/>
    <a:srgbClr val="005828"/>
    <a:srgbClr val="FF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35" autoAdjust="0"/>
    <p:restoredTop sz="96866" autoAdjust="0"/>
  </p:normalViewPr>
  <p:slideViewPr>
    <p:cSldViewPr snapToGrid="0" snapToObjects="1">
      <p:cViewPr varScale="1">
        <p:scale>
          <a:sx n="122" d="100"/>
          <a:sy n="122" d="100"/>
        </p:scale>
        <p:origin x="96" y="30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76" d="100"/>
          <a:sy n="76" d="100"/>
        </p:scale>
        <p:origin x="-2088" y="-128"/>
      </p:cViewPr>
      <p:guideLst>
        <p:guide orient="horz" pos="2142"/>
        <p:guide pos="311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image" Target="../media/image15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image" Target="../media/image19.emf"/><Relationship Id="rId4" Type="http://schemas.openxmlformats.org/officeDocument/2006/relationships/image" Target="../media/image2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3"/>
            <a:ext cx="4279230" cy="341296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1129" y="3"/>
            <a:ext cx="4279230" cy="341296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D3F5B3BF-D9F3-4E95-B71D-1E367DE8B973}" type="datetimeFigureOut">
              <a:rPr lang="en-GB" smtClean="0"/>
              <a:t>22/02/2019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6456380"/>
            <a:ext cx="4279230" cy="341296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1129" y="6456380"/>
            <a:ext cx="4279230" cy="341296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C41F9635-494B-4BBC-A0A9-927193F262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530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4278154" cy="339883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228" y="1"/>
            <a:ext cx="4278154" cy="339883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70175" y="509588"/>
            <a:ext cx="4532313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267" y="3228897"/>
            <a:ext cx="7898130" cy="3058954"/>
          </a:xfrm>
          <a:prstGeom prst="rect">
            <a:avLst/>
          </a:prstGeom>
        </p:spPr>
        <p:txBody>
          <a:bodyPr vert="horz" lIns="90727" tIns="45363" rIns="90727" bIns="4536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6456614"/>
            <a:ext cx="4278154" cy="339883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228" y="6456614"/>
            <a:ext cx="4278154" cy="339883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70175" y="509588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4419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70175" y="509588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4937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70175" y="509588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9012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70175" y="509588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4885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70175" y="509588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0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132C37-1304-4880-A958-9165C5DDA1E1}" type="datetime1">
              <a:rPr lang="en-US" smtClean="0"/>
              <a:t>2/22/2019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A2E3B-32E6-4014-8A67-F0A11937079F}" type="datetime1">
              <a:rPr lang="en-US" smtClean="0"/>
              <a:t>2/22/2019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4D91E-3B5A-4805-8951-CC8B86D5D4DE}" type="datetime1">
              <a:rPr lang="en-US" smtClean="0"/>
              <a:t>2/22/2019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3B9A5-259C-4924-AF17-2E3736499041}" type="datetime1">
              <a:rPr lang="en-US" smtClean="0"/>
              <a:t>2/22/2019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DE602-1342-4B90-BEEE-E6916D4D718F}" type="datetime1">
              <a:rPr lang="en-US" smtClean="0"/>
              <a:t>2/22/2019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2901A-27B0-4105-B959-146AA0A884F6}" type="datetime1">
              <a:rPr lang="en-US" smtClean="0"/>
              <a:t>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08FA-233A-814D-A47D-3715EAA33C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961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87" y="2878269"/>
            <a:ext cx="1629261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31A2D-81A5-4EEA-9CE2-7F41B1BF0001}" type="datetime1">
              <a:rPr lang="en-US" smtClean="0"/>
              <a:t>2/22/2019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19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CE93E-3112-4083-84BB-2F2D2763448E}" type="datetime1">
              <a:rPr lang="en-US" smtClean="0"/>
              <a:t>2/22/2019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CD25F-EB88-4927-B272-D99CF7D2E20B}" type="datetime1">
              <a:rPr lang="en-US" smtClean="0"/>
              <a:t>2/22/2019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173691-495B-4559-A784-B424B33E5E18}" type="datetime1">
              <a:rPr lang="en-US" smtClean="0"/>
              <a:t>2/22/2019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3C2E-7FA5-4B7C-A308-45FA82448DF2}" type="datetime1">
              <a:rPr lang="en-US" smtClean="0"/>
              <a:t>2/22/2019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0" y="-27384"/>
            <a:ext cx="121920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0" y="913060"/>
            <a:ext cx="12192000" cy="50799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BDE7F-2A2F-45D2-8407-49A59CB8A9C3}" type="datetime1">
              <a:rPr lang="en-US" smtClean="0"/>
              <a:t>2/22/2019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Image 4" descr="bande-01.eps"/>
          <p:cNvPicPr>
            <a:picLocks noChangeAspect="1"/>
          </p:cNvPicPr>
          <p:nvPr userDrawn="1"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cxnSp>
        <p:nvCxnSpPr>
          <p:cNvPr id="10" name="Gerade Verbindung 29"/>
          <p:cNvCxnSpPr/>
          <p:nvPr userDrawn="1"/>
        </p:nvCxnSpPr>
        <p:spPr>
          <a:xfrm flipV="1">
            <a:off x="0" y="836712"/>
            <a:ext cx="12192000" cy="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  <p:sldLayoutId id="2147483679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.emf"/><Relationship Id="rId5" Type="http://schemas.openxmlformats.org/officeDocument/2006/relationships/image" Target="../media/image12.JP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hyperlink" Target="file:///C:\Users\dschoerl\Websites\_norep\lhc-div-mms\tests\MAG\docum\Presentations\MDT_fell_ass_stu\MCBC_RadiationDoses_Cerutti.pptx" TargetMode="Externa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8.png"/><Relationship Id="rId5" Type="http://schemas.openxmlformats.org/officeDocument/2006/relationships/image" Target="../media/image15.emf"/><Relationship Id="rId10" Type="http://schemas.openxmlformats.org/officeDocument/2006/relationships/image" Target="../media/image17.emf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0.emf"/><Relationship Id="rId11" Type="http://schemas.openxmlformats.org/officeDocument/2006/relationships/image" Target="../media/image22.emf"/><Relationship Id="rId5" Type="http://schemas.openxmlformats.org/officeDocument/2006/relationships/oleObject" Target="../embeddings/oleObject6.bin"/><Relationship Id="rId10" Type="http://schemas.openxmlformats.org/officeDocument/2006/relationships/oleObject" Target="../embeddings/oleObject8.bin"/><Relationship Id="rId4" Type="http://schemas.openxmlformats.org/officeDocument/2006/relationships/image" Target="../media/image19.emf"/><Relationship Id="rId9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7.jpg"/><Relationship Id="rId4" Type="http://schemas.openxmlformats.org/officeDocument/2006/relationships/image" Target="../media/image2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869" y="918546"/>
            <a:ext cx="1169623" cy="1157868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0" y="2855775"/>
            <a:ext cx="12019276" cy="290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The </a:t>
            </a:r>
            <a:r>
              <a:rPr lang="en-GB" sz="3200" dirty="0" smtClean="0"/>
              <a:t>MCBC and MCBY LHC magnet consolidation</a:t>
            </a:r>
          </a:p>
          <a:p>
            <a:pPr algn="ctr"/>
            <a:endParaRPr lang="en-US" sz="2100" b="1" dirty="0"/>
          </a:p>
          <a:p>
            <a:pPr algn="ctr"/>
            <a:r>
              <a:rPr lang="en-US" sz="2100" b="1" dirty="0" smtClean="0"/>
              <a:t>Daniel Schoerling</a:t>
            </a:r>
          </a:p>
          <a:p>
            <a:pPr algn="ctr"/>
            <a:r>
              <a:rPr lang="en-US" sz="1600" b="1" dirty="0"/>
              <a:t>Luca Bottura, Francesco Cerutti, Glyn Kirby, </a:t>
            </a:r>
            <a:r>
              <a:rPr lang="en-US" sz="1600" b="1" dirty="0" smtClean="0"/>
              <a:t>Sandrine Le Naour, Alexandre </a:t>
            </a:r>
            <a:r>
              <a:rPr lang="en-US" sz="1600" b="1" dirty="0"/>
              <a:t>Louzguiti, Daniela Sousa, Sandra Tavares, Jean-Philippe Tock </a:t>
            </a:r>
          </a:p>
          <a:p>
            <a:pPr algn="ctr"/>
            <a:endParaRPr lang="en-US" sz="2100" b="1" dirty="0" smtClean="0"/>
          </a:p>
          <a:p>
            <a:pPr algn="ctr"/>
            <a:r>
              <a:rPr lang="en-US" sz="2100" b="1" dirty="0" smtClean="0"/>
              <a:t>28 February 2019</a:t>
            </a:r>
          </a:p>
          <a:p>
            <a:pPr algn="ctr"/>
            <a:endParaRPr lang="en-US" sz="2100" b="1" dirty="0"/>
          </a:p>
          <a:p>
            <a:pPr algn="ctr"/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14836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Procurement strategy: Is CCT an option?</a:t>
            </a:r>
            <a:endParaRPr lang="en-US" sz="40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0" y="836713"/>
            <a:ext cx="12192000" cy="5042709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just">
              <a:buFont typeface="Arial"/>
              <a:buNone/>
            </a:pPr>
            <a:endParaRPr lang="en-US" sz="2100" dirty="0" smtClean="0"/>
          </a:p>
          <a:p>
            <a:pPr marL="36576" indent="0" algn="just">
              <a:buFont typeface="Arial"/>
              <a:buNone/>
            </a:pPr>
            <a:endParaRPr lang="en-US" sz="2100" dirty="0" smtClean="0"/>
          </a:p>
          <a:p>
            <a:pPr marL="36576" indent="0" algn="just">
              <a:buFont typeface="Arial"/>
              <a:buNone/>
            </a:pPr>
            <a:endParaRPr lang="fr-CH" sz="2100" dirty="0" smtClean="0"/>
          </a:p>
          <a:p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208863" y="950051"/>
            <a:ext cx="7768424" cy="5186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The use of magnets of the CCT design is under discussion. Many turns to keep the nominal current ~100 A. Also the conceptual design would likely require energy extraction for </a:t>
            </a:r>
            <a:r>
              <a:rPr lang="en-US" dirty="0" smtClean="0"/>
              <a:t>protection. Current CCT design has a nominal current of 450 A.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University </a:t>
            </a:r>
            <a:r>
              <a:rPr lang="en-US" dirty="0" smtClean="0"/>
              <a:t>of Uppsala has expressed their interest in exploring the CCT option in detail taking into account the specific requirements for these spare magnets in terms of operating </a:t>
            </a:r>
            <a:r>
              <a:rPr lang="en-US" dirty="0" smtClean="0"/>
              <a:t>current and </a:t>
            </a:r>
            <a:r>
              <a:rPr lang="en-US" dirty="0" smtClean="0"/>
              <a:t>protection. The CCT may promise an efficient and cheaper production for a small series of magnets compared to the cos-</a:t>
            </a:r>
            <a:r>
              <a:rPr lang="en-US" dirty="0" smtClean="0">
                <a:sym typeface="Symbol" panose="05050102010706020507" pitchFamily="18" charset="2"/>
              </a:rPr>
              <a:t>, as it requires less tooling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ym typeface="Symbol" panose="05050102010706020507" pitchFamily="18" charset="2"/>
              </a:rPr>
              <a:t>One possibility would be </a:t>
            </a:r>
            <a:r>
              <a:rPr lang="en-GB" dirty="0" smtClean="0">
                <a:sym typeface="Symbol" panose="05050102010706020507" pitchFamily="18" charset="2"/>
              </a:rPr>
              <a:t>using </a:t>
            </a:r>
            <a:r>
              <a:rPr lang="en-GB" dirty="0">
                <a:sym typeface="Symbol" panose="05050102010706020507" pitchFamily="18" charset="2"/>
              </a:rPr>
              <a:t>a rope conductor with small </a:t>
            </a:r>
            <a:r>
              <a:rPr lang="en-GB" dirty="0" smtClean="0">
                <a:sym typeface="Symbol" panose="05050102010706020507" pitchFamily="18" charset="2"/>
              </a:rPr>
              <a:t>insulated wires 0.3 mm </a:t>
            </a:r>
            <a:r>
              <a:rPr lang="en-GB" dirty="0">
                <a:sym typeface="Symbol" panose="05050102010706020507" pitchFamily="18" charset="2"/>
              </a:rPr>
              <a:t>(open questions: detailed design, production, </a:t>
            </a:r>
            <a:r>
              <a:rPr lang="en-GB" dirty="0" smtClean="0">
                <a:sym typeface="Symbol" panose="05050102010706020507" pitchFamily="18" charset="2"/>
              </a:rPr>
              <a:t>protection, etc.)</a:t>
            </a:r>
            <a:endParaRPr lang="en-GB" dirty="0">
              <a:sym typeface="Symbol" panose="05050102010706020507" pitchFamily="18" charset="2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ym typeface="Symbol" panose="05050102010706020507" pitchFamily="18" charset="2"/>
              </a:rPr>
              <a:t>The </a:t>
            </a:r>
            <a:r>
              <a:rPr lang="en-US" dirty="0" smtClean="0">
                <a:sym typeface="Symbol" panose="05050102010706020507" pitchFamily="18" charset="2"/>
              </a:rPr>
              <a:t>results of this study would become available earliest 2022, in case funding is made available (answer to funding request is expected latest in December 2019)</a:t>
            </a:r>
          </a:p>
          <a:p>
            <a:pPr>
              <a:spcAft>
                <a:spcPts val="600"/>
              </a:spcAft>
            </a:pPr>
            <a:endParaRPr lang="en-US" dirty="0"/>
          </a:p>
          <a:p>
            <a:pPr>
              <a:spcAft>
                <a:spcPts val="600"/>
              </a:spcAft>
            </a:pPr>
            <a:endParaRPr lang="en-GB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682785" y="983156"/>
            <a:ext cx="3509214" cy="2631910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9057" y="4007400"/>
            <a:ext cx="3381375" cy="1209675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11149667" y="3999584"/>
            <a:ext cx="976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solidFill>
                  <a:schemeClr val="bg1"/>
                </a:solidFill>
              </a:rPr>
              <a:t>Elektroisola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67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New spare magnets, </a:t>
            </a:r>
            <a:r>
              <a:rPr lang="en-US" sz="4000" smtClean="0"/>
              <a:t>scope and requirements</a:t>
            </a:r>
            <a:endParaRPr lang="en-US" sz="40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0" y="836713"/>
            <a:ext cx="12192000" cy="5042709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en-US" sz="1800" dirty="0" smtClean="0"/>
              <a:t>Other alternatives should be studied and further testing could be beneficial 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en-US" sz="1800" dirty="0" smtClean="0"/>
              <a:t>We propose to procure only MCBY magnets, as they have similar parameters, except for the aperture, which is larger:</a:t>
            </a:r>
          </a:p>
          <a:p>
            <a:pPr lvl="1" algn="just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en-US" sz="1600" dirty="0" smtClean="0"/>
              <a:t>MCBC can be replaced with MCBY + shielding </a:t>
            </a:r>
            <a:r>
              <a:rPr lang="en-US" sz="1600" dirty="0" smtClean="0">
                <a:sym typeface="Symbol" panose="05050102010706020507" pitchFamily="18" charset="2"/>
              </a:rPr>
              <a:t></a:t>
            </a:r>
            <a:r>
              <a:rPr lang="en-US" sz="1600" dirty="0" smtClean="0"/>
              <a:t> one order of magnitude smaller radiation load expected on the magnet</a:t>
            </a:r>
          </a:p>
          <a:p>
            <a:pPr lvl="1" algn="just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en-US" sz="1600" dirty="0" smtClean="0"/>
              <a:t>Only one type of magnet to be procured </a:t>
            </a:r>
            <a:r>
              <a:rPr lang="en-US" sz="1600" dirty="0" smtClean="0">
                <a:sym typeface="Symbol" panose="05050102010706020507" pitchFamily="18" charset="2"/>
              </a:rPr>
              <a:t> cost benefit</a:t>
            </a:r>
            <a:endParaRPr lang="en-US" sz="1600" dirty="0" smtClean="0"/>
          </a:p>
          <a:p>
            <a:pPr lvl="1" algn="just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en-US" sz="1600" dirty="0" smtClean="0"/>
              <a:t>Integration study on-going: no showstopper expected</a:t>
            </a:r>
          </a:p>
          <a:p>
            <a:pPr lvl="1" algn="just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en-US" sz="1600" dirty="0" smtClean="0"/>
              <a:t>Power converter and power circuit seems compatible, but final confirmation pending from TE/EPC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en-US" sz="1800" dirty="0" smtClean="0"/>
              <a:t>Spare MCBY magnets to be procured should be radiation resistant up to ~10 </a:t>
            </a:r>
            <a:r>
              <a:rPr lang="en-US" sz="1800" dirty="0" err="1" smtClean="0"/>
              <a:t>MGy</a:t>
            </a:r>
            <a:endParaRPr lang="en-US" sz="1800" dirty="0"/>
          </a:p>
          <a:p>
            <a:pPr lvl="1" algn="just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en-US" sz="1600" dirty="0" smtClean="0"/>
              <a:t>Polyimide enamel insulation</a:t>
            </a:r>
          </a:p>
          <a:p>
            <a:pPr lvl="1" algn="just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</a:pPr>
            <a:r>
              <a:rPr lang="en-US" sz="1600" dirty="0" smtClean="0"/>
              <a:t>Epoxy selection to be evaluated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/>
              <a:t>33(+2) MCBY magnets might need to be changed (2 in LS3, 8 in LS4 (</a:t>
            </a:r>
            <a:r>
              <a:rPr lang="en-US" sz="1800" dirty="0" err="1" smtClean="0"/>
              <a:t>tbd</a:t>
            </a:r>
            <a:r>
              <a:rPr lang="en-US" sz="1800" dirty="0" smtClean="0"/>
              <a:t>), etc.) depending on the outcome of the discussions and further testing</a:t>
            </a:r>
          </a:p>
          <a:p>
            <a:pPr algn="just"/>
            <a:endParaRPr lang="en-US" sz="1800" dirty="0" smtClean="0"/>
          </a:p>
          <a:p>
            <a:pPr marL="36576" indent="0" algn="just">
              <a:buFont typeface="Arial"/>
              <a:buNone/>
            </a:pPr>
            <a:endParaRPr lang="en-US" sz="1800" dirty="0" smtClean="0"/>
          </a:p>
          <a:p>
            <a:pPr marL="36576" indent="0" algn="just">
              <a:buFont typeface="Arial"/>
              <a:buNone/>
            </a:pPr>
            <a:endParaRPr lang="en-US" sz="1800" dirty="0" smtClean="0"/>
          </a:p>
          <a:p>
            <a:pPr marL="36576" indent="0" algn="just">
              <a:buFont typeface="Arial"/>
              <a:buNone/>
            </a:pPr>
            <a:endParaRPr lang="fr-CH" sz="1800" dirty="0" smtClean="0"/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11654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/>
              <a:t>	</a:t>
            </a:r>
            <a:r>
              <a:rPr lang="de-CH" sz="4000" dirty="0" smtClean="0"/>
              <a:t>Content</a:t>
            </a:r>
            <a:endParaRPr lang="en-US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0" y="836713"/>
            <a:ext cx="11512062" cy="5042709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dirty="0" smtClean="0"/>
              <a:t>Magnets discussed in this presentation and expected radiation load</a:t>
            </a: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dirty="0" smtClean="0"/>
              <a:t>Radiation testing</a:t>
            </a: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dirty="0" smtClean="0"/>
              <a:t>Design of MCBC/MCBY</a:t>
            </a: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dirty="0" smtClean="0"/>
              <a:t>Procurement </a:t>
            </a:r>
            <a:r>
              <a:rPr lang="en-US" sz="1800" dirty="0"/>
              <a:t>strategy</a:t>
            </a:r>
            <a:endParaRPr lang="en-US" sz="1800" b="1" dirty="0"/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dirty="0" smtClean="0"/>
              <a:t>New </a:t>
            </a:r>
            <a:r>
              <a:rPr lang="en-US" sz="1800" dirty="0"/>
              <a:t>spare magnets, requirements</a:t>
            </a: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fr-CH" sz="1800" dirty="0" smtClean="0"/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252377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MCBC and MCBY corrector magnets</a:t>
            </a:r>
            <a:endParaRPr lang="en-US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655" y="3301908"/>
            <a:ext cx="2618842" cy="2601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1490" y="3339461"/>
            <a:ext cx="2653300" cy="2601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774495" y="5822009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MCBY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/>
          <a:srcRect l="20368" r="27182"/>
          <a:stretch/>
        </p:blipFill>
        <p:spPr>
          <a:xfrm>
            <a:off x="1074166" y="1123334"/>
            <a:ext cx="3738661" cy="219592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65903" y="5822557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MCBC</a:t>
            </a:r>
            <a:endParaRPr lang="en-GB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9126858"/>
              </p:ext>
            </p:extLst>
          </p:nvPr>
        </p:nvGraphicFramePr>
        <p:xfrm>
          <a:off x="5908431" y="1275414"/>
          <a:ext cx="6119813" cy="4478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3" name="Document" r:id="rId7" imgW="6119195" imgH="4478331" progId="Word.Document.12">
                  <p:embed/>
                </p:oleObj>
              </mc:Choice>
              <mc:Fallback>
                <p:oleObj name="Document" r:id="rId7" imgW="6119195" imgH="447833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908431" y="1275414"/>
                        <a:ext cx="6119813" cy="4478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17993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Some words on how they were produced</a:t>
            </a:r>
            <a:endParaRPr lang="en-US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" y="969530"/>
            <a:ext cx="6090726" cy="4909892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chemeClr val="tx1"/>
              </a:buClr>
            </a:pPr>
            <a:r>
              <a:rPr lang="en-US" sz="1800" dirty="0" smtClean="0"/>
              <a:t>Round wire was insulated and rolled down to a rectangular wire</a:t>
            </a:r>
          </a:p>
          <a:p>
            <a:pPr algn="just">
              <a:buClr>
                <a:schemeClr val="tx1"/>
              </a:buClr>
            </a:pPr>
            <a:r>
              <a:rPr lang="en-US" sz="1800" dirty="0" smtClean="0"/>
              <a:t>Ribbon cable, made with a custom-made machine and epoxy: </a:t>
            </a:r>
            <a:r>
              <a:rPr lang="en-GB" sz="1800" dirty="0" smtClean="0"/>
              <a:t>CY1300 </a:t>
            </a:r>
            <a:r>
              <a:rPr lang="en-GB" sz="1800" dirty="0"/>
              <a:t>(95 </a:t>
            </a:r>
            <a:r>
              <a:rPr lang="en-GB" sz="1800" dirty="0" err="1"/>
              <a:t>pbw</a:t>
            </a:r>
            <a:r>
              <a:rPr lang="en-GB" sz="1800" dirty="0"/>
              <a:t>) </a:t>
            </a:r>
            <a:r>
              <a:rPr lang="en-GB" sz="1800" dirty="0" smtClean="0"/>
              <a:t>and DY026 </a:t>
            </a:r>
            <a:r>
              <a:rPr lang="en-GB" sz="1800" dirty="0"/>
              <a:t>(5 </a:t>
            </a:r>
            <a:r>
              <a:rPr lang="en-GB" sz="1800" dirty="0" err="1"/>
              <a:t>pbw</a:t>
            </a:r>
            <a:r>
              <a:rPr lang="en-GB" sz="1800" dirty="0"/>
              <a:t>) supplied by Ciba-Geigy Polymers</a:t>
            </a:r>
            <a:endParaRPr lang="en-US" sz="1800" dirty="0" smtClean="0"/>
          </a:p>
          <a:p>
            <a:pPr algn="just">
              <a:buClr>
                <a:schemeClr val="tx1"/>
              </a:buClr>
            </a:pPr>
            <a:r>
              <a:rPr lang="en-US" sz="1800" dirty="0" smtClean="0"/>
              <a:t>Coil winding with ribbon cable (cos-theta coils, one layer)</a:t>
            </a:r>
          </a:p>
          <a:p>
            <a:pPr algn="just">
              <a:buClr>
                <a:schemeClr val="tx1"/>
              </a:buClr>
            </a:pPr>
            <a:r>
              <a:rPr lang="en-US" sz="1800" dirty="0" smtClean="0"/>
              <a:t>Coil impregnation with </a:t>
            </a:r>
            <a:r>
              <a:rPr lang="en-GB" sz="1800" dirty="0"/>
              <a:t>Araldite GY 285 (</a:t>
            </a:r>
            <a:r>
              <a:rPr lang="en-GB" sz="1800" dirty="0" err="1"/>
              <a:t>Bisphenol</a:t>
            </a:r>
            <a:r>
              <a:rPr lang="en-GB" sz="1800" dirty="0"/>
              <a:t> F, 100 </a:t>
            </a:r>
            <a:r>
              <a:rPr lang="en-GB" sz="1800" dirty="0" err="1"/>
              <a:t>pbw</a:t>
            </a:r>
            <a:r>
              <a:rPr lang="en-GB" sz="1800" dirty="0"/>
              <a:t>) supplied by Ciba-</a:t>
            </a:r>
            <a:r>
              <a:rPr lang="en-GB" sz="1800" dirty="0" err="1"/>
              <a:t>Ceigy</a:t>
            </a:r>
            <a:r>
              <a:rPr lang="en-GB" sz="1800" dirty="0"/>
              <a:t>, mixed with </a:t>
            </a:r>
            <a:r>
              <a:rPr lang="en-GB" sz="1800" dirty="0" smtClean="0"/>
              <a:t>hardener Texaco </a:t>
            </a:r>
            <a:r>
              <a:rPr lang="en-GB" sz="1800" dirty="0"/>
              <a:t>D400 (57 </a:t>
            </a:r>
            <a:r>
              <a:rPr lang="en-GB" sz="1800" dirty="0" err="1"/>
              <a:t>pbw</a:t>
            </a:r>
            <a:r>
              <a:rPr lang="en-GB" sz="1800" dirty="0" smtClean="0"/>
              <a:t>)</a:t>
            </a:r>
          </a:p>
          <a:p>
            <a:pPr algn="just">
              <a:buClr>
                <a:schemeClr val="tx1"/>
              </a:buClr>
            </a:pPr>
            <a:r>
              <a:rPr lang="en-US" sz="1800" dirty="0" smtClean="0"/>
              <a:t>Assembly of the coil and wrapping with I</a:t>
            </a:r>
            <a:r>
              <a:rPr lang="en-GB" sz="1800" dirty="0" smtClean="0"/>
              <a:t>SOPREG </a:t>
            </a:r>
            <a:r>
              <a:rPr lang="en-GB" sz="1800" dirty="0"/>
              <a:t>2704 sheet </a:t>
            </a:r>
            <a:r>
              <a:rPr lang="en-GB" sz="1800" dirty="0" smtClean="0"/>
              <a:t>from </a:t>
            </a:r>
            <a:r>
              <a:rPr lang="en-GB" sz="1800" dirty="0" err="1" smtClean="0"/>
              <a:t>Isovolta</a:t>
            </a:r>
            <a:r>
              <a:rPr lang="en-GB" sz="1800" dirty="0"/>
              <a:t>, curing time 15 h at </a:t>
            </a:r>
            <a:r>
              <a:rPr lang="en-GB" sz="1800" dirty="0" smtClean="0"/>
              <a:t>120</a:t>
            </a:r>
            <a:r>
              <a:rPr lang="en-GB" sz="1800" dirty="0" smtClean="0">
                <a:sym typeface="Symbol" panose="05050102010706020507" pitchFamily="18" charset="2"/>
              </a:rPr>
              <a:t></a:t>
            </a:r>
            <a:r>
              <a:rPr lang="en-GB" sz="1800" dirty="0" smtClean="0"/>
              <a:t>C. and squeezing out the epoxy to increase the </a:t>
            </a:r>
            <a:r>
              <a:rPr lang="en-GB" sz="1800" dirty="0"/>
              <a:t>glass fraction within the bandage </a:t>
            </a:r>
            <a:r>
              <a:rPr lang="en-GB" sz="1800" dirty="0" smtClean="0"/>
              <a:t>to </a:t>
            </a:r>
            <a:r>
              <a:rPr lang="en-GB" sz="1800" dirty="0"/>
              <a:t>approximately 60 % by </a:t>
            </a:r>
            <a:r>
              <a:rPr lang="en-GB" sz="1800" dirty="0" smtClean="0"/>
              <a:t>volume.</a:t>
            </a:r>
          </a:p>
          <a:p>
            <a:pPr algn="just">
              <a:buClr>
                <a:schemeClr val="tx1"/>
              </a:buClr>
            </a:pPr>
            <a:r>
              <a:rPr lang="en-US" sz="1800" dirty="0" smtClean="0"/>
              <a:t>Assembly of scissor laminations and Al shrinking cylinder</a:t>
            </a:r>
            <a:endParaRPr lang="en-US" sz="1800" dirty="0"/>
          </a:p>
          <a:p>
            <a:pPr marL="36576" indent="0" algn="just">
              <a:buFont typeface="Arial"/>
              <a:buNone/>
            </a:pPr>
            <a:endParaRPr lang="en-US" sz="1800" dirty="0" smtClean="0"/>
          </a:p>
          <a:p>
            <a:pPr marL="36576" indent="0" algn="just">
              <a:buFont typeface="Arial"/>
              <a:buNone/>
            </a:pPr>
            <a:endParaRPr lang="en-US" sz="1800" dirty="0" smtClean="0"/>
          </a:p>
          <a:p>
            <a:pPr marL="36576" indent="0" algn="just">
              <a:buFont typeface="Arial"/>
              <a:buNone/>
            </a:pPr>
            <a:endParaRPr lang="en-US" sz="1800" dirty="0" smtClean="0"/>
          </a:p>
          <a:p>
            <a:pPr marL="36576" indent="0" algn="just">
              <a:buFont typeface="Arial"/>
              <a:buNone/>
            </a:pPr>
            <a:endParaRPr lang="fr-CH" sz="1800" dirty="0" smtClean="0"/>
          </a:p>
          <a:p>
            <a:endParaRPr lang="en-GB" sz="18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391123" y="111046"/>
            <a:ext cx="1071200" cy="264278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647" y="3685251"/>
            <a:ext cx="3440962" cy="24039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3" t="28889" b="33055"/>
          <a:stretch/>
        </p:blipFill>
        <p:spPr>
          <a:xfrm>
            <a:off x="6210300" y="2066008"/>
            <a:ext cx="5803563" cy="153697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/>
          <a:srcRect l="12878" t="22036" r="18403" b="25064"/>
          <a:stretch/>
        </p:blipFill>
        <p:spPr>
          <a:xfrm>
            <a:off x="6473732" y="918414"/>
            <a:ext cx="1906662" cy="108746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67"/>
          <a:stretch/>
        </p:blipFill>
        <p:spPr>
          <a:xfrm rot="5400000">
            <a:off x="9675241" y="3750590"/>
            <a:ext cx="2418911" cy="2258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404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	Expected radiation load MCBY</a:t>
            </a:r>
            <a:endParaRPr lang="en-US" sz="40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8155395"/>
              </p:ext>
            </p:extLst>
          </p:nvPr>
        </p:nvGraphicFramePr>
        <p:xfrm>
          <a:off x="148391" y="3651229"/>
          <a:ext cx="3448049" cy="781050"/>
        </p:xfrm>
        <a:graphic>
          <a:graphicData uri="http://schemas.openxmlformats.org/drawingml/2006/table">
            <a:tbl>
              <a:tblPr/>
              <a:tblGrid>
                <a:gridCol w="3448049">
                  <a:extLst>
                    <a:ext uri="{9D8B030D-6E8A-4147-A177-3AD203B41FA5}">
                      <a16:colId xmlns:a16="http://schemas.microsoft.com/office/drawing/2014/main" val="2427650805"/>
                    </a:ext>
                  </a:extLst>
                </a:gridCol>
              </a:tblGrid>
              <a:tr h="24765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3" action="ppaction://hlinkpres?slideindex=1&amp;slidetitle="/>
                        </a:rPr>
                        <a:t>Gamma irradiation foreseen doses</a:t>
                      </a:r>
                      <a:endParaRPr lang="en-GB" sz="1400" b="1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327722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Around 5 </a:t>
                      </a:r>
                      <a:r>
                        <a:rPr lang="en-GB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MGy</a:t>
                      </a: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after 3300 fb</a:t>
                      </a:r>
                      <a:r>
                        <a:rPr lang="en-GB" sz="11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D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03123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Between 1 and 5 </a:t>
                      </a:r>
                      <a:r>
                        <a:rPr lang="en-US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MGy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1D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5804085"/>
                  </a:ext>
                </a:extLst>
              </a:tr>
            </a:tbl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9060801"/>
              </p:ext>
            </p:extLst>
          </p:nvPr>
        </p:nvGraphicFramePr>
        <p:xfrm>
          <a:off x="148390" y="4467469"/>
          <a:ext cx="3448050" cy="1343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3" name="Worksheet" r:id="rId4" imgW="3447888" imgH="1343025" progId="Excel.Sheet.12">
                  <p:embed/>
                </p:oleObj>
              </mc:Choice>
              <mc:Fallback>
                <p:oleObj name="Worksheet" r:id="rId4" imgW="3447888" imgH="134302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390" y="4467469"/>
                        <a:ext cx="3448050" cy="1343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/>
          <a:srcRect l="25278" t="6319" r="17806" b="4476"/>
          <a:stretch/>
        </p:blipFill>
        <p:spPr>
          <a:xfrm>
            <a:off x="8729786" y="3532553"/>
            <a:ext cx="2680678" cy="2538408"/>
          </a:xfrm>
          <a:prstGeom prst="rect">
            <a:avLst/>
          </a:prstGeom>
        </p:spPr>
      </p:pic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9651719"/>
              </p:ext>
            </p:extLst>
          </p:nvPr>
        </p:nvGraphicFramePr>
        <p:xfrm>
          <a:off x="3979618" y="4897193"/>
          <a:ext cx="3248025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4" name="Worksheet" r:id="rId7" imgW="3248062" imgH="781050" progId="Excel.Sheet.12">
                  <p:embed/>
                </p:oleObj>
              </mc:Choice>
              <mc:Fallback>
                <p:oleObj name="Worksheet" r:id="rId7" imgW="3248062" imgH="78105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979618" y="4897193"/>
                        <a:ext cx="3248025" cy="781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784060" y="3576840"/>
            <a:ext cx="494572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4 MCBY are currently operated with limited current: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Q4R8 (RCHYH4.R8B1),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Q5R8 (RCBYHS5.B8B1),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Q4L5 (RCBYS4.L5B1),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Q5L4 (RCBYS.L5B1).</a:t>
            </a:r>
          </a:p>
          <a:p>
            <a:endParaRPr lang="en-US" sz="1600" dirty="0" smtClean="0"/>
          </a:p>
          <a:p>
            <a:endParaRPr lang="en-GB" sz="1600" dirty="0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1941121"/>
              </p:ext>
            </p:extLst>
          </p:nvPr>
        </p:nvGraphicFramePr>
        <p:xfrm>
          <a:off x="57150" y="991505"/>
          <a:ext cx="12143961" cy="25853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5" name="Worksheet" r:id="rId9" imgW="17935656" imgH="3819525" progId="Excel.Sheet.12">
                  <p:embed/>
                </p:oleObj>
              </mc:Choice>
              <mc:Fallback>
                <p:oleObj name="Worksheet" r:id="rId9" imgW="17935656" imgH="381952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7150" y="991505"/>
                        <a:ext cx="12143961" cy="25853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7091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	Expected radiation load MCBC</a:t>
            </a:r>
            <a:endParaRPr lang="en-US" sz="40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700661"/>
              </p:ext>
            </p:extLst>
          </p:nvPr>
        </p:nvGraphicFramePr>
        <p:xfrm>
          <a:off x="0" y="3602892"/>
          <a:ext cx="8382000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60" name="Worksheet" r:id="rId3" imgW="10668118" imgH="1038225" progId="Excel.Sheet.12">
                  <p:embed/>
                </p:oleObj>
              </mc:Choice>
              <mc:Fallback>
                <p:oleObj name="Worksheet" r:id="rId3" imgW="10668118" imgH="103822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3602892"/>
                        <a:ext cx="8382000" cy="1038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5358761"/>
              </p:ext>
            </p:extLst>
          </p:nvPr>
        </p:nvGraphicFramePr>
        <p:xfrm>
          <a:off x="4260972" y="5041036"/>
          <a:ext cx="3248025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61" name="Worksheet" r:id="rId5" imgW="3248062" imgH="781050" progId="Excel.Sheet.12">
                  <p:embed/>
                </p:oleObj>
              </mc:Choice>
              <mc:Fallback>
                <p:oleObj name="Worksheet" r:id="rId5" imgW="3248062" imgH="78105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260972" y="5041036"/>
                        <a:ext cx="3248025" cy="781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0045489"/>
              </p:ext>
            </p:extLst>
          </p:nvPr>
        </p:nvGraphicFramePr>
        <p:xfrm>
          <a:off x="112591" y="4688009"/>
          <a:ext cx="3448050" cy="1343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62" name="Worksheet" r:id="rId7" imgW="3447888" imgH="1343025" progId="Excel.Sheet.12">
                  <p:embed/>
                </p:oleObj>
              </mc:Choice>
              <mc:Fallback>
                <p:oleObj name="Worksheet" r:id="rId7" imgW="3447888" imgH="134302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12591" y="4688009"/>
                        <a:ext cx="3448050" cy="1343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9"/>
          <a:srcRect l="6933" t="10041" b="6351"/>
          <a:stretch/>
        </p:blipFill>
        <p:spPr>
          <a:xfrm>
            <a:off x="8382000" y="3795138"/>
            <a:ext cx="3734499" cy="2026948"/>
          </a:xfrm>
          <a:prstGeom prst="rect">
            <a:avLst/>
          </a:prstGeom>
        </p:spPr>
      </p:pic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6837801"/>
              </p:ext>
            </p:extLst>
          </p:nvPr>
        </p:nvGraphicFramePr>
        <p:xfrm>
          <a:off x="112590" y="955309"/>
          <a:ext cx="12083065" cy="26006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63" name="Worksheet" r:id="rId10" imgW="17745009" imgH="3819525" progId="Excel.Sheet.12">
                  <p:embed/>
                </p:oleObj>
              </mc:Choice>
              <mc:Fallback>
                <p:oleObj name="Worksheet" r:id="rId10" imgW="17745009" imgH="381952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12590" y="955309"/>
                        <a:ext cx="12083065" cy="26006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4651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Breakdown voltage of gamma irradiated strands</a:t>
            </a:r>
            <a:endParaRPr lang="en-US" sz="4000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-5648" y="813349"/>
            <a:ext cx="8662124" cy="3613246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chemeClr val="tx1"/>
              </a:buClr>
            </a:pPr>
            <a:r>
              <a:rPr lang="fr-FR" sz="1800" dirty="0" err="1"/>
              <a:t>Strands</a:t>
            </a:r>
            <a:r>
              <a:rPr lang="fr-FR" sz="1800" dirty="0"/>
              <a:t> have been </a:t>
            </a:r>
            <a:r>
              <a:rPr lang="fr-FR" sz="1800" dirty="0" err="1"/>
              <a:t>irradiated</a:t>
            </a:r>
            <a:r>
              <a:rPr lang="fr-FR" sz="1800" dirty="0"/>
              <a:t> </a:t>
            </a:r>
            <a:r>
              <a:rPr lang="fr-FR" sz="1800" dirty="0" err="1"/>
              <a:t>with</a:t>
            </a:r>
            <a:r>
              <a:rPr lang="fr-FR" sz="1800" dirty="0"/>
              <a:t> gamma rays up to 5 </a:t>
            </a:r>
            <a:r>
              <a:rPr lang="fr-FR" sz="1800" dirty="0" err="1"/>
              <a:t>MGy</a:t>
            </a:r>
            <a:r>
              <a:rPr lang="fr-FR" sz="1800" dirty="0"/>
              <a:t> at BGS / Fraunhofer INT </a:t>
            </a:r>
            <a:r>
              <a:rPr lang="fr-FR" sz="1800" dirty="0" err="1"/>
              <a:t>facility</a:t>
            </a:r>
            <a:r>
              <a:rPr lang="fr-FR" sz="1800" dirty="0"/>
              <a:t> (DE)</a:t>
            </a:r>
            <a:endParaRPr lang="en-GB" sz="1800" dirty="0"/>
          </a:p>
          <a:p>
            <a:pPr lvl="1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r-FR" sz="1600" dirty="0" err="1" smtClean="0">
                <a:sym typeface="Wingdings" panose="05000000000000000000" pitchFamily="2" charset="2"/>
              </a:rPr>
              <a:t>Samples</a:t>
            </a:r>
            <a:r>
              <a:rPr lang="fr-FR" sz="1600" dirty="0" smtClean="0">
                <a:sym typeface="Wingdings" panose="05000000000000000000" pitchFamily="2" charset="2"/>
              </a:rPr>
              <a:t> </a:t>
            </a:r>
            <a:r>
              <a:rPr lang="fr-FR" sz="1600" dirty="0">
                <a:sym typeface="Wingdings" panose="05000000000000000000" pitchFamily="2" charset="2"/>
              </a:rPr>
              <a:t>= 1m of </a:t>
            </a:r>
            <a:r>
              <a:rPr lang="fr-FR" sz="1600" dirty="0" err="1">
                <a:sym typeface="Wingdings" panose="05000000000000000000" pitchFamily="2" charset="2"/>
              </a:rPr>
              <a:t>strand</a:t>
            </a:r>
            <a:r>
              <a:rPr lang="fr-FR" sz="1600" dirty="0">
                <a:sym typeface="Wingdings" panose="05000000000000000000" pitchFamily="2" charset="2"/>
              </a:rPr>
              <a:t> </a:t>
            </a:r>
            <a:r>
              <a:rPr lang="fr-FR" sz="1600" dirty="0" err="1">
                <a:sym typeface="Wingdings" panose="05000000000000000000" pitchFamily="2" charset="2"/>
              </a:rPr>
              <a:t>spooled</a:t>
            </a:r>
            <a:r>
              <a:rPr lang="fr-FR" sz="1600" dirty="0">
                <a:sym typeface="Wingdings" panose="05000000000000000000" pitchFamily="2" charset="2"/>
              </a:rPr>
              <a:t> in </a:t>
            </a:r>
            <a:r>
              <a:rPr lang="fr-FR" sz="1600" dirty="0" err="1">
                <a:sym typeface="Wingdings" panose="05000000000000000000" pitchFamily="2" charset="2"/>
              </a:rPr>
              <a:t>several</a:t>
            </a:r>
            <a:r>
              <a:rPr lang="fr-FR" sz="1600" dirty="0">
                <a:sym typeface="Wingdings" panose="05000000000000000000" pitchFamily="2" charset="2"/>
              </a:rPr>
              <a:t> </a:t>
            </a:r>
            <a:r>
              <a:rPr lang="fr-FR" sz="1600" dirty="0" err="1">
                <a:sym typeface="Wingdings" panose="05000000000000000000" pitchFamily="2" charset="2"/>
              </a:rPr>
              <a:t>turns</a:t>
            </a:r>
            <a:r>
              <a:rPr lang="fr-FR" sz="1600" dirty="0">
                <a:sym typeface="Wingdings" panose="05000000000000000000" pitchFamily="2" charset="2"/>
              </a:rPr>
              <a:t> </a:t>
            </a:r>
            <a:r>
              <a:rPr lang="fr-FR" sz="1600" dirty="0" smtClean="0">
                <a:sym typeface="Wingdings" panose="05000000000000000000" pitchFamily="2" charset="2"/>
              </a:rPr>
              <a:t>of 5 cm-</a:t>
            </a:r>
            <a:r>
              <a:rPr lang="fr-FR" sz="1600" dirty="0" err="1" smtClean="0">
                <a:sym typeface="Wingdings" panose="05000000000000000000" pitchFamily="2" charset="2"/>
              </a:rPr>
              <a:t>diameter</a:t>
            </a:r>
            <a:endParaRPr lang="fr-FR" sz="1600" dirty="0" smtClean="0">
              <a:sym typeface="Wingdings" panose="05000000000000000000" pitchFamily="2" charset="2"/>
            </a:endParaRPr>
          </a:p>
          <a:p>
            <a:pPr lvl="1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r-FR" sz="1600" dirty="0" err="1" smtClean="0"/>
              <a:t>Samples</a:t>
            </a:r>
            <a:r>
              <a:rPr lang="fr-FR" sz="1600" dirty="0" smtClean="0"/>
              <a:t> gamma </a:t>
            </a:r>
            <a:r>
              <a:rPr lang="fr-FR" sz="1600" dirty="0" err="1" smtClean="0"/>
              <a:t>irradiated</a:t>
            </a:r>
            <a:r>
              <a:rPr lang="fr-FR" sz="1600" dirty="0" smtClean="0"/>
              <a:t> in </a:t>
            </a:r>
            <a:r>
              <a:rPr lang="fr-FR" sz="1600" dirty="0" err="1" smtClean="0"/>
              <a:t>several</a:t>
            </a:r>
            <a:r>
              <a:rPr lang="fr-FR" sz="1600" dirty="0" smtClean="0"/>
              <a:t> </a:t>
            </a:r>
            <a:r>
              <a:rPr lang="fr-FR" sz="1600" dirty="0" err="1" smtClean="0"/>
              <a:t>steps</a:t>
            </a:r>
            <a:r>
              <a:rPr lang="fr-FR" sz="1600" dirty="0" smtClean="0"/>
              <a:t> (0, 1, 2.5 and 5 </a:t>
            </a:r>
            <a:r>
              <a:rPr lang="fr-FR" sz="1600" dirty="0" err="1" smtClean="0"/>
              <a:t>MGy</a:t>
            </a:r>
            <a:r>
              <a:rPr lang="fr-FR" sz="1600" dirty="0" smtClean="0"/>
              <a:t>), 3 </a:t>
            </a:r>
            <a:r>
              <a:rPr lang="fr-FR" sz="1600" dirty="0" err="1" smtClean="0"/>
              <a:t>samples</a:t>
            </a:r>
            <a:r>
              <a:rPr lang="fr-FR" sz="1600" dirty="0" smtClean="0"/>
              <a:t> per </a:t>
            </a:r>
            <a:r>
              <a:rPr lang="fr-FR" sz="1600" dirty="0" err="1" smtClean="0"/>
              <a:t>step</a:t>
            </a:r>
            <a:endParaRPr lang="fr-FR" sz="1600" dirty="0">
              <a:sym typeface="Wingdings" panose="05000000000000000000" pitchFamily="2" charset="2"/>
            </a:endParaRPr>
          </a:p>
          <a:p>
            <a:pPr lvl="1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sym typeface="Wingdings" panose="05000000000000000000" pitchFamily="2" charset="2"/>
              </a:rPr>
              <a:t>Breakdown voltage of the samples was measured in water (all samples were successfully tested with 1 kV before irradiation)</a:t>
            </a: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dirty="0" smtClean="0"/>
              <a:t>LHC </a:t>
            </a:r>
            <a:r>
              <a:rPr lang="en-US" sz="1800" dirty="0"/>
              <a:t>wire was produced by applying the insulation on a round wire and then rolling it with a 4-roller process to the final rectangular shape</a:t>
            </a: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800" dirty="0" smtClean="0"/>
              <a:t>Different </a:t>
            </a:r>
            <a:r>
              <a:rPr lang="en-GB" sz="1800" dirty="0"/>
              <a:t>wire insulation schemes are currently under test, only few companies could be identified which produce this very small rectangular wire (out of standard</a:t>
            </a:r>
            <a:r>
              <a:rPr lang="en-GB" sz="1800" dirty="0" smtClean="0"/>
              <a:t>)</a:t>
            </a: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dirty="0" err="1"/>
              <a:t>Nb-Ti</a:t>
            </a:r>
            <a:r>
              <a:rPr lang="en-US" sz="1800" dirty="0"/>
              <a:t> is sensitive to temperature (curing temperature are typically higher than degradation limit)</a:t>
            </a: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8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5" y="4858013"/>
            <a:ext cx="10878313" cy="127113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2124" y="1510199"/>
            <a:ext cx="3529876" cy="133716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62124" y="3520849"/>
            <a:ext cx="3529876" cy="133564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1" t="53380" r="2133" b="8000"/>
          <a:stretch/>
        </p:blipFill>
        <p:spPr bwMode="auto">
          <a:xfrm rot="10800000">
            <a:off x="8662124" y="929597"/>
            <a:ext cx="975107" cy="5426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1" t="15997" r="2133" b="45224"/>
          <a:stretch/>
        </p:blipFill>
        <p:spPr bwMode="auto">
          <a:xfrm rot="10800000">
            <a:off x="8656476" y="2910069"/>
            <a:ext cx="980755" cy="54807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9637231" y="886187"/>
            <a:ext cx="25547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 algn="just">
              <a:buClr>
                <a:schemeClr val="tx1"/>
              </a:buClr>
              <a:buNone/>
            </a:pPr>
            <a:r>
              <a:rPr lang="fr-FR" dirty="0" err="1"/>
              <a:t>Polyvinyl</a:t>
            </a:r>
            <a:r>
              <a:rPr lang="fr-FR" dirty="0"/>
              <a:t> </a:t>
            </a:r>
            <a:r>
              <a:rPr lang="fr-FR" dirty="0" err="1"/>
              <a:t>Acetal</a:t>
            </a:r>
            <a:r>
              <a:rPr lang="fr-FR" dirty="0"/>
              <a:t> (PVA) </a:t>
            </a:r>
            <a:r>
              <a:rPr lang="fr-FR" dirty="0" err="1"/>
              <a:t>enamel</a:t>
            </a:r>
            <a:endParaRPr lang="en-GB" sz="2400" dirty="0"/>
          </a:p>
        </p:txBody>
      </p:sp>
      <p:sp>
        <p:nvSpPr>
          <p:cNvPr id="26" name="Rectangle 25"/>
          <p:cNvSpPr/>
          <p:nvPr/>
        </p:nvSpPr>
        <p:spPr>
          <a:xfrm>
            <a:off x="9637231" y="2889897"/>
            <a:ext cx="19935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 algn="just">
              <a:buClr>
                <a:schemeClr val="tx1"/>
              </a:buClr>
              <a:buNone/>
            </a:pPr>
            <a:r>
              <a:rPr lang="fr-FR" dirty="0"/>
              <a:t>super-PI </a:t>
            </a:r>
            <a:r>
              <a:rPr lang="fr-FR" dirty="0" err="1"/>
              <a:t>enamel</a:t>
            </a:r>
            <a:r>
              <a:rPr lang="fr-FR" dirty="0"/>
              <a:t> (a </a:t>
            </a:r>
            <a:r>
              <a:rPr lang="fr-FR" dirty="0" err="1"/>
              <a:t>polyimide</a:t>
            </a:r>
            <a:r>
              <a:rPr lang="fr-FR" dirty="0"/>
              <a:t>) 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176676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Plans for </a:t>
            </a:r>
            <a:r>
              <a:rPr lang="de-CH" sz="4000" dirty="0" err="1" smtClean="0"/>
              <a:t>insulation</a:t>
            </a:r>
            <a:r>
              <a:rPr lang="de-CH" sz="4000" dirty="0" smtClean="0"/>
              <a:t> </a:t>
            </a:r>
            <a:r>
              <a:rPr lang="de-CH" sz="4000" dirty="0" err="1" smtClean="0"/>
              <a:t>system</a:t>
            </a:r>
            <a:r>
              <a:rPr lang="de-CH" sz="4000" dirty="0" smtClean="0"/>
              <a:t> </a:t>
            </a:r>
            <a:r>
              <a:rPr lang="de-CH" sz="4000" dirty="0" err="1" smtClean="0"/>
              <a:t>selection</a:t>
            </a:r>
            <a:endParaRPr lang="en-US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99059" y="969530"/>
            <a:ext cx="12006972" cy="4909892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chemeClr val="tx1"/>
              </a:buClr>
            </a:pPr>
            <a:r>
              <a:rPr lang="en-GB" sz="1800" dirty="0"/>
              <a:t>Albert </a:t>
            </a:r>
            <a:r>
              <a:rPr lang="en-GB" sz="1800" dirty="0" err="1"/>
              <a:t>Ijspeert</a:t>
            </a:r>
            <a:r>
              <a:rPr lang="en-GB" sz="1800" dirty="0"/>
              <a:t> remembered that at the time of LHC construction one magnet with the same technology was irradiated, but never tested</a:t>
            </a:r>
            <a:r>
              <a:rPr lang="en-GB" sz="1800" dirty="0" smtClean="0"/>
              <a:t>. Today, it is hard to reproduce samples with the same characteristics</a:t>
            </a:r>
            <a:endParaRPr lang="en-GB" sz="1800" dirty="0"/>
          </a:p>
          <a:p>
            <a:pPr algn="just">
              <a:buClr>
                <a:schemeClr val="tx1"/>
              </a:buClr>
            </a:pPr>
            <a:r>
              <a:rPr lang="en-US" sz="1800" dirty="0" smtClean="0"/>
              <a:t>4 insulation systems to be selected: Enamel insulation, epoxy for Ribbon production, epoxy for impregnation and epoxy/pre-</a:t>
            </a:r>
            <a:r>
              <a:rPr lang="en-US" sz="1800" dirty="0" err="1" smtClean="0"/>
              <a:t>preg</a:t>
            </a:r>
            <a:r>
              <a:rPr lang="en-US" sz="1800" dirty="0" smtClean="0"/>
              <a:t> for assembly of coils: For each system 2-3 options have been identified by TE-MSC</a:t>
            </a:r>
          </a:p>
          <a:p>
            <a:pPr algn="just">
              <a:buClr>
                <a:schemeClr val="tx1"/>
              </a:buClr>
            </a:pPr>
            <a:r>
              <a:rPr lang="en-US" sz="1800" dirty="0" smtClean="0"/>
              <a:t>Testing (mechanical, dielectric depending on requirements) of each option is foreseen (0, 2.5 5, 10 </a:t>
            </a:r>
            <a:r>
              <a:rPr lang="en-US" sz="1800" dirty="0" err="1" smtClean="0"/>
              <a:t>MGy</a:t>
            </a:r>
            <a:r>
              <a:rPr lang="en-US" sz="1800" dirty="0" smtClean="0"/>
              <a:t>)</a:t>
            </a:r>
          </a:p>
          <a:p>
            <a:pPr>
              <a:buClr>
                <a:schemeClr val="tx1"/>
              </a:buClr>
            </a:pPr>
            <a:r>
              <a:rPr lang="en-US" sz="1800" dirty="0" smtClean="0"/>
              <a:t>Additional testing </a:t>
            </a:r>
            <a:r>
              <a:rPr lang="en-US" sz="1800" dirty="0"/>
              <a:t>under vacuum and different temperatures (4 K, ~70 K, </a:t>
            </a:r>
            <a:r>
              <a:rPr lang="en-US" sz="1800" dirty="0" smtClean="0"/>
              <a:t>~</a:t>
            </a:r>
            <a:r>
              <a:rPr lang="en-US" sz="1800" dirty="0"/>
              <a:t>300 </a:t>
            </a:r>
            <a:r>
              <a:rPr lang="en-US" sz="1800" dirty="0" smtClean="0"/>
              <a:t>K) is </a:t>
            </a:r>
            <a:r>
              <a:rPr lang="en-US" sz="1800" dirty="0"/>
              <a:t>under discussion with TE-MPE</a:t>
            </a:r>
          </a:p>
          <a:p>
            <a:pPr>
              <a:buClr>
                <a:schemeClr val="tx1"/>
              </a:buClr>
            </a:pPr>
            <a:r>
              <a:rPr lang="en-US" sz="1800" dirty="0" smtClean="0"/>
              <a:t>Combined test of enamel insulation with epoxies is foreseen to exclude negative effects from epoxy on enamel</a:t>
            </a:r>
          </a:p>
          <a:p>
            <a:pPr algn="just">
              <a:buClr>
                <a:schemeClr val="tx1"/>
              </a:buClr>
            </a:pPr>
            <a:endParaRPr lang="en-US" sz="1800" dirty="0" smtClean="0"/>
          </a:p>
          <a:p>
            <a:pPr marL="36576" indent="0" algn="just">
              <a:buFont typeface="Arial"/>
              <a:buNone/>
            </a:pPr>
            <a:endParaRPr lang="en-US" sz="1800" dirty="0" smtClean="0"/>
          </a:p>
          <a:p>
            <a:pPr marL="36576" indent="0" algn="just">
              <a:buFont typeface="Arial"/>
              <a:buNone/>
            </a:pPr>
            <a:endParaRPr lang="en-US" sz="1800" dirty="0" smtClean="0"/>
          </a:p>
          <a:p>
            <a:pPr marL="36576" indent="0" algn="just">
              <a:buFont typeface="Arial"/>
              <a:buNone/>
            </a:pPr>
            <a:endParaRPr lang="en-US" sz="1800" dirty="0" smtClean="0"/>
          </a:p>
          <a:p>
            <a:pPr marL="36576" indent="0" algn="just">
              <a:buFont typeface="Arial"/>
              <a:buNone/>
            </a:pPr>
            <a:endParaRPr lang="fr-CH" sz="1800" dirty="0" smtClean="0"/>
          </a:p>
          <a:p>
            <a:endParaRPr lang="en-GB" sz="18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9922106" y="3517847"/>
            <a:ext cx="2066620" cy="212255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940800" y="5648589"/>
            <a:ext cx="3251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Araldite F + </a:t>
            </a:r>
            <a:r>
              <a:rPr lang="en-GB" sz="1200" dirty="0" err="1"/>
              <a:t>Jeffamine</a:t>
            </a:r>
            <a:r>
              <a:rPr lang="en-GB" sz="1200" dirty="0"/>
              <a:t> </a:t>
            </a:r>
            <a:r>
              <a:rPr lang="en-GB" sz="1200" dirty="0" smtClean="0"/>
              <a:t>D400 after 20 </a:t>
            </a:r>
            <a:r>
              <a:rPr lang="en-GB" sz="1200" dirty="0" err="1" smtClean="0"/>
              <a:t>MGy</a:t>
            </a:r>
            <a:r>
              <a:rPr lang="en-GB" sz="1200" dirty="0" smtClean="0"/>
              <a:t> (different epoxy but similar hardener)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10279890" y="5450450"/>
            <a:ext cx="18261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/>
              <a:t>Courtesy</a:t>
            </a:r>
            <a:r>
              <a:rPr lang="de-DE" sz="600" dirty="0" smtClean="0"/>
              <a:t> of </a:t>
            </a:r>
            <a:r>
              <a:rPr lang="de-DE" sz="600" dirty="0"/>
              <a:t>Sandra </a:t>
            </a:r>
            <a:r>
              <a:rPr lang="de-DE" sz="600" dirty="0" smtClean="0"/>
              <a:t>Tavares </a:t>
            </a:r>
            <a:r>
              <a:rPr lang="de-DE" sz="600" dirty="0" err="1" smtClean="0"/>
              <a:t>and</a:t>
            </a:r>
            <a:r>
              <a:rPr lang="de-DE" sz="600" dirty="0" smtClean="0"/>
              <a:t> </a:t>
            </a:r>
            <a:r>
              <a:rPr lang="de-DE" sz="600" dirty="0"/>
              <a:t>Daniela Sousa</a:t>
            </a:r>
          </a:p>
          <a:p>
            <a:endParaRPr lang="en-GB" sz="6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18954" y="3545811"/>
            <a:ext cx="781183" cy="206662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4302" y="4333191"/>
            <a:ext cx="83494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0055A0"/>
              </a:buClr>
            </a:pPr>
            <a:r>
              <a:rPr lang="en-US" b="1" dirty="0"/>
              <a:t>Conclusion</a:t>
            </a:r>
            <a:r>
              <a:rPr lang="en-US" dirty="0"/>
              <a:t>: With the available information, one has to assume that the MCBC/MCBY withstand 1 but not 2.5 </a:t>
            </a:r>
            <a:r>
              <a:rPr lang="en-US" dirty="0" err="1"/>
              <a:t>MGy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6837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Status of MCBC/Y design</a:t>
            </a:r>
            <a:endParaRPr lang="en-US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99059" y="969530"/>
            <a:ext cx="12006972" cy="4909892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chemeClr val="tx1"/>
              </a:buClr>
            </a:pPr>
            <a:r>
              <a:rPr lang="en-US" sz="2100" dirty="0" smtClean="0"/>
              <a:t>Original drawings do not follow new ISO standard: Therefore it was decided to re-do the drawings, ongoing </a:t>
            </a:r>
          </a:p>
          <a:p>
            <a:pPr algn="just">
              <a:buClr>
                <a:schemeClr val="tx1"/>
              </a:buClr>
            </a:pPr>
            <a:r>
              <a:rPr lang="en-US" sz="2100" dirty="0" smtClean="0"/>
              <a:t>Different versions of end spacer designs have been found -&gt; not clear which one is the file used for the construction of the magnets</a:t>
            </a:r>
          </a:p>
          <a:p>
            <a:pPr lvl="1" algn="just">
              <a:buClr>
                <a:schemeClr val="tx1"/>
              </a:buClr>
            </a:pPr>
            <a:r>
              <a:rPr lang="en-US" sz="1700" dirty="0" smtClean="0"/>
              <a:t>3D Roxie re-done (now with differential geometry)</a:t>
            </a:r>
          </a:p>
          <a:p>
            <a:pPr lvl="1" algn="just">
              <a:buClr>
                <a:schemeClr val="tx1"/>
              </a:buClr>
            </a:pPr>
            <a:r>
              <a:rPr lang="en-US" sz="1700" dirty="0" smtClean="0"/>
              <a:t>Mechanical 2D ANSYS model redone</a:t>
            </a:r>
          </a:p>
          <a:p>
            <a:pPr algn="just">
              <a:buClr>
                <a:schemeClr val="tx1"/>
              </a:buClr>
            </a:pPr>
            <a:r>
              <a:rPr lang="en-US" sz="2100" dirty="0" smtClean="0"/>
              <a:t>Technical specification is available (update for radiation hardness</a:t>
            </a:r>
          </a:p>
          <a:p>
            <a:pPr marL="36576" indent="0" algn="just">
              <a:spcBef>
                <a:spcPts val="0"/>
              </a:spcBef>
              <a:buClr>
                <a:schemeClr val="tx1"/>
              </a:buClr>
              <a:buNone/>
            </a:pPr>
            <a:r>
              <a:rPr lang="en-US" sz="2100" dirty="0"/>
              <a:t> </a:t>
            </a:r>
            <a:r>
              <a:rPr lang="en-US" sz="2100" dirty="0" smtClean="0"/>
              <a:t>     and scope required)</a:t>
            </a:r>
          </a:p>
          <a:p>
            <a:pPr marL="36576" indent="0" algn="just">
              <a:buFont typeface="Arial"/>
              <a:buNone/>
            </a:pPr>
            <a:endParaRPr lang="en-US" sz="2100" dirty="0" smtClean="0"/>
          </a:p>
          <a:p>
            <a:pPr marL="36576" indent="0" algn="just">
              <a:buFont typeface="Arial"/>
              <a:buNone/>
            </a:pPr>
            <a:endParaRPr lang="en-US" sz="2100" dirty="0" smtClean="0"/>
          </a:p>
          <a:p>
            <a:pPr marL="36576" indent="0" algn="just">
              <a:buFont typeface="Arial"/>
              <a:buNone/>
            </a:pPr>
            <a:endParaRPr lang="en-US" sz="2100" dirty="0" smtClean="0"/>
          </a:p>
          <a:p>
            <a:pPr marL="36576" indent="0" algn="just">
              <a:buFont typeface="Arial"/>
              <a:buNone/>
            </a:pPr>
            <a:endParaRPr lang="fr-CH" sz="2100" dirty="0" smtClean="0"/>
          </a:p>
          <a:p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1892" y="2235705"/>
            <a:ext cx="3523462" cy="364371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399" y="3908423"/>
            <a:ext cx="2627117" cy="197099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32856" y="3908423"/>
            <a:ext cx="2619143" cy="197099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05339" y="3908422"/>
            <a:ext cx="2595885" cy="1970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144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51765</TotalTime>
  <Words>944</Words>
  <Application>Microsoft Office PowerPoint</Application>
  <PresentationFormat>Widescreen</PresentationFormat>
  <Paragraphs>109</Paragraphs>
  <Slides>11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Symbol</vt:lpstr>
      <vt:lpstr>Wingdings</vt:lpstr>
      <vt:lpstr>CERN(4-3)</vt:lpstr>
      <vt:lpstr>Document</vt:lpstr>
      <vt:lpstr>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Daniel Schoerling</cp:lastModifiedBy>
  <cp:revision>1589</cp:revision>
  <cp:lastPrinted>2018-11-19T10:50:09Z</cp:lastPrinted>
  <dcterms:created xsi:type="dcterms:W3CDTF">2012-11-30T11:04:26Z</dcterms:created>
  <dcterms:modified xsi:type="dcterms:W3CDTF">2019-02-22T16:51:36Z</dcterms:modified>
</cp:coreProperties>
</file>