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1" r:id="rId4"/>
    <p:sldId id="270" r:id="rId5"/>
    <p:sldId id="262" r:id="rId6"/>
    <p:sldId id="258" r:id="rId7"/>
    <p:sldId id="266" r:id="rId8"/>
    <p:sldId id="263" r:id="rId9"/>
    <p:sldId id="259" r:id="rId10"/>
    <p:sldId id="260" r:id="rId11"/>
    <p:sldId id="261" r:id="rId12"/>
    <p:sldId id="269" r:id="rId13"/>
    <p:sldId id="268" r:id="rId14"/>
    <p:sldId id="264" r:id="rId15"/>
    <p:sldId id="267" r:id="rId1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/>
    <p:restoredTop sz="94586"/>
  </p:normalViewPr>
  <p:slideViewPr>
    <p:cSldViewPr snapToGrid="0" snapToObjects="1">
      <p:cViewPr varScale="1">
        <p:scale>
          <a:sx n="89" d="100"/>
          <a:sy n="89" d="100"/>
        </p:scale>
        <p:origin x="192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8EEE45-2D77-B34E-AA1E-D953612A09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9140F8D-2E68-0E41-8FF6-A4DB95479B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5812B2-2967-784F-A8DF-4A39B23D0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947E-36CE-6747-AB1F-F31D7E29BDEA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838449-13E9-664C-B158-2C9838366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0015A7-4FBA-A642-B4FD-641B6BFDF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0E430-5A15-5045-BEBF-D2D54104BC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099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70DA76-B758-014E-8E3A-0A3FF4DA9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9B8CD3D-1A36-5B43-A7E8-48C0226154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25A707-0B28-EB4F-B1CC-212BDABD2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947E-36CE-6747-AB1F-F31D7E29BDEA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DEA72E-FAA0-CF4A-88C7-F96AF29FD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BA2E3D-464B-F44B-83F1-C55AE32CB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0E430-5A15-5045-BEBF-D2D54104BC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840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A2C0321-12ED-6B4F-A012-59825D21B5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D599665-79B5-EF4C-86FB-0F04CDE04B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CF7F39-B3BE-A648-BE37-C5E78AE0F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947E-36CE-6747-AB1F-F31D7E29BDEA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A9F2C6-9975-2544-9B91-20E366CD7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A52760-D4C7-A34A-913E-8D819566B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0E430-5A15-5045-BEBF-D2D54104BC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669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7F1A3-6DF1-AD45-9B8D-086F0DCB1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DBED70-B22D-5D45-ABF5-1B0428FD2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D9A4EC-1D17-7545-A88B-E6DC0005F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947E-36CE-6747-AB1F-F31D7E29BDEA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47381D-4DED-B048-9D7D-480281BAB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CBF8A9-2212-F14C-B12E-B1997C1CB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0E430-5A15-5045-BEBF-D2D54104BC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939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383474-8322-264A-B9F6-0675359E7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CD46B3D-0B3C-944B-BDAD-DCE8F8B72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BFA415-537E-3F48-B778-EA67652C2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947E-36CE-6747-AB1F-F31D7E29BDEA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0F9BA5-10BC-9248-84D5-DCB4FE4C6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1428FF-FB27-D245-BDB5-C21EBDA5E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0E430-5A15-5045-BEBF-D2D54104BC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730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32ABCB-EE3C-A740-9C3F-0EFB38571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F169B2-FB89-F142-909F-B3D04C014E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FBF2041-4F8E-A64F-9BBA-C6710117C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93CD6D9-3195-FB4D-B536-2DC06A024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947E-36CE-6747-AB1F-F31D7E29BDEA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CD53300-02DE-CC44-9A20-DB5CFB5AD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9BFB4B-B8E6-D046-860E-17E6D9711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0E430-5A15-5045-BEBF-D2D54104BC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8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551424-F057-394C-A8B3-7CA4C11BC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5585B83-4D5B-2347-AA37-E57B4F7CC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A9558FD-02B1-4A4B-9853-9ABD0F7CC0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EA8A0EB-1B44-604F-B837-645749698B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9D522D3-9C23-E844-8F3E-6787E63279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0F5396A-81BA-F94F-A0C1-A90D5FAA4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947E-36CE-6747-AB1F-F31D7E29BDEA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38C50DC-ECA3-4543-8326-08EA0FEE8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9F53027-8C1F-C04C-9F2A-8E5DF744E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0E430-5A15-5045-BEBF-D2D54104BC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206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4AA9A1-7B51-B142-BD60-78DD46320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8553F77-CAD0-7146-94BF-58784F14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947E-36CE-6747-AB1F-F31D7E29BDEA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679F8AC-794A-0342-A6BE-91A7B8032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53A338F-66CC-A448-9F5F-A74F6DC83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0E430-5A15-5045-BEBF-D2D54104BC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308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0C8DA34-DC46-494E-A24B-F67E9D3C6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947E-36CE-6747-AB1F-F31D7E29BDEA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AA7451A-F669-1044-912D-04DD95871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C87623-CC19-7744-BBBB-04077036E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0E430-5A15-5045-BEBF-D2D54104BC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825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4CE53C-FC56-2644-B434-D245F0FFF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1EDF60-8931-7F48-9A03-8B80BD178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70939B-622C-EA4F-8887-5677F7EFE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1D2D76-5B76-7142-90FD-A3270F9AC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947E-36CE-6747-AB1F-F31D7E29BDEA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13C33F9-D2C1-AE47-BEBE-F7BEFC27B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F603511-7E8C-CA4B-9CEF-F60CE43E9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0E430-5A15-5045-BEBF-D2D54104BC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90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9251F7-8131-F543-9A74-8D639910B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04AD2B5-E111-E049-B701-23AFDA7CB3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F74E96-CF57-1645-AA1E-180942254B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440C0D4-9A1E-FE47-8DD3-48655DF02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947E-36CE-6747-AB1F-F31D7E29BDEA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E59E53-6B25-A54E-A313-259F6CBB5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2C078E-40FD-FD4D-9E29-CFDCA541E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0E430-5A15-5045-BEBF-D2D54104BC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98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C291FC9-D2BD-C24E-B876-727E24E2F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C293BCE-8441-6A4D-B7FA-871D11E6C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BC144-ED4A-9041-8EF8-DC72F7C8C1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E947E-36CE-6747-AB1F-F31D7E29BDEA}" type="datetimeFigureOut">
              <a:rPr kumimoji="1" lang="ja-JP" altLang="en-US" smtClean="0"/>
              <a:t>2019/2/27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9CD133-BC2F-DC49-B818-562C234D29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729C0C-54A3-E84A-8379-5395719E16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0E430-5A15-5045-BEBF-D2D54104BC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046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823C81-649B-BC4F-BACA-0E1D2509AD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7308" y="951448"/>
            <a:ext cx="10135189" cy="2387600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altLang="ja-JP" sz="3200" b="1" dirty="0"/>
              <a:t>International Review on the High-Order (HO) Correctors and</a:t>
            </a:r>
            <a:br>
              <a:rPr lang="ja-JP" altLang="ja-JP" sz="3200" b="1"/>
            </a:br>
            <a:r>
              <a:rPr lang="en-GB" altLang="ja-JP" sz="3200" b="1" dirty="0"/>
              <a:t>the D2 Orbit Corrector dipoles for the HL-LHC:</a:t>
            </a:r>
            <a:br>
              <a:rPr lang="ja-JP" altLang="ja-JP" sz="3200" b="1"/>
            </a:br>
            <a:br>
              <a:rPr lang="en-US" altLang="ja-JP" sz="3200" b="1" dirty="0"/>
            </a:br>
            <a:r>
              <a:rPr lang="en-GB" altLang="ja-JP" sz="3200" b="1" dirty="0">
                <a:solidFill>
                  <a:srgbClr val="0070C0"/>
                </a:solidFill>
              </a:rPr>
              <a:t>Review </a:t>
            </a:r>
            <a:r>
              <a:rPr lang="en-US" altLang="ja-JP" sz="3200" b="1" dirty="0">
                <a:solidFill>
                  <a:srgbClr val="0070C0"/>
                </a:solidFill>
              </a:rPr>
              <a:t>Committee Report</a:t>
            </a:r>
            <a:r>
              <a:rPr lang="ja-JP" altLang="ja-JP" sz="3200" b="1">
                <a:solidFill>
                  <a:srgbClr val="0070C0"/>
                </a:solidFill>
                <a:effectLst/>
              </a:rPr>
              <a:t> </a:t>
            </a:r>
            <a:endParaRPr kumimoji="1" lang="ja-JP" altLang="en-US" sz="3200" b="1">
              <a:solidFill>
                <a:srgbClr val="0070C0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157487C-BE48-6342-8377-B4F28EB73E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615100"/>
            <a:ext cx="9823269" cy="2785700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GB" altLang="ja-JP" sz="2000" dirty="0"/>
              <a:t>Review Committee Members</a:t>
            </a:r>
            <a:br>
              <a:rPr lang="en-GB" altLang="ja-JP" sz="2000" dirty="0"/>
            </a:br>
            <a:r>
              <a:rPr lang="en-GB" altLang="ja-JP" sz="2000" dirty="0"/>
              <a:t>Bernhard </a:t>
            </a:r>
            <a:r>
              <a:rPr lang="en-GB" altLang="ja-JP" sz="2000" dirty="0" err="1"/>
              <a:t>Auchmann</a:t>
            </a:r>
            <a:r>
              <a:rPr lang="en-GB" altLang="ja-JP" sz="2000" dirty="0"/>
              <a:t> (PSI/CERN), Stefania </a:t>
            </a:r>
            <a:r>
              <a:rPr lang="en-GB" altLang="ja-JP" sz="2000" dirty="0" err="1"/>
              <a:t>Farinon</a:t>
            </a:r>
            <a:r>
              <a:rPr lang="en-GB" altLang="ja-JP" sz="2000" dirty="0"/>
              <a:t> (INFN), Helene Felice (CEA),</a:t>
            </a:r>
            <a:br>
              <a:rPr lang="en-GB" altLang="ja-JP" sz="2000" dirty="0"/>
            </a:br>
            <a:r>
              <a:rPr lang="en-GB" altLang="ja-JP" sz="2000" dirty="0"/>
              <a:t>Davide </a:t>
            </a:r>
            <a:r>
              <a:rPr lang="en-GB" altLang="ja-JP" sz="2000" dirty="0" err="1"/>
              <a:t>Tommasini</a:t>
            </a:r>
            <a:r>
              <a:rPr lang="en-GB" altLang="ja-JP" sz="2000" dirty="0"/>
              <a:t> (CERN), and </a:t>
            </a:r>
            <a:r>
              <a:rPr lang="en-GB" altLang="ja-JP" sz="2000" u="sng" dirty="0"/>
              <a:t>Akira Yamamoto </a:t>
            </a:r>
            <a:r>
              <a:rPr lang="en-GB" altLang="ja-JP" sz="2000" dirty="0"/>
              <a:t>(KEK-CERN, Chair)  </a:t>
            </a:r>
            <a:endParaRPr lang="ja-JP" altLang="ja-JP" sz="2000"/>
          </a:p>
          <a:p>
            <a:pPr>
              <a:lnSpc>
                <a:spcPct val="100000"/>
              </a:lnSpc>
            </a:pPr>
            <a:endParaRPr lang="en-GB" altLang="ja-JP" sz="2000" dirty="0"/>
          </a:p>
          <a:p>
            <a:pPr>
              <a:lnSpc>
                <a:spcPct val="100000"/>
              </a:lnSpc>
            </a:pPr>
            <a:r>
              <a:rPr lang="en-GB" altLang="ja-JP" sz="2000" dirty="0"/>
              <a:t>Link Person: </a:t>
            </a:r>
            <a:br>
              <a:rPr lang="en-GB" altLang="ja-JP" sz="2000" dirty="0"/>
            </a:br>
            <a:r>
              <a:rPr lang="en-GB" altLang="ja-JP" sz="2000" dirty="0"/>
              <a:t>Ezio </a:t>
            </a:r>
            <a:r>
              <a:rPr lang="en-GB" altLang="ja-JP" sz="2000" dirty="0" err="1"/>
              <a:t>Todesco</a:t>
            </a:r>
            <a:r>
              <a:rPr lang="en-GB" altLang="ja-JP" sz="2000" dirty="0"/>
              <a:t> (CERN)</a:t>
            </a:r>
            <a:endParaRPr lang="ja-JP" altLang="ja-JP" sz="2000"/>
          </a:p>
          <a:p>
            <a:pPr>
              <a:lnSpc>
                <a:spcPct val="100000"/>
              </a:lnSpc>
            </a:pPr>
            <a:r>
              <a:rPr lang="en-GB" altLang="ja-JP" sz="2000" dirty="0"/>
              <a:t>Dates: 18 - 19 December, 2018</a:t>
            </a:r>
            <a:endParaRPr lang="ja-JP" altLang="ja-JP" sz="2000"/>
          </a:p>
        </p:txBody>
      </p:sp>
    </p:spTree>
    <p:extLst>
      <p:ext uri="{BB962C8B-B14F-4D97-AF65-F5344CB8AC3E}">
        <p14:creationId xmlns:p14="http://schemas.microsoft.com/office/powerpoint/2010/main" val="2876194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7D06FF-0A30-6940-A1B0-8A7A04E49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altLang="ja-JP" sz="3600" b="1" dirty="0">
                <a:solidFill>
                  <a:schemeClr val="bg1">
                    <a:lumMod val="50000"/>
                  </a:schemeClr>
                </a:solidFill>
              </a:rPr>
              <a:t>Executive Summary: </a:t>
            </a:r>
            <a:r>
              <a:rPr lang="en-GB" altLang="ja-JP" sz="3600" b="1" dirty="0"/>
              <a:t>Findings and Comments (2/2)</a:t>
            </a:r>
            <a:endParaRPr kumimoji="1" lang="ja-JP" altLang="en-US" sz="36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499734-A101-E442-B0E9-F6DC3C34E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27426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10000"/>
              </a:lnSpc>
            </a:pPr>
            <a:r>
              <a:rPr lang="en-GB" altLang="ja-JP" dirty="0"/>
              <a:t>A </a:t>
            </a:r>
            <a:r>
              <a:rPr lang="en-GB" altLang="ja-JP" b="1" dirty="0"/>
              <a:t>3rd D2 corrector </a:t>
            </a:r>
            <a:r>
              <a:rPr lang="en-GB" altLang="ja-JP" dirty="0"/>
              <a:t>full-scale prototype coil to be built at CERN is required </a:t>
            </a:r>
            <a:r>
              <a:rPr lang="en-GB" altLang="ja-JP" b="1" dirty="0"/>
              <a:t>to demonstrate the mitigation of the above issues</a:t>
            </a:r>
            <a:r>
              <a:rPr lang="en-GB" altLang="ja-JP" dirty="0"/>
              <a:t>. It is encouraged to improve instrumentation, in particular, for more precise understanding of the training quench origins.  </a:t>
            </a:r>
          </a:p>
          <a:p>
            <a:pPr lvl="1">
              <a:lnSpc>
                <a:spcPct val="110000"/>
              </a:lnSpc>
            </a:pPr>
            <a:r>
              <a:rPr lang="en-GB" altLang="ja-JP" dirty="0"/>
              <a:t>The results of the 3rd D2 prototype at CERN will provide a solid basis for the technology transfer to IHEP, and it needs to be completed in timely manner. </a:t>
            </a:r>
          </a:p>
          <a:p>
            <a:pPr lvl="0">
              <a:lnSpc>
                <a:spcPct val="110000"/>
              </a:lnSpc>
            </a:pPr>
            <a:r>
              <a:rPr lang="en-GB" altLang="ja-JP" dirty="0"/>
              <a:t>The committee </a:t>
            </a:r>
            <a:r>
              <a:rPr lang="en-GB" altLang="ja-JP" b="1" dirty="0"/>
              <a:t>notes</a:t>
            </a:r>
            <a:r>
              <a:rPr lang="en-GB" altLang="ja-JP" dirty="0"/>
              <a:t> that a rapid and </a:t>
            </a:r>
            <a:r>
              <a:rPr lang="en-GB" altLang="ja-JP" b="1" dirty="0"/>
              <a:t>significant R&amp;D effort  for the D2 corrector </a:t>
            </a:r>
            <a:r>
              <a:rPr lang="en-GB" altLang="ja-JP" dirty="0"/>
              <a:t>has already been accomplished in collaboration of </a:t>
            </a:r>
            <a:r>
              <a:rPr lang="en-GB" altLang="ja-JP" b="1" dirty="0"/>
              <a:t>IHEP</a:t>
            </a:r>
            <a:r>
              <a:rPr lang="en-GB" altLang="ja-JP" dirty="0"/>
              <a:t>-</a:t>
            </a:r>
            <a:r>
              <a:rPr lang="en-GB" altLang="ja-JP" b="1" dirty="0"/>
              <a:t>IMP</a:t>
            </a:r>
            <a:r>
              <a:rPr lang="en-GB" altLang="ja-JP" dirty="0"/>
              <a:t>-</a:t>
            </a:r>
            <a:r>
              <a:rPr lang="en-GB" altLang="ja-JP" b="1" dirty="0"/>
              <a:t>WST</a:t>
            </a:r>
            <a:r>
              <a:rPr lang="en-GB" altLang="ja-JP" dirty="0"/>
              <a:t> </a:t>
            </a:r>
            <a:r>
              <a:rPr lang="en-GB" altLang="ja-JP" b="1" dirty="0"/>
              <a:t>in China</a:t>
            </a:r>
            <a:r>
              <a:rPr lang="en-GB" altLang="ja-JP" dirty="0"/>
              <a:t>, in parallel to the formal collaboration agreement established. </a:t>
            </a:r>
            <a:endParaRPr lang="ja-JP" altLang="ja-JP"/>
          </a:p>
          <a:p>
            <a:pPr>
              <a:lnSpc>
                <a:spcPct val="110000"/>
              </a:lnSpc>
            </a:pP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982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D8256E-4267-9949-96A5-2259679BE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155"/>
          </a:xfrm>
        </p:spPr>
        <p:txBody>
          <a:bodyPr/>
          <a:lstStyle/>
          <a:p>
            <a:pPr algn="ctr"/>
            <a:r>
              <a:rPr kumimoji="1" lang="en-US" altLang="ja-JP" b="1" dirty="0"/>
              <a:t>Recommendations</a:t>
            </a:r>
            <a:endParaRPr kumimoji="1" lang="ja-JP" altLang="en-US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C2F770-63DE-9D4B-9F83-A7E0F56E5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760" y="1097280"/>
            <a:ext cx="10515600" cy="5517165"/>
          </a:xfrm>
        </p:spPr>
        <p:txBody>
          <a:bodyPr>
            <a:normAutofit fontScale="62500" lnSpcReduction="20000"/>
          </a:bodyPr>
          <a:lstStyle/>
          <a:p>
            <a:pPr marL="0" lvl="0" indent="0">
              <a:lnSpc>
                <a:spcPct val="120000"/>
              </a:lnSpc>
              <a:buNone/>
            </a:pPr>
            <a:r>
              <a:rPr lang="en-GB" altLang="ja-JP" sz="2900" u="sng" dirty="0"/>
              <a:t>For HO-Correctors: </a:t>
            </a:r>
          </a:p>
          <a:p>
            <a:pPr lvl="0">
              <a:lnSpc>
                <a:spcPct val="120000"/>
              </a:lnSpc>
            </a:pPr>
            <a:r>
              <a:rPr lang="en-GB" altLang="ja-JP" sz="2900" b="1" dirty="0"/>
              <a:t>Improve the series production plan </a:t>
            </a:r>
            <a:r>
              <a:rPr lang="en-GB" altLang="ja-JP" sz="2900" dirty="0"/>
              <a:t>to meet the requirement from the general HL-LHC construction schedule in close communication between CERN and INFN-LASA. </a:t>
            </a:r>
            <a:endParaRPr lang="en-US" altLang="ja-JP" sz="2900" dirty="0"/>
          </a:p>
          <a:p>
            <a:pPr marL="0" lvl="0" indent="0">
              <a:lnSpc>
                <a:spcPct val="120000"/>
              </a:lnSpc>
              <a:buNone/>
            </a:pPr>
            <a:endParaRPr lang="en-GB" altLang="ja-JP" sz="2900" b="1" dirty="0"/>
          </a:p>
          <a:p>
            <a:pPr marL="0" lvl="0" indent="0">
              <a:lnSpc>
                <a:spcPct val="120000"/>
              </a:lnSpc>
              <a:buNone/>
            </a:pPr>
            <a:r>
              <a:rPr lang="en-GB" altLang="ja-JP" sz="2900" u="sng" dirty="0"/>
              <a:t>For D2-Correctors:</a:t>
            </a:r>
          </a:p>
          <a:p>
            <a:pPr lvl="0">
              <a:lnSpc>
                <a:spcPct val="120000"/>
              </a:lnSpc>
            </a:pPr>
            <a:r>
              <a:rPr lang="en-GB" altLang="ja-JP" sz="2900" b="1" dirty="0"/>
              <a:t>Understand and mitigate the CCT magnet training-quenches </a:t>
            </a:r>
            <a:r>
              <a:rPr lang="en-GB" altLang="ja-JP" sz="2900" dirty="0"/>
              <a:t>currently starting at a much lower level along the load-line and behaving very differently in the two prototype apertures of the full-scale prototypes. It is advised to inspect the cross section cut out from the prototype coils, after confirming the training quench memory stabilized after the thermal cycle.</a:t>
            </a:r>
            <a:endParaRPr lang="ja-JP" altLang="ja-JP" sz="2900"/>
          </a:p>
          <a:p>
            <a:pPr lvl="0">
              <a:lnSpc>
                <a:spcPct val="120000"/>
              </a:lnSpc>
            </a:pPr>
            <a:r>
              <a:rPr lang="en-GB" altLang="ja-JP" sz="2900" b="1" dirty="0"/>
              <a:t>Demonstrate the base-line performance with the 3rd prototype </a:t>
            </a:r>
            <a:r>
              <a:rPr lang="en-GB" altLang="ja-JP" sz="2900" dirty="0"/>
              <a:t>coil to establish the solutions </a:t>
            </a:r>
            <a:r>
              <a:rPr lang="en-GB" altLang="ja-JP" sz="2900" b="1" dirty="0"/>
              <a:t>for the three remaining issues</a:t>
            </a:r>
            <a:r>
              <a:rPr lang="en-GB" altLang="ja-JP" sz="2900" dirty="0"/>
              <a:t>. </a:t>
            </a:r>
          </a:p>
          <a:p>
            <a:pPr lvl="1">
              <a:lnSpc>
                <a:spcPct val="120000"/>
              </a:lnSpc>
            </a:pPr>
            <a:r>
              <a:rPr lang="en-GB" altLang="ja-JP" sz="2900" dirty="0"/>
              <a:t>Note that, due to scheduling reasons, a correction of the b3 is only advised, if necessary, according to beam-dynamics studies.</a:t>
            </a:r>
            <a:endParaRPr lang="ja-JP" altLang="ja-JP" sz="2900"/>
          </a:p>
          <a:p>
            <a:pPr lvl="0">
              <a:lnSpc>
                <a:spcPct val="120000"/>
              </a:lnSpc>
            </a:pPr>
            <a:r>
              <a:rPr lang="en-GB" altLang="ja-JP" sz="2900" b="1" dirty="0"/>
              <a:t>Provide a design report for the D2 corrector </a:t>
            </a:r>
            <a:r>
              <a:rPr lang="en-GB" altLang="ja-JP" sz="2900" dirty="0"/>
              <a:t>with the CCT technology, to enable efficient technology transfer from CERN to IHEP in cooperation with IMP and WST, responsible for the prototype demonstration and the series production</a:t>
            </a:r>
            <a:endParaRPr lang="ja-JP" altLang="ja-JP" sz="290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174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0C1F53-6C28-FF49-9634-747FB8340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b="1" dirty="0"/>
              <a:t>Responses to further details </a:t>
            </a:r>
            <a:endParaRPr kumimoji="1" lang="ja-JP" altLang="en-US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C49274-027E-B14C-9D63-4DB6037C2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/>
          </a:p>
          <a:p>
            <a:r>
              <a:rPr kumimoji="1" lang="en-US" altLang="ja-JP" dirty="0"/>
              <a:t>See the full review report submitted in end Jan., 2019</a:t>
            </a:r>
          </a:p>
          <a:p>
            <a:endParaRPr lang="en-US" altLang="ja-JP" dirty="0"/>
          </a:p>
          <a:p>
            <a:r>
              <a:rPr kumimoji="1" lang="en-US" altLang="ja-JP" dirty="0"/>
              <a:t>Some hot issues are focused in next pages.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829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81592CC-48C7-E74A-9AED-7E323C808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9294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ja-JP" sz="3200" b="1" dirty="0"/>
              <a:t>A post-review report: </a:t>
            </a:r>
            <a:br>
              <a:rPr kumimoji="1" lang="en-US" altLang="ja-JP" sz="2800" b="1" dirty="0"/>
            </a:br>
            <a:r>
              <a:rPr kumimoji="1" lang="en-US" altLang="ja-JP" sz="2400" b="1" dirty="0"/>
              <a:t>Training test result of the HO Skew Quadrupole Corrector Prototype </a:t>
            </a:r>
            <a:endParaRPr kumimoji="1" lang="ja-JP" altLang="en-US" sz="2800" b="1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501E13B9-DA68-304F-B0C1-C1E7556B9B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0378" y="1854438"/>
            <a:ext cx="5999148" cy="449508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ja-JP" dirty="0"/>
              <a:t>The skew quadrupole corrector (last prototype of high order correctors) was tested in LASA. The magnet has a long training reaching nominal after 14 quenches (see plot).</a:t>
            </a:r>
          </a:p>
          <a:p>
            <a:pPr>
              <a:lnSpc>
                <a:spcPct val="120000"/>
              </a:lnSpc>
            </a:pPr>
            <a:r>
              <a:rPr lang="en-US" altLang="ja-JP" dirty="0"/>
              <a:t>Unfortunately, during the 15th  quench, an electrical problem occurred, and now the system presents a few ohm resistance. </a:t>
            </a:r>
          </a:p>
          <a:p>
            <a:pPr>
              <a:lnSpc>
                <a:spcPct val="120000"/>
              </a:lnSpc>
            </a:pPr>
            <a:r>
              <a:rPr lang="en-US" altLang="ja-JP" dirty="0"/>
              <a:t>The system shall be opened in order to investigate in the magnet and in the test station the cause of the problem. </a:t>
            </a:r>
          </a:p>
          <a:p>
            <a:pPr>
              <a:lnSpc>
                <a:spcPct val="120000"/>
              </a:lnSpc>
            </a:pPr>
            <a:r>
              <a:rPr lang="en-US" altLang="ja-JP" dirty="0"/>
              <a:t>We will inform you about the outcome of the analysis as soon as possible.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-- Reported by E. </a:t>
            </a:r>
            <a:r>
              <a:rPr lang="en-US" altLang="ja-JP" dirty="0" err="1"/>
              <a:t>Todesco</a:t>
            </a:r>
            <a:r>
              <a:rPr lang="en-US" altLang="ja-JP" dirty="0"/>
              <a:t>, on 22 Feb. </a:t>
            </a:r>
          </a:p>
          <a:p>
            <a:pPr marL="0" indent="0">
              <a:lnSpc>
                <a:spcPct val="120000"/>
              </a:lnSpc>
              <a:buNone/>
            </a:pPr>
            <a:endParaRPr lang="en-US" altLang="ja-JP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b="1" dirty="0"/>
              <a:t>Note: </a:t>
            </a:r>
            <a:r>
              <a:rPr lang="en-US" altLang="ja-JP" dirty="0"/>
              <a:t>Further investigation and effort for the mitigation required for realizing the magnet production. </a:t>
            </a:r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D2069E01-5749-8A40-8EBB-9E3952D39A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62272" y="2424809"/>
            <a:ext cx="4611169" cy="3050421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6D0D397-B961-CA48-90BA-B6F0A8EE17BE}"/>
              </a:ext>
            </a:extLst>
          </p:cNvPr>
          <p:cNvSpPr txBox="1"/>
          <p:nvPr/>
        </p:nvSpPr>
        <p:spPr>
          <a:xfrm>
            <a:off x="9556017" y="1854438"/>
            <a:ext cx="1935145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Courtesy: E. </a:t>
            </a:r>
            <a:r>
              <a:rPr kumimoji="1" lang="en-US" altLang="ja-JP" sz="1400" dirty="0" err="1"/>
              <a:t>Todesco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872819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DCF9E6-D847-9348-9C29-E27F24B8C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260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ja-JP" sz="2800" b="1" dirty="0"/>
              <a:t>A post-review report: </a:t>
            </a:r>
            <a:br>
              <a:rPr lang="en-US" altLang="ja-JP" sz="2400" b="1" dirty="0"/>
            </a:br>
            <a:r>
              <a:rPr lang="en-US" altLang="ja-JP" sz="2400" b="1" dirty="0"/>
              <a:t>C</a:t>
            </a:r>
            <a:r>
              <a:rPr kumimoji="1" lang="en-US" altLang="ja-JP" sz="2400" b="1" dirty="0"/>
              <a:t>omments on the CCT magnet training quench memory after a thermal-cycling</a:t>
            </a:r>
            <a:endParaRPr kumimoji="1" lang="ja-JP" altLang="en-US" sz="2400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DE259F-B97C-BA45-9146-C50920EA1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79" y="1864547"/>
            <a:ext cx="5164667" cy="4153303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ja-JP" sz="1800" u="sng" dirty="0"/>
              <a:t>Observation:</a:t>
            </a:r>
          </a:p>
          <a:p>
            <a:pPr>
              <a:lnSpc>
                <a:spcPct val="120000"/>
              </a:lnSpc>
            </a:pPr>
            <a:r>
              <a:rPr lang="en-US" altLang="ja-JP" sz="1800" b="1" dirty="0"/>
              <a:t>Very good t</a:t>
            </a:r>
            <a:r>
              <a:rPr kumimoji="1" lang="en-US" altLang="ja-JP" sz="1800" b="1" dirty="0"/>
              <a:t>raining-quench memory </a:t>
            </a:r>
            <a:r>
              <a:rPr kumimoji="1" lang="en-US" altLang="ja-JP" sz="1800" dirty="0"/>
              <a:t>of the CCT magnet observed after a full thermal cycling,</a:t>
            </a:r>
          </a:p>
          <a:p>
            <a:pPr>
              <a:lnSpc>
                <a:spcPct val="120000"/>
              </a:lnSpc>
            </a:pPr>
            <a:endParaRPr kumimoji="1" lang="en-US" altLang="ja-JP" sz="1800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sz="1800" u="sng" dirty="0"/>
              <a:t>Note:</a:t>
            </a:r>
            <a:endParaRPr kumimoji="1" lang="en-US" altLang="ja-JP" sz="1800" u="sng" dirty="0"/>
          </a:p>
          <a:p>
            <a:pPr>
              <a:lnSpc>
                <a:spcPct val="120000"/>
              </a:lnSpc>
            </a:pPr>
            <a:r>
              <a:rPr kumimoji="1" lang="en-US" altLang="ja-JP" sz="1800" b="1" dirty="0"/>
              <a:t>Physical observation encouraged </a:t>
            </a:r>
            <a:r>
              <a:rPr kumimoji="1" lang="en-US" altLang="ja-JP" sz="1800" dirty="0"/>
              <a:t>to </a:t>
            </a:r>
            <a:r>
              <a:rPr lang="en-US" altLang="ja-JP" sz="1800" dirty="0"/>
              <a:t>check </a:t>
            </a:r>
            <a:r>
              <a:rPr kumimoji="1" lang="en-US" altLang="ja-JP" sz="1800" dirty="0"/>
              <a:t>the </a:t>
            </a:r>
            <a:r>
              <a:rPr lang="en-US" altLang="ja-JP" sz="1800" dirty="0"/>
              <a:t>epoxy-resin bonding at the CCT groove after the thermal cycling</a:t>
            </a:r>
          </a:p>
          <a:p>
            <a:pPr>
              <a:lnSpc>
                <a:spcPct val="120000"/>
              </a:lnSpc>
            </a:pPr>
            <a:r>
              <a:rPr lang="en-US" altLang="ja-JP" sz="1800" b="1" dirty="0"/>
              <a:t>The best approach/justification </a:t>
            </a:r>
            <a:r>
              <a:rPr lang="en-US" altLang="ja-JP" sz="1800" dirty="0"/>
              <a:t>to be established for the 3</a:t>
            </a:r>
            <a:r>
              <a:rPr lang="en-US" altLang="ja-JP" sz="1800" baseline="30000" dirty="0"/>
              <a:t>rd</a:t>
            </a:r>
            <a:r>
              <a:rPr lang="en-US" altLang="ja-JP" sz="1800" dirty="0"/>
              <a:t> prototype and the production magnets. </a:t>
            </a:r>
            <a:endParaRPr kumimoji="1" lang="en-US" altLang="ja-JP" sz="18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7B5FA40-8D98-774E-A96F-58122D229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546" y="1864547"/>
            <a:ext cx="6259957" cy="431241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1F8E8A3-B82D-E649-B38B-A6533BA8B2D4}"/>
              </a:ext>
            </a:extLst>
          </p:cNvPr>
          <p:cNvSpPr txBox="1"/>
          <p:nvPr/>
        </p:nvSpPr>
        <p:spPr>
          <a:xfrm>
            <a:off x="9863667" y="1598330"/>
            <a:ext cx="1935145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Courtesy: E. </a:t>
            </a:r>
            <a:r>
              <a:rPr kumimoji="1" lang="en-US" altLang="ja-JP" sz="1400" dirty="0" err="1"/>
              <a:t>Todesco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668758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4579E4-542C-6E4D-84A1-0746B9EA4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b="1" dirty="0"/>
              <a:t>Many thanks for everyone involved !!</a:t>
            </a:r>
            <a:endParaRPr kumimoji="1" lang="ja-JP" altLang="en-US" b="1"/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05743256-E0B7-D14C-91F5-E2B6EB80965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3701" y="1579593"/>
            <a:ext cx="8656890" cy="4752841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269624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B01485-37C1-AC4E-BBD6-4650C02C7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1286"/>
          </a:xfrm>
        </p:spPr>
        <p:txBody>
          <a:bodyPr/>
          <a:lstStyle/>
          <a:p>
            <a:pPr algn="ctr"/>
            <a:r>
              <a:rPr kumimoji="1" lang="en-US" altLang="ja-JP" b="1" dirty="0"/>
              <a:t>Introduction</a:t>
            </a:r>
            <a:endParaRPr kumimoji="1" lang="ja-JP" altLang="en-US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36C899-8127-0641-8974-5614198B2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6103"/>
            <a:ext cx="10515600" cy="497694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altLang="ja-JP" dirty="0"/>
              <a:t>HL-LHC is in the final stage of design and prototyping: all </a:t>
            </a:r>
            <a:r>
              <a:rPr lang="en-GB" altLang="ja-JP" b="1" dirty="0"/>
              <a:t>technologies </a:t>
            </a:r>
            <a:r>
              <a:rPr lang="en-GB" altLang="ja-JP" dirty="0"/>
              <a:t>for the hardware upgrade must be </a:t>
            </a:r>
            <a:r>
              <a:rPr lang="en-GB" altLang="ja-JP" b="1" dirty="0"/>
              <a:t>fully proven by the beginning of 2019</a:t>
            </a:r>
            <a:r>
              <a:rPr lang="en-GB" altLang="ja-JP" dirty="0"/>
              <a:t>. This review covers the High Order </a:t>
            </a:r>
            <a:r>
              <a:rPr lang="en-GB" altLang="ja-JP" b="1" dirty="0"/>
              <a:t>(HO) Corrector </a:t>
            </a:r>
            <a:r>
              <a:rPr lang="en-GB" altLang="ja-JP" dirty="0"/>
              <a:t>Magnets assembled with the inner triplet system and the </a:t>
            </a:r>
            <a:r>
              <a:rPr lang="en-GB" altLang="ja-JP" b="1" dirty="0"/>
              <a:t>D2 Orbit Corrector </a:t>
            </a:r>
            <a:r>
              <a:rPr lang="en-GB" altLang="ja-JP" dirty="0"/>
              <a:t>Magnets assembled with the D2 magnets. These correctors using </a:t>
            </a:r>
            <a:r>
              <a:rPr lang="en-GB" altLang="ja-JP" dirty="0" err="1"/>
              <a:t>NbTi</a:t>
            </a:r>
            <a:r>
              <a:rPr lang="en-GB" altLang="ja-JP" dirty="0"/>
              <a:t> superconductor feature respectively a </a:t>
            </a:r>
            <a:r>
              <a:rPr lang="en-GB" altLang="ja-JP" b="1" dirty="0"/>
              <a:t>Super-Ferric (SF) </a:t>
            </a:r>
            <a:r>
              <a:rPr lang="en-GB" altLang="ja-JP" dirty="0"/>
              <a:t>design and a </a:t>
            </a:r>
            <a:r>
              <a:rPr lang="en-GB" altLang="ja-JP" b="1" dirty="0"/>
              <a:t>Canted Cosine-Theta (CCT) </a:t>
            </a:r>
            <a:r>
              <a:rPr lang="en-GB" altLang="ja-JP" dirty="0"/>
              <a:t>design. </a:t>
            </a:r>
            <a:endParaRPr lang="ja-JP" altLang="ja-JP"/>
          </a:p>
          <a:p>
            <a:pPr>
              <a:lnSpc>
                <a:spcPct val="120000"/>
              </a:lnSpc>
            </a:pPr>
            <a:endParaRPr lang="en-GB" altLang="ja-JP" dirty="0"/>
          </a:p>
          <a:p>
            <a:pPr>
              <a:lnSpc>
                <a:spcPct val="120000"/>
              </a:lnSpc>
            </a:pPr>
            <a:r>
              <a:rPr lang="en-GB" altLang="ja-JP" dirty="0"/>
              <a:t>Both types of corrector magnets are </a:t>
            </a:r>
            <a:r>
              <a:rPr lang="en-GB" altLang="ja-JP" b="1" dirty="0"/>
              <a:t>in the stage of </a:t>
            </a:r>
            <a:r>
              <a:rPr lang="en-GB" altLang="ja-JP" dirty="0"/>
              <a:t>full-size </a:t>
            </a:r>
            <a:r>
              <a:rPr lang="en-GB" altLang="ja-JP" b="1" dirty="0"/>
              <a:t>prototype</a:t>
            </a:r>
            <a:r>
              <a:rPr lang="en-GB" altLang="ja-JP" dirty="0"/>
              <a:t> testing and preparing for series productions. The </a:t>
            </a:r>
            <a:r>
              <a:rPr lang="en-GB" altLang="ja-JP" b="1" dirty="0"/>
              <a:t>HO </a:t>
            </a:r>
            <a:r>
              <a:rPr lang="en-GB" altLang="ja-JP" dirty="0"/>
              <a:t>correctors have been designed and prototyped by </a:t>
            </a:r>
            <a:r>
              <a:rPr lang="en-GB" altLang="ja-JP" b="1" dirty="0"/>
              <a:t>INFN-LASA (Milan), </a:t>
            </a:r>
            <a:r>
              <a:rPr lang="en-GB" altLang="ja-JP" dirty="0"/>
              <a:t>which is also responsible for the series-production in cooperation with industry. The </a:t>
            </a:r>
            <a:r>
              <a:rPr lang="en-GB" altLang="ja-JP" b="1" dirty="0"/>
              <a:t>D2 </a:t>
            </a:r>
            <a:r>
              <a:rPr lang="en-GB" altLang="ja-JP" dirty="0"/>
              <a:t>corrector</a:t>
            </a:r>
            <a:r>
              <a:rPr lang="en-GB" altLang="ja-JP" b="1" dirty="0"/>
              <a:t> </a:t>
            </a:r>
            <a:r>
              <a:rPr lang="en-GB" altLang="ja-JP" dirty="0"/>
              <a:t>has been designed and </a:t>
            </a:r>
            <a:r>
              <a:rPr lang="en-GB" altLang="ja-JP" b="1" dirty="0"/>
              <a:t>prototyped by CERN</a:t>
            </a:r>
            <a:r>
              <a:rPr lang="en-GB" altLang="ja-JP" dirty="0"/>
              <a:t>, and further prototype work and series-</a:t>
            </a:r>
            <a:r>
              <a:rPr lang="en-GB" altLang="ja-JP" b="1" dirty="0"/>
              <a:t>production </a:t>
            </a:r>
            <a:r>
              <a:rPr lang="en-GB" altLang="ja-JP" dirty="0"/>
              <a:t>are to be taken on </a:t>
            </a:r>
            <a:r>
              <a:rPr lang="en-GB" altLang="ja-JP" b="1" dirty="0"/>
              <a:t>by IHEP (Beijing</a:t>
            </a:r>
            <a:r>
              <a:rPr lang="en-GB" altLang="ja-JP" dirty="0"/>
              <a:t>) in cooperation with </a:t>
            </a:r>
            <a:r>
              <a:rPr lang="en-GB" altLang="ja-JP" b="1" dirty="0"/>
              <a:t>IMP</a:t>
            </a:r>
            <a:r>
              <a:rPr lang="en-GB" altLang="ja-JP" dirty="0"/>
              <a:t> and </a:t>
            </a:r>
            <a:r>
              <a:rPr lang="en-GB" altLang="ja-JP" b="1" dirty="0"/>
              <a:t>WST</a:t>
            </a:r>
            <a:r>
              <a:rPr lang="en-GB" altLang="ja-JP" dirty="0"/>
              <a:t> in China, based on the technology transfer coordinated between CERN and IHEP.</a:t>
            </a:r>
            <a:endParaRPr lang="ja-JP" altLang="ja-JP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419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9583FB-8F75-6941-BD1C-A1C157306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Helvetica" pitchFamily="2" charset="0"/>
              </a:rPr>
              <a:t>High-Order (HO) Correctors</a:t>
            </a:r>
            <a:endParaRPr kumimoji="1" lang="ja-JP" altLang="en-US">
              <a:latin typeface="Helvetica" pitchFamily="2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10A0D07-DB7C-0A44-A8C4-3995FE620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72" y="1786741"/>
            <a:ext cx="5241594" cy="392494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45F993C-D510-0045-98E6-B5672DC55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029" y="1786741"/>
            <a:ext cx="5241595" cy="392494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0FD60714-8023-5045-97E8-67C3E15A3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18/12/18~19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B7EE99-4E7E-E348-8F81-52DAB964F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26AC-9DED-A948-9967-1E03D1ED2C4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995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186ED6AF-EAA5-E742-A808-C393E9303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Helvetica" pitchFamily="2" charset="0"/>
              </a:rPr>
              <a:t>D2 Correctors with CCT design</a:t>
            </a:r>
            <a:endParaRPr kumimoji="1" lang="ja-JP" altLang="en-US">
              <a:latin typeface="Helvetica" pitchFamily="2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4571381-76BF-2A42-9774-8FC46F710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90688"/>
            <a:ext cx="4996070" cy="37410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33A2ADB-BCDA-454F-8541-85B2C94D4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404" y="1690688"/>
            <a:ext cx="4996069" cy="37410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B837B7E9-0315-3243-A40C-A5C1DB636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18/12/18~19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483C5AA-C5BF-C141-8BA6-F06AC5B4B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26AC-9DED-A948-9967-1E03D1ED2C4E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06586B20-AF07-DE4F-A4F0-83D94D519F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3923" y="5033695"/>
            <a:ext cx="1991415" cy="150521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D92987A-138B-3C4E-A95C-E31AC1FE59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2340" y="5070500"/>
            <a:ext cx="2338454" cy="138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400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A3A72B-95F4-4C40-AF3B-09633AF64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Charges for the Review Committee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E43CA1-C97F-1044-A725-CA1A7132F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GB" altLang="ja-JP" dirty="0"/>
              <a:t>The review committee is invited to assess the points in the scope and in particular, the design, the results of the </a:t>
            </a:r>
            <a:r>
              <a:rPr lang="en-GB" altLang="ja-JP" b="1" dirty="0"/>
              <a:t>prototyping</a:t>
            </a:r>
            <a:r>
              <a:rPr lang="en-GB" altLang="ja-JP" dirty="0"/>
              <a:t> phase and the procurement plan, including interface aspects for the system integration.</a:t>
            </a:r>
            <a:endParaRPr lang="ja-JP" altLang="ja-JP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GB" altLang="ja-JP" dirty="0"/>
              <a:t>A detailed analysis of the </a:t>
            </a:r>
            <a:r>
              <a:rPr lang="en-GB" altLang="ja-JP" b="1" dirty="0"/>
              <a:t>time plan </a:t>
            </a:r>
            <a:r>
              <a:rPr lang="en-GB" altLang="ja-JP" dirty="0"/>
              <a:t>for the series construction and for the resources is beyond the scope of the review; however, comments on the credibility of the present plan, also with respect to the foreseen available resources, are welcome. </a:t>
            </a:r>
            <a:endParaRPr lang="ja-JP" altLang="ja-JP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GB" altLang="ja-JP" dirty="0"/>
              <a:t>The project is a joint venture between CERN and INFN (for the HO Correctors) and CERN and IHEP-CN for the CCT. The committee is invited to comment on the </a:t>
            </a:r>
            <a:r>
              <a:rPr lang="en-GB" altLang="ja-JP" b="1" dirty="0"/>
              <a:t>sharing of the responsibility</a:t>
            </a:r>
            <a:r>
              <a:rPr lang="en-GB" altLang="ja-JP" dirty="0"/>
              <a:t> and on the collaboration interfaces. </a:t>
            </a:r>
            <a:endParaRPr lang="ja-JP" altLang="ja-JP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GB" altLang="ja-JP" dirty="0"/>
              <a:t>Following the close-out by the review chair, the committee is required to compile a short report with findings, comments and recommendations within one month. The report will be delivered to the HL-LHC Project Leader, which will circulate also to the collaborating Institutes and CERN management. </a:t>
            </a:r>
            <a:endParaRPr lang="ja-JP" altLang="ja-JP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747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11AAB9-C366-B242-A8C4-E309E94B4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Charges for the Committee, summarized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3C2602-0C7C-4B46-A408-6CE9721F0E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altLang="ja-JP" b="1" dirty="0"/>
              <a:t>assess</a:t>
            </a:r>
            <a:r>
              <a:rPr lang="en-GB" altLang="ja-JP" dirty="0"/>
              <a:t> the design, the </a:t>
            </a:r>
            <a:r>
              <a:rPr lang="en-GB" altLang="ja-JP" b="1" dirty="0"/>
              <a:t>results of the prototyping phase</a:t>
            </a:r>
            <a:r>
              <a:rPr lang="en-GB" altLang="ja-JP" dirty="0"/>
              <a:t>, and the procurement plan,</a:t>
            </a:r>
            <a:endParaRPr lang="ja-JP" altLang="ja-JP"/>
          </a:p>
          <a:p>
            <a:pPr lvl="0"/>
            <a:endParaRPr lang="en-GB" altLang="ja-JP" dirty="0"/>
          </a:p>
          <a:p>
            <a:pPr lvl="0"/>
            <a:r>
              <a:rPr lang="en-GB" altLang="ja-JP" b="1" dirty="0"/>
              <a:t>comment</a:t>
            </a:r>
            <a:r>
              <a:rPr lang="en-GB" altLang="ja-JP" dirty="0"/>
              <a:t> on the </a:t>
            </a:r>
            <a:r>
              <a:rPr lang="en-GB" altLang="ja-JP" b="1" dirty="0"/>
              <a:t>credibility of the present  (time) plan</a:t>
            </a:r>
            <a:r>
              <a:rPr lang="en-GB" altLang="ja-JP" dirty="0"/>
              <a:t>, and</a:t>
            </a:r>
            <a:endParaRPr lang="ja-JP" altLang="ja-JP"/>
          </a:p>
          <a:p>
            <a:endParaRPr lang="en-GB" altLang="ja-JP" dirty="0"/>
          </a:p>
          <a:p>
            <a:r>
              <a:rPr lang="en-GB" altLang="ja-JP" b="1" dirty="0"/>
              <a:t>comment</a:t>
            </a:r>
            <a:r>
              <a:rPr lang="en-GB" altLang="ja-JP" dirty="0"/>
              <a:t> on the sharing of the </a:t>
            </a:r>
            <a:r>
              <a:rPr lang="en-GB" altLang="ja-JP" b="1" dirty="0"/>
              <a:t>responsibility</a:t>
            </a:r>
            <a:r>
              <a:rPr lang="en-GB" altLang="ja-JP" dirty="0"/>
              <a:t> and on the collaboration interfaces.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1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91CF0-958E-8F47-82E8-1955FCFC3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2755"/>
            <a:ext cx="10515600" cy="318539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sz="3200" b="1" dirty="0"/>
              <a:t>Review Agenda</a:t>
            </a:r>
            <a:endParaRPr kumimoji="1" lang="ja-JP" altLang="en-US" sz="3200" b="1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D3D2D52A-4DE4-B74A-AB23-B646F444B7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3975089"/>
              </p:ext>
            </p:extLst>
          </p:nvPr>
        </p:nvGraphicFramePr>
        <p:xfrm>
          <a:off x="742414" y="521294"/>
          <a:ext cx="10707169" cy="5978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664">
                  <a:extLst>
                    <a:ext uri="{9D8B030D-6E8A-4147-A177-3AD203B41FA5}">
                      <a16:colId xmlns:a16="http://schemas.microsoft.com/office/drawing/2014/main" val="3287328382"/>
                    </a:ext>
                  </a:extLst>
                </a:gridCol>
                <a:gridCol w="5981449">
                  <a:extLst>
                    <a:ext uri="{9D8B030D-6E8A-4147-A177-3AD203B41FA5}">
                      <a16:colId xmlns:a16="http://schemas.microsoft.com/office/drawing/2014/main" val="187515801"/>
                    </a:ext>
                  </a:extLst>
                </a:gridCol>
                <a:gridCol w="3569056">
                  <a:extLst>
                    <a:ext uri="{9D8B030D-6E8A-4147-A177-3AD203B41FA5}">
                      <a16:colId xmlns:a16="http://schemas.microsoft.com/office/drawing/2014/main" val="2367235677"/>
                    </a:ext>
                  </a:extLst>
                </a:gridCol>
              </a:tblGrid>
              <a:tr h="2203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Helvetica" pitchFamily="2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Time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Helvetica" pitchFamily="2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Subject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Helvetica" pitchFamily="2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Presented by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2404974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18 Dec.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 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 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5740424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8:</a:t>
                      </a: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8:30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Closed session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Committee et al.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2243114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9:00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Scope and structure of the review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Lucio Rossi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550311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9:15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D2 corrector requirements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Ezio Todesco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723174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9:35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MCBRD (CCT) Assembly and Cold Test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Glyn Kirby et al.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1672843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A6A6A6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10:10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A6A6A6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     Group picture and Coffee break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 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5724742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10:30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Integration in the cold mass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Arnaud Pascal Foussat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795262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10:50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Short model performance and prototype/series plan in China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Qingjin Xu et al.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6919857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11:35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Documentation and QC/QA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Andrea Musso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1436965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11:55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Closed session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Committee et al.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9135375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A6A6A6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12:20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A6A6A6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     Lunch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 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8882925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 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High Order Correctors requirements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Ezio</a:t>
                      </a: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 Todesco 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3763200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13:20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Magnet design and prototypes performance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Marco Stefera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051379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13:40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Integration in the cold mass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Herve Prin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921250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14:10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Plans for the series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Massimo Leone Sorbi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2183873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14:35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Document and QA/QC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Andrea Musso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2133206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rgbClr val="A6A6A6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15:00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A6A6A6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     Coffee break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 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3009569"/>
                  </a:ext>
                </a:extLst>
              </a:tr>
              <a:tr h="41868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ＭＳ Ｐゴシック" panose="020B0600070205080204" pitchFamily="34" charset="-128"/>
                        </a:rPr>
                        <a:t>15:20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Closed discussions on: 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   </a:t>
                      </a:r>
                      <a:r>
                        <a:rPr lang="en-US" sz="1600" u="sng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Special focus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 on:  Training of MCBRD prototype 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   </a:t>
                      </a:r>
                      <a:r>
                        <a:rPr lang="en-US" sz="1600" u="sng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Special focus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 on:  Quench protection of the MCBRD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Committee et al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  Franco Julio </a:t>
                      </a:r>
                      <a:r>
                        <a:rPr lang="en-US" sz="16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Mangiarotti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  Matthias </a:t>
                      </a:r>
                      <a:r>
                        <a:rPr lang="en-US" sz="16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34" charset="-128"/>
                          <a:cs typeface="ＭＳ Ｐゴシック" panose="020B0600070205080204" pitchFamily="34" charset="-128"/>
                        </a:rPr>
                        <a:t>Mentink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0539350"/>
                  </a:ext>
                </a:extLst>
              </a:tr>
              <a:tr h="220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19 Dec.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 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 </a:t>
                      </a:r>
                      <a:endParaRPr lang="ja-JP" sz="1600"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568434"/>
                  </a:ext>
                </a:extLst>
              </a:tr>
              <a:tr h="30790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9:30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Closed session 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   </a:t>
                      </a:r>
                      <a:r>
                        <a:rPr lang="en-GB" sz="1600" u="sng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Special focus</a:t>
                      </a: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 on:  Magnetic modelling of MCBRD  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Committee et al.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 Jeroen Van </a:t>
                      </a:r>
                      <a:r>
                        <a:rPr lang="en-GB" sz="16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49" charset="-128"/>
                          <a:cs typeface="ＭＳ Ｐゴシック" panose="020B0600070205080204" pitchFamily="34" charset="-128"/>
                        </a:rPr>
                        <a:t>Nugteren</a:t>
                      </a:r>
                      <a:endParaRPr lang="ja-JP" sz="160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ＭＳ 明朝" panose="02020609040205080304" pitchFamily="49" charset="-128"/>
                        <a:cs typeface="ＭＳ Ｐゴシック" panose="020B060007020508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6563763"/>
                  </a:ext>
                </a:extLst>
              </a:tr>
            </a:tbl>
          </a:graphicData>
        </a:graphic>
      </p:graphicFrame>
      <p:sp>
        <p:nvSpPr>
          <p:cNvPr id="5" name="右中かっこ 4">
            <a:extLst>
              <a:ext uri="{FF2B5EF4-FFF2-40B4-BE49-F238E27FC236}">
                <a16:creationId xmlns:a16="http://schemas.microsoft.com/office/drawing/2014/main" id="{B1DD4E71-FA02-6A41-BE3B-A049A2B38308}"/>
              </a:ext>
            </a:extLst>
          </p:cNvPr>
          <p:cNvSpPr/>
          <p:nvPr/>
        </p:nvSpPr>
        <p:spPr>
          <a:xfrm>
            <a:off x="9981488" y="1273324"/>
            <a:ext cx="324740" cy="179461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右中かっこ 5">
            <a:extLst>
              <a:ext uri="{FF2B5EF4-FFF2-40B4-BE49-F238E27FC236}">
                <a16:creationId xmlns:a16="http://schemas.microsoft.com/office/drawing/2014/main" id="{18A6E24B-00AD-8A41-BE29-E821C6778413}"/>
              </a:ext>
            </a:extLst>
          </p:cNvPr>
          <p:cNvSpPr/>
          <p:nvPr/>
        </p:nvSpPr>
        <p:spPr>
          <a:xfrm>
            <a:off x="10066946" y="3510461"/>
            <a:ext cx="239282" cy="108717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2D9EE7B-C430-0A4E-92B8-ADE59B564843}"/>
              </a:ext>
            </a:extLst>
          </p:cNvPr>
          <p:cNvSpPr txBox="1"/>
          <p:nvPr/>
        </p:nvSpPr>
        <p:spPr>
          <a:xfrm>
            <a:off x="10306228" y="1985966"/>
            <a:ext cx="150714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D2 corrector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B51CB94-068D-BE40-8D9A-AE777C719B93}"/>
              </a:ext>
            </a:extLst>
          </p:cNvPr>
          <p:cNvSpPr txBox="1"/>
          <p:nvPr/>
        </p:nvSpPr>
        <p:spPr>
          <a:xfrm>
            <a:off x="10398807" y="3916194"/>
            <a:ext cx="154721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HO</a:t>
            </a:r>
            <a:r>
              <a:rPr kumimoji="1" lang="en-US" altLang="ja-JP" dirty="0"/>
              <a:t> corrector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933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99438E-E9F8-9145-B3F7-4388315C5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3390"/>
            <a:ext cx="10515600" cy="817563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b="1" dirty="0"/>
              <a:t>Executive Summary -- General</a:t>
            </a:r>
            <a:endParaRPr kumimoji="1" lang="ja-JP" altLang="en-US" b="1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C35F2A-3835-FB45-9370-4C9FB6EBB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560" y="1247686"/>
            <a:ext cx="11519731" cy="533218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altLang="ja-JP" sz="2400" dirty="0"/>
              <a:t>An </a:t>
            </a:r>
            <a:r>
              <a:rPr lang="en-GB" altLang="ja-JP" sz="2400" b="1" dirty="0"/>
              <a:t>International Review on </a:t>
            </a:r>
            <a:r>
              <a:rPr lang="en-GB" altLang="ja-JP" sz="2400" dirty="0"/>
              <a:t>the HL-LHC interaction region corrector magnets was held at CERN on 18 - 19 Dec. 2018, with two major topics:  High-Order (</a:t>
            </a:r>
            <a:r>
              <a:rPr lang="en-GB" altLang="ja-JP" sz="2400" b="1" dirty="0"/>
              <a:t>HO</a:t>
            </a:r>
            <a:r>
              <a:rPr lang="en-GB" altLang="ja-JP" sz="2400" dirty="0"/>
              <a:t>) Correctors, and </a:t>
            </a:r>
            <a:r>
              <a:rPr lang="en-GB" altLang="ja-JP" sz="2400" b="1" dirty="0"/>
              <a:t>D2</a:t>
            </a:r>
            <a:r>
              <a:rPr lang="en-GB" altLang="ja-JP" sz="2400" dirty="0"/>
              <a:t> Orbit Corrector dipoles. The Committee has received eleven reports in open sessions and three specific reports in closed sessions. </a:t>
            </a:r>
            <a:endParaRPr lang="ja-JP" altLang="ja-JP" sz="2400"/>
          </a:p>
          <a:p>
            <a:pPr>
              <a:lnSpc>
                <a:spcPct val="110000"/>
              </a:lnSpc>
            </a:pPr>
            <a:endParaRPr lang="en-GB" altLang="ja-JP" sz="2400" dirty="0"/>
          </a:p>
          <a:p>
            <a:pPr>
              <a:lnSpc>
                <a:spcPct val="110000"/>
              </a:lnSpc>
            </a:pPr>
            <a:r>
              <a:rPr lang="en-GB" altLang="ja-JP" sz="2400" dirty="0"/>
              <a:t>The Committee </a:t>
            </a:r>
            <a:r>
              <a:rPr lang="en-GB" altLang="ja-JP" sz="2400" b="1" dirty="0"/>
              <a:t>congratulates</a:t>
            </a:r>
            <a:r>
              <a:rPr lang="en-GB" altLang="ja-JP" sz="2400" dirty="0"/>
              <a:t> the team for the </a:t>
            </a:r>
            <a:r>
              <a:rPr lang="en-GB" altLang="ja-JP" sz="2400" b="1" dirty="0"/>
              <a:t>significant progress</a:t>
            </a:r>
            <a:r>
              <a:rPr lang="en-GB" altLang="ja-JP" sz="2400" dirty="0"/>
              <a:t> in the corrector magnet model/prototype works </a:t>
            </a:r>
            <a:r>
              <a:rPr lang="en-GB" altLang="ja-JP" sz="2400" u="sng" dirty="0"/>
              <a:t>in cooperation with INFN-LASA</a:t>
            </a:r>
            <a:r>
              <a:rPr lang="en-GB" altLang="ja-JP" sz="2400" dirty="0"/>
              <a:t> for the HO correctors and </a:t>
            </a:r>
            <a:r>
              <a:rPr lang="en-GB" altLang="ja-JP" sz="2400" u="sng" dirty="0"/>
              <a:t>with</a:t>
            </a:r>
            <a:r>
              <a:rPr lang="en-GB" altLang="ja-JP" sz="2400" dirty="0"/>
              <a:t> </a:t>
            </a:r>
            <a:r>
              <a:rPr lang="en-GB" altLang="ja-JP" sz="2400" u="sng" dirty="0"/>
              <a:t>IHEP/IMP/WST</a:t>
            </a:r>
            <a:r>
              <a:rPr lang="en-GB" altLang="ja-JP" sz="2400" dirty="0"/>
              <a:t> for the D2 correctors. </a:t>
            </a:r>
          </a:p>
          <a:p>
            <a:pPr>
              <a:lnSpc>
                <a:spcPct val="110000"/>
              </a:lnSpc>
            </a:pPr>
            <a:endParaRPr lang="en-GB" altLang="ja-JP" sz="2400" dirty="0"/>
          </a:p>
          <a:p>
            <a:pPr>
              <a:lnSpc>
                <a:spcPct val="110000"/>
              </a:lnSpc>
            </a:pPr>
            <a:r>
              <a:rPr lang="en-GB" altLang="ja-JP" sz="2400" dirty="0"/>
              <a:t>The Committee  wishes to </a:t>
            </a:r>
            <a:r>
              <a:rPr lang="en-GB" altLang="ja-JP" sz="2400" b="1" dirty="0"/>
              <a:t>thank</a:t>
            </a:r>
            <a:r>
              <a:rPr lang="en-GB" altLang="ja-JP" sz="2400" dirty="0"/>
              <a:t> the HL-LHC WP3 team for their considerable effort </a:t>
            </a:r>
            <a:r>
              <a:rPr lang="en-GB" altLang="ja-JP" sz="2400" b="1" dirty="0"/>
              <a:t>to prepare for the review </a:t>
            </a:r>
            <a:r>
              <a:rPr lang="en-GB" altLang="ja-JP" sz="2400" dirty="0"/>
              <a:t>and for fruitful discussions.</a:t>
            </a:r>
            <a:endParaRPr lang="ja-JP" altLang="ja-JP" sz="240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498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A2D5D8-04F5-754B-8798-932121F5B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667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altLang="ja-JP" sz="3600" b="1" dirty="0">
                <a:solidFill>
                  <a:schemeClr val="bg1">
                    <a:lumMod val="50000"/>
                  </a:schemeClr>
                </a:solidFill>
              </a:rPr>
              <a:t>Executive Summary: </a:t>
            </a:r>
            <a:r>
              <a:rPr lang="en-GB" altLang="ja-JP" sz="3600" b="1" dirty="0"/>
              <a:t>Findings and Comments (1/2)</a:t>
            </a:r>
            <a:endParaRPr kumimoji="1" lang="ja-JP" altLang="en-US" sz="36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7F7A66-2DB7-444F-9C09-45C4E0299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651" y="1690688"/>
            <a:ext cx="10515600" cy="4741817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en-GB" altLang="ja-JP" dirty="0"/>
              <a:t>The </a:t>
            </a:r>
            <a:r>
              <a:rPr lang="en-GB" altLang="ja-JP" b="1" dirty="0"/>
              <a:t>HO corrector </a:t>
            </a:r>
            <a:r>
              <a:rPr lang="en-GB" altLang="ja-JP" dirty="0"/>
              <a:t>concept with the super-ferric magnet technology has been well demonstrated during the model/prototype work. A remaining concern is the series </a:t>
            </a:r>
            <a:r>
              <a:rPr lang="en-GB" altLang="ja-JP" b="1" dirty="0"/>
              <a:t>production schedule</a:t>
            </a:r>
            <a:r>
              <a:rPr lang="en-GB" altLang="ja-JP" dirty="0"/>
              <a:t>, which should be re-optimized </a:t>
            </a:r>
            <a:r>
              <a:rPr lang="en-GB" altLang="ja-JP" b="1" dirty="0"/>
              <a:t>to minimize the delay</a:t>
            </a:r>
            <a:r>
              <a:rPr lang="en-GB" altLang="ja-JP" dirty="0"/>
              <a:t>. Although INFN is responsible for following up the production, CERN should provide robust oversight.</a:t>
            </a:r>
          </a:p>
          <a:p>
            <a:pPr lvl="0">
              <a:lnSpc>
                <a:spcPct val="110000"/>
              </a:lnSpc>
            </a:pPr>
            <a:endParaRPr lang="en-GB" altLang="ja-JP" dirty="0"/>
          </a:p>
          <a:p>
            <a:pPr>
              <a:lnSpc>
                <a:spcPct val="110000"/>
              </a:lnSpc>
            </a:pPr>
            <a:r>
              <a:rPr lang="en-GB" altLang="ja-JP" dirty="0"/>
              <a:t>The </a:t>
            </a:r>
            <a:r>
              <a:rPr lang="en-GB" altLang="ja-JP" b="1" dirty="0"/>
              <a:t>D2 corrector </a:t>
            </a:r>
            <a:r>
              <a:rPr lang="en-GB" altLang="ja-JP" dirty="0"/>
              <a:t>concept with the CCT magnet technology has been clearly demonstrated during the model/prototype work. Three technical issues are, however, </a:t>
            </a:r>
            <a:r>
              <a:rPr lang="en-GB" altLang="ja-JP" b="1" dirty="0"/>
              <a:t>remaining </a:t>
            </a:r>
            <a:r>
              <a:rPr lang="en-GB" altLang="ja-JP" dirty="0"/>
              <a:t>to be settled </a:t>
            </a:r>
            <a:r>
              <a:rPr lang="en-GB" altLang="ja-JP" b="1" dirty="0"/>
              <a:t>to</a:t>
            </a:r>
            <a:r>
              <a:rPr lang="en-GB" altLang="ja-JP" dirty="0"/>
              <a:t>: 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romanLcPeriod"/>
            </a:pPr>
            <a:r>
              <a:rPr lang="en-GB" altLang="ja-JP" b="1" dirty="0"/>
              <a:t>Minimize/control training quenches,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romanLcPeriod"/>
            </a:pPr>
            <a:r>
              <a:rPr lang="en-GB" altLang="ja-JP" b="1" dirty="0"/>
              <a:t>Optimize the quench protection scheme </a:t>
            </a:r>
            <a:r>
              <a:rPr lang="en-GB" altLang="ja-JP" dirty="0"/>
              <a:t>with the full-scale magnet, and 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romanLcPeriod"/>
            </a:pPr>
            <a:r>
              <a:rPr lang="en-GB" altLang="ja-JP" b="1" dirty="0"/>
              <a:t>Improve/justify the field quality</a:t>
            </a:r>
            <a:r>
              <a:rPr lang="en-GB" altLang="ja-JP" dirty="0"/>
              <a:t>, in particular, for </a:t>
            </a:r>
            <a:r>
              <a:rPr lang="en-GB" altLang="ja-JP" b="1" dirty="0"/>
              <a:t>b3</a:t>
            </a:r>
            <a:r>
              <a:rPr lang="en-GB" altLang="ja-JP" dirty="0"/>
              <a:t>. </a:t>
            </a:r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508964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1453</TotalTime>
  <Words>1287</Words>
  <Application>Microsoft Macintosh PowerPoint</Application>
  <PresentationFormat>ワイド画面</PresentationFormat>
  <Paragraphs>147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3" baseType="lpstr">
      <vt:lpstr>ＭＳ Ｐゴシック</vt:lpstr>
      <vt:lpstr>ＭＳ 明朝</vt:lpstr>
      <vt:lpstr>游ゴシック</vt:lpstr>
      <vt:lpstr>游ゴシック Light</vt:lpstr>
      <vt:lpstr>Arial</vt:lpstr>
      <vt:lpstr>Helvetica</vt:lpstr>
      <vt:lpstr>Times New Roman</vt:lpstr>
      <vt:lpstr>Office テーマ</vt:lpstr>
      <vt:lpstr>International Review on the High-Order (HO) Correctors and the D2 Orbit Corrector dipoles for the HL-LHC:  Review Committee Report </vt:lpstr>
      <vt:lpstr>Introduction</vt:lpstr>
      <vt:lpstr>High-Order (HO) Correctors</vt:lpstr>
      <vt:lpstr>D2 Correctors with CCT design</vt:lpstr>
      <vt:lpstr>Charges for the Review Committee</vt:lpstr>
      <vt:lpstr>Charges for the Committee, summarized</vt:lpstr>
      <vt:lpstr>Review Agenda</vt:lpstr>
      <vt:lpstr>Executive Summary -- General</vt:lpstr>
      <vt:lpstr>Executive Summary: Findings and Comments (1/2)</vt:lpstr>
      <vt:lpstr>Executive Summary: Findings and Comments (2/2)</vt:lpstr>
      <vt:lpstr>Recommendations</vt:lpstr>
      <vt:lpstr>Responses to further details </vt:lpstr>
      <vt:lpstr>A post-review report:  Training test result of the HO Skew Quadrupole Corrector Prototype </vt:lpstr>
      <vt:lpstr>A post-review report:  Comments on the CCT magnet training quench memory after a thermal-cycling</vt:lpstr>
      <vt:lpstr>Many thanks for everyone involved !!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Review on the High-Order Correctors and the D2 Orbit Corrector dipoles for the HL-LHC: Review Committee Report </dc:title>
  <dc:creator>Yamamoto Akira</dc:creator>
  <cp:lastModifiedBy>Yamamoto Akira</cp:lastModifiedBy>
  <cp:revision>9</cp:revision>
  <dcterms:created xsi:type="dcterms:W3CDTF">2019-02-27T14:50:25Z</dcterms:created>
  <dcterms:modified xsi:type="dcterms:W3CDTF">2019-02-28T15:03:51Z</dcterms:modified>
</cp:coreProperties>
</file>