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60" r:id="rId8"/>
    <p:sldId id="261" r:id="rId9"/>
    <p:sldId id="262" r:id="rId10"/>
    <p:sldId id="266" r:id="rId11"/>
    <p:sldId id="267" r:id="rId12"/>
    <p:sldId id="26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141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#TO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Experimental Area Beam Intercepting Devices 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Motion </a:t>
            </a:r>
            <a:r>
              <a:rPr lang="en-US" dirty="0"/>
              <a:t>control and </a:t>
            </a:r>
            <a:r>
              <a:rPr lang="en-US" dirty="0" smtClean="0"/>
              <a:t>actuation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 </a:t>
            </a:r>
            <a:r>
              <a:rPr lang="en-US" dirty="0" smtClean="0"/>
              <a:t>Butcher and Mario Di Castro </a:t>
            </a:r>
            <a:r>
              <a:rPr lang="en-US" dirty="0" smtClean="0"/>
              <a:t>for EN/SMM</a:t>
            </a:r>
          </a:p>
          <a:p>
            <a:r>
              <a:rPr lang="en-US" dirty="0"/>
              <a:t>15/03/2019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err="1" smtClean="0"/>
              <a:t>North</a:t>
            </a:r>
            <a:r>
              <a:rPr lang="fr-CH" dirty="0" smtClean="0"/>
              <a:t> Area</a:t>
            </a:r>
          </a:p>
          <a:p>
            <a:pPr lvl="1"/>
            <a:r>
              <a:rPr lang="fr-CH" dirty="0" err="1" smtClean="0"/>
              <a:t>Majority</a:t>
            </a:r>
            <a:r>
              <a:rPr lang="fr-CH" dirty="0" smtClean="0"/>
              <a:t> of </a:t>
            </a:r>
            <a:r>
              <a:rPr lang="fr-CH" dirty="0" err="1" smtClean="0"/>
              <a:t>devices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consolidated</a:t>
            </a:r>
            <a:r>
              <a:rPr lang="fr-CH" dirty="0" smtClean="0"/>
              <a:t>, </a:t>
            </a:r>
            <a:r>
              <a:rPr lang="fr-CH" dirty="0" err="1" smtClean="0"/>
              <a:t>annually</a:t>
            </a:r>
            <a:r>
              <a:rPr lang="fr-CH" dirty="0" smtClean="0"/>
              <a:t> </a:t>
            </a:r>
            <a:r>
              <a:rPr lang="fr-CH" dirty="0" err="1" smtClean="0"/>
              <a:t>maintained</a:t>
            </a:r>
            <a:r>
              <a:rPr lang="fr-CH" dirty="0" smtClean="0"/>
              <a:t> and </a:t>
            </a:r>
            <a:r>
              <a:rPr lang="fr-CH" dirty="0" err="1" smtClean="0"/>
              <a:t>supported</a:t>
            </a:r>
            <a:r>
              <a:rPr lang="fr-CH" dirty="0" smtClean="0"/>
              <a:t> by EN/SMM piquet</a:t>
            </a:r>
            <a:r>
              <a:rPr lang="fr-CH" dirty="0" smtClean="0">
                <a:solidFill>
                  <a:schemeClr val="accent6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endParaRPr lang="fr-CH" dirty="0">
              <a:solidFill>
                <a:schemeClr val="accent6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lvl="1"/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levels</a:t>
            </a:r>
            <a:r>
              <a:rPr lang="fr-CH" dirty="0" smtClean="0"/>
              <a:t> at 25% </a:t>
            </a:r>
            <a:r>
              <a:rPr lang="fr-CH" dirty="0" smtClean="0">
                <a:solidFill>
                  <a:schemeClr val="accent6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</a:p>
          <a:p>
            <a:pPr lvl="1"/>
            <a:r>
              <a:rPr lang="fr-CH" dirty="0" err="1" smtClean="0"/>
              <a:t>During</a:t>
            </a:r>
            <a:r>
              <a:rPr lang="fr-CH" dirty="0" smtClean="0"/>
              <a:t> LS2:</a:t>
            </a:r>
          </a:p>
          <a:p>
            <a:pPr lvl="2"/>
            <a:r>
              <a:rPr lang="fr-CH" dirty="0" err="1" smtClean="0"/>
              <a:t>Investigate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LVDT </a:t>
            </a:r>
            <a:r>
              <a:rPr lang="fr-CH" dirty="0" err="1" smtClean="0"/>
              <a:t>interference</a:t>
            </a:r>
            <a:endParaRPr lang="fr-CH" dirty="0" smtClean="0"/>
          </a:p>
          <a:p>
            <a:pPr lvl="2"/>
            <a:r>
              <a:rPr lang="fr-CH" dirty="0" err="1" smtClean="0"/>
              <a:t>Microcollimator</a:t>
            </a:r>
            <a:r>
              <a:rPr lang="fr-CH" dirty="0" smtClean="0"/>
              <a:t> </a:t>
            </a:r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/>
              <a:t>consolidated</a:t>
            </a:r>
            <a:r>
              <a:rPr lang="fr-CH" dirty="0"/>
              <a:t> in </a:t>
            </a:r>
            <a:r>
              <a:rPr lang="fr-CH" dirty="0" smtClean="0"/>
              <a:t>2020 to use </a:t>
            </a:r>
            <a:r>
              <a:rPr lang="fr-CH" dirty="0" err="1" smtClean="0"/>
              <a:t>same</a:t>
            </a:r>
            <a:r>
              <a:rPr lang="fr-CH" dirty="0" smtClean="0"/>
              <a:t> control architecture as </a:t>
            </a:r>
            <a:r>
              <a:rPr lang="fr-CH" dirty="0" err="1" smtClean="0"/>
              <a:t>other</a:t>
            </a:r>
            <a:r>
              <a:rPr lang="fr-CH" dirty="0" smtClean="0"/>
              <a:t> NA </a:t>
            </a:r>
            <a:r>
              <a:rPr lang="fr-CH" dirty="0" err="1" smtClean="0"/>
              <a:t>devices</a:t>
            </a:r>
            <a:endParaRPr lang="fr-CH" dirty="0" smtClean="0"/>
          </a:p>
          <a:p>
            <a:pPr lvl="2"/>
            <a:r>
              <a:rPr lang="fr-CH" dirty="0" smtClean="0"/>
              <a:t>XTAX </a:t>
            </a:r>
            <a:r>
              <a:rPr lang="en-GB" dirty="0"/>
              <a:t>(P4 TAX 043.018/20 and P6 TAX 062.052/54) </a:t>
            </a:r>
            <a:r>
              <a:rPr lang="en-GB" dirty="0" smtClean="0"/>
              <a:t>will be </a:t>
            </a:r>
            <a:r>
              <a:rPr lang="en-GB" dirty="0"/>
              <a:t>modified to be compatible with the new access </a:t>
            </a:r>
            <a:r>
              <a:rPr lang="en-GB" dirty="0" smtClean="0"/>
              <a:t>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283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smtClean="0"/>
              <a:t>East Area:</a:t>
            </a:r>
          </a:p>
          <a:p>
            <a:pPr lvl="1"/>
            <a:r>
              <a:rPr lang="fr-CH" dirty="0" smtClean="0"/>
              <a:t>XCHV, XCON control system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consolidated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LS2 to have </a:t>
            </a:r>
            <a:r>
              <a:rPr lang="fr-CH" dirty="0" err="1" smtClean="0"/>
              <a:t>similar</a:t>
            </a:r>
            <a:r>
              <a:rPr lang="fr-CH" dirty="0" smtClean="0"/>
              <a:t> architecture to </a:t>
            </a:r>
            <a:r>
              <a:rPr lang="fr-CH" dirty="0" err="1" smtClean="0"/>
              <a:t>North</a:t>
            </a:r>
            <a:r>
              <a:rPr lang="fr-CH" dirty="0" smtClean="0"/>
              <a:t> Area</a:t>
            </a:r>
          </a:p>
          <a:p>
            <a:pPr lvl="1"/>
            <a:r>
              <a:rPr lang="fr-CH" dirty="0" smtClean="0"/>
              <a:t>2 new </a:t>
            </a:r>
            <a:r>
              <a:rPr lang="fr-CH" dirty="0" err="1" smtClean="0"/>
              <a:t>MultiTargets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built</a:t>
            </a:r>
            <a:r>
              <a:rPr lang="fr-CH" dirty="0" smtClean="0"/>
              <a:t> (by EN/STI) and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LS2 and the control system </a:t>
            </a:r>
            <a:r>
              <a:rPr lang="fr-CH" dirty="0" err="1" smtClean="0"/>
              <a:t>consolidated</a:t>
            </a:r>
            <a:r>
              <a:rPr lang="fr-CH" dirty="0" smtClean="0"/>
              <a:t>. </a:t>
            </a:r>
          </a:p>
          <a:p>
            <a:pPr lvl="1"/>
            <a:r>
              <a:rPr lang="fr-CH" dirty="0"/>
              <a:t>Planning </a:t>
            </a:r>
            <a:r>
              <a:rPr lang="fr-CH" dirty="0" err="1"/>
              <a:t>coordinated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East Area consolidation </a:t>
            </a:r>
            <a:r>
              <a:rPr lang="fr-CH" dirty="0" err="1"/>
              <a:t>project</a:t>
            </a:r>
            <a:r>
              <a:rPr lang="fr-CH" dirty="0"/>
              <a:t> organisation.</a:t>
            </a:r>
            <a:endParaRPr lang="en-GB" dirty="0"/>
          </a:p>
          <a:p>
            <a:pPr lvl="1"/>
            <a:endParaRPr lang="fr-CH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0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fr-CH" dirty="0"/>
          </a:p>
          <a:p>
            <a:pPr marL="0" indent="0" algn="ctr">
              <a:buNone/>
            </a:pPr>
            <a:endParaRPr lang="fr-CH" dirty="0" smtClean="0"/>
          </a:p>
          <a:p>
            <a:pPr marL="0" indent="0" algn="ctr">
              <a:buNone/>
            </a:pPr>
            <a:endParaRPr lang="fr-CH" dirty="0"/>
          </a:p>
          <a:p>
            <a:pPr marL="0" indent="0" algn="ctr">
              <a:buNone/>
            </a:pPr>
            <a:r>
              <a:rPr lang="fr-CH" sz="6000" dirty="0" err="1" smtClean="0"/>
              <a:t>Thank</a:t>
            </a:r>
            <a:r>
              <a:rPr lang="fr-CH" sz="6000" dirty="0" smtClean="0"/>
              <a:t> </a:t>
            </a:r>
            <a:r>
              <a:rPr lang="fr-CH" sz="6000" dirty="0" err="1" smtClean="0"/>
              <a:t>you</a:t>
            </a:r>
            <a:r>
              <a:rPr lang="fr-CH" sz="6000" dirty="0" smtClean="0"/>
              <a:t>!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329706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/>
              <a:t>EN-SMM </a:t>
            </a:r>
            <a:r>
              <a:rPr lang="fr-CH" dirty="0" err="1"/>
              <a:t>responsible</a:t>
            </a:r>
            <a:r>
              <a:rPr lang="fr-CH" dirty="0"/>
              <a:t> for the motion control </a:t>
            </a:r>
            <a:r>
              <a:rPr lang="fr-CH" dirty="0" err="1"/>
              <a:t>systems</a:t>
            </a:r>
            <a:r>
              <a:rPr lang="fr-CH" dirty="0"/>
              <a:t> of the </a:t>
            </a:r>
            <a:r>
              <a:rPr lang="fr-CH" dirty="0" err="1"/>
              <a:t>motorised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Intercepting</a:t>
            </a:r>
            <a:r>
              <a:rPr lang="fr-CH" dirty="0"/>
              <a:t> </a:t>
            </a:r>
            <a:r>
              <a:rPr lang="fr-CH" dirty="0" err="1"/>
              <a:t>Devices</a:t>
            </a:r>
            <a:r>
              <a:rPr lang="fr-CH" dirty="0"/>
              <a:t> (</a:t>
            </a:r>
            <a:r>
              <a:rPr lang="fr-CH" dirty="0" err="1"/>
              <a:t>BIDs</a:t>
            </a:r>
            <a:r>
              <a:rPr lang="fr-CH" dirty="0"/>
              <a:t>) in the </a:t>
            </a:r>
            <a:r>
              <a:rPr lang="fr-CH" dirty="0" err="1"/>
              <a:t>North</a:t>
            </a:r>
            <a:r>
              <a:rPr lang="fr-CH" dirty="0"/>
              <a:t> and East </a:t>
            </a:r>
            <a:r>
              <a:rPr lang="fr-CH" dirty="0" smtClean="0"/>
              <a:t>areas</a:t>
            </a:r>
          </a:p>
          <a:p>
            <a:endParaRPr lang="fr-CH" dirty="0" smtClean="0"/>
          </a:p>
          <a:p>
            <a:r>
              <a:rPr lang="fr-CH" dirty="0" smtClean="0"/>
              <a:t>EN/EA or EN/STI are </a:t>
            </a:r>
            <a:r>
              <a:rPr lang="fr-CH" dirty="0" err="1" smtClean="0"/>
              <a:t>responsible</a:t>
            </a:r>
            <a:r>
              <a:rPr lang="fr-CH" dirty="0" smtClean="0"/>
              <a:t> for the </a:t>
            </a:r>
            <a:r>
              <a:rPr lang="fr-CH" dirty="0" err="1" smtClean="0"/>
              <a:t>mechanics</a:t>
            </a:r>
            <a:r>
              <a:rPr lang="fr-CH" dirty="0" smtClean="0"/>
              <a:t> </a:t>
            </a:r>
            <a:r>
              <a:rPr lang="fr-CH" dirty="0" err="1" smtClean="0"/>
              <a:t>depending</a:t>
            </a:r>
            <a:r>
              <a:rPr lang="fr-CH" dirty="0" smtClean="0"/>
              <a:t> on </a:t>
            </a:r>
            <a:r>
              <a:rPr lang="fr-CH" dirty="0" err="1" smtClean="0"/>
              <a:t>device</a:t>
            </a:r>
            <a:endParaRPr lang="fr-CH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Devices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39848" y="3597393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NA </a:t>
            </a:r>
            <a:r>
              <a:rPr lang="fr-CH" dirty="0" err="1" smtClean="0"/>
              <a:t>Targets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22862" t="38716" r="23484" b="8171"/>
          <a:stretch>
            <a:fillRect/>
          </a:stretch>
        </p:blipFill>
        <p:spPr bwMode="auto">
          <a:xfrm>
            <a:off x="5417388" y="1150105"/>
            <a:ext cx="2785199" cy="219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89681" y="3346214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XCSH/V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39848" y="5883612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XCON</a:t>
            </a:r>
            <a:endParaRPr lang="en-GB" dirty="0"/>
          </a:p>
        </p:txBody>
      </p:sp>
      <p:pic>
        <p:nvPicPr>
          <p:cNvPr id="11" name="Picture 2" descr="https://ab-atb-lpe.web.cern.ch/ab-atb-lpe/documents/17/areas/EQUIPS/xcon2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16" y="3982832"/>
            <a:ext cx="2606699" cy="190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:\Departments\AB\Groups\ATB\LP\Equipment Controls\SPS Targets (T2,T4,T6,T10)\Pictures\TCC2 T2,4,6 Cabling preparation\T2\Copy of T2_IMG_285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9358" y="1150106"/>
            <a:ext cx="2301593" cy="24311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69611" y="5887727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XCHV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257" y="3691618"/>
            <a:ext cx="2908260" cy="21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96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Devices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75925" y="3346214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XCMH/V</a:t>
            </a:r>
            <a:endParaRPr lang="en-GB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16" y="1150105"/>
            <a:ext cx="3024140" cy="220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/>
          <p:nvPr/>
        </p:nvPicPr>
        <p:blipFill>
          <a:blip r:embed="rId3" cstate="print"/>
          <a:srcRect l="21616" t="39300" r="25428" b="15953"/>
          <a:stretch>
            <a:fillRect/>
          </a:stretch>
        </p:blipFill>
        <p:spPr bwMode="auto">
          <a:xfrm>
            <a:off x="867917" y="3715547"/>
            <a:ext cx="3024140" cy="204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783479" y="5936387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XCBV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327" y="3715546"/>
            <a:ext cx="2908260" cy="21811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79864" y="5836857"/>
            <a:ext cx="1771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Microcollimator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399" y="1150105"/>
            <a:ext cx="2915188" cy="21863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30889" y="3287120"/>
            <a:ext cx="1958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MultiTarget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99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Devices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59136" y="5857567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XSPL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06" y="3782298"/>
            <a:ext cx="2727272" cy="199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463782" y="3330703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XABS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977538" y="3353270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XTDV</a:t>
            </a:r>
            <a:endParaRPr lang="en-GB" dirty="0"/>
          </a:p>
        </p:txBody>
      </p:sp>
      <p:pic>
        <p:nvPicPr>
          <p:cNvPr id="22" name="Picture 21" descr="https://ab-atb-lpe.web.cern.ch/ab-atb-lpe/documents/17/areas/EQUIPS/absorb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15" y="1224903"/>
            <a:ext cx="2709854" cy="2156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184" y="1231959"/>
            <a:ext cx="2941787" cy="214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s://ab-atb-lpe.web.cern.ch/ab-atb-lpe/documents/17/areas/EQUIPS/Xtax2pic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184" y="3722602"/>
            <a:ext cx="3005200" cy="219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64478" y="5918711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XTAX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49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400" dirty="0"/>
              <a:t>&gt;110 Devices in the North Area Complex</a:t>
            </a:r>
          </a:p>
          <a:p>
            <a:pPr lvl="1"/>
            <a:r>
              <a:rPr lang="en-US" sz="3300" dirty="0"/>
              <a:t>15 ‘XTAX-type’ Large AC Motor (2-4 kW) devices</a:t>
            </a:r>
          </a:p>
          <a:p>
            <a:pPr lvl="2"/>
            <a:r>
              <a:rPr lang="en-US" sz="3300" dirty="0"/>
              <a:t>15 </a:t>
            </a:r>
            <a:r>
              <a:rPr lang="fr-CH" sz="3300" dirty="0" err="1"/>
              <a:t>motorised</a:t>
            </a:r>
            <a:r>
              <a:rPr lang="fr-CH" sz="3300" dirty="0"/>
              <a:t> </a:t>
            </a:r>
            <a:r>
              <a:rPr lang="fr-CH" sz="3300" dirty="0"/>
              <a:t>a</a:t>
            </a:r>
            <a:r>
              <a:rPr lang="en-US" sz="3300" dirty="0" err="1"/>
              <a:t>xes</a:t>
            </a:r>
            <a:endParaRPr lang="en-US" sz="3300" dirty="0"/>
          </a:p>
          <a:p>
            <a:pPr lvl="1"/>
            <a:r>
              <a:rPr lang="en-US" sz="3300" dirty="0"/>
              <a:t>20 Smaller AC Motor (≈ 0.2 kW) devices</a:t>
            </a:r>
          </a:p>
          <a:p>
            <a:pPr lvl="2"/>
            <a:r>
              <a:rPr lang="en-US" sz="3300" dirty="0"/>
              <a:t>50 </a:t>
            </a:r>
            <a:r>
              <a:rPr lang="fr-CH" sz="3200" dirty="0" err="1"/>
              <a:t>motorised</a:t>
            </a:r>
            <a:r>
              <a:rPr lang="fr-CH" sz="3200" dirty="0"/>
              <a:t> a</a:t>
            </a:r>
            <a:r>
              <a:rPr lang="en-US" sz="3200" dirty="0" err="1" smtClean="0"/>
              <a:t>xes</a:t>
            </a:r>
            <a:endParaRPr lang="en-US" sz="3300" dirty="0"/>
          </a:p>
          <a:p>
            <a:pPr lvl="1"/>
            <a:r>
              <a:rPr lang="en-US" sz="3300" dirty="0"/>
              <a:t>65 Brushed DC Motor devices</a:t>
            </a:r>
          </a:p>
          <a:p>
            <a:pPr lvl="2"/>
            <a:r>
              <a:rPr lang="en-US" sz="3300" dirty="0"/>
              <a:t>155 </a:t>
            </a:r>
            <a:r>
              <a:rPr lang="fr-CH" sz="3200" dirty="0" err="1"/>
              <a:t>motorised</a:t>
            </a:r>
            <a:r>
              <a:rPr lang="fr-CH" sz="3200" dirty="0"/>
              <a:t> a</a:t>
            </a:r>
            <a:r>
              <a:rPr lang="en-US" sz="3200" dirty="0" err="1" smtClean="0"/>
              <a:t>xes</a:t>
            </a:r>
            <a:endParaRPr lang="en-US" sz="3300" dirty="0"/>
          </a:p>
          <a:p>
            <a:pPr lvl="1"/>
            <a:r>
              <a:rPr lang="en-US" sz="3300" dirty="0" smtClean="0"/>
              <a:t>Others</a:t>
            </a:r>
            <a:endParaRPr lang="en-US" sz="3300" dirty="0"/>
          </a:p>
          <a:p>
            <a:pPr lvl="2"/>
            <a:r>
              <a:rPr lang="en-US" sz="3300" dirty="0"/>
              <a:t>6 XTDVs</a:t>
            </a:r>
          </a:p>
          <a:p>
            <a:pPr lvl="2"/>
            <a:r>
              <a:rPr lang="en-US" sz="3300" dirty="0" smtClean="0"/>
              <a:t>Micro-collimator</a:t>
            </a:r>
            <a:endParaRPr lang="en-US" sz="3300" dirty="0"/>
          </a:p>
          <a:p>
            <a:pPr lvl="2"/>
            <a:r>
              <a:rPr lang="en-US" sz="3300" dirty="0"/>
              <a:t>1 Dump Control</a:t>
            </a:r>
          </a:p>
          <a:p>
            <a:pPr lvl="2"/>
            <a:r>
              <a:rPr lang="en-US" sz="3300" dirty="0"/>
              <a:t>1 XTAX Cooling </a:t>
            </a:r>
            <a:r>
              <a:rPr lang="en-US" sz="3300" dirty="0" smtClean="0"/>
              <a:t>Monitoring</a:t>
            </a:r>
          </a:p>
          <a:p>
            <a:pPr lvl="1"/>
            <a:r>
              <a:rPr lang="en-US" sz="3300" dirty="0" smtClean="0"/>
              <a:t>4 </a:t>
            </a:r>
            <a:r>
              <a:rPr lang="en-US" sz="3300" dirty="0"/>
              <a:t>Target stations </a:t>
            </a:r>
            <a:r>
              <a:rPr lang="en-US" sz="3300" dirty="0" smtClean="0"/>
              <a:t>(3 main axes each)</a:t>
            </a:r>
            <a:endParaRPr lang="en-US" dirty="0"/>
          </a:p>
          <a:p>
            <a:pPr marL="594360" lvl="2" indent="0">
              <a:buNone/>
            </a:pPr>
            <a:r>
              <a:rPr lang="en-US" dirty="0"/>
              <a:t>	</a:t>
            </a:r>
          </a:p>
          <a:p>
            <a:r>
              <a:rPr lang="en-US" dirty="0"/>
              <a:t>All consolidated since </a:t>
            </a:r>
            <a:r>
              <a:rPr lang="en-US" dirty="0" smtClean="0"/>
              <a:t>2008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East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9 </a:t>
            </a:r>
            <a:r>
              <a:rPr lang="fr-CH" sz="2400" dirty="0" err="1"/>
              <a:t>Brushed</a:t>
            </a:r>
            <a:r>
              <a:rPr lang="fr-CH" sz="2400" dirty="0"/>
              <a:t> DC </a:t>
            </a:r>
            <a:r>
              <a:rPr lang="fr-CH" sz="2400" dirty="0" err="1"/>
              <a:t>motor</a:t>
            </a:r>
            <a:r>
              <a:rPr lang="fr-CH" sz="2400" dirty="0"/>
              <a:t> </a:t>
            </a:r>
            <a:r>
              <a:rPr lang="fr-CH" sz="2400" dirty="0" err="1"/>
              <a:t>devices</a:t>
            </a:r>
            <a:r>
              <a:rPr lang="fr-CH" sz="2400" dirty="0"/>
              <a:t> (XCON and XCHV</a:t>
            </a:r>
            <a:r>
              <a:rPr lang="fr-CH" sz="2400" dirty="0" smtClean="0"/>
              <a:t>)</a:t>
            </a:r>
          </a:p>
          <a:p>
            <a:pPr lvl="1"/>
            <a:r>
              <a:rPr lang="fr-CH" sz="1800" dirty="0" smtClean="0"/>
              <a:t>30 </a:t>
            </a:r>
            <a:r>
              <a:rPr lang="fr-CH" sz="1800" dirty="0" err="1" smtClean="0"/>
              <a:t>motorised</a:t>
            </a:r>
            <a:r>
              <a:rPr lang="fr-CH" sz="1800" dirty="0" smtClean="0"/>
              <a:t> axes</a:t>
            </a:r>
          </a:p>
          <a:p>
            <a:r>
              <a:rPr lang="fr-CH" sz="2400" dirty="0" smtClean="0"/>
              <a:t>2 </a:t>
            </a:r>
            <a:r>
              <a:rPr lang="fr-CH" sz="2400" dirty="0" err="1" smtClean="0"/>
              <a:t>MultiTargets</a:t>
            </a:r>
            <a:r>
              <a:rPr lang="fr-CH" sz="2400" dirty="0" smtClean="0"/>
              <a:t> (</a:t>
            </a:r>
            <a:r>
              <a:rPr lang="fr-CH" sz="2400" dirty="0" err="1" smtClean="0"/>
              <a:t>designed</a:t>
            </a:r>
            <a:r>
              <a:rPr lang="fr-CH" sz="2400" dirty="0" smtClean="0"/>
              <a:t> by EN/STI)</a:t>
            </a:r>
            <a:endParaRPr lang="fr-CH" sz="2400" dirty="0"/>
          </a:p>
          <a:p>
            <a:r>
              <a:rPr lang="fr-CH" sz="2400" dirty="0"/>
              <a:t>To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consolidated</a:t>
            </a:r>
            <a:r>
              <a:rPr lang="fr-CH" sz="2400" dirty="0"/>
              <a:t> </a:t>
            </a:r>
            <a:r>
              <a:rPr lang="fr-CH" sz="2400" dirty="0" err="1"/>
              <a:t>during</a:t>
            </a:r>
            <a:r>
              <a:rPr lang="fr-CH" sz="2400" dirty="0"/>
              <a:t> </a:t>
            </a:r>
            <a:r>
              <a:rPr lang="fr-CH" sz="2400" dirty="0" smtClean="0"/>
              <a:t>LS2.  </a:t>
            </a:r>
          </a:p>
        </p:txBody>
      </p:sp>
    </p:spTree>
    <p:extLst>
      <p:ext uri="{BB962C8B-B14F-4D97-AF65-F5344CB8AC3E}">
        <p14:creationId xmlns:p14="http://schemas.microsoft.com/office/powerpoint/2010/main" val="1137350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Typical</a:t>
            </a:r>
            <a:r>
              <a:rPr lang="fr-CH" dirty="0"/>
              <a:t> Control Architecture</a:t>
            </a:r>
            <a:endParaRPr lang="en-GB" dirty="0"/>
          </a:p>
        </p:txBody>
      </p:sp>
      <p:pic>
        <p:nvPicPr>
          <p:cNvPr id="4" name="Content Placeholder 6" descr="G:\Departments\AB\Groups\ATB\LP\Equipment Controls\Experimental Areas Equipments (North and East)\New-Consolidation-AC-Crate\documentation\Reports\Final-Consolidation-Report\Figs\ACsystemArchit.png"/>
          <p:cNvPicPr>
            <a:picLocks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" t="3597" r="4763" b="10992"/>
          <a:stretch/>
        </p:blipFill>
        <p:spPr bwMode="auto">
          <a:xfrm>
            <a:off x="457200" y="1020349"/>
            <a:ext cx="3778370" cy="50624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16726" y="949333"/>
            <a:ext cx="40285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Control system: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Low</a:t>
            </a:r>
            <a:r>
              <a:rPr lang="fr-CH" dirty="0" err="1"/>
              <a:t>-</a:t>
            </a:r>
            <a:r>
              <a:rPr lang="fr-CH" dirty="0" err="1" smtClean="0"/>
              <a:t>level</a:t>
            </a:r>
            <a:r>
              <a:rPr lang="fr-CH" dirty="0" smtClean="0"/>
              <a:t> real-time </a:t>
            </a:r>
            <a:r>
              <a:rPr lang="fr-CH" dirty="0" err="1" smtClean="0"/>
              <a:t>either</a:t>
            </a:r>
            <a:r>
              <a:rPr lang="fr-CH" dirty="0" smtClean="0"/>
              <a:t>:</a:t>
            </a:r>
          </a:p>
          <a:p>
            <a:pPr marL="742950" lvl="1" indent="-285750">
              <a:buFontTx/>
              <a:buChar char="-"/>
            </a:pPr>
            <a:r>
              <a:rPr lang="fr-CH" dirty="0" smtClean="0"/>
              <a:t>Siemens PLC</a:t>
            </a:r>
            <a:endParaRPr lang="fr-CH" dirty="0"/>
          </a:p>
          <a:p>
            <a:pPr marL="742950" lvl="1" indent="-285750">
              <a:buFontTx/>
              <a:buChar char="-"/>
            </a:pPr>
            <a:r>
              <a:rPr lang="fr-CH" dirty="0" smtClean="0"/>
              <a:t>National Instruments PXI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High-</a:t>
            </a:r>
            <a:r>
              <a:rPr lang="fr-CH" dirty="0" err="1" smtClean="0"/>
              <a:t>level</a:t>
            </a:r>
            <a:r>
              <a:rPr lang="fr-CH" dirty="0" smtClean="0"/>
              <a:t> communication </a:t>
            </a:r>
            <a:r>
              <a:rPr lang="fr-CH" dirty="0" err="1" smtClean="0"/>
              <a:t>level</a:t>
            </a:r>
            <a:r>
              <a:rPr lang="fr-CH" dirty="0"/>
              <a:t>:</a:t>
            </a:r>
            <a:endParaRPr lang="fr-CH" dirty="0" smtClean="0"/>
          </a:p>
          <a:p>
            <a:pPr marL="742950" lvl="1" indent="-285750">
              <a:buFontTx/>
              <a:buChar char="-"/>
            </a:pPr>
            <a:r>
              <a:rPr lang="fr-CH" dirty="0" smtClean="0"/>
              <a:t>FESA </a:t>
            </a:r>
            <a:r>
              <a:rPr lang="fr-CH" dirty="0" smtClean="0"/>
              <a:t>class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Actuators</a:t>
            </a:r>
            <a:r>
              <a:rPr lang="fr-CH" dirty="0" smtClean="0"/>
              <a:t>:</a:t>
            </a:r>
          </a:p>
          <a:p>
            <a:pPr marL="742950" lvl="1" indent="-285750">
              <a:buFontTx/>
              <a:buChar char="-"/>
            </a:pPr>
            <a:r>
              <a:rPr lang="fr-CH" dirty="0" smtClean="0"/>
              <a:t>AC, DC and Stepper </a:t>
            </a:r>
            <a:r>
              <a:rPr lang="fr-CH" dirty="0" err="1" smtClean="0"/>
              <a:t>motors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Position </a:t>
            </a:r>
            <a:r>
              <a:rPr lang="fr-CH" dirty="0" err="1" smtClean="0"/>
              <a:t>sensors</a:t>
            </a:r>
            <a:r>
              <a:rPr lang="fr-CH" dirty="0" smtClean="0"/>
              <a:t>:</a:t>
            </a:r>
          </a:p>
          <a:p>
            <a:pPr marL="742950" lvl="1" indent="-285750">
              <a:buFontTx/>
              <a:buChar char="-"/>
            </a:pPr>
            <a:r>
              <a:rPr lang="fr-CH" dirty="0" err="1" smtClean="0"/>
              <a:t>Potentiometers</a:t>
            </a:r>
            <a:endParaRPr lang="fr-CH" dirty="0" smtClean="0"/>
          </a:p>
          <a:p>
            <a:pPr marL="742950" lvl="1" indent="-285750">
              <a:buFontTx/>
              <a:buChar char="-"/>
            </a:pPr>
            <a:r>
              <a:rPr lang="fr-CH" dirty="0" err="1" smtClean="0"/>
              <a:t>Resolvers</a:t>
            </a:r>
            <a:endParaRPr lang="fr-CH" dirty="0" smtClean="0"/>
          </a:p>
          <a:p>
            <a:pPr marL="742950" lvl="1" indent="-285750">
              <a:buFontTx/>
              <a:buChar char="-"/>
            </a:pPr>
            <a:r>
              <a:rPr lang="fr-CH" dirty="0" err="1" smtClean="0"/>
              <a:t>LVDTs</a:t>
            </a:r>
            <a:r>
              <a:rPr lang="fr-CH" dirty="0" smtClean="0"/>
              <a:t> (</a:t>
            </a:r>
            <a:r>
              <a:rPr lang="fr-CH" dirty="0" err="1" smtClean="0"/>
              <a:t>like</a:t>
            </a:r>
            <a:r>
              <a:rPr lang="fr-CH" dirty="0" smtClean="0"/>
              <a:t> LHC </a:t>
            </a:r>
            <a:r>
              <a:rPr lang="fr-CH" dirty="0" err="1" smtClean="0"/>
              <a:t>Collimators</a:t>
            </a:r>
            <a:r>
              <a:rPr lang="fr-CH" dirty="0" smtClean="0"/>
              <a:t>)</a:t>
            </a:r>
            <a:endParaRPr lang="fr-CH" dirty="0" smtClean="0"/>
          </a:p>
          <a:p>
            <a:endParaRPr lang="fr-CH" b="1" dirty="0"/>
          </a:p>
          <a:p>
            <a:r>
              <a:rPr lang="fr-CH" b="1" dirty="0" err="1" smtClean="0"/>
              <a:t>Features</a:t>
            </a:r>
            <a:r>
              <a:rPr lang="fr-CH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Positioning</a:t>
            </a:r>
            <a:r>
              <a:rPr lang="fr-CH" dirty="0" smtClean="0"/>
              <a:t> </a:t>
            </a:r>
            <a:r>
              <a:rPr lang="fr-CH" dirty="0" err="1" smtClean="0"/>
              <a:t>precision</a:t>
            </a:r>
            <a:r>
              <a:rPr lang="fr-CH" dirty="0" smtClean="0"/>
              <a:t> of +/-100µm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Remote</a:t>
            </a:r>
            <a:r>
              <a:rPr lang="fr-CH" dirty="0" smtClean="0"/>
              <a:t> diagnostics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Full </a:t>
            </a:r>
            <a:r>
              <a:rPr lang="fr-CH" dirty="0" err="1" smtClean="0"/>
              <a:t>remote</a:t>
            </a:r>
            <a:r>
              <a:rPr lang="fr-CH" dirty="0" smtClean="0"/>
              <a:t> </a:t>
            </a:r>
            <a:r>
              <a:rPr lang="fr-CH" dirty="0" smtClean="0"/>
              <a:t>control</a:t>
            </a:r>
          </a:p>
          <a:p>
            <a:pPr marL="285750" indent="-285750">
              <a:buFontTx/>
              <a:buChar char="-"/>
            </a:pPr>
            <a:r>
              <a:rPr lang="fr-CH" dirty="0" err="1" smtClean="0"/>
              <a:t>Alarms</a:t>
            </a:r>
            <a:endParaRPr lang="fr-CH" dirty="0" smtClean="0"/>
          </a:p>
          <a:p>
            <a:pPr marL="285750" indent="-285750">
              <a:buFontTx/>
              <a:buChar char="-"/>
            </a:pPr>
            <a:r>
              <a:rPr lang="fr-CH" dirty="0" smtClean="0"/>
              <a:t>Logging to CALS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809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North Area Control Racks</a:t>
            </a:r>
            <a:endParaRPr lang="en-GB" dirty="0"/>
          </a:p>
        </p:txBody>
      </p:sp>
      <p:pic>
        <p:nvPicPr>
          <p:cNvPr id="4" name="Picture 2" descr="G:\Departments\AB\Groups\ATB\LP\Equipment Controls\Experimental Areas Equipments (North and East)\Pictures\Racks Layout\BX80\2012\P10405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6603" y="3140014"/>
            <a:ext cx="4468394" cy="297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58723" y="2157073"/>
            <a:ext cx="3795622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Control </a:t>
            </a:r>
            <a:r>
              <a:rPr lang="fr-CH" sz="1600" b="1" dirty="0" err="1" smtClean="0">
                <a:solidFill>
                  <a:srgbClr val="FF0000"/>
                </a:solidFill>
              </a:rPr>
              <a:t>systems</a:t>
            </a:r>
            <a:r>
              <a:rPr lang="fr-CH" sz="1600" b="1" dirty="0" smtClean="0">
                <a:solidFill>
                  <a:srgbClr val="FF0000"/>
                </a:solidFill>
              </a:rPr>
              <a:t> of  DC </a:t>
            </a:r>
            <a:r>
              <a:rPr lang="fr-CH" sz="1600" b="1" dirty="0" err="1" smtClean="0">
                <a:solidFill>
                  <a:srgbClr val="FF0000"/>
                </a:solidFill>
              </a:rPr>
              <a:t>devices</a:t>
            </a:r>
            <a:r>
              <a:rPr lang="fr-CH" sz="1600" b="1" dirty="0" smtClean="0">
                <a:solidFill>
                  <a:srgbClr val="FF0000"/>
                </a:solidFill>
              </a:rPr>
              <a:t> in TT81 and TT82</a:t>
            </a:r>
          </a:p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 Racks RA0230 to RA0233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97" y="989147"/>
            <a:ext cx="4106174" cy="281891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143" y="3398808"/>
            <a:ext cx="4341244" cy="329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769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104</TotalTime>
  <Words>357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Segoe UI Symbol</vt:lpstr>
      <vt:lpstr>Ubuntu</vt:lpstr>
      <vt:lpstr>Ubuntu Light</vt:lpstr>
      <vt:lpstr>Ubuntu Medium</vt:lpstr>
      <vt:lpstr>CERN_ENdept_Presentation_ArialFont copy</vt:lpstr>
      <vt:lpstr>Experimental Area Beam Intercepting Devices –  Motion control and actuation</vt:lpstr>
      <vt:lpstr>Introduction</vt:lpstr>
      <vt:lpstr>Devices</vt:lpstr>
      <vt:lpstr>Devices</vt:lpstr>
      <vt:lpstr>Devices</vt:lpstr>
      <vt:lpstr>North Area</vt:lpstr>
      <vt:lpstr>East Area</vt:lpstr>
      <vt:lpstr>Typical Control Architecture</vt:lpstr>
      <vt:lpstr>Typical North Area Control Racks</vt:lpstr>
      <vt:lpstr>Status</vt:lpstr>
      <vt:lpstr>Status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 Beam Intercepting Devices –  Motion control and actuation</dc:title>
  <dc:creator>Mark Butcher</dc:creator>
  <cp:lastModifiedBy>Mark Butcher</cp:lastModifiedBy>
  <cp:revision>27</cp:revision>
  <dcterms:created xsi:type="dcterms:W3CDTF">2019-03-14T08:29:03Z</dcterms:created>
  <dcterms:modified xsi:type="dcterms:W3CDTF">2019-03-15T09:31:36Z</dcterms:modified>
</cp:coreProperties>
</file>