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74" r:id="rId4"/>
    <p:sldId id="277" r:id="rId5"/>
    <p:sldId id="278" r:id="rId6"/>
    <p:sldId id="279" r:id="rId7"/>
    <p:sldId id="27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  <a:srgbClr val="66CC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84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557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976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143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860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667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925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292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253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096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864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65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637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ADE32-DBCE-40A3-95D7-9BDD44DED7E0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047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8400" y="1122363"/>
            <a:ext cx="11109600" cy="2387600"/>
          </a:xfrm>
        </p:spPr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Resources for urgent actions by BE-BI</a:t>
            </a:r>
            <a:endParaRPr lang="en-GB" b="1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848" y="3602038"/>
            <a:ext cx="10972799" cy="1495562"/>
          </a:xfrm>
        </p:spPr>
        <p:txBody>
          <a:bodyPr/>
          <a:lstStyle/>
          <a:p>
            <a:r>
              <a:rPr lang="en-GB" smtClean="0"/>
              <a:t>J. Tan, I. Ortega, F. Roncarolo, L. Jensen</a:t>
            </a:r>
          </a:p>
          <a:p>
            <a:r>
              <a:rPr lang="en-GB" smtClean="0"/>
              <a:t>with the input of our BE and EN colleagues</a:t>
            </a:r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181600" y="6362701"/>
            <a:ext cx="2202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March 15</a:t>
            </a:r>
            <a:r>
              <a:rPr lang="en-GB" baseline="30000" smtClean="0"/>
              <a:t>th</a:t>
            </a:r>
            <a:r>
              <a:rPr lang="en-GB" smtClean="0"/>
              <a:t> 2019 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9867900" y="6347461"/>
            <a:ext cx="2202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EA-BI-WG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079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5434" t="15112" r="15870" b="2445"/>
          <a:stretch/>
        </p:blipFill>
        <p:spPr>
          <a:xfrm>
            <a:off x="1266663" y="182208"/>
            <a:ext cx="8989858" cy="60475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24486" y="6238755"/>
            <a:ext cx="2131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Courtesy L. Gatignon</a:t>
            </a:r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3924000" y="2666168"/>
            <a:ext cx="1850400" cy="32903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16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Outline</a:t>
            </a:r>
            <a:endParaRPr lang="en-GB" b="1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East Area</a:t>
            </a:r>
            <a:endParaRPr lang="en-GB" i="1" smtClean="0">
              <a:solidFill>
                <a:srgbClr val="0070C0"/>
              </a:solidFill>
            </a:endParaRPr>
          </a:p>
          <a:p>
            <a:endParaRPr lang="en-GB" smtClean="0">
              <a:solidFill>
                <a:srgbClr val="0070C0"/>
              </a:solidFill>
            </a:endParaRPr>
          </a:p>
          <a:p>
            <a:r>
              <a:rPr lang="en-GB" b="1" smtClean="0">
                <a:solidFill>
                  <a:srgbClr val="0070C0"/>
                </a:solidFill>
              </a:rPr>
              <a:t>North Area</a:t>
            </a:r>
            <a:endParaRPr lang="en-GB" i="1" smtClean="0">
              <a:solidFill>
                <a:srgbClr val="0070C0"/>
              </a:solidFill>
            </a:endParaRPr>
          </a:p>
          <a:p>
            <a:endParaRPr lang="en-GB" smtClean="0">
              <a:solidFill>
                <a:srgbClr val="0070C0"/>
              </a:solidFill>
            </a:endParaRPr>
          </a:p>
          <a:p>
            <a:r>
              <a:rPr lang="en-GB" b="1" smtClean="0">
                <a:solidFill>
                  <a:srgbClr val="0070C0"/>
                </a:solidFill>
              </a:rPr>
              <a:t>Transfer lines of AD and ELENA</a:t>
            </a:r>
          </a:p>
          <a:p>
            <a:endParaRPr lang="en-GB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816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56" y="0"/>
            <a:ext cx="10968990" cy="1325563"/>
          </a:xfrm>
        </p:spPr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Urgent actions for East Area</a:t>
            </a:r>
            <a:endParaRPr lang="en-GB" sz="4000" i="1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499785"/>
              </p:ext>
            </p:extLst>
          </p:nvPr>
        </p:nvGraphicFramePr>
        <p:xfrm>
          <a:off x="259200" y="1636552"/>
          <a:ext cx="11642401" cy="20637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7978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6255112">
                  <a:extLst>
                    <a:ext uri="{9D8B030D-6E8A-4147-A177-3AD203B41FA5}">
                      <a16:colId xmlns:a16="http://schemas.microsoft.com/office/drawing/2014/main" val="3639780684"/>
                    </a:ext>
                  </a:extLst>
                </a:gridCol>
                <a:gridCol w="3149311">
                  <a:extLst>
                    <a:ext uri="{9D8B030D-6E8A-4147-A177-3AD203B41FA5}">
                      <a16:colId xmlns:a16="http://schemas.microsoft.com/office/drawing/2014/main" val="3927796661"/>
                    </a:ext>
                  </a:extLst>
                </a:gridCol>
              </a:tblGrid>
              <a:tr h="452737"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Instruments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Actions for LS2 : BI-EA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BI Resources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262111">
                <a:tc>
                  <a:txBody>
                    <a:bodyPr/>
                    <a:lstStyle/>
                    <a:p>
                      <a:r>
                        <a:rPr lang="en-GB" sz="1600" b="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XBPF</a:t>
                      </a:r>
                      <a:endParaRPr lang="en-GB" sz="160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production, readiness for post LS2 start-up</a:t>
                      </a:r>
                      <a:endParaRPr lang="en-GB" sz="160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BI WP in EA Cons. : 60kCHF</a:t>
                      </a:r>
                    </a:p>
                    <a:p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I.Ortega Ruiz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0451059"/>
                  </a:ext>
                </a:extLst>
              </a:tr>
              <a:tr h="452737">
                <a:tc>
                  <a:txBody>
                    <a:bodyPr/>
                    <a:lstStyle/>
                    <a:p>
                      <a:r>
                        <a:rPr lang="en-GB" sz="1600" smtClean="0"/>
                        <a:t>XCET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 board for relays, production, readiness for post LS2 start-up 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BI WP in EA Cons. : 8kCHF</a:t>
                      </a:r>
                    </a:p>
                    <a:p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J.Tan, S.Deschamps, W.Devauchelle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8089885"/>
                  </a:ext>
                </a:extLst>
              </a:tr>
              <a:tr h="452737">
                <a:tc>
                  <a:txBody>
                    <a:bodyPr/>
                    <a:lstStyle/>
                    <a:p>
                      <a:r>
                        <a:rPr lang="en-GB" sz="1600" b="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XION, XWCA, XSCI</a:t>
                      </a:r>
                      <a:endParaRPr lang="en-GB" sz="160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 status, readiness for post LS2 start-up</a:t>
                      </a:r>
                      <a:endParaRPr lang="en-GB" sz="160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J.Tan, S.Deschamps, W.Devauchelle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982231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476285"/>
              </p:ext>
            </p:extLst>
          </p:nvPr>
        </p:nvGraphicFramePr>
        <p:xfrm>
          <a:off x="233470" y="4443087"/>
          <a:ext cx="11642401" cy="1367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7978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6255112">
                  <a:extLst>
                    <a:ext uri="{9D8B030D-6E8A-4147-A177-3AD203B41FA5}">
                      <a16:colId xmlns:a16="http://schemas.microsoft.com/office/drawing/2014/main" val="3639780684"/>
                    </a:ext>
                  </a:extLst>
                </a:gridCol>
                <a:gridCol w="3149311">
                  <a:extLst>
                    <a:ext uri="{9D8B030D-6E8A-4147-A177-3AD203B41FA5}">
                      <a16:colId xmlns:a16="http://schemas.microsoft.com/office/drawing/2014/main" val="3927796661"/>
                    </a:ext>
                  </a:extLst>
                </a:gridCol>
              </a:tblGrid>
              <a:tr h="452737"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Instruments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Actions for LS2 : EN-EA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EN-EA Resources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262111">
                <a:tc>
                  <a:txBody>
                    <a:bodyPr/>
                    <a:lstStyle/>
                    <a:p>
                      <a:r>
                        <a:rPr lang="en-GB" sz="1600" b="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BLMs for F61, F62,</a:t>
                      </a:r>
                      <a:r>
                        <a:rPr lang="en-GB" sz="1600" b="0" kern="1200" baseline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T08</a:t>
                      </a:r>
                      <a:endParaRPr lang="en-GB" sz="160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units (+1</a:t>
                      </a:r>
                      <a:r>
                        <a:rPr lang="en-GB" sz="1600" kern="1200" baseline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optional for F63)</a:t>
                      </a:r>
                      <a:endParaRPr lang="en-GB" sz="160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New</a:t>
                      </a:r>
                      <a:r>
                        <a:rPr lang="en-GB" sz="1600" baseline="0" smtClean="0">
                          <a:solidFill>
                            <a:schemeClr val="tx1"/>
                          </a:solidFill>
                        </a:rPr>
                        <a:t> c</a:t>
                      </a:r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ost estimate being defined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0451059"/>
                  </a:ext>
                </a:extLst>
              </a:tr>
              <a:tr h="452737">
                <a:tc>
                  <a:txBody>
                    <a:bodyPr/>
                    <a:lstStyle/>
                    <a:p>
                      <a:r>
                        <a:rPr lang="en-GB" sz="1600" smtClean="0"/>
                        <a:t>BLMs instead of</a:t>
                      </a:r>
                      <a:r>
                        <a:rPr lang="en-GB" sz="1600" baseline="0" smtClean="0"/>
                        <a:t> Telescope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units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80898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8377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56" y="0"/>
            <a:ext cx="10968990" cy="1325563"/>
          </a:xfrm>
        </p:spPr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Urgent actions for LSS2 and SPS Primary lines</a:t>
            </a:r>
            <a:endParaRPr lang="en-GB" sz="4000" i="1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125360"/>
              </p:ext>
            </p:extLst>
          </p:nvPr>
        </p:nvGraphicFramePr>
        <p:xfrm>
          <a:off x="89065" y="965494"/>
          <a:ext cx="12102935" cy="57605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4743">
                  <a:extLst>
                    <a:ext uri="{9D8B030D-6E8A-4147-A177-3AD203B41FA5}">
                      <a16:colId xmlns:a16="http://schemas.microsoft.com/office/drawing/2014/main" val="2758611091"/>
                    </a:ext>
                  </a:extLst>
                </a:gridCol>
                <a:gridCol w="2330322">
                  <a:extLst>
                    <a:ext uri="{9D8B030D-6E8A-4147-A177-3AD203B41FA5}">
                      <a16:colId xmlns:a16="http://schemas.microsoft.com/office/drawing/2014/main" val="65264839"/>
                    </a:ext>
                  </a:extLst>
                </a:gridCol>
                <a:gridCol w="4612331">
                  <a:extLst>
                    <a:ext uri="{9D8B030D-6E8A-4147-A177-3AD203B41FA5}">
                      <a16:colId xmlns:a16="http://schemas.microsoft.com/office/drawing/2014/main" val="1048342266"/>
                    </a:ext>
                  </a:extLst>
                </a:gridCol>
                <a:gridCol w="3135539">
                  <a:extLst>
                    <a:ext uri="{9D8B030D-6E8A-4147-A177-3AD203B41FA5}">
                      <a16:colId xmlns:a16="http://schemas.microsoft.com/office/drawing/2014/main" val="2111048607"/>
                    </a:ext>
                  </a:extLst>
                </a:gridCol>
              </a:tblGrid>
              <a:tr h="4012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System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Comments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smtClean="0">
                          <a:effectLst/>
                        </a:rPr>
                        <a:t>BI Proposals for LS2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 Resources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2235476621"/>
                  </a:ext>
                </a:extLst>
              </a:tr>
              <a:tr h="9334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 Calibration </a:t>
                      </a:r>
                      <a:r>
                        <a:rPr lang="en-GB" sz="1400" dirty="0">
                          <a:effectLst/>
                        </a:rPr>
                        <a:t>of BSI (SEM-foils) for intensity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>
                          <a:effectLst/>
                        </a:rPr>
                        <a:t>No online calibration system (theoretical values)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>
                          <a:effectLst/>
                        </a:rPr>
                        <a:t>Surface effects observed (conditioning)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Analyse data stored during 2018 run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PhD student to start during 2019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Federico Roncarolo</a:t>
                      </a:r>
                      <a:r>
                        <a:rPr lang="en-GB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en-GB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Lars</a:t>
                      </a:r>
                      <a:r>
                        <a:rPr lang="en-GB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Jensen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student to be selected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38844821"/>
                  </a:ext>
                </a:extLst>
              </a:tr>
              <a:tr h="743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Servo-spill (intensity with BSI)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EPC takes over feed-forward (n*50Hz)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New acquisition system in BA2 (proposed sampling frequency 100kHz)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Ewald Effinger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Lars Jensen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57575538"/>
                  </a:ext>
                </a:extLst>
              </a:tr>
              <a:tr h="6959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Intensity (PMT)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Existing BTV tank in TT20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Check screens and PMT during LS2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Look into acquisition system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Stephane Burger</a:t>
                      </a:r>
                      <a:r>
                        <a:rPr lang="en-GB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en-GB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Enrico Bravin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69267888"/>
                  </a:ext>
                </a:extLst>
              </a:tr>
              <a:tr h="6745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BLM, SEM, BTV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Existing systems in TDC2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Replace cables for LS2+ -&gt; LS3 running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Stephane</a:t>
                      </a:r>
                      <a:r>
                        <a:rPr lang="en-GB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Burger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Michel Duraffourg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Ewald Effinger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8716359"/>
                  </a:ext>
                </a:extLst>
              </a:tr>
              <a:tr h="8994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Beam position (LSS2)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Non-linear correction (50+ mm) for bunched beams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Interlock (dump)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Apply correction (software)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Interlock specifications pending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Andrea Boccardi / Athanasios Topaloudis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Kevin Shing Li (OP) / Francesco Velotti (OP)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34394734"/>
                  </a:ext>
                </a:extLst>
              </a:tr>
              <a:tr h="4397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Software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Settings per SPS user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Actively look at what is required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Verena Kain OP / Matthew</a:t>
                      </a:r>
                      <a:r>
                        <a:rPr lang="en-GB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Fraser </a:t>
                      </a:r>
                      <a:r>
                        <a:rPr lang="en-GB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ABT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98076116"/>
                  </a:ext>
                </a:extLst>
              </a:tr>
              <a:tr h="9618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Cherenkov bar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Fast longitudinal Spill aqn.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Exploring / prepare to test the OTR screen + PMT in TT20 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Exploring the possibility to optimize the Cherenkov bar read-out electronics for further tests after LS2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See Intensity (PMT)</a:t>
                      </a:r>
                      <a:r>
                        <a:rPr lang="en-GB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above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Federico Roncarolo with EN-STI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26559092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-7534884" y="2027238"/>
            <a:ext cx="3140680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569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56" y="0"/>
            <a:ext cx="10968990" cy="1325563"/>
          </a:xfrm>
        </p:spPr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Urgent actions for North Area</a:t>
            </a:r>
            <a:endParaRPr lang="en-GB" sz="4000" i="1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17781"/>
              </p:ext>
            </p:extLst>
          </p:nvPr>
        </p:nvGraphicFramePr>
        <p:xfrm>
          <a:off x="88490" y="1904132"/>
          <a:ext cx="11872452" cy="13921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57077">
                  <a:extLst>
                    <a:ext uri="{9D8B030D-6E8A-4147-A177-3AD203B41FA5}">
                      <a16:colId xmlns:a16="http://schemas.microsoft.com/office/drawing/2014/main" val="2758611091"/>
                    </a:ext>
                  </a:extLst>
                </a:gridCol>
                <a:gridCol w="5413983">
                  <a:extLst>
                    <a:ext uri="{9D8B030D-6E8A-4147-A177-3AD203B41FA5}">
                      <a16:colId xmlns:a16="http://schemas.microsoft.com/office/drawing/2014/main" val="65264839"/>
                    </a:ext>
                  </a:extLst>
                </a:gridCol>
                <a:gridCol w="3301392">
                  <a:extLst>
                    <a:ext uri="{9D8B030D-6E8A-4147-A177-3AD203B41FA5}">
                      <a16:colId xmlns:a16="http://schemas.microsoft.com/office/drawing/2014/main" val="1048342266"/>
                    </a:ext>
                  </a:extLst>
                </a:gridCol>
              </a:tblGrid>
              <a:tr h="4640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System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Actions for LS2 : BI-EA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BI Resources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5476621"/>
                  </a:ext>
                </a:extLst>
              </a:tr>
              <a:tr h="928078">
                <a:tc>
                  <a:txBody>
                    <a:bodyPr/>
                    <a:lstStyle/>
                    <a:p>
                      <a:r>
                        <a:rPr lang="en-GB" sz="1600" b="1" kern="120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XION, XDWC, XWCA, XWCM, XSCI</a:t>
                      </a:r>
                      <a:endParaRPr lang="en-GB" sz="1600" b="1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 status, calibration factors, readiness for post LS2 start-up</a:t>
                      </a:r>
                      <a:endParaRPr lang="en-GB" sz="160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J. Tan, S. Deschamps, W</a:t>
                      </a:r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Devauchelle</a:t>
                      </a:r>
                    </a:p>
                    <a:p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Budget</a:t>
                      </a:r>
                      <a:r>
                        <a:rPr lang="en-GB" sz="1600" baseline="0" smtClean="0">
                          <a:solidFill>
                            <a:schemeClr val="tx1"/>
                          </a:solidFill>
                        </a:rPr>
                        <a:t> being assessed.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8844821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-7534884" y="2027238"/>
            <a:ext cx="3140680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632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" y="0"/>
            <a:ext cx="10515600" cy="1325563"/>
          </a:xfrm>
        </p:spPr>
        <p:txBody>
          <a:bodyPr/>
          <a:lstStyle/>
          <a:p>
            <a:r>
              <a:rPr lang="en-GB" b="1">
                <a:solidFill>
                  <a:srgbClr val="0070C0"/>
                </a:solidFill>
              </a:rPr>
              <a:t>AD &amp; </a:t>
            </a:r>
            <a:r>
              <a:rPr lang="en-GB" b="1" smtClean="0">
                <a:solidFill>
                  <a:srgbClr val="0070C0"/>
                </a:solidFill>
              </a:rPr>
              <a:t>ELENA : </a:t>
            </a:r>
            <a:r>
              <a:rPr lang="en-GB" i="1" smtClean="0"/>
              <a:t>Profile measurement</a:t>
            </a:r>
            <a:endParaRPr lang="en-GB" i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992625"/>
              </p:ext>
            </p:extLst>
          </p:nvPr>
        </p:nvGraphicFramePr>
        <p:xfrm>
          <a:off x="262996" y="1803118"/>
          <a:ext cx="11494604" cy="1031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5825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4598779">
                  <a:extLst>
                    <a:ext uri="{9D8B030D-6E8A-4147-A177-3AD203B41FA5}">
                      <a16:colId xmlns:a16="http://schemas.microsoft.com/office/drawing/2014/main" val="3639780684"/>
                    </a:ext>
                  </a:extLst>
                </a:gridCol>
                <a:gridCol w="3420000">
                  <a:extLst>
                    <a:ext uri="{9D8B030D-6E8A-4147-A177-3AD203B41FA5}">
                      <a16:colId xmlns:a16="http://schemas.microsoft.com/office/drawing/2014/main" val="2639643141"/>
                    </a:ext>
                  </a:extLst>
                </a:gridCol>
              </a:tblGrid>
              <a:tr h="452737"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Instruments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Actions for LS2 : BI-EA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BI Resources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4527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/>
                        <a:t>SEM (Hori detector)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readiness for post LS2 start-up</a:t>
                      </a:r>
                      <a:endParaRPr lang="en-GB" sz="160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J. Cenede + new</a:t>
                      </a:r>
                      <a:r>
                        <a:rPr lang="en-GB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electronic engineer + new </a:t>
                      </a:r>
                      <a:r>
                        <a:rPr lang="en-GB" sz="1600" kern="1200" baseline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software staff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97449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934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2650</TotalTime>
  <Words>483</Words>
  <Application>Microsoft Office PowerPoint</Application>
  <PresentationFormat>Widescreen</PresentationFormat>
  <Paragraphs>95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Times New Roman</vt:lpstr>
      <vt:lpstr>Office Theme</vt:lpstr>
      <vt:lpstr>Resources for urgent actions by BE-BI</vt:lpstr>
      <vt:lpstr>PowerPoint Presentation</vt:lpstr>
      <vt:lpstr>Outline</vt:lpstr>
      <vt:lpstr>Urgent actions for East Area</vt:lpstr>
      <vt:lpstr>Urgent actions for LSS2 and SPS Primary lines</vt:lpstr>
      <vt:lpstr>Urgent actions for North Area</vt:lpstr>
      <vt:lpstr>AD &amp; ELENA : Profile measurement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situation</dc:title>
  <dc:creator>Jocelyn Tan</dc:creator>
  <cp:lastModifiedBy>Jocelyn Tan</cp:lastModifiedBy>
  <cp:revision>218</cp:revision>
  <dcterms:created xsi:type="dcterms:W3CDTF">2019-01-25T12:24:00Z</dcterms:created>
  <dcterms:modified xsi:type="dcterms:W3CDTF">2019-03-14T14:53:29Z</dcterms:modified>
</cp:coreProperties>
</file>