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3" r:id="rId5"/>
    <p:sldId id="262" r:id="rId6"/>
    <p:sldId id="257" r:id="rId7"/>
    <p:sldId id="258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2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1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859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03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03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726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422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78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069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675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73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75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59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2FB36-DCC9-44B5-8CCF-625DC8D798A4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D9B4B-A612-4AAA-95E7-A095961EE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95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539" y="1699022"/>
            <a:ext cx="7473461" cy="1790700"/>
          </a:xfrm>
        </p:spPr>
        <p:txBody>
          <a:bodyPr/>
          <a:lstStyle/>
          <a:p>
            <a:r>
              <a:rPr lang="en-GB" dirty="0" smtClean="0"/>
              <a:t>Iteration on fast spill detector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1743" y="3558778"/>
            <a:ext cx="7249258" cy="1241822"/>
          </a:xfrm>
        </p:spPr>
        <p:txBody>
          <a:bodyPr/>
          <a:lstStyle/>
          <a:p>
            <a:r>
              <a:rPr lang="en-GB" dirty="0" smtClean="0"/>
              <a:t>Inaki Ortega on behalf of BE-BI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878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133" y="317690"/>
            <a:ext cx="808522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What next?</a:t>
            </a:r>
          </a:p>
          <a:p>
            <a:pPr lvl="0"/>
            <a:endParaRPr lang="en-US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An OTR screen would be faster than a Cherenkov radiator – </a:t>
            </a:r>
            <a:r>
              <a:rPr lang="en-US" dirty="0"/>
              <a:t>would the detection efficiency be enough to reach the specification of 200 MHz? </a:t>
            </a:r>
            <a:endParaRPr lang="en-US" dirty="0" smtClean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BE-BI has agreed to do a calculation to estimate </a:t>
            </a:r>
            <a:r>
              <a:rPr lang="en-US" dirty="0"/>
              <a:t>the number of photons recovered from an OTR </a:t>
            </a:r>
            <a:r>
              <a:rPr lang="en-US" dirty="0" smtClean="0"/>
              <a:t>screen.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Converge towards device specifications:</a:t>
            </a: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200 MHz for standard operation – 400 MHz would allow to see the harmonics.</a:t>
            </a: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BDF</a:t>
            </a:r>
            <a:r>
              <a:rPr lang="en-US" dirty="0"/>
              <a:t> </a:t>
            </a:r>
            <a:r>
              <a:rPr lang="en-US" dirty="0" smtClean="0"/>
              <a:t>– 1 GHz??</a:t>
            </a:r>
          </a:p>
          <a:p>
            <a:pPr lvl="1"/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Investigate faster PMTs?</a:t>
            </a:r>
          </a:p>
          <a:p>
            <a:pPr lvl="0"/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Investigate other geometries to get a full beam coverage</a:t>
            </a:r>
            <a:endParaRPr lang="en-GB" dirty="0"/>
          </a:p>
          <a:p>
            <a:pPr lvl="1"/>
            <a:r>
              <a:rPr lang="en-US" dirty="0"/>
              <a:t>Bars?</a:t>
            </a:r>
            <a:endParaRPr lang="en-GB" dirty="0"/>
          </a:p>
          <a:p>
            <a:pPr lvl="1"/>
            <a:r>
              <a:rPr lang="en-US" dirty="0" err="1"/>
              <a:t>Fibre</a:t>
            </a:r>
            <a:r>
              <a:rPr lang="en-US" dirty="0"/>
              <a:t> grid</a:t>
            </a:r>
            <a:r>
              <a:rPr lang="en-US" dirty="0" smtClean="0"/>
              <a:t>?</a:t>
            </a:r>
          </a:p>
          <a:p>
            <a:pPr lvl="1"/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Test with present systems after LS2</a:t>
            </a: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Francesca’s device </a:t>
            </a: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Fast Servo Spill with improved readout and possibly </a:t>
            </a:r>
            <a:r>
              <a:rPr lang="en-US" dirty="0"/>
              <a:t>an OTR </a:t>
            </a:r>
            <a:r>
              <a:rPr lang="en-US" dirty="0" smtClean="0"/>
              <a:t>screen.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02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5010" y="2338938"/>
            <a:ext cx="8335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Francesca </a:t>
            </a:r>
            <a:r>
              <a:rPr lang="en-GB" dirty="0" err="1" smtClean="0"/>
              <a:t>Addesa’s</a:t>
            </a:r>
            <a:r>
              <a:rPr lang="en-GB" dirty="0" smtClean="0"/>
              <a:t> presentation on a Fast Spill Detector brought up a device that BE-BI </a:t>
            </a:r>
            <a:r>
              <a:rPr lang="en-GB" dirty="0"/>
              <a:t>already has </a:t>
            </a:r>
            <a:r>
              <a:rPr lang="en-GB" dirty="0" smtClean="0"/>
              <a:t>in </a:t>
            </a:r>
            <a:r>
              <a:rPr lang="en-GB" dirty="0"/>
              <a:t>TT20 </a:t>
            </a:r>
            <a:r>
              <a:rPr lang="en-GB" dirty="0" smtClean="0"/>
              <a:t>for a similar purpose -&gt; </a:t>
            </a:r>
            <a:r>
              <a:rPr lang="en-GB" dirty="0"/>
              <a:t>the Fast Servo </a:t>
            </a:r>
            <a:r>
              <a:rPr lang="en-GB" dirty="0" smtClean="0"/>
              <a:t>Spill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525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33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643" y="308009"/>
            <a:ext cx="6255066" cy="46890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00988" y="5212280"/>
            <a:ext cx="60398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Screens of BTV-210212 used for the Fast Servo Spill</a:t>
            </a:r>
          </a:p>
          <a:p>
            <a:r>
              <a:rPr lang="fr-FR" dirty="0"/>
              <a:t>Position 0:         out</a:t>
            </a:r>
            <a:endParaRPr lang="en-GB" dirty="0"/>
          </a:p>
          <a:p>
            <a:r>
              <a:rPr lang="fr-FR" dirty="0"/>
              <a:t>Position 1:        Alumine (1ms)</a:t>
            </a:r>
            <a:endParaRPr lang="en-GB" dirty="0"/>
          </a:p>
          <a:p>
            <a:r>
              <a:rPr lang="fr-FR" dirty="0"/>
              <a:t>Position 2:       Quartz (20ns) </a:t>
            </a:r>
            <a:endParaRPr lang="en-GB" dirty="0"/>
          </a:p>
          <a:p>
            <a:r>
              <a:rPr lang="en-GB" dirty="0"/>
              <a:t>Position 3:        CSI (1ms)  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629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19" y="899711"/>
            <a:ext cx="6686550" cy="4981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6219" y="288758"/>
            <a:ext cx="4617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 far from Francesca </a:t>
            </a:r>
            <a:r>
              <a:rPr lang="en-GB" dirty="0" err="1" smtClean="0"/>
              <a:t>Addesa’s</a:t>
            </a:r>
            <a:r>
              <a:rPr lang="en-GB" dirty="0" smtClean="0"/>
              <a:t> Cherenkov bar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736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189" y="1746941"/>
            <a:ext cx="8544178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last check was done by E. Effinger during 2012’s TS under request (of BE-OP?) – this is </a:t>
            </a:r>
            <a:r>
              <a:rPr lang="en-GB" dirty="0"/>
              <a:t>the only and last </a:t>
            </a:r>
            <a:r>
              <a:rPr lang="en-GB" dirty="0" smtClean="0"/>
              <a:t>recorded request for </a:t>
            </a:r>
            <a:r>
              <a:rPr lang="en-GB" dirty="0"/>
              <a:t>the Fast Servo </a:t>
            </a:r>
            <a:r>
              <a:rPr lang="en-GB" dirty="0" smtClean="0"/>
              <a:t>Spill</a:t>
            </a:r>
            <a:r>
              <a:rPr lang="en-GB" dirty="0"/>
              <a:t>.</a:t>
            </a:r>
          </a:p>
          <a:p>
            <a:endParaRPr lang="en-GB" dirty="0" smtClean="0"/>
          </a:p>
          <a:p>
            <a:r>
              <a:rPr lang="en-GB" dirty="0" smtClean="0"/>
              <a:t>Things done:</a:t>
            </a:r>
          </a:p>
          <a:p>
            <a:r>
              <a:rPr lang="en-GB" dirty="0" smtClean="0"/>
              <a:t>- Verified status of the cone. </a:t>
            </a:r>
            <a:endParaRPr lang="en-GB" dirty="0"/>
          </a:p>
          <a:p>
            <a:r>
              <a:rPr lang="en-GB" dirty="0" smtClean="0"/>
              <a:t>- Checked HV </a:t>
            </a:r>
            <a:r>
              <a:rPr lang="en-GB" dirty="0"/>
              <a:t>and signal cables. </a:t>
            </a:r>
          </a:p>
          <a:p>
            <a:r>
              <a:rPr lang="en-GB" dirty="0" smtClean="0"/>
              <a:t>- PMT </a:t>
            </a:r>
            <a:r>
              <a:rPr lang="en-GB" dirty="0"/>
              <a:t>signal </a:t>
            </a:r>
            <a:r>
              <a:rPr lang="en-GB" dirty="0" smtClean="0"/>
              <a:t>connected </a:t>
            </a:r>
            <a:r>
              <a:rPr lang="en-GB" dirty="0"/>
              <a:t>to a </a:t>
            </a:r>
            <a:r>
              <a:rPr lang="en-GB" dirty="0" smtClean="0"/>
              <a:t>scope – </a:t>
            </a:r>
            <a:r>
              <a:rPr lang="en-GB" dirty="0"/>
              <a:t>test measurement on the 10 of January </a:t>
            </a:r>
            <a:r>
              <a:rPr lang="en-GB" dirty="0" smtClean="0"/>
              <a:t>2013.</a:t>
            </a:r>
            <a:endParaRPr lang="en-GB" dirty="0"/>
          </a:p>
          <a:p>
            <a:r>
              <a:rPr lang="en-GB" dirty="0"/>
              <a:t> </a:t>
            </a:r>
          </a:p>
          <a:p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117697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7" y="1057275"/>
            <a:ext cx="6715125" cy="47434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37" y="356134"/>
            <a:ext cx="330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Same signal, different time scales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82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95375"/>
            <a:ext cx="670560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86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5" y="1076325"/>
            <a:ext cx="6686550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240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Office Theme</vt:lpstr>
      <vt:lpstr>Iteration on fast spill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Iteration on fast spill detector</dc:title>
  <dc:creator>Inaki Ortega Ruiz</dc:creator>
  <cp:lastModifiedBy>Inaki Ortega Ruiz</cp:lastModifiedBy>
  <cp:revision>18</cp:revision>
  <dcterms:created xsi:type="dcterms:W3CDTF">2019-03-14T15:29:45Z</dcterms:created>
  <dcterms:modified xsi:type="dcterms:W3CDTF">2019-03-14T15:51:39Z</dcterms:modified>
</cp:coreProperties>
</file>