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349" r:id="rId3"/>
    <p:sldId id="567" r:id="rId4"/>
    <p:sldId id="654" r:id="rId5"/>
    <p:sldId id="655" r:id="rId6"/>
    <p:sldId id="568" r:id="rId7"/>
    <p:sldId id="569" r:id="rId8"/>
    <p:sldId id="570" r:id="rId9"/>
    <p:sldId id="661" r:id="rId10"/>
    <p:sldId id="662" r:id="rId11"/>
    <p:sldId id="663" r:id="rId12"/>
    <p:sldId id="664" r:id="rId13"/>
    <p:sldId id="658" r:id="rId14"/>
    <p:sldId id="666" r:id="rId15"/>
    <p:sldId id="659" r:id="rId16"/>
    <p:sldId id="660" r:id="rId17"/>
    <p:sldId id="667" r:id="rId18"/>
    <p:sldId id="668" r:id="rId19"/>
    <p:sldId id="670" r:id="rId20"/>
    <p:sldId id="671" r:id="rId21"/>
    <p:sldId id="672" r:id="rId22"/>
    <p:sldId id="669" r:id="rId23"/>
    <p:sldId id="673" r:id="rId24"/>
    <p:sldId id="677" r:id="rId25"/>
    <p:sldId id="674" r:id="rId26"/>
    <p:sldId id="680" r:id="rId27"/>
    <p:sldId id="675" r:id="rId28"/>
    <p:sldId id="676" r:id="rId29"/>
    <p:sldId id="678" r:id="rId30"/>
    <p:sldId id="679" r:id="rId31"/>
    <p:sldId id="681" r:id="rId32"/>
    <p:sldId id="682" r:id="rId33"/>
    <p:sldId id="692" r:id="rId34"/>
    <p:sldId id="683" r:id="rId35"/>
    <p:sldId id="693" r:id="rId36"/>
    <p:sldId id="684" r:id="rId37"/>
    <p:sldId id="687" r:id="rId38"/>
    <p:sldId id="688" r:id="rId39"/>
    <p:sldId id="694" r:id="rId40"/>
    <p:sldId id="689" r:id="rId41"/>
    <p:sldId id="691" r:id="rId42"/>
    <p:sldId id="695" r:id="rId43"/>
    <p:sldId id="690" r:id="rId44"/>
  </p:sldIdLst>
  <p:sldSz cx="9144000" cy="6858000" type="screen4x3"/>
  <p:notesSz cx="6797675" cy="9926638"/>
  <p:defaultTextStyle>
    <a:defPPr>
      <a:defRPr lang="pl-PL"/>
    </a:defPPr>
    <a:lvl1pPr algn="l" rtl="0" fontAlgn="base">
      <a:spcBef>
        <a:spcPct val="0"/>
      </a:spcBef>
      <a:spcAft>
        <a:spcPct val="0"/>
      </a:spcAft>
      <a:defRPr sz="1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000" kern="1200">
        <a:solidFill>
          <a:schemeClr val="tx1"/>
        </a:solidFill>
        <a:latin typeface="Times New Roman" pitchFamily="18" charset="0"/>
        <a:ea typeface="+mn-ea"/>
        <a:cs typeface="Arial" pitchFamily="34" charset="0"/>
      </a:defRPr>
    </a:lvl5pPr>
    <a:lvl6pPr marL="2286000" algn="l" defTabSz="914400" rtl="0" eaLnBrk="1" latinLnBrk="0" hangingPunct="1">
      <a:defRPr sz="1000" kern="1200">
        <a:solidFill>
          <a:schemeClr val="tx1"/>
        </a:solidFill>
        <a:latin typeface="Times New Roman" pitchFamily="18" charset="0"/>
        <a:ea typeface="+mn-ea"/>
        <a:cs typeface="Arial" pitchFamily="34" charset="0"/>
      </a:defRPr>
    </a:lvl6pPr>
    <a:lvl7pPr marL="2743200" algn="l" defTabSz="914400" rtl="0" eaLnBrk="1" latinLnBrk="0" hangingPunct="1">
      <a:defRPr sz="1000" kern="1200">
        <a:solidFill>
          <a:schemeClr val="tx1"/>
        </a:solidFill>
        <a:latin typeface="Times New Roman" pitchFamily="18" charset="0"/>
        <a:ea typeface="+mn-ea"/>
        <a:cs typeface="Arial" pitchFamily="34" charset="0"/>
      </a:defRPr>
    </a:lvl7pPr>
    <a:lvl8pPr marL="3200400" algn="l" defTabSz="914400" rtl="0" eaLnBrk="1" latinLnBrk="0" hangingPunct="1">
      <a:defRPr sz="1000" kern="1200">
        <a:solidFill>
          <a:schemeClr val="tx1"/>
        </a:solidFill>
        <a:latin typeface="Times New Roman" pitchFamily="18" charset="0"/>
        <a:ea typeface="+mn-ea"/>
        <a:cs typeface="Arial" pitchFamily="34" charset="0"/>
      </a:defRPr>
    </a:lvl8pPr>
    <a:lvl9pPr marL="3657600" algn="l" defTabSz="914400" rtl="0" eaLnBrk="1" latinLnBrk="0" hangingPunct="1">
      <a:defRPr sz="10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70" autoAdjust="0"/>
    <p:restoredTop sz="94290" autoAdjust="0"/>
  </p:normalViewPr>
  <p:slideViewPr>
    <p:cSldViewPr>
      <p:cViewPr>
        <p:scale>
          <a:sx n="66" d="100"/>
          <a:sy n="66" d="100"/>
        </p:scale>
        <p:origin x="-1594" y="-5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581"/>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pl-PL"/>
          </a:p>
        </p:txBody>
      </p:sp>
      <p:sp>
        <p:nvSpPr>
          <p:cNvPr id="849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pl-PL"/>
          </a:p>
        </p:txBody>
      </p:sp>
      <p:sp>
        <p:nvSpPr>
          <p:cNvPr id="4608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84998"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pl-PL"/>
          </a:p>
        </p:txBody>
      </p:sp>
      <p:sp>
        <p:nvSpPr>
          <p:cNvPr id="84999"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A603CC5F-D3C3-422D-AC6B-200CAF2E14D3}"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1203" name="Rectangle 3"/>
          <p:cNvSpPr>
            <a:spLocks noGrp="1"/>
          </p:cNvSpPr>
          <p:nvPr>
            <p:ph type="body" idx="1"/>
          </p:nvPr>
        </p:nvSpPr>
        <p:spPr bwMode="auto">
          <a:noFill/>
        </p:spPr>
        <p:txBody>
          <a:bodyPr wrap="square" numCol="1" anchor="t" anchorCtr="0" compatLnSpc="1">
            <a:prstTxWarp prst="textNoShape">
              <a:avLst/>
            </a:prstTxWarp>
          </a:bodyPr>
          <a:lstStyle/>
          <a:p>
            <a:endParaRPr 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427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Rectangle 4"/>
          <p:cNvSpPr>
            <a:spLocks noGrp="1" noChangeArrowheads="1"/>
          </p:cNvSpPr>
          <p:nvPr>
            <p:ph type="dt" sz="half" idx="10"/>
          </p:nvPr>
        </p:nvSpPr>
        <p:spPr>
          <a:ln/>
        </p:spPr>
        <p:txBody>
          <a:bodyPr/>
          <a:lstStyle>
            <a:lvl1pPr>
              <a:defRPr/>
            </a:lvl1pPr>
          </a:lstStyle>
          <a:p>
            <a:pPr>
              <a:defRPr/>
            </a:pPr>
            <a:fld id="{209264B5-256E-414C-AD48-CFBA00A9CDA5}" type="datetime1">
              <a:rPr lang="pl-PL"/>
              <a:pPr>
                <a:defRPr/>
              </a:pPr>
              <a:t>2019-10-20</a:t>
            </a:fld>
            <a:endParaRPr lang="pl-PL"/>
          </a:p>
        </p:txBody>
      </p:sp>
      <p:sp>
        <p:nvSpPr>
          <p:cNvPr id="5"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6" name="Rectangle 6"/>
          <p:cNvSpPr>
            <a:spLocks noGrp="1" noChangeArrowheads="1"/>
          </p:cNvSpPr>
          <p:nvPr>
            <p:ph type="sldNum" sz="quarter" idx="12"/>
          </p:nvPr>
        </p:nvSpPr>
        <p:spPr>
          <a:ln/>
        </p:spPr>
        <p:txBody>
          <a:bodyPr/>
          <a:lstStyle>
            <a:lvl1pPr>
              <a:defRPr/>
            </a:lvl1pPr>
          </a:lstStyle>
          <a:p>
            <a:pPr>
              <a:defRPr/>
            </a:pPr>
            <a:fld id="{0D3A124F-C53C-4577-A8EB-6C6278F1AC60}"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fld id="{188A2783-8D1D-4658-8D86-9E9A4CF26A1F}" type="datetime1">
              <a:rPr lang="pl-PL"/>
              <a:pPr>
                <a:defRPr/>
              </a:pPr>
              <a:t>2019-10-20</a:t>
            </a:fld>
            <a:endParaRPr lang="pl-PL"/>
          </a:p>
        </p:txBody>
      </p:sp>
      <p:sp>
        <p:nvSpPr>
          <p:cNvPr id="5"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6" name="Rectangle 6"/>
          <p:cNvSpPr>
            <a:spLocks noGrp="1" noChangeArrowheads="1"/>
          </p:cNvSpPr>
          <p:nvPr>
            <p:ph type="sldNum" sz="quarter" idx="12"/>
          </p:nvPr>
        </p:nvSpPr>
        <p:spPr>
          <a:ln/>
        </p:spPr>
        <p:txBody>
          <a:bodyPr/>
          <a:lstStyle>
            <a:lvl1pPr>
              <a:defRPr/>
            </a:lvl1pPr>
          </a:lstStyle>
          <a:p>
            <a:pPr>
              <a:defRPr/>
            </a:pPr>
            <a:fld id="{7C5A4E65-E326-4963-8F04-74E4181BDC9E}"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15100" y="609600"/>
            <a:ext cx="1943100" cy="54864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685800" y="609600"/>
            <a:ext cx="5676900" cy="54864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fld id="{00A94562-660C-4A0A-8DFC-843FE61B3110}" type="datetime1">
              <a:rPr lang="pl-PL"/>
              <a:pPr>
                <a:defRPr/>
              </a:pPr>
              <a:t>2019-10-20</a:t>
            </a:fld>
            <a:endParaRPr lang="pl-PL"/>
          </a:p>
        </p:txBody>
      </p:sp>
      <p:sp>
        <p:nvSpPr>
          <p:cNvPr id="5"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6" name="Rectangle 6"/>
          <p:cNvSpPr>
            <a:spLocks noGrp="1" noChangeArrowheads="1"/>
          </p:cNvSpPr>
          <p:nvPr>
            <p:ph type="sldNum" sz="quarter" idx="12"/>
          </p:nvPr>
        </p:nvSpPr>
        <p:spPr>
          <a:ln/>
        </p:spPr>
        <p:txBody>
          <a:bodyPr/>
          <a:lstStyle>
            <a:lvl1pPr>
              <a:defRPr/>
            </a:lvl1pPr>
          </a:lstStyle>
          <a:p>
            <a:pPr>
              <a:defRPr/>
            </a:pPr>
            <a:fld id="{A56EB774-3400-4981-B2DE-30B260BD3F5C}" type="slidenum">
              <a:rPr lang="pl-PL"/>
              <a:pPr>
                <a:defRPr/>
              </a:pPr>
              <a:t>‹#›</a:t>
            </a:fld>
            <a:endParaRPr lang="pl-P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ytuł, tekst i clipart">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1143000"/>
          </a:xfrm>
        </p:spPr>
        <p:txBody>
          <a:bodyPr/>
          <a:lstStyle/>
          <a:p>
            <a:r>
              <a:rPr lang="pl-PL" smtClean="0"/>
              <a:t>Kliknij, aby edytować styl</a:t>
            </a:r>
            <a:endParaRPr lang="pl-PL"/>
          </a:p>
        </p:txBody>
      </p:sp>
      <p:sp>
        <p:nvSpPr>
          <p:cNvPr id="3" name="Symbol zastępczy tekstu 2"/>
          <p:cNvSpPr>
            <a:spLocks noGrp="1"/>
          </p:cNvSpPr>
          <p:nvPr>
            <p:ph type="body" sz="half" idx="1"/>
          </p:nvPr>
        </p:nvSpPr>
        <p:spPr>
          <a:xfrm>
            <a:off x="685800" y="1981200"/>
            <a:ext cx="3810000" cy="4114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obiektu clipart 3"/>
          <p:cNvSpPr>
            <a:spLocks noGrp="1"/>
          </p:cNvSpPr>
          <p:nvPr>
            <p:ph type="clipArt" sz="half" idx="2"/>
          </p:nvPr>
        </p:nvSpPr>
        <p:spPr>
          <a:xfrm>
            <a:off x="4648200" y="1981200"/>
            <a:ext cx="3810000" cy="4114800"/>
          </a:xfrm>
        </p:spPr>
        <p:txBody>
          <a:bodyPr/>
          <a:lstStyle/>
          <a:p>
            <a:pPr lvl="0"/>
            <a:endParaRPr lang="pl-PL" noProof="0" smtClean="0"/>
          </a:p>
        </p:txBody>
      </p:sp>
      <p:sp>
        <p:nvSpPr>
          <p:cNvPr id="5" name="Rectangle 4"/>
          <p:cNvSpPr>
            <a:spLocks noGrp="1" noChangeArrowheads="1"/>
          </p:cNvSpPr>
          <p:nvPr>
            <p:ph type="dt" sz="half" idx="10"/>
          </p:nvPr>
        </p:nvSpPr>
        <p:spPr>
          <a:ln/>
        </p:spPr>
        <p:txBody>
          <a:bodyPr/>
          <a:lstStyle>
            <a:lvl1pPr>
              <a:defRPr/>
            </a:lvl1pPr>
          </a:lstStyle>
          <a:p>
            <a:pPr>
              <a:defRPr/>
            </a:pPr>
            <a:fld id="{B4C09641-13E9-472E-BD05-6B8731A26375}"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8EB439AA-6B83-44B5-9264-177F774FE080}" type="slidenum">
              <a:rPr lang="pl-PL"/>
              <a:pPr>
                <a:defRPr/>
              </a:pPr>
              <a:t>‹#›</a:t>
            </a:fld>
            <a:endParaRPr lang="pl-P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ytuł, tekst i 2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1143000"/>
          </a:xfrm>
        </p:spPr>
        <p:txBody>
          <a:bodyPr/>
          <a:lstStyle/>
          <a:p>
            <a:r>
              <a:rPr lang="pl-PL" smtClean="0"/>
              <a:t>Kliknij, aby edytować styl</a:t>
            </a:r>
            <a:endParaRPr lang="pl-PL"/>
          </a:p>
        </p:txBody>
      </p:sp>
      <p:sp>
        <p:nvSpPr>
          <p:cNvPr id="3" name="Symbol zastępczy tekstu 2"/>
          <p:cNvSpPr>
            <a:spLocks noGrp="1"/>
          </p:cNvSpPr>
          <p:nvPr>
            <p:ph type="body" sz="half" idx="1"/>
          </p:nvPr>
        </p:nvSpPr>
        <p:spPr>
          <a:xfrm>
            <a:off x="685800" y="1981200"/>
            <a:ext cx="3810000" cy="4114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quarter" idx="2"/>
          </p:nvPr>
        </p:nvSpPr>
        <p:spPr>
          <a:xfrm>
            <a:off x="4648200" y="1981200"/>
            <a:ext cx="3810000" cy="1981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zawartości 4"/>
          <p:cNvSpPr>
            <a:spLocks noGrp="1"/>
          </p:cNvSpPr>
          <p:nvPr>
            <p:ph sz="quarter" idx="3"/>
          </p:nvPr>
        </p:nvSpPr>
        <p:spPr>
          <a:xfrm>
            <a:off x="4648200" y="4114800"/>
            <a:ext cx="3810000" cy="1981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Rectangle 4"/>
          <p:cNvSpPr>
            <a:spLocks noGrp="1" noChangeArrowheads="1"/>
          </p:cNvSpPr>
          <p:nvPr>
            <p:ph type="dt" sz="half" idx="10"/>
          </p:nvPr>
        </p:nvSpPr>
        <p:spPr>
          <a:ln/>
        </p:spPr>
        <p:txBody>
          <a:bodyPr/>
          <a:lstStyle>
            <a:lvl1pPr>
              <a:defRPr/>
            </a:lvl1pPr>
          </a:lstStyle>
          <a:p>
            <a:pPr>
              <a:defRPr/>
            </a:pPr>
            <a:fld id="{934C7957-CA06-456C-8168-DE04A27042CB}" type="datetime1">
              <a:rPr lang="pl-PL"/>
              <a:pPr>
                <a:defRPr/>
              </a:pPr>
              <a:t>2019-10-20</a:t>
            </a:fld>
            <a:endParaRPr lang="pl-PL"/>
          </a:p>
        </p:txBody>
      </p:sp>
      <p:sp>
        <p:nvSpPr>
          <p:cNvPr id="7"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8" name="Rectangle 6"/>
          <p:cNvSpPr>
            <a:spLocks noGrp="1" noChangeArrowheads="1"/>
          </p:cNvSpPr>
          <p:nvPr>
            <p:ph type="sldNum" sz="quarter" idx="12"/>
          </p:nvPr>
        </p:nvSpPr>
        <p:spPr>
          <a:ln/>
        </p:spPr>
        <p:txBody>
          <a:bodyPr/>
          <a:lstStyle>
            <a:lvl1pPr>
              <a:defRPr/>
            </a:lvl1pPr>
          </a:lstStyle>
          <a:p>
            <a:pPr>
              <a:defRPr/>
            </a:pPr>
            <a:fld id="{C1A82BC8-7368-4D36-ADBD-FCF3485DF929}" type="slidenum">
              <a:rPr lang="pl-PL"/>
              <a:pPr>
                <a:defRPr/>
              </a:pPr>
              <a:t>‹#›</a:t>
            </a:fld>
            <a:endParaRPr lang="pl-P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ytuł i zawartość nad tekstem">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1143000"/>
          </a:xfr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685800" y="1981200"/>
            <a:ext cx="7772400" cy="1981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685800" y="4114800"/>
            <a:ext cx="7772400" cy="1981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4"/>
          <p:cNvSpPr>
            <a:spLocks noGrp="1" noChangeArrowheads="1"/>
          </p:cNvSpPr>
          <p:nvPr>
            <p:ph type="dt" sz="half" idx="10"/>
          </p:nvPr>
        </p:nvSpPr>
        <p:spPr>
          <a:ln/>
        </p:spPr>
        <p:txBody>
          <a:bodyPr/>
          <a:lstStyle>
            <a:lvl1pPr>
              <a:defRPr/>
            </a:lvl1pPr>
          </a:lstStyle>
          <a:p>
            <a:pPr>
              <a:defRPr/>
            </a:pPr>
            <a:fld id="{0EA4D5DB-A518-431C-A3FA-FB008DC44083}"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557BF229-CE2A-49AB-93CD-1ED759BD37B5}" type="slidenum">
              <a:rPr lang="pl-PL"/>
              <a:pPr>
                <a:defRPr/>
              </a:pPr>
              <a:t>‹#›</a:t>
            </a:fld>
            <a:endParaRPr lang="pl-P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ytuł, tekst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1143000"/>
          </a:xfrm>
        </p:spPr>
        <p:txBody>
          <a:bodyPr/>
          <a:lstStyle/>
          <a:p>
            <a:r>
              <a:rPr lang="pl-PL" smtClean="0"/>
              <a:t>Kliknij, aby edytować styl</a:t>
            </a:r>
            <a:endParaRPr lang="pl-PL"/>
          </a:p>
        </p:txBody>
      </p:sp>
      <p:sp>
        <p:nvSpPr>
          <p:cNvPr id="3" name="Symbol zastępczy tekstu 2"/>
          <p:cNvSpPr>
            <a:spLocks noGrp="1"/>
          </p:cNvSpPr>
          <p:nvPr>
            <p:ph type="body" sz="half" idx="1"/>
          </p:nvPr>
        </p:nvSpPr>
        <p:spPr>
          <a:xfrm>
            <a:off x="685800" y="1981200"/>
            <a:ext cx="3810000" cy="4114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981200"/>
            <a:ext cx="3810000" cy="4114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4"/>
          <p:cNvSpPr>
            <a:spLocks noGrp="1" noChangeArrowheads="1"/>
          </p:cNvSpPr>
          <p:nvPr>
            <p:ph type="dt" sz="half" idx="10"/>
          </p:nvPr>
        </p:nvSpPr>
        <p:spPr>
          <a:ln/>
        </p:spPr>
        <p:txBody>
          <a:bodyPr/>
          <a:lstStyle>
            <a:lvl1pPr>
              <a:defRPr/>
            </a:lvl1pPr>
          </a:lstStyle>
          <a:p>
            <a:pPr>
              <a:defRPr/>
            </a:pPr>
            <a:fld id="{80E1CC1F-056F-4578-A6E5-FB46D0EEDFDA}"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EFD2B587-E9BA-4866-A5CE-7BA31B4B0D67}"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fld id="{29035DA9-2DB7-426C-9B97-67F9399E7A21}" type="datetime1">
              <a:rPr lang="pl-PL"/>
              <a:pPr>
                <a:defRPr/>
              </a:pPr>
              <a:t>2019-10-20</a:t>
            </a:fld>
            <a:endParaRPr lang="pl-PL"/>
          </a:p>
        </p:txBody>
      </p:sp>
      <p:sp>
        <p:nvSpPr>
          <p:cNvPr id="5"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6" name="Rectangle 6"/>
          <p:cNvSpPr>
            <a:spLocks noGrp="1" noChangeArrowheads="1"/>
          </p:cNvSpPr>
          <p:nvPr>
            <p:ph type="sldNum" sz="quarter" idx="12"/>
          </p:nvPr>
        </p:nvSpPr>
        <p:spPr>
          <a:ln/>
        </p:spPr>
        <p:txBody>
          <a:bodyPr/>
          <a:lstStyle>
            <a:lvl1pPr>
              <a:defRPr/>
            </a:lvl1pPr>
          </a:lstStyle>
          <a:p>
            <a:pPr>
              <a:defRPr/>
            </a:pPr>
            <a:fld id="{710C1A3F-456E-45F8-85F1-0CE34E8EFDC0}"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4"/>
          <p:cNvSpPr>
            <a:spLocks noGrp="1" noChangeArrowheads="1"/>
          </p:cNvSpPr>
          <p:nvPr>
            <p:ph type="dt" sz="half" idx="10"/>
          </p:nvPr>
        </p:nvSpPr>
        <p:spPr>
          <a:ln/>
        </p:spPr>
        <p:txBody>
          <a:bodyPr/>
          <a:lstStyle>
            <a:lvl1pPr>
              <a:defRPr/>
            </a:lvl1pPr>
          </a:lstStyle>
          <a:p>
            <a:pPr>
              <a:defRPr/>
            </a:pPr>
            <a:fld id="{319E2F78-2502-4054-9E8C-2E58CDD976BA}" type="datetime1">
              <a:rPr lang="pl-PL"/>
              <a:pPr>
                <a:defRPr/>
              </a:pPr>
              <a:t>2019-10-20</a:t>
            </a:fld>
            <a:endParaRPr lang="pl-PL"/>
          </a:p>
        </p:txBody>
      </p:sp>
      <p:sp>
        <p:nvSpPr>
          <p:cNvPr id="5"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6" name="Rectangle 6"/>
          <p:cNvSpPr>
            <a:spLocks noGrp="1" noChangeArrowheads="1"/>
          </p:cNvSpPr>
          <p:nvPr>
            <p:ph type="sldNum" sz="quarter" idx="12"/>
          </p:nvPr>
        </p:nvSpPr>
        <p:spPr>
          <a:ln/>
        </p:spPr>
        <p:txBody>
          <a:bodyPr/>
          <a:lstStyle>
            <a:lvl1pPr>
              <a:defRPr/>
            </a:lvl1pPr>
          </a:lstStyle>
          <a:p>
            <a:pPr>
              <a:defRPr/>
            </a:pPr>
            <a:fld id="{EC6E8D74-C198-400C-8810-454DD9AA5498}"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4"/>
          <p:cNvSpPr>
            <a:spLocks noGrp="1" noChangeArrowheads="1"/>
          </p:cNvSpPr>
          <p:nvPr>
            <p:ph type="dt" sz="half" idx="10"/>
          </p:nvPr>
        </p:nvSpPr>
        <p:spPr>
          <a:ln/>
        </p:spPr>
        <p:txBody>
          <a:bodyPr/>
          <a:lstStyle>
            <a:lvl1pPr>
              <a:defRPr/>
            </a:lvl1pPr>
          </a:lstStyle>
          <a:p>
            <a:pPr>
              <a:defRPr/>
            </a:pPr>
            <a:fld id="{EC7326E2-35EC-43EF-B7FE-CFDE7E1756F8}"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B079B72B-89D6-4E10-9E1A-689D59165C34}"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4"/>
          <p:cNvSpPr>
            <a:spLocks noGrp="1" noChangeArrowheads="1"/>
          </p:cNvSpPr>
          <p:nvPr>
            <p:ph type="dt" sz="half" idx="10"/>
          </p:nvPr>
        </p:nvSpPr>
        <p:spPr>
          <a:ln/>
        </p:spPr>
        <p:txBody>
          <a:bodyPr/>
          <a:lstStyle>
            <a:lvl1pPr>
              <a:defRPr/>
            </a:lvl1pPr>
          </a:lstStyle>
          <a:p>
            <a:pPr>
              <a:defRPr/>
            </a:pPr>
            <a:fld id="{BBAA1034-04EF-4C27-9825-3FA88E28CBB2}" type="datetime1">
              <a:rPr lang="pl-PL"/>
              <a:pPr>
                <a:defRPr/>
              </a:pPr>
              <a:t>2019-10-20</a:t>
            </a:fld>
            <a:endParaRPr lang="pl-PL"/>
          </a:p>
        </p:txBody>
      </p:sp>
      <p:sp>
        <p:nvSpPr>
          <p:cNvPr id="8"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9" name="Rectangle 6"/>
          <p:cNvSpPr>
            <a:spLocks noGrp="1" noChangeArrowheads="1"/>
          </p:cNvSpPr>
          <p:nvPr>
            <p:ph type="sldNum" sz="quarter" idx="12"/>
          </p:nvPr>
        </p:nvSpPr>
        <p:spPr>
          <a:ln/>
        </p:spPr>
        <p:txBody>
          <a:bodyPr/>
          <a:lstStyle>
            <a:lvl1pPr>
              <a:defRPr/>
            </a:lvl1pPr>
          </a:lstStyle>
          <a:p>
            <a:pPr>
              <a:defRPr/>
            </a:pPr>
            <a:fld id="{97CE5054-236E-42E9-A87F-B3A6EEC6F6B4}"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4"/>
          <p:cNvSpPr>
            <a:spLocks noGrp="1" noChangeArrowheads="1"/>
          </p:cNvSpPr>
          <p:nvPr>
            <p:ph type="dt" sz="half" idx="10"/>
          </p:nvPr>
        </p:nvSpPr>
        <p:spPr>
          <a:ln/>
        </p:spPr>
        <p:txBody>
          <a:bodyPr/>
          <a:lstStyle>
            <a:lvl1pPr>
              <a:defRPr/>
            </a:lvl1pPr>
          </a:lstStyle>
          <a:p>
            <a:pPr>
              <a:defRPr/>
            </a:pPr>
            <a:fld id="{CC433FEC-A813-4D90-8BE5-C834B8F33764}" type="datetime1">
              <a:rPr lang="pl-PL"/>
              <a:pPr>
                <a:defRPr/>
              </a:pPr>
              <a:t>2019-10-20</a:t>
            </a:fld>
            <a:endParaRPr lang="pl-PL"/>
          </a:p>
        </p:txBody>
      </p:sp>
      <p:sp>
        <p:nvSpPr>
          <p:cNvPr id="4"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5" name="Rectangle 6"/>
          <p:cNvSpPr>
            <a:spLocks noGrp="1" noChangeArrowheads="1"/>
          </p:cNvSpPr>
          <p:nvPr>
            <p:ph type="sldNum" sz="quarter" idx="12"/>
          </p:nvPr>
        </p:nvSpPr>
        <p:spPr>
          <a:ln/>
        </p:spPr>
        <p:txBody>
          <a:bodyPr/>
          <a:lstStyle>
            <a:lvl1pPr>
              <a:defRPr/>
            </a:lvl1pPr>
          </a:lstStyle>
          <a:p>
            <a:pPr>
              <a:defRPr/>
            </a:pPr>
            <a:fld id="{5874CD49-49E2-46CA-BDE1-7ED3EAC707C1}"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F1861E1-5EB2-4480-8421-B2A2A8713FA1}" type="datetime1">
              <a:rPr lang="pl-PL"/>
              <a:pPr>
                <a:defRPr/>
              </a:pPr>
              <a:t>2019-10-20</a:t>
            </a:fld>
            <a:endParaRPr lang="pl-PL"/>
          </a:p>
        </p:txBody>
      </p:sp>
      <p:sp>
        <p:nvSpPr>
          <p:cNvPr id="3"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4" name="Rectangle 6"/>
          <p:cNvSpPr>
            <a:spLocks noGrp="1" noChangeArrowheads="1"/>
          </p:cNvSpPr>
          <p:nvPr>
            <p:ph type="sldNum" sz="quarter" idx="12"/>
          </p:nvPr>
        </p:nvSpPr>
        <p:spPr>
          <a:ln/>
        </p:spPr>
        <p:txBody>
          <a:bodyPr/>
          <a:lstStyle>
            <a:lvl1pPr>
              <a:defRPr/>
            </a:lvl1pPr>
          </a:lstStyle>
          <a:p>
            <a:pPr>
              <a:defRPr/>
            </a:pPr>
            <a:fld id="{948FDB07-E2F8-4803-ADD8-166B95A6DC67}"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fld id="{971ED81F-AD68-46C7-AEF9-00273878BD75}"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507CC5CB-89BE-4E34-8BF5-ADEFA6456120}"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fld id="{63CC196A-7CD3-4B87-A13E-976992305DD4}" type="datetime1">
              <a:rPr lang="pl-PL"/>
              <a:pPr>
                <a:defRPr/>
              </a:pPr>
              <a:t>2019-10-20</a:t>
            </a:fld>
            <a:endParaRPr lang="pl-PL"/>
          </a:p>
        </p:txBody>
      </p:sp>
      <p:sp>
        <p:nvSpPr>
          <p:cNvPr id="6" name="Rectangle 5"/>
          <p:cNvSpPr>
            <a:spLocks noGrp="1" noChangeArrowheads="1"/>
          </p:cNvSpPr>
          <p:nvPr>
            <p:ph type="ftr" sz="quarter" idx="11"/>
          </p:nvPr>
        </p:nvSpPr>
        <p:spPr>
          <a:ln/>
        </p:spPr>
        <p:txBody>
          <a:bodyPr/>
          <a:lstStyle>
            <a:lvl1pPr>
              <a:defRPr/>
            </a:lvl1pPr>
          </a:lstStyle>
          <a:p>
            <a:pPr>
              <a:defRPr/>
            </a:pPr>
            <a:r>
              <a:rPr lang="pl-PL"/>
              <a:t>M. Szuta</a:t>
            </a:r>
          </a:p>
        </p:txBody>
      </p:sp>
      <p:sp>
        <p:nvSpPr>
          <p:cNvPr id="7" name="Rectangle 6"/>
          <p:cNvSpPr>
            <a:spLocks noGrp="1" noChangeArrowheads="1"/>
          </p:cNvSpPr>
          <p:nvPr>
            <p:ph type="sldNum" sz="quarter" idx="12"/>
          </p:nvPr>
        </p:nvSpPr>
        <p:spPr>
          <a:ln/>
        </p:spPr>
        <p:txBody>
          <a:bodyPr/>
          <a:lstStyle>
            <a:lvl1pPr>
              <a:defRPr/>
            </a:lvl1pPr>
          </a:lstStyle>
          <a:p>
            <a:pPr>
              <a:defRPr/>
            </a:pPr>
            <a:fld id="{A57E99E9-EFCA-4D6D-AA48-C505508C8A22}"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 wzorca tytułu</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fld id="{131CADBF-E334-40B5-B5D1-2657041A5138}" type="datetime1">
              <a:rPr lang="pl-PL"/>
              <a:pPr>
                <a:defRPr/>
              </a:pPr>
              <a:t>2019-10-20</a:t>
            </a:fld>
            <a:endParaRPr lang="pl-P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r>
              <a:rPr lang="pl-PL"/>
              <a:t>M. Szuta</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1445896B-8E1A-4BC4-96DA-24CAED2DB544}"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Dokument_programu_Word_20074.docx"/><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package" Target="../embeddings/Dokument_programu_Word_20075.docx"/><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package" Target="../embeddings/Dokument_programu_Word_20076.docx"/><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png"/><Relationship Id="rId5" Type="http://schemas.openxmlformats.org/officeDocument/2006/relationships/package" Target="../embeddings/Dokument_programu_Word_20077.docx"/><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package" Target="../embeddings/Dokument_programu_Word_20078.docx"/><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package" Target="../embeddings/Dokument_programu_Word_20079.docx"/></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package" Target="../embeddings/Dokument_programu_Word_200710.docx"/></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package" Target="../embeddings/Dokument_programu_Word_200711.docx"/></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package" Target="../embeddings/Dokument_programu_Word_200712.docx"/></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package" Target="../embeddings/Dokument_programu_Word_200713.docx"/></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package" Target="../embeddings/Dokument_programu_Word_200714.docx"/></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package" Target="../embeddings/Dokument_programu_Word_200715.docx"/></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package" Target="../embeddings/Dokument_programu_Word_200716.docx"/></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package" Target="../embeddings/Dokument_programu_Word_200717.docx"/></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package" Target="../embeddings/Dokument_programu_Word_200718.docx"/></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package" Target="../embeddings/Dokument_programu_Word_200719.docx"/></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package" Target="../embeddings/Dokument_programu_Word_2007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package" Target="../embeddings/Dokument_programu_Word_20072.docx"/><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package" Target="../embeddings/Dokument_programu_Word_20073.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ftr" sz="quarter" idx="11"/>
          </p:nvPr>
        </p:nvSpPr>
        <p:spPr>
          <a:xfrm>
            <a:off x="2627313" y="6092825"/>
            <a:ext cx="3816350" cy="457200"/>
          </a:xfrm>
        </p:spPr>
        <p:txBody>
          <a:bodyPr/>
          <a:lstStyle/>
          <a:p>
            <a:pPr>
              <a:defRPr/>
            </a:pPr>
            <a:r>
              <a:rPr lang="pl-PL" smtClean="0"/>
              <a:t>M. Szuta</a:t>
            </a:r>
          </a:p>
          <a:p>
            <a:pPr>
              <a:defRPr/>
            </a:pPr>
            <a:r>
              <a:rPr lang="pl-PL" smtClean="0"/>
              <a:t>National Centre for </a:t>
            </a:r>
            <a:r>
              <a:rPr lang="en-US" smtClean="0"/>
              <a:t>Nuclear Research, </a:t>
            </a:r>
            <a:r>
              <a:rPr lang="pl-PL" smtClean="0"/>
              <a:t>Poland </a:t>
            </a:r>
          </a:p>
        </p:txBody>
      </p:sp>
      <p:sp>
        <p:nvSpPr>
          <p:cNvPr id="10243" name="Rectangle 6"/>
          <p:cNvSpPr>
            <a:spLocks noGrp="1" noChangeArrowheads="1"/>
          </p:cNvSpPr>
          <p:nvPr>
            <p:ph type="sldNum" sz="quarter" idx="12"/>
          </p:nvPr>
        </p:nvSpPr>
        <p:spPr/>
        <p:txBody>
          <a:bodyPr/>
          <a:lstStyle/>
          <a:p>
            <a:pPr>
              <a:defRPr/>
            </a:pPr>
            <a:fld id="{994C7E7A-7512-4E76-90D2-C756850DA034}" type="slidenum">
              <a:rPr lang="pl-PL" smtClean="0"/>
              <a:pPr>
                <a:defRPr/>
              </a:pPr>
              <a:t>1</a:t>
            </a:fld>
            <a:endParaRPr lang="pl-PL" smtClean="0"/>
          </a:p>
        </p:txBody>
      </p:sp>
      <p:sp>
        <p:nvSpPr>
          <p:cNvPr id="7172" name="Symbol zastępczy numeru slajdu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67683AF1-C5EB-4B9C-A6DD-F814F70ED031}" type="slidenum">
              <a:rPr lang="pl-PL" sz="1400"/>
              <a:pPr algn="r"/>
              <a:t>1</a:t>
            </a:fld>
            <a:endParaRPr lang="pl-PL" sz="1400"/>
          </a:p>
        </p:txBody>
      </p:sp>
      <p:sp>
        <p:nvSpPr>
          <p:cNvPr id="7173" name="Rectangle 2"/>
          <p:cNvSpPr>
            <a:spLocks noGrp="1" noChangeArrowheads="1"/>
          </p:cNvSpPr>
          <p:nvPr>
            <p:ph type="ctrTitle"/>
          </p:nvPr>
        </p:nvSpPr>
        <p:spPr>
          <a:xfrm>
            <a:off x="685800" y="2286000"/>
            <a:ext cx="7772400" cy="1143000"/>
          </a:xfrm>
        </p:spPr>
        <p:txBody>
          <a:bodyPr/>
          <a:lstStyle/>
          <a:p>
            <a:pPr eaLnBrk="1" hangingPunct="1"/>
            <a:r>
              <a:rPr lang="en-US" sz="1200" dirty="0" smtClean="0">
                <a:solidFill>
                  <a:schemeClr val="tx2"/>
                </a:solidFill>
                <a:latin typeface="+mj-lt"/>
                <a:ea typeface="+mj-ea"/>
                <a:cs typeface="+mj-cs"/>
              </a:rPr>
              <a:t>III NICA DAYS 2019, International scientific and engineering conference associated with the </a:t>
            </a:r>
            <a:r>
              <a:rPr lang="en-US" sz="1200" dirty="0" err="1" smtClean="0">
                <a:solidFill>
                  <a:schemeClr val="tx2"/>
                </a:solidFill>
                <a:latin typeface="+mj-lt"/>
                <a:ea typeface="+mj-ea"/>
                <a:cs typeface="+mj-cs"/>
              </a:rPr>
              <a:t>IVth</a:t>
            </a:r>
            <a:r>
              <a:rPr lang="en-US" sz="1200" dirty="0" smtClean="0">
                <a:solidFill>
                  <a:schemeClr val="tx2"/>
                </a:solidFill>
                <a:latin typeface="+mj-lt"/>
                <a:ea typeface="+mj-ea"/>
                <a:cs typeface="+mj-cs"/>
              </a:rPr>
              <a:t> MPD Collaboration Meeting and V Slow Control, 21 -25 October 2019 hosted  by Warsaw University </a:t>
            </a:r>
            <a:r>
              <a:rPr lang="pl-PL" sz="1200" dirty="0" smtClean="0">
                <a:solidFill>
                  <a:schemeClr val="tx2"/>
                </a:solidFill>
                <a:latin typeface="+mj-lt"/>
                <a:ea typeface="+mj-ea"/>
                <a:cs typeface="+mj-cs"/>
              </a:rPr>
              <a:t>of Technology</a:t>
            </a:r>
            <a:r>
              <a:rPr lang="en-US" sz="1200" dirty="0" smtClean="0">
                <a:solidFill>
                  <a:schemeClr val="tx2"/>
                </a:solidFill>
                <a:latin typeface="+mj-lt"/>
                <a:ea typeface="+mj-ea"/>
                <a:cs typeface="+mj-cs"/>
              </a:rPr>
              <a:t>.</a:t>
            </a:r>
            <a:r>
              <a:rPr lang="pl-PL" sz="1200" dirty="0" smtClean="0">
                <a:solidFill>
                  <a:schemeClr val="tx2"/>
                </a:solidFill>
                <a:latin typeface="+mj-lt"/>
                <a:ea typeface="+mj-ea"/>
                <a:cs typeface="+mj-cs"/>
              </a:rPr>
              <a:t/>
            </a:r>
            <a:br>
              <a:rPr lang="pl-PL" sz="1200" dirty="0" smtClean="0">
                <a:solidFill>
                  <a:schemeClr val="tx2"/>
                </a:solidFill>
                <a:latin typeface="+mj-lt"/>
                <a:ea typeface="+mj-ea"/>
                <a:cs typeface="+mj-cs"/>
              </a:rPr>
            </a:br>
            <a:r>
              <a:rPr lang="pl-PL" sz="1200" dirty="0" smtClean="0"/>
              <a:t/>
            </a:r>
            <a:br>
              <a:rPr lang="pl-PL" sz="1200" dirty="0" smtClean="0"/>
            </a:br>
            <a:r>
              <a:rPr lang="pl-PL" sz="1200" dirty="0" smtClean="0"/>
              <a:t/>
            </a:r>
            <a:br>
              <a:rPr lang="pl-PL" sz="1200" dirty="0" smtClean="0"/>
            </a:br>
            <a:r>
              <a:rPr lang="pl-PL" altLang="ja-JP" sz="1200" b="1" dirty="0" smtClean="0"/>
              <a:t/>
            </a:r>
            <a:br>
              <a:rPr lang="pl-PL" altLang="ja-JP" sz="1200" b="1" dirty="0" smtClean="0"/>
            </a:br>
            <a:r>
              <a:rPr lang="pl-PL" altLang="ja-JP" sz="1200" b="1" dirty="0" smtClean="0"/>
              <a:t> </a:t>
            </a:r>
            <a:r>
              <a:rPr lang="pl-PL" sz="1000" b="1" dirty="0" smtClean="0"/>
              <a:t/>
            </a:r>
            <a:br>
              <a:rPr lang="pl-PL" sz="1000" b="1" dirty="0" smtClean="0"/>
            </a:br>
            <a:r>
              <a:rPr lang="en-US" sz="2000" b="1" dirty="0" smtClean="0">
                <a:solidFill>
                  <a:schemeClr val="tx2"/>
                </a:solidFill>
                <a:latin typeface="+mj-lt"/>
                <a:ea typeface="+mj-ea"/>
                <a:cs typeface="+mj-cs"/>
              </a:rPr>
              <a:t>Average high energy neutron flux distribution in the Quinta sub-critical assembly irradiated with proton beam of 0.66 </a:t>
            </a:r>
            <a:r>
              <a:rPr lang="en-US" sz="2000" b="1" dirty="0" err="1" smtClean="0">
                <a:solidFill>
                  <a:schemeClr val="tx2"/>
                </a:solidFill>
                <a:latin typeface="+mj-lt"/>
                <a:ea typeface="+mj-ea"/>
                <a:cs typeface="+mj-cs"/>
              </a:rPr>
              <a:t>GeV</a:t>
            </a:r>
            <a:r>
              <a:rPr lang="en-US" sz="2000" b="1" dirty="0" smtClean="0">
                <a:solidFill>
                  <a:schemeClr val="tx2"/>
                </a:solidFill>
                <a:latin typeface="+mj-lt"/>
                <a:ea typeface="+mj-ea"/>
                <a:cs typeface="+mj-cs"/>
              </a:rPr>
              <a:t> energy applying the actinide spectral index method</a:t>
            </a:r>
            <a:r>
              <a:rPr lang="pl-PL" sz="2000" b="1" dirty="0" smtClean="0">
                <a:solidFill>
                  <a:schemeClr val="tx2"/>
                </a:solidFill>
                <a:latin typeface="+mj-lt"/>
                <a:ea typeface="+mj-ea"/>
                <a:cs typeface="+mj-cs"/>
              </a:rPr>
              <a:t>.</a:t>
            </a:r>
            <a:r>
              <a:rPr lang="pl-PL" sz="2000" dirty="0" smtClean="0"/>
              <a:t/>
            </a:r>
            <a:br>
              <a:rPr lang="pl-PL" sz="2000" dirty="0" smtClean="0"/>
            </a:br>
            <a:r>
              <a:rPr lang="pl-PL" sz="2000" dirty="0" smtClean="0"/>
              <a:t/>
            </a:r>
            <a:br>
              <a:rPr lang="pl-PL" sz="2000" dirty="0" smtClean="0"/>
            </a:br>
            <a:r>
              <a:rPr lang="pl-PL" sz="2000" b="1" dirty="0" smtClean="0"/>
              <a:t/>
            </a:r>
            <a:br>
              <a:rPr lang="pl-PL" sz="2000" b="1" dirty="0" smtClean="0"/>
            </a:br>
            <a:r>
              <a:rPr lang="pl-PL" dirty="0" smtClean="0"/>
              <a:t> </a:t>
            </a:r>
            <a:endParaRPr lang="en-GB" dirty="0" smtClean="0"/>
          </a:p>
        </p:txBody>
      </p:sp>
      <p:sp>
        <p:nvSpPr>
          <p:cNvPr id="7174" name="Rectangle 3"/>
          <p:cNvSpPr>
            <a:spLocks noGrp="1" noChangeArrowheads="1"/>
          </p:cNvSpPr>
          <p:nvPr>
            <p:ph type="subTitle" idx="1"/>
          </p:nvPr>
        </p:nvSpPr>
        <p:spPr/>
        <p:txBody>
          <a:bodyPr/>
          <a:lstStyle/>
          <a:p>
            <a:r>
              <a:rPr lang="en-US" sz="1800" u="sng" dirty="0" smtClean="0"/>
              <a:t>Marcin Szuta</a:t>
            </a:r>
            <a:r>
              <a:rPr lang="en-US" sz="1800" u="sng" baseline="30000" dirty="0" smtClean="0"/>
              <a:t>1</a:t>
            </a:r>
            <a:r>
              <a:rPr lang="en-US" sz="1800" dirty="0" smtClean="0"/>
              <a:t>V.A. Voronko</a:t>
            </a:r>
            <a:r>
              <a:rPr lang="en-US" sz="1800" baseline="30000" dirty="0" smtClean="0"/>
              <a:t>2</a:t>
            </a:r>
            <a:r>
              <a:rPr lang="en-US" sz="1800" dirty="0" smtClean="0"/>
              <a:t>, V.V. Sotnikov</a:t>
            </a:r>
            <a:r>
              <a:rPr lang="en-US" sz="1800" baseline="30000" dirty="0" smtClean="0"/>
              <a:t>2</a:t>
            </a:r>
            <a:r>
              <a:rPr lang="en-US" sz="1800" dirty="0" smtClean="0"/>
              <a:t>, A.A. Zhadan</a:t>
            </a:r>
            <a:r>
              <a:rPr lang="en-US" sz="1800" baseline="30000" dirty="0" smtClean="0"/>
              <a:t>2</a:t>
            </a:r>
            <a:r>
              <a:rPr lang="en-US" sz="1800" dirty="0" smtClean="0"/>
              <a:t>,   </a:t>
            </a:r>
            <a:endParaRPr lang="pl-PL" sz="1800" dirty="0" smtClean="0"/>
          </a:p>
          <a:p>
            <a:r>
              <a:rPr lang="en-US" sz="1800" dirty="0" smtClean="0"/>
              <a:t>E. Strugalska-Gola</a:t>
            </a:r>
            <a:r>
              <a:rPr lang="en-US" sz="1800" baseline="30000" dirty="0" smtClean="0"/>
              <a:t>1</a:t>
            </a:r>
            <a:r>
              <a:rPr lang="en-US" sz="1800" dirty="0" smtClean="0"/>
              <a:t>, M. Bielewicz</a:t>
            </a:r>
            <a:r>
              <a:rPr lang="en-US" sz="1800" baseline="30000" dirty="0" smtClean="0"/>
              <a:t>1,3</a:t>
            </a:r>
            <a:endParaRPr lang="pl-PL" sz="1800" dirty="0" smtClean="0"/>
          </a:p>
          <a:p>
            <a:r>
              <a:rPr lang="pl-PL" sz="1800" dirty="0" smtClean="0"/>
              <a:t> </a:t>
            </a:r>
          </a:p>
          <a:p>
            <a:pPr lvl="0" algn="l"/>
            <a:r>
              <a:rPr lang="pl-PL" sz="1400" i="1" dirty="0" smtClean="0"/>
              <a:t>1. </a:t>
            </a:r>
            <a:r>
              <a:rPr lang="en-US" sz="1400" i="1" dirty="0" smtClean="0"/>
              <a:t>National Centre for Nuclear Research, 05-400 </a:t>
            </a:r>
            <a:r>
              <a:rPr lang="en-US" sz="1400" i="1" dirty="0" err="1" smtClean="0"/>
              <a:t>Otwock-Świerk</a:t>
            </a:r>
            <a:r>
              <a:rPr lang="en-US" sz="1400" i="1" dirty="0" smtClean="0"/>
              <a:t>, Poland</a:t>
            </a:r>
            <a:endParaRPr lang="pl-PL" sz="1400" dirty="0" smtClean="0"/>
          </a:p>
          <a:p>
            <a:pPr lvl="0" algn="l"/>
            <a:r>
              <a:rPr lang="pl-PL" sz="1400" i="1" dirty="0" smtClean="0"/>
              <a:t>2. </a:t>
            </a:r>
            <a:r>
              <a:rPr lang="en-US" sz="1400" i="1" dirty="0" smtClean="0"/>
              <a:t>National Science Center “Kharkov Institute of Physics and Technology”, Kharkov, Ukraine;</a:t>
            </a:r>
            <a:endParaRPr lang="pl-PL" sz="1400" dirty="0" smtClean="0"/>
          </a:p>
          <a:p>
            <a:pPr lvl="0" algn="l"/>
            <a:r>
              <a:rPr lang="pl-PL" sz="1400" i="1" dirty="0" smtClean="0"/>
              <a:t>3. </a:t>
            </a:r>
            <a:r>
              <a:rPr lang="en-US" sz="1400" i="1" dirty="0" smtClean="0"/>
              <a:t>Joint Institute for Nuclear Research, 141980 </a:t>
            </a:r>
            <a:r>
              <a:rPr lang="en-US" sz="1400" i="1" dirty="0" err="1" smtClean="0"/>
              <a:t>Dubna</a:t>
            </a:r>
            <a:r>
              <a:rPr lang="en-US" sz="1400" i="1" dirty="0" smtClean="0"/>
              <a:t>, Russia</a:t>
            </a:r>
            <a:endParaRPr lang="pl-PL" sz="1400" dirty="0" smtClean="0"/>
          </a:p>
          <a:p>
            <a:pPr eaLnBrk="1" hangingPunct="1"/>
            <a:endParaRPr lang="en-US" sz="1800" dirty="0" smtClean="0"/>
          </a:p>
        </p:txBody>
      </p:sp>
      <p:pic>
        <p:nvPicPr>
          <p:cNvPr id="10"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000" dirty="0" smtClean="0"/>
              <a:t>1. Introduction      </a:t>
            </a:r>
            <a:br>
              <a:rPr lang="en-US" sz="2000" dirty="0" smtClean="0"/>
            </a:br>
            <a:r>
              <a:rPr lang="pl-PL" sz="2000" dirty="0" smtClean="0"/>
              <a:t>1.2.</a:t>
            </a:r>
            <a:r>
              <a:rPr lang="en-US" sz="2000" dirty="0" smtClean="0">
                <a:solidFill>
                  <a:schemeClr val="tx1"/>
                </a:solidFill>
              </a:rPr>
              <a:t>  Metallic natural uranium as activation detector foil</a:t>
            </a:r>
            <a:endParaRPr lang="pl-PL" sz="2000" dirty="0"/>
          </a:p>
        </p:txBody>
      </p:sp>
      <p:sp>
        <p:nvSpPr>
          <p:cNvPr id="3" name="Symbol zastępczy zawartości 2"/>
          <p:cNvSpPr>
            <a:spLocks noGrp="1"/>
          </p:cNvSpPr>
          <p:nvPr>
            <p:ph idx="1"/>
          </p:nvPr>
        </p:nvSpPr>
        <p:spPr/>
        <p:txBody>
          <a:bodyPr/>
          <a:lstStyle/>
          <a:p>
            <a:endParaRPr lang="pl-PL" sz="1800" dirty="0"/>
          </a:p>
        </p:txBody>
      </p:sp>
      <p:sp>
        <p:nvSpPr>
          <p:cNvPr id="4" name="Symbol zastępczy stopki 3"/>
          <p:cNvSpPr>
            <a:spLocks noGrp="1"/>
          </p:cNvSpPr>
          <p:nvPr>
            <p:ph type="ftr" sz="quarter" idx="11"/>
          </p:nvPr>
        </p:nvSpPr>
        <p:spPr>
          <a:xfrm>
            <a:off x="2771800" y="6237312"/>
            <a:ext cx="382406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10</a:t>
            </a:fld>
            <a:endParaRPr lang="pl-PL" dirty="0"/>
          </a:p>
        </p:txBody>
      </p:sp>
      <p:graphicFrame>
        <p:nvGraphicFramePr>
          <p:cNvPr id="52227" name="Object 3"/>
          <p:cNvGraphicFramePr>
            <a:graphicFrameLocks noChangeAspect="1"/>
          </p:cNvGraphicFramePr>
          <p:nvPr/>
        </p:nvGraphicFramePr>
        <p:xfrm>
          <a:off x="755576" y="2348880"/>
          <a:ext cx="7776864" cy="4101678"/>
        </p:xfrm>
        <a:graphic>
          <a:graphicData uri="http://schemas.openxmlformats.org/presentationml/2006/ole">
            <p:oleObj spid="_x0000_s52227" name="Dokument" r:id="rId3" imgW="6966853" imgH="3480758" progId="Word.Document.12">
              <p:embed/>
            </p:oleObj>
          </a:graphicData>
        </a:graphic>
      </p:graphicFrame>
      <p:pic>
        <p:nvPicPr>
          <p:cNvPr id="8"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000" dirty="0" smtClean="0"/>
              <a:t>1. Introduction      </a:t>
            </a:r>
            <a:br>
              <a:rPr lang="en-US" sz="2000" dirty="0" smtClean="0"/>
            </a:br>
            <a:r>
              <a:rPr lang="pl-PL" sz="2000" dirty="0" smtClean="0"/>
              <a:t>1.2.</a:t>
            </a:r>
            <a:r>
              <a:rPr lang="en-US" sz="2000" dirty="0" smtClean="0">
                <a:solidFill>
                  <a:schemeClr val="tx1"/>
                </a:solidFill>
              </a:rPr>
              <a:t>  Metallic natural uranium as activation detector foil</a:t>
            </a:r>
            <a:endParaRPr lang="pl-PL" sz="2000" dirty="0"/>
          </a:p>
        </p:txBody>
      </p:sp>
      <p:sp>
        <p:nvSpPr>
          <p:cNvPr id="3" name="Symbol zastępczy zawartości 2"/>
          <p:cNvSpPr>
            <a:spLocks noGrp="1"/>
          </p:cNvSpPr>
          <p:nvPr>
            <p:ph idx="1"/>
          </p:nvPr>
        </p:nvSpPr>
        <p:spPr/>
        <p:txBody>
          <a:bodyPr/>
          <a:lstStyle/>
          <a:p>
            <a:endParaRPr lang="pl-PL" sz="2000" dirty="0"/>
          </a:p>
        </p:txBody>
      </p:sp>
      <p:sp>
        <p:nvSpPr>
          <p:cNvPr id="4" name="Symbol zastępczy stopki 3"/>
          <p:cNvSpPr>
            <a:spLocks noGrp="1"/>
          </p:cNvSpPr>
          <p:nvPr>
            <p:ph type="ftr" sz="quarter" idx="11"/>
          </p:nvPr>
        </p:nvSpPr>
        <p:spPr>
          <a:xfrm>
            <a:off x="2123728" y="6248400"/>
            <a:ext cx="3896072"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11</a:t>
            </a:fld>
            <a:endParaRPr lang="pl-PL"/>
          </a:p>
        </p:txBody>
      </p:sp>
      <p:graphicFrame>
        <p:nvGraphicFramePr>
          <p:cNvPr id="53250" name="Object 2"/>
          <p:cNvGraphicFramePr>
            <a:graphicFrameLocks noChangeAspect="1"/>
          </p:cNvGraphicFramePr>
          <p:nvPr/>
        </p:nvGraphicFramePr>
        <p:xfrm>
          <a:off x="827585" y="2546350"/>
          <a:ext cx="7416824" cy="3402930"/>
        </p:xfrm>
        <a:graphic>
          <a:graphicData uri="http://schemas.openxmlformats.org/presentationml/2006/ole">
            <p:oleObj spid="_x0000_s53250" name="Dokument" r:id="rId3" imgW="5757256" imgH="1765384" progId="Word.Document.12">
              <p:embed/>
            </p:oleObj>
          </a:graphicData>
        </a:graphic>
      </p:graphicFrame>
      <p:pic>
        <p:nvPicPr>
          <p:cNvPr id="7"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000" dirty="0" smtClean="0"/>
              <a:t>1. Introduction      </a:t>
            </a:r>
            <a:br>
              <a:rPr lang="en-US" sz="2000" dirty="0" smtClean="0"/>
            </a:br>
            <a:r>
              <a:rPr lang="pl-PL" sz="2000" dirty="0" smtClean="0"/>
              <a:t>1.2.</a:t>
            </a:r>
            <a:r>
              <a:rPr lang="en-US" sz="2000" dirty="0" smtClean="0">
                <a:solidFill>
                  <a:schemeClr val="tx1"/>
                </a:solidFill>
              </a:rPr>
              <a:t>  Metallic natural uranium as activation detector foil</a:t>
            </a:r>
            <a:endParaRPr lang="pl-PL" sz="2000" dirty="0"/>
          </a:p>
        </p:txBody>
      </p:sp>
      <p:sp>
        <p:nvSpPr>
          <p:cNvPr id="3" name="Symbol zastępczy zawartości 2"/>
          <p:cNvSpPr>
            <a:spLocks noGrp="1"/>
          </p:cNvSpPr>
          <p:nvPr>
            <p:ph idx="1"/>
          </p:nvPr>
        </p:nvSpPr>
        <p:spPr/>
        <p:txBody>
          <a:bodyPr/>
          <a:lstStyle/>
          <a:p>
            <a:endParaRPr lang="pl-PL" sz="2000" dirty="0"/>
          </a:p>
        </p:txBody>
      </p:sp>
      <p:sp>
        <p:nvSpPr>
          <p:cNvPr id="4" name="Symbol zastępczy stopki 3"/>
          <p:cNvSpPr>
            <a:spLocks noGrp="1"/>
          </p:cNvSpPr>
          <p:nvPr>
            <p:ph type="ftr" sz="quarter" idx="11"/>
          </p:nvPr>
        </p:nvSpPr>
        <p:spPr/>
        <p:txBody>
          <a:bodyPr/>
          <a:lstStyle/>
          <a:p>
            <a:pPr>
              <a:defRPr/>
            </a:pPr>
            <a:r>
              <a:rPr lang="pl-PL" smtClean="0"/>
              <a:t>M. Szuta</a:t>
            </a:r>
            <a:endParaRPr lang="pl-PL"/>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12</a:t>
            </a:fld>
            <a:endParaRPr lang="pl-PL"/>
          </a:p>
        </p:txBody>
      </p:sp>
      <p:graphicFrame>
        <p:nvGraphicFramePr>
          <p:cNvPr id="54274" name="Object 2"/>
          <p:cNvGraphicFramePr>
            <a:graphicFrameLocks noChangeAspect="1"/>
          </p:cNvGraphicFramePr>
          <p:nvPr/>
        </p:nvGraphicFramePr>
        <p:xfrm>
          <a:off x="683568" y="2452688"/>
          <a:ext cx="7776863" cy="3424584"/>
        </p:xfrm>
        <a:graphic>
          <a:graphicData uri="http://schemas.openxmlformats.org/presentationml/2006/ole">
            <p:oleObj spid="_x0000_s54274" name="Dokument" r:id="rId3" imgW="5757256" imgH="1951233" progId="Word.Document.12">
              <p:embed/>
            </p:oleObj>
          </a:graphicData>
        </a:graphic>
      </p:graphicFrame>
      <p:pic>
        <p:nvPicPr>
          <p:cNvPr id="7"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   </a:t>
            </a:r>
            <a:r>
              <a:rPr lang="en-US" sz="2000" dirty="0" smtClean="0">
                <a:solidFill>
                  <a:schemeClr val="tx1"/>
                </a:solidFill>
              </a:rPr>
              <a:t>2.1. Subcritical </a:t>
            </a:r>
            <a:r>
              <a:rPr lang="pl-PL" sz="2000" dirty="0" smtClean="0">
                <a:solidFill>
                  <a:schemeClr val="tx1"/>
                </a:solidFill>
              </a:rPr>
              <a:t> </a:t>
            </a:r>
            <a:r>
              <a:rPr lang="en-US" sz="2000" dirty="0" smtClean="0">
                <a:solidFill>
                  <a:schemeClr val="tx1"/>
                </a:solidFill>
              </a:rPr>
              <a:t>assembly </a:t>
            </a:r>
            <a:r>
              <a:rPr lang="en-US" sz="2000" dirty="0" err="1" smtClean="0">
                <a:solidFill>
                  <a:schemeClr val="tx1"/>
                </a:solidFill>
              </a:rPr>
              <a:t>Quin</a:t>
            </a:r>
            <a:r>
              <a:rPr lang="pl-PL" sz="2000" dirty="0" smtClean="0">
                <a:solidFill>
                  <a:schemeClr val="tx1"/>
                </a:solidFill>
              </a:rPr>
              <a:t>ta</a:t>
            </a:r>
            <a:endParaRPr lang="pl-PL" sz="2000" dirty="0"/>
          </a:p>
        </p:txBody>
      </p:sp>
      <p:sp>
        <p:nvSpPr>
          <p:cNvPr id="4" name="Symbol zastępczy stopki 3"/>
          <p:cNvSpPr>
            <a:spLocks noGrp="1"/>
          </p:cNvSpPr>
          <p:nvPr>
            <p:ph type="ftr" sz="quarter" idx="11"/>
          </p:nvPr>
        </p:nvSpPr>
        <p:spPr>
          <a:xfrm>
            <a:off x="3124200" y="6248400"/>
            <a:ext cx="3608040"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13</a:t>
            </a:fld>
            <a:endParaRPr lang="pl-PL" dirty="0"/>
          </a:p>
        </p:txBody>
      </p:sp>
      <p:pic>
        <p:nvPicPr>
          <p:cNvPr id="6" name="Symbol zastępczy zawartości 5" descr="KWINTA - USA"/>
          <p:cNvPicPr>
            <a:picLocks noGrp="1"/>
          </p:cNvPicPr>
          <p:nvPr>
            <p:ph idx="1"/>
          </p:nvPr>
        </p:nvPicPr>
        <p:blipFill>
          <a:blip r:embed="rId3" cstate="print"/>
          <a:srcRect/>
          <a:stretch>
            <a:fillRect/>
          </a:stretch>
        </p:blipFill>
        <p:spPr bwMode="auto">
          <a:xfrm>
            <a:off x="1187623" y="2060847"/>
            <a:ext cx="2628000" cy="1656000"/>
          </a:xfrm>
          <a:prstGeom prst="rect">
            <a:avLst/>
          </a:prstGeom>
          <a:noFill/>
          <a:ln w="9525">
            <a:noFill/>
            <a:miter lim="800000"/>
            <a:headEnd/>
            <a:tailEnd/>
          </a:ln>
        </p:spPr>
      </p:pic>
      <p:pic>
        <p:nvPicPr>
          <p:cNvPr id="7" name="Obraz 6"/>
          <p:cNvPicPr/>
          <p:nvPr/>
        </p:nvPicPr>
        <p:blipFill>
          <a:blip r:embed="rId4" cstate="print"/>
          <a:srcRect/>
          <a:stretch>
            <a:fillRect/>
          </a:stretch>
        </p:blipFill>
        <p:spPr bwMode="auto">
          <a:xfrm>
            <a:off x="5004048" y="1700808"/>
            <a:ext cx="2268000" cy="2376000"/>
          </a:xfrm>
          <a:prstGeom prst="rect">
            <a:avLst/>
          </a:prstGeom>
          <a:noFill/>
          <a:ln w="9525">
            <a:noFill/>
            <a:miter lim="800000"/>
            <a:headEnd/>
            <a:tailEnd/>
          </a:ln>
        </p:spPr>
      </p:pic>
      <p:graphicFrame>
        <p:nvGraphicFramePr>
          <p:cNvPr id="40962" name="Object 2"/>
          <p:cNvGraphicFramePr>
            <a:graphicFrameLocks noChangeAspect="1"/>
          </p:cNvGraphicFramePr>
          <p:nvPr/>
        </p:nvGraphicFramePr>
        <p:xfrm>
          <a:off x="827584" y="4149080"/>
          <a:ext cx="7523162" cy="1909762"/>
        </p:xfrm>
        <a:graphic>
          <a:graphicData uri="http://schemas.openxmlformats.org/presentationml/2006/ole">
            <p:oleObj spid="_x0000_s40962" name="Dokument" r:id="rId5" imgW="5757256" imgH="1468457" progId="Word.Document.12">
              <p:embed/>
            </p:oleObj>
          </a:graphicData>
        </a:graphic>
      </p:graphicFrame>
      <p:pic>
        <p:nvPicPr>
          <p:cNvPr id="9" name="Picture 2" descr="Znalezione obrazy dla zapytania ncbj logo"/>
          <p:cNvPicPr>
            <a:picLocks noChangeAspect="1" noChangeArrowheads="1"/>
          </p:cNvPicPr>
          <p:nvPr/>
        </p:nvPicPr>
        <p:blipFill>
          <a:blip r:embed="rId6"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   </a:t>
            </a:r>
            <a:r>
              <a:rPr lang="en-US" sz="2000" dirty="0" smtClean="0">
                <a:solidFill>
                  <a:schemeClr val="tx1"/>
                </a:solidFill>
              </a:rPr>
              <a:t>2.1. Subcritical</a:t>
            </a:r>
            <a:r>
              <a:rPr lang="pl-PL" sz="2000" dirty="0" smtClean="0">
                <a:solidFill>
                  <a:schemeClr val="tx1"/>
                </a:solidFill>
              </a:rPr>
              <a:t> </a:t>
            </a:r>
            <a:r>
              <a:rPr lang="en-US" sz="2000" dirty="0" smtClean="0">
                <a:solidFill>
                  <a:schemeClr val="tx1"/>
                </a:solidFill>
              </a:rPr>
              <a:t> assembly </a:t>
            </a:r>
            <a:r>
              <a:rPr lang="en-US" sz="2000" dirty="0" err="1" smtClean="0">
                <a:solidFill>
                  <a:schemeClr val="tx1"/>
                </a:solidFill>
              </a:rPr>
              <a:t>Quin</a:t>
            </a:r>
            <a:r>
              <a:rPr lang="pl-PL" sz="2000" dirty="0" smtClean="0">
                <a:solidFill>
                  <a:schemeClr val="tx1"/>
                </a:solidFill>
              </a:rPr>
              <a:t>ta</a:t>
            </a:r>
            <a:endParaRPr lang="pl-PL" sz="2000" dirty="0"/>
          </a:p>
        </p:txBody>
      </p:sp>
      <p:sp>
        <p:nvSpPr>
          <p:cNvPr id="3" name="Symbol zastępczy zawartości 2"/>
          <p:cNvSpPr>
            <a:spLocks noGrp="1"/>
          </p:cNvSpPr>
          <p:nvPr>
            <p:ph idx="1"/>
          </p:nvPr>
        </p:nvSpPr>
        <p:spPr/>
        <p:txBody>
          <a:bodyPr/>
          <a:lstStyle/>
          <a:p>
            <a:r>
              <a:rPr lang="en-US" sz="2400" dirty="0" smtClean="0"/>
              <a:t>Dimensions of Quinta assembly.</a:t>
            </a:r>
            <a:endParaRPr lang="en-US" sz="2400" dirty="0"/>
          </a:p>
        </p:txBody>
      </p:sp>
      <p:sp>
        <p:nvSpPr>
          <p:cNvPr id="4" name="Symbol zastępczy stopki 3"/>
          <p:cNvSpPr>
            <a:spLocks noGrp="1"/>
          </p:cNvSpPr>
          <p:nvPr>
            <p:ph type="ftr" sz="quarter" idx="11"/>
          </p:nvPr>
        </p:nvSpPr>
        <p:spPr>
          <a:xfrm>
            <a:off x="2627784" y="6248400"/>
            <a:ext cx="4104456"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14</a:t>
            </a:fld>
            <a:endParaRPr lang="pl-PL"/>
          </a:p>
        </p:txBody>
      </p:sp>
      <p:pic>
        <p:nvPicPr>
          <p:cNvPr id="6" name="Рисунок 386"/>
          <p:cNvPicPr>
            <a:picLocks noChangeAspect="1" noChangeArrowheads="1"/>
          </p:cNvPicPr>
          <p:nvPr/>
        </p:nvPicPr>
        <p:blipFill>
          <a:blip r:embed="rId2" cstate="print"/>
          <a:srcRect/>
          <a:stretch>
            <a:fillRect/>
          </a:stretch>
        </p:blipFill>
        <p:spPr bwMode="auto">
          <a:xfrm>
            <a:off x="2195736" y="2492896"/>
            <a:ext cx="5140800" cy="3672000"/>
          </a:xfrm>
          <a:prstGeom prst="rect">
            <a:avLst/>
          </a:prstGeom>
          <a:noFill/>
          <a:ln w="9525">
            <a:noFill/>
            <a:miter lim="800000"/>
            <a:headEnd/>
            <a:tailEnd/>
          </a:ln>
        </p:spPr>
      </p:pic>
      <p:pic>
        <p:nvPicPr>
          <p:cNvPr id="7"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idx="4294967295"/>
          </p:nvPr>
        </p:nvSpPr>
        <p:spPr bwMode="auto">
          <a:xfrm>
            <a:off x="1042988" y="188913"/>
            <a:ext cx="7543800" cy="647700"/>
          </a:xfrm>
        </p:spPr>
        <p:txBody>
          <a:bodyPr wrap="square" lIns="91440" tIns="45720" rIns="91440" bIns="45720" numCol="1" anchorCtr="0" compatLnSpc="1">
            <a:prstTxWarp prst="textNoShape">
              <a:avLst/>
            </a:prstTxWarp>
          </a:bodyPr>
          <a:lstStyle/>
          <a:p>
            <a:pPr eaLnBrk="1" hangingPunct="1"/>
            <a:r>
              <a:rPr lang="pl-PL" sz="2400" dirty="0" smtClean="0"/>
              <a:t/>
            </a:r>
            <a:br>
              <a:rPr lang="pl-PL" sz="2400" dirty="0" smtClean="0"/>
            </a:br>
            <a:r>
              <a:rPr lang="pl-PL" sz="2400" dirty="0" smtClean="0"/>
              <a:t/>
            </a:r>
            <a:br>
              <a:rPr lang="pl-PL" sz="2400" dirty="0" smtClean="0"/>
            </a:br>
            <a:r>
              <a:rPr lang="pl-PL" sz="2000" dirty="0" smtClean="0"/>
              <a:t>2</a:t>
            </a:r>
            <a:r>
              <a:rPr lang="en-US" sz="2000" dirty="0" smtClean="0"/>
              <a:t>. Experimental part.</a:t>
            </a:r>
            <a:br>
              <a:rPr lang="en-US" sz="2000" dirty="0" smtClean="0"/>
            </a:br>
            <a:r>
              <a:rPr lang="en-US" sz="2000" dirty="0" smtClean="0"/>
              <a:t>2.1. Subcritical assembly Quinta</a:t>
            </a:r>
            <a:r>
              <a:rPr lang="pl-PL" sz="2000" dirty="0" smtClean="0"/>
              <a:t/>
            </a:r>
            <a:br>
              <a:rPr lang="pl-PL" sz="2000" dirty="0" smtClean="0"/>
            </a:br>
            <a:r>
              <a:rPr lang="pl-PL" sz="2800" dirty="0" smtClean="0"/>
              <a:t/>
            </a:r>
            <a:br>
              <a:rPr lang="pl-PL" sz="2800" dirty="0" smtClean="0"/>
            </a:br>
            <a:endParaRPr lang="ru-RU" sz="2500" b="1" cap="none" dirty="0" smtClean="0">
              <a:latin typeface="Arial Black" pitchFamily="34" charset="0"/>
              <a:cs typeface="Times New Roman" pitchFamily="18" charset="0"/>
            </a:endParaRPr>
          </a:p>
        </p:txBody>
      </p:sp>
      <p:sp>
        <p:nvSpPr>
          <p:cNvPr id="16388" name="Text Box 162"/>
          <p:cNvSpPr txBox="1">
            <a:spLocks noChangeArrowheads="1"/>
          </p:cNvSpPr>
          <p:nvPr/>
        </p:nvSpPr>
        <p:spPr bwMode="auto">
          <a:xfrm>
            <a:off x="684213" y="1447800"/>
            <a:ext cx="2016125" cy="396875"/>
          </a:xfrm>
          <a:prstGeom prst="rect">
            <a:avLst/>
          </a:prstGeom>
          <a:noFill/>
          <a:ln w="9525">
            <a:noFill/>
            <a:miter lim="800000"/>
            <a:headEnd/>
            <a:tailEnd/>
          </a:ln>
        </p:spPr>
        <p:txBody>
          <a:bodyPr>
            <a:spAutoFit/>
          </a:bodyPr>
          <a:lstStyle/>
          <a:p>
            <a:pPr>
              <a:spcBef>
                <a:spcPct val="50000"/>
              </a:spcBef>
            </a:pPr>
            <a:r>
              <a:rPr lang="ru-RU" sz="2000" b="1">
                <a:solidFill>
                  <a:srgbClr val="000000"/>
                </a:solidFill>
              </a:rPr>
              <a:t>Секция</a:t>
            </a:r>
            <a:r>
              <a:rPr lang="en-US" sz="2000" b="1">
                <a:solidFill>
                  <a:srgbClr val="000000"/>
                </a:solidFill>
              </a:rPr>
              <a:t> </a:t>
            </a:r>
            <a:r>
              <a:rPr lang="ru-RU" sz="2000" b="1">
                <a:solidFill>
                  <a:srgbClr val="000000"/>
                </a:solidFill>
                <a:cs typeface="Times New Roman" pitchFamily="18" charset="0"/>
              </a:rPr>
              <a:t>№</a:t>
            </a:r>
            <a:r>
              <a:rPr lang="en-US" sz="2000" b="1">
                <a:solidFill>
                  <a:srgbClr val="000000"/>
                </a:solidFill>
                <a:cs typeface="Times New Roman" pitchFamily="18" charset="0"/>
              </a:rPr>
              <a:t> </a:t>
            </a:r>
            <a:r>
              <a:rPr lang="en-US" sz="2000" b="1">
                <a:solidFill>
                  <a:srgbClr val="000000"/>
                </a:solidFill>
              </a:rPr>
              <a:t>1</a:t>
            </a:r>
            <a:endParaRPr lang="ru-RU" sz="2000" b="1">
              <a:solidFill>
                <a:srgbClr val="000000"/>
              </a:solidFill>
            </a:endParaRPr>
          </a:p>
        </p:txBody>
      </p:sp>
      <p:sp>
        <p:nvSpPr>
          <p:cNvPr id="16389" name="Text Box 164"/>
          <p:cNvSpPr txBox="1">
            <a:spLocks noChangeArrowheads="1"/>
          </p:cNvSpPr>
          <p:nvPr/>
        </p:nvSpPr>
        <p:spPr bwMode="auto">
          <a:xfrm>
            <a:off x="5580063" y="1447800"/>
            <a:ext cx="3311525" cy="396875"/>
          </a:xfrm>
          <a:prstGeom prst="rect">
            <a:avLst/>
          </a:prstGeom>
          <a:noFill/>
          <a:ln w="9525">
            <a:noFill/>
            <a:miter lim="800000"/>
            <a:headEnd/>
            <a:tailEnd/>
          </a:ln>
        </p:spPr>
        <p:txBody>
          <a:bodyPr>
            <a:spAutoFit/>
          </a:bodyPr>
          <a:lstStyle/>
          <a:p>
            <a:pPr>
              <a:spcBef>
                <a:spcPct val="50000"/>
              </a:spcBef>
            </a:pPr>
            <a:r>
              <a:rPr lang="ru-RU" sz="2000" b="1">
                <a:solidFill>
                  <a:srgbClr val="000000"/>
                </a:solidFill>
              </a:rPr>
              <a:t>Детекторные пластины</a:t>
            </a:r>
          </a:p>
        </p:txBody>
      </p:sp>
      <p:grpSp>
        <p:nvGrpSpPr>
          <p:cNvPr id="3" name="Group 8"/>
          <p:cNvGrpSpPr>
            <a:grpSpLocks/>
          </p:cNvGrpSpPr>
          <p:nvPr/>
        </p:nvGrpSpPr>
        <p:grpSpPr bwMode="auto">
          <a:xfrm>
            <a:off x="2987675" y="1268413"/>
            <a:ext cx="2298700" cy="2303462"/>
            <a:chOff x="1931" y="1072"/>
            <a:chExt cx="1448" cy="1451"/>
          </a:xfrm>
        </p:grpSpPr>
        <p:sp>
          <p:nvSpPr>
            <p:cNvPr id="16559" name="AutoShape 6"/>
            <p:cNvSpPr>
              <a:spLocks noChangeAspect="1" noChangeArrowheads="1" noTextEdit="1"/>
            </p:cNvSpPr>
            <p:nvPr/>
          </p:nvSpPr>
          <p:spPr bwMode="auto">
            <a:xfrm>
              <a:off x="1931" y="1072"/>
              <a:ext cx="1448" cy="1451"/>
            </a:xfrm>
            <a:prstGeom prst="rect">
              <a:avLst/>
            </a:prstGeom>
            <a:noFill/>
            <a:ln w="9525">
              <a:noFill/>
              <a:miter lim="800000"/>
              <a:headEnd/>
              <a:tailEnd/>
            </a:ln>
          </p:spPr>
          <p:txBody>
            <a:bodyPr/>
            <a:lstStyle/>
            <a:p>
              <a:endParaRPr lang="pl-PL"/>
            </a:p>
          </p:txBody>
        </p:sp>
        <p:sp>
          <p:nvSpPr>
            <p:cNvPr id="16560" name="AutoShape 7"/>
            <p:cNvSpPr>
              <a:spLocks noChangeAspect="1" noChangeArrowheads="1"/>
            </p:cNvSpPr>
            <p:nvPr/>
          </p:nvSpPr>
          <p:spPr bwMode="auto">
            <a:xfrm>
              <a:off x="2077" y="1072"/>
              <a:ext cx="1302" cy="1303"/>
            </a:xfrm>
            <a:prstGeom prst="cube">
              <a:avLst>
                <a:gd name="adj" fmla="val 778"/>
              </a:avLst>
            </a:prstGeom>
            <a:solidFill>
              <a:srgbClr val="C0C0C0"/>
            </a:solidFill>
            <a:ln w="12700">
              <a:solidFill>
                <a:srgbClr val="000000"/>
              </a:solidFill>
              <a:miter lim="800000"/>
              <a:headEnd/>
              <a:tailEnd/>
            </a:ln>
          </p:spPr>
          <p:txBody>
            <a:bodyPr anchor="ctr"/>
            <a:lstStyle/>
            <a:p>
              <a:pPr algn="l"/>
              <a:endParaRPr lang="en-US">
                <a:latin typeface="Times New Roman" pitchFamily="18" charset="0"/>
              </a:endParaRPr>
            </a:p>
          </p:txBody>
        </p:sp>
        <p:sp>
          <p:nvSpPr>
            <p:cNvPr id="16561" name="Oval 8"/>
            <p:cNvSpPr>
              <a:spLocks noChangeAspect="1" noChangeArrowheads="1"/>
            </p:cNvSpPr>
            <p:nvPr/>
          </p:nvSpPr>
          <p:spPr bwMode="auto">
            <a:xfrm>
              <a:off x="2151" y="1152"/>
              <a:ext cx="39" cy="40"/>
            </a:xfrm>
            <a:prstGeom prst="ellipse">
              <a:avLst/>
            </a:prstGeom>
            <a:solidFill>
              <a:srgbClr val="969696"/>
            </a:solidFill>
            <a:ln w="12700">
              <a:solidFill>
                <a:srgbClr val="000000"/>
              </a:solidFill>
              <a:round/>
              <a:headEnd/>
              <a:tailEnd/>
            </a:ln>
          </p:spPr>
          <p:txBody>
            <a:bodyPr anchor="ctr"/>
            <a:lstStyle/>
            <a:p>
              <a:pPr algn="l"/>
              <a:endParaRPr lang="en-US">
                <a:latin typeface="Times New Roman" pitchFamily="18" charset="0"/>
              </a:endParaRPr>
            </a:p>
          </p:txBody>
        </p:sp>
        <p:sp>
          <p:nvSpPr>
            <p:cNvPr id="16562" name="Oval 9"/>
            <p:cNvSpPr>
              <a:spLocks noChangeAspect="1" noChangeArrowheads="1"/>
            </p:cNvSpPr>
            <p:nvPr/>
          </p:nvSpPr>
          <p:spPr bwMode="auto">
            <a:xfrm>
              <a:off x="3257" y="1151"/>
              <a:ext cx="41" cy="41"/>
            </a:xfrm>
            <a:prstGeom prst="ellipse">
              <a:avLst/>
            </a:prstGeom>
            <a:solidFill>
              <a:srgbClr val="969696"/>
            </a:solidFill>
            <a:ln w="12700">
              <a:solidFill>
                <a:srgbClr val="000000"/>
              </a:solidFill>
              <a:round/>
              <a:headEnd/>
              <a:tailEnd/>
            </a:ln>
          </p:spPr>
          <p:txBody>
            <a:bodyPr anchor="ctr"/>
            <a:lstStyle/>
            <a:p>
              <a:pPr algn="l"/>
              <a:endParaRPr lang="en-US">
                <a:latin typeface="Times New Roman" pitchFamily="18" charset="0"/>
              </a:endParaRPr>
            </a:p>
          </p:txBody>
        </p:sp>
        <p:sp>
          <p:nvSpPr>
            <p:cNvPr id="16563" name="AutoShape 10"/>
            <p:cNvSpPr>
              <a:spLocks noChangeAspect="1" noChangeArrowheads="1"/>
            </p:cNvSpPr>
            <p:nvPr/>
          </p:nvSpPr>
          <p:spPr bwMode="auto">
            <a:xfrm rot="-8090969">
              <a:off x="2061" y="2252"/>
              <a:ext cx="41" cy="251"/>
            </a:xfrm>
            <a:prstGeom prst="can">
              <a:avLst>
                <a:gd name="adj" fmla="val 100559"/>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564" name="AutoShape 11"/>
            <p:cNvSpPr>
              <a:spLocks noChangeAspect="1" noChangeArrowheads="1"/>
            </p:cNvSpPr>
            <p:nvPr/>
          </p:nvSpPr>
          <p:spPr bwMode="auto">
            <a:xfrm rot="-8090969">
              <a:off x="3185" y="2253"/>
              <a:ext cx="41" cy="250"/>
            </a:xfrm>
            <a:prstGeom prst="can">
              <a:avLst>
                <a:gd name="adj" fmla="val 1001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565" name="AutoShape 12"/>
            <p:cNvSpPr>
              <a:spLocks noChangeAspect="1" noChangeArrowheads="1"/>
            </p:cNvSpPr>
            <p:nvPr/>
          </p:nvSpPr>
          <p:spPr bwMode="auto">
            <a:xfrm rot="-8090969">
              <a:off x="3185" y="1119"/>
              <a:ext cx="41" cy="250"/>
            </a:xfrm>
            <a:prstGeom prst="can">
              <a:avLst>
                <a:gd name="adj" fmla="val 1001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566" name="AutoShape 13"/>
            <p:cNvSpPr>
              <a:spLocks noChangeAspect="1" noChangeArrowheads="1"/>
            </p:cNvSpPr>
            <p:nvPr/>
          </p:nvSpPr>
          <p:spPr bwMode="auto">
            <a:xfrm rot="-8090969">
              <a:off x="2076" y="1120"/>
              <a:ext cx="39" cy="253"/>
            </a:xfrm>
            <a:prstGeom prst="can">
              <a:avLst>
                <a:gd name="adj" fmla="val 1065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567" name="Freeform 14"/>
            <p:cNvSpPr>
              <a:spLocks noChangeAspect="1"/>
            </p:cNvSpPr>
            <p:nvPr/>
          </p:nvSpPr>
          <p:spPr bwMode="auto">
            <a:xfrm>
              <a:off x="2895" y="1737"/>
              <a:ext cx="446" cy="678"/>
            </a:xfrm>
            <a:custGeom>
              <a:avLst/>
              <a:gdLst>
                <a:gd name="T0" fmla="*/ 9 w 753"/>
                <a:gd name="T1" fmla="*/ 4 h 1139"/>
                <a:gd name="T2" fmla="*/ 12 w 753"/>
                <a:gd name="T3" fmla="*/ 0 h 1139"/>
                <a:gd name="T4" fmla="*/ 4 w 753"/>
                <a:gd name="T5" fmla="*/ 16 h 1139"/>
                <a:gd name="T6" fmla="*/ 0 w 753"/>
                <a:gd name="T7" fmla="*/ 20 h 1139"/>
                <a:gd name="T8" fmla="*/ 9 w 753"/>
                <a:gd name="T9" fmla="*/ 4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w="19050">
              <a:noFill/>
              <a:prstDash val="dash"/>
              <a:round/>
              <a:headEnd/>
              <a:tailEnd/>
            </a:ln>
          </p:spPr>
          <p:txBody>
            <a:bodyPr/>
            <a:lstStyle/>
            <a:p>
              <a:endParaRPr lang="pl-PL"/>
            </a:p>
          </p:txBody>
        </p:sp>
        <p:sp>
          <p:nvSpPr>
            <p:cNvPr id="16568" name="Line 15"/>
            <p:cNvSpPr>
              <a:spLocks noChangeAspect="1" noChangeShapeType="1"/>
            </p:cNvSpPr>
            <p:nvPr/>
          </p:nvSpPr>
          <p:spPr bwMode="auto">
            <a:xfrm flipH="1">
              <a:off x="3027" y="1737"/>
              <a:ext cx="314" cy="548"/>
            </a:xfrm>
            <a:prstGeom prst="line">
              <a:avLst/>
            </a:prstGeom>
            <a:noFill/>
            <a:ln w="19050">
              <a:solidFill>
                <a:srgbClr val="000000"/>
              </a:solidFill>
              <a:prstDash val="dash"/>
              <a:round/>
              <a:headEnd/>
              <a:tailEnd/>
            </a:ln>
          </p:spPr>
          <p:txBody>
            <a:bodyPr/>
            <a:lstStyle/>
            <a:p>
              <a:endParaRPr lang="pl-PL"/>
            </a:p>
          </p:txBody>
        </p:sp>
        <p:sp>
          <p:nvSpPr>
            <p:cNvPr id="16569" name="Freeform 16"/>
            <p:cNvSpPr>
              <a:spLocks noChangeAspect="1"/>
            </p:cNvSpPr>
            <p:nvPr/>
          </p:nvSpPr>
          <p:spPr bwMode="auto">
            <a:xfrm>
              <a:off x="2889" y="1193"/>
              <a:ext cx="452" cy="684"/>
            </a:xfrm>
            <a:custGeom>
              <a:avLst/>
              <a:gdLst>
                <a:gd name="T0" fmla="*/ 0 w 760"/>
                <a:gd name="T1" fmla="*/ 4 h 1146"/>
                <a:gd name="T2" fmla="*/ 4 w 760"/>
                <a:gd name="T3" fmla="*/ 0 h 1146"/>
                <a:gd name="T4" fmla="*/ 14 w 760"/>
                <a:gd name="T5" fmla="*/ 17 h 1146"/>
                <a:gd name="T6" fmla="*/ 10 w 760"/>
                <a:gd name="T7" fmla="*/ 21 h 1146"/>
                <a:gd name="T8" fmla="*/ 0 w 760"/>
                <a:gd name="T9" fmla="*/ 4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w="19050">
              <a:noFill/>
              <a:prstDash val="dash"/>
              <a:round/>
              <a:headEnd/>
              <a:tailEnd/>
            </a:ln>
          </p:spPr>
          <p:txBody>
            <a:bodyPr/>
            <a:lstStyle/>
            <a:p>
              <a:endParaRPr lang="pl-PL"/>
            </a:p>
          </p:txBody>
        </p:sp>
        <p:sp>
          <p:nvSpPr>
            <p:cNvPr id="16570" name="Line 17"/>
            <p:cNvSpPr>
              <a:spLocks noChangeAspect="1" noChangeShapeType="1"/>
            </p:cNvSpPr>
            <p:nvPr/>
          </p:nvSpPr>
          <p:spPr bwMode="auto">
            <a:xfrm>
              <a:off x="3022" y="1194"/>
              <a:ext cx="319" cy="543"/>
            </a:xfrm>
            <a:prstGeom prst="line">
              <a:avLst/>
            </a:prstGeom>
            <a:noFill/>
            <a:ln w="19050">
              <a:solidFill>
                <a:srgbClr val="000000"/>
              </a:solidFill>
              <a:prstDash val="dash"/>
              <a:round/>
              <a:headEnd/>
              <a:tailEnd/>
            </a:ln>
          </p:spPr>
          <p:txBody>
            <a:bodyPr/>
            <a:lstStyle/>
            <a:p>
              <a:endParaRPr lang="pl-PL"/>
            </a:p>
          </p:txBody>
        </p:sp>
        <p:sp>
          <p:nvSpPr>
            <p:cNvPr id="16571" name="Line 18"/>
            <p:cNvSpPr>
              <a:spLocks noChangeAspect="1" noChangeShapeType="1"/>
            </p:cNvSpPr>
            <p:nvPr/>
          </p:nvSpPr>
          <p:spPr bwMode="auto">
            <a:xfrm flipV="1">
              <a:off x="2895" y="2284"/>
              <a:ext cx="136" cy="131"/>
            </a:xfrm>
            <a:prstGeom prst="line">
              <a:avLst/>
            </a:prstGeom>
            <a:noFill/>
            <a:ln w="19050">
              <a:solidFill>
                <a:srgbClr val="000000"/>
              </a:solidFill>
              <a:prstDash val="dash"/>
              <a:round/>
              <a:headEnd/>
              <a:tailEnd/>
            </a:ln>
          </p:spPr>
          <p:txBody>
            <a:bodyPr/>
            <a:lstStyle/>
            <a:p>
              <a:endParaRPr lang="pl-PL"/>
            </a:p>
          </p:txBody>
        </p:sp>
        <p:sp>
          <p:nvSpPr>
            <p:cNvPr id="16572" name="Line 19"/>
            <p:cNvSpPr>
              <a:spLocks noChangeAspect="1" noChangeShapeType="1"/>
            </p:cNvSpPr>
            <p:nvPr/>
          </p:nvSpPr>
          <p:spPr bwMode="auto">
            <a:xfrm flipV="1">
              <a:off x="3210" y="1735"/>
              <a:ext cx="134" cy="136"/>
            </a:xfrm>
            <a:prstGeom prst="line">
              <a:avLst/>
            </a:prstGeom>
            <a:noFill/>
            <a:ln w="19050">
              <a:solidFill>
                <a:srgbClr val="000000"/>
              </a:solidFill>
              <a:prstDash val="dash"/>
              <a:round/>
              <a:headEnd/>
              <a:tailEnd/>
            </a:ln>
          </p:spPr>
          <p:txBody>
            <a:bodyPr/>
            <a:lstStyle/>
            <a:p>
              <a:endParaRPr lang="pl-PL"/>
            </a:p>
          </p:txBody>
        </p:sp>
        <p:sp>
          <p:nvSpPr>
            <p:cNvPr id="16573" name="Freeform 20"/>
            <p:cNvSpPr>
              <a:spLocks noChangeAspect="1"/>
            </p:cNvSpPr>
            <p:nvPr/>
          </p:nvSpPr>
          <p:spPr bwMode="auto">
            <a:xfrm>
              <a:off x="2266" y="1192"/>
              <a:ext cx="758" cy="135"/>
            </a:xfrm>
            <a:custGeom>
              <a:avLst/>
              <a:gdLst>
                <a:gd name="T0" fmla="*/ 23 w 1272"/>
                <a:gd name="T1" fmla="*/ 1 h 225"/>
                <a:gd name="T2" fmla="*/ 19 w 1272"/>
                <a:gd name="T3" fmla="*/ 4 h 225"/>
                <a:gd name="T4" fmla="*/ 0 w 1272"/>
                <a:gd name="T5" fmla="*/ 4 h 225"/>
                <a:gd name="T6" fmla="*/ 4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w="19050">
              <a:noFill/>
              <a:prstDash val="dash"/>
              <a:round/>
              <a:headEnd/>
              <a:tailEnd/>
            </a:ln>
          </p:spPr>
          <p:txBody>
            <a:bodyPr/>
            <a:lstStyle/>
            <a:p>
              <a:endParaRPr lang="pl-PL"/>
            </a:p>
          </p:txBody>
        </p:sp>
        <p:sp>
          <p:nvSpPr>
            <p:cNvPr id="16574" name="Line 21"/>
            <p:cNvSpPr>
              <a:spLocks noChangeAspect="1" noChangeShapeType="1"/>
            </p:cNvSpPr>
            <p:nvPr/>
          </p:nvSpPr>
          <p:spPr bwMode="auto">
            <a:xfrm flipV="1">
              <a:off x="2371" y="1192"/>
              <a:ext cx="29" cy="25"/>
            </a:xfrm>
            <a:prstGeom prst="line">
              <a:avLst/>
            </a:prstGeom>
            <a:noFill/>
            <a:ln w="19050">
              <a:solidFill>
                <a:srgbClr val="000000"/>
              </a:solidFill>
              <a:round/>
              <a:headEnd/>
              <a:tailEnd/>
            </a:ln>
          </p:spPr>
          <p:txBody>
            <a:bodyPr/>
            <a:lstStyle/>
            <a:p>
              <a:endParaRPr lang="pl-PL"/>
            </a:p>
          </p:txBody>
        </p:sp>
        <p:sp>
          <p:nvSpPr>
            <p:cNvPr id="16575" name="Line 22"/>
            <p:cNvSpPr>
              <a:spLocks noChangeAspect="1" noChangeShapeType="1"/>
            </p:cNvSpPr>
            <p:nvPr/>
          </p:nvSpPr>
          <p:spPr bwMode="auto">
            <a:xfrm flipV="1">
              <a:off x="2999" y="1193"/>
              <a:ext cx="25" cy="27"/>
            </a:xfrm>
            <a:prstGeom prst="line">
              <a:avLst/>
            </a:prstGeom>
            <a:noFill/>
            <a:ln w="19050">
              <a:solidFill>
                <a:srgbClr val="000000"/>
              </a:solidFill>
              <a:round/>
              <a:headEnd/>
              <a:tailEnd/>
            </a:ln>
          </p:spPr>
          <p:txBody>
            <a:bodyPr/>
            <a:lstStyle/>
            <a:p>
              <a:endParaRPr lang="pl-PL"/>
            </a:p>
          </p:txBody>
        </p:sp>
        <p:sp>
          <p:nvSpPr>
            <p:cNvPr id="16576" name="Line 23"/>
            <p:cNvSpPr>
              <a:spLocks noChangeAspect="1" noChangeShapeType="1"/>
            </p:cNvSpPr>
            <p:nvPr/>
          </p:nvSpPr>
          <p:spPr bwMode="auto">
            <a:xfrm>
              <a:off x="2400" y="1192"/>
              <a:ext cx="620" cy="0"/>
            </a:xfrm>
            <a:prstGeom prst="line">
              <a:avLst/>
            </a:prstGeom>
            <a:noFill/>
            <a:ln w="19050">
              <a:solidFill>
                <a:srgbClr val="000000"/>
              </a:solidFill>
              <a:round/>
              <a:headEnd/>
              <a:tailEnd/>
            </a:ln>
          </p:spPr>
          <p:txBody>
            <a:bodyPr/>
            <a:lstStyle/>
            <a:p>
              <a:endParaRPr lang="pl-PL"/>
            </a:p>
          </p:txBody>
        </p:sp>
        <p:sp>
          <p:nvSpPr>
            <p:cNvPr id="16577" name="Line 24"/>
            <p:cNvSpPr>
              <a:spLocks noChangeAspect="1" noChangeShapeType="1"/>
            </p:cNvSpPr>
            <p:nvPr/>
          </p:nvSpPr>
          <p:spPr bwMode="auto">
            <a:xfrm flipV="1">
              <a:off x="3235" y="1737"/>
              <a:ext cx="106" cy="108"/>
            </a:xfrm>
            <a:prstGeom prst="line">
              <a:avLst/>
            </a:prstGeom>
            <a:noFill/>
            <a:ln w="19050">
              <a:solidFill>
                <a:srgbClr val="000000"/>
              </a:solidFill>
              <a:round/>
              <a:headEnd/>
              <a:tailEnd/>
            </a:ln>
          </p:spPr>
          <p:txBody>
            <a:bodyPr/>
            <a:lstStyle/>
            <a:p>
              <a:endParaRPr lang="pl-PL"/>
            </a:p>
          </p:txBody>
        </p:sp>
        <p:sp>
          <p:nvSpPr>
            <p:cNvPr id="16578" name="Line 25"/>
            <p:cNvSpPr>
              <a:spLocks noChangeAspect="1" noChangeShapeType="1"/>
            </p:cNvSpPr>
            <p:nvPr/>
          </p:nvSpPr>
          <p:spPr bwMode="auto">
            <a:xfrm flipV="1">
              <a:off x="3235" y="1743"/>
              <a:ext cx="103" cy="182"/>
            </a:xfrm>
            <a:prstGeom prst="line">
              <a:avLst/>
            </a:prstGeom>
            <a:noFill/>
            <a:ln w="19050">
              <a:solidFill>
                <a:srgbClr val="000000"/>
              </a:solidFill>
              <a:round/>
              <a:headEnd/>
              <a:tailEnd/>
            </a:ln>
          </p:spPr>
          <p:txBody>
            <a:bodyPr/>
            <a:lstStyle/>
            <a:p>
              <a:endParaRPr lang="pl-PL"/>
            </a:p>
          </p:txBody>
        </p:sp>
        <p:sp>
          <p:nvSpPr>
            <p:cNvPr id="16579" name="Line 26"/>
            <p:cNvSpPr>
              <a:spLocks noChangeAspect="1" noChangeShapeType="1"/>
            </p:cNvSpPr>
            <p:nvPr/>
          </p:nvSpPr>
          <p:spPr bwMode="auto">
            <a:xfrm flipH="1" flipV="1">
              <a:off x="3236" y="1556"/>
              <a:ext cx="105" cy="179"/>
            </a:xfrm>
            <a:prstGeom prst="line">
              <a:avLst/>
            </a:prstGeom>
            <a:noFill/>
            <a:ln w="19050">
              <a:solidFill>
                <a:srgbClr val="000000"/>
              </a:solidFill>
              <a:round/>
              <a:headEnd/>
              <a:tailEnd/>
            </a:ln>
          </p:spPr>
          <p:txBody>
            <a:bodyPr/>
            <a:lstStyle/>
            <a:p>
              <a:endParaRPr lang="pl-PL"/>
            </a:p>
          </p:txBody>
        </p:sp>
        <p:sp>
          <p:nvSpPr>
            <p:cNvPr id="16580" name="AutoShape 27"/>
            <p:cNvSpPr>
              <a:spLocks noChangeAspect="1" noChangeArrowheads="1"/>
            </p:cNvSpPr>
            <p:nvPr/>
          </p:nvSpPr>
          <p:spPr bwMode="auto">
            <a:xfrm>
              <a:off x="1948" y="1327"/>
              <a:ext cx="1262" cy="1088"/>
            </a:xfrm>
            <a:prstGeom prst="hexagon">
              <a:avLst>
                <a:gd name="adj" fmla="val 28998"/>
                <a:gd name="vf" fmla="val 115470"/>
              </a:avLst>
            </a:prstGeom>
            <a:solidFill>
              <a:srgbClr val="B2B2B2"/>
            </a:solidFill>
            <a:ln w="19050">
              <a:solidFill>
                <a:srgbClr val="000000"/>
              </a:solidFill>
              <a:prstDash val="dash"/>
              <a:miter lim="800000"/>
              <a:headEnd/>
              <a:tailEnd/>
            </a:ln>
          </p:spPr>
          <p:txBody>
            <a:bodyPr anchor="ctr"/>
            <a:lstStyle/>
            <a:p>
              <a:pPr algn="l"/>
              <a:endParaRPr lang="en-US">
                <a:latin typeface="Times New Roman" pitchFamily="18" charset="0"/>
              </a:endParaRPr>
            </a:p>
          </p:txBody>
        </p:sp>
        <p:sp>
          <p:nvSpPr>
            <p:cNvPr id="16581" name="Line 28"/>
            <p:cNvSpPr>
              <a:spLocks noChangeAspect="1" noChangeShapeType="1"/>
            </p:cNvSpPr>
            <p:nvPr/>
          </p:nvSpPr>
          <p:spPr bwMode="auto">
            <a:xfrm flipV="1">
              <a:off x="2266" y="1220"/>
              <a:ext cx="102" cy="104"/>
            </a:xfrm>
            <a:prstGeom prst="line">
              <a:avLst/>
            </a:prstGeom>
            <a:noFill/>
            <a:ln w="19050">
              <a:solidFill>
                <a:srgbClr val="000000"/>
              </a:solidFill>
              <a:prstDash val="dash"/>
              <a:round/>
              <a:headEnd/>
              <a:tailEnd/>
            </a:ln>
          </p:spPr>
          <p:txBody>
            <a:bodyPr/>
            <a:lstStyle/>
            <a:p>
              <a:endParaRPr lang="pl-PL"/>
            </a:p>
          </p:txBody>
        </p:sp>
        <p:sp>
          <p:nvSpPr>
            <p:cNvPr id="16582" name="Line 29"/>
            <p:cNvSpPr>
              <a:spLocks noChangeAspect="1" noChangeShapeType="1"/>
            </p:cNvSpPr>
            <p:nvPr/>
          </p:nvSpPr>
          <p:spPr bwMode="auto">
            <a:xfrm flipV="1">
              <a:off x="2895" y="1220"/>
              <a:ext cx="104" cy="104"/>
            </a:xfrm>
            <a:prstGeom prst="line">
              <a:avLst/>
            </a:prstGeom>
            <a:noFill/>
            <a:ln w="19050">
              <a:solidFill>
                <a:srgbClr val="000000"/>
              </a:solidFill>
              <a:prstDash val="dash"/>
              <a:round/>
              <a:headEnd/>
              <a:tailEnd/>
            </a:ln>
          </p:spPr>
          <p:txBody>
            <a:bodyPr/>
            <a:lstStyle/>
            <a:p>
              <a:endParaRPr lang="pl-PL"/>
            </a:p>
          </p:txBody>
        </p:sp>
        <p:grpSp>
          <p:nvGrpSpPr>
            <p:cNvPr id="4" name="Group 30"/>
            <p:cNvGrpSpPr>
              <a:grpSpLocks noChangeAspect="1"/>
            </p:cNvGrpSpPr>
            <p:nvPr/>
          </p:nvGrpSpPr>
          <p:grpSpPr bwMode="auto">
            <a:xfrm>
              <a:off x="1969" y="1341"/>
              <a:ext cx="1217" cy="1072"/>
              <a:chOff x="3631" y="3094"/>
              <a:chExt cx="1196" cy="1056"/>
            </a:xfrm>
          </p:grpSpPr>
          <p:sp>
            <p:nvSpPr>
              <p:cNvPr id="16620" name="Freeform 31"/>
              <p:cNvSpPr>
                <a:spLocks noChangeAspect="1"/>
              </p:cNvSpPr>
              <p:nvPr/>
            </p:nvSpPr>
            <p:spPr bwMode="auto">
              <a:xfrm>
                <a:off x="4010" y="4106"/>
                <a:ext cx="22" cy="22"/>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621" name="Freeform 32"/>
              <p:cNvSpPr>
                <a:spLocks noChangeAspect="1"/>
              </p:cNvSpPr>
              <p:nvPr/>
            </p:nvSpPr>
            <p:spPr bwMode="auto">
              <a:xfrm>
                <a:off x="4144" y="4106"/>
                <a:ext cx="22" cy="21"/>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622" name="Freeform 33"/>
              <p:cNvSpPr>
                <a:spLocks noChangeAspect="1"/>
              </p:cNvSpPr>
              <p:nvPr/>
            </p:nvSpPr>
            <p:spPr bwMode="auto">
              <a:xfrm>
                <a:off x="4276" y="4106"/>
                <a:ext cx="22" cy="22"/>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623" name="Freeform 34"/>
              <p:cNvSpPr>
                <a:spLocks noChangeAspect="1"/>
              </p:cNvSpPr>
              <p:nvPr/>
            </p:nvSpPr>
            <p:spPr bwMode="auto">
              <a:xfrm>
                <a:off x="4410" y="4106"/>
                <a:ext cx="22" cy="21"/>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624" name="Freeform 35"/>
              <p:cNvSpPr>
                <a:spLocks noChangeAspect="1"/>
              </p:cNvSpPr>
              <p:nvPr/>
            </p:nvSpPr>
            <p:spPr bwMode="auto">
              <a:xfrm>
                <a:off x="3653" y="3526"/>
                <a:ext cx="48"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625" name="Freeform 36"/>
              <p:cNvSpPr>
                <a:spLocks noChangeAspect="1"/>
              </p:cNvSpPr>
              <p:nvPr/>
            </p:nvSpPr>
            <p:spPr bwMode="auto">
              <a:xfrm>
                <a:off x="3718" y="3412"/>
                <a:ext cx="49"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626" name="Freeform 37"/>
              <p:cNvSpPr>
                <a:spLocks noChangeAspect="1"/>
              </p:cNvSpPr>
              <p:nvPr/>
            </p:nvSpPr>
            <p:spPr bwMode="auto">
              <a:xfrm>
                <a:off x="3785" y="3294"/>
                <a:ext cx="48"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627" name="Freeform 38"/>
              <p:cNvSpPr>
                <a:spLocks noChangeAspect="1"/>
              </p:cNvSpPr>
              <p:nvPr/>
            </p:nvSpPr>
            <p:spPr bwMode="auto">
              <a:xfrm>
                <a:off x="3851" y="3179"/>
                <a:ext cx="49"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grpSp>
            <p:nvGrpSpPr>
              <p:cNvPr id="5" name="Group 39"/>
              <p:cNvGrpSpPr>
                <a:grpSpLocks noChangeAspect="1"/>
              </p:cNvGrpSpPr>
              <p:nvPr/>
            </p:nvGrpSpPr>
            <p:grpSpPr bwMode="auto">
              <a:xfrm>
                <a:off x="3631" y="3094"/>
                <a:ext cx="1196" cy="1056"/>
                <a:chOff x="818" y="1842"/>
                <a:chExt cx="2072" cy="1830"/>
              </a:xfrm>
            </p:grpSpPr>
            <p:sp>
              <p:nvSpPr>
                <p:cNvPr id="16629" name="Oval 40"/>
                <p:cNvSpPr>
                  <a:spLocks noChangeAspect="1" noChangeArrowheads="1"/>
                </p:cNvSpPr>
                <p:nvPr/>
              </p:nvSpPr>
              <p:spPr bwMode="auto">
                <a:xfrm>
                  <a:off x="818" y="2643"/>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6" name="Group 41"/>
                <p:cNvGrpSpPr>
                  <a:grpSpLocks noChangeAspect="1"/>
                </p:cNvGrpSpPr>
                <p:nvPr/>
              </p:nvGrpSpPr>
              <p:grpSpPr bwMode="auto">
                <a:xfrm>
                  <a:off x="1278" y="1842"/>
                  <a:ext cx="1150" cy="227"/>
                  <a:chOff x="1069" y="1162"/>
                  <a:chExt cx="1150" cy="227"/>
                </a:xfrm>
              </p:grpSpPr>
              <p:sp>
                <p:nvSpPr>
                  <p:cNvPr id="16712" name="Oval 42"/>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13" name="Oval 43"/>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14" name="Oval 44"/>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15" name="Oval 45"/>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16" name="Oval 46"/>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31" name="Oval 47"/>
                <p:cNvSpPr>
                  <a:spLocks noChangeAspect="1" noChangeArrowheads="1"/>
                </p:cNvSpPr>
                <p:nvPr/>
              </p:nvSpPr>
              <p:spPr bwMode="auto">
                <a:xfrm>
                  <a:off x="934" y="2443"/>
                  <a:ext cx="225"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7" name="Group 48"/>
                <p:cNvGrpSpPr>
                  <a:grpSpLocks noChangeAspect="1"/>
                </p:cNvGrpSpPr>
                <p:nvPr/>
              </p:nvGrpSpPr>
              <p:grpSpPr bwMode="auto">
                <a:xfrm>
                  <a:off x="1163" y="2043"/>
                  <a:ext cx="456" cy="227"/>
                  <a:chOff x="1655" y="1706"/>
                  <a:chExt cx="466" cy="231"/>
                </a:xfrm>
              </p:grpSpPr>
              <p:sp>
                <p:nvSpPr>
                  <p:cNvPr id="16710" name="Oval 4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11" name="Oval 5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33" name="Oval 51"/>
                <p:cNvSpPr>
                  <a:spLocks noChangeAspect="1" noChangeArrowheads="1"/>
                </p:cNvSpPr>
                <p:nvPr/>
              </p:nvSpPr>
              <p:spPr bwMode="auto">
                <a:xfrm>
                  <a:off x="1624" y="2043"/>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34" name="Oval 52"/>
                <p:cNvSpPr>
                  <a:spLocks noChangeAspect="1" noChangeArrowheads="1"/>
                </p:cNvSpPr>
                <p:nvPr/>
              </p:nvSpPr>
              <p:spPr bwMode="auto">
                <a:xfrm>
                  <a:off x="1854" y="2043"/>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8" name="Group 53"/>
                <p:cNvGrpSpPr>
                  <a:grpSpLocks noChangeAspect="1"/>
                </p:cNvGrpSpPr>
                <p:nvPr/>
              </p:nvGrpSpPr>
              <p:grpSpPr bwMode="auto">
                <a:xfrm>
                  <a:off x="2086" y="2043"/>
                  <a:ext cx="456" cy="227"/>
                  <a:chOff x="1655" y="1706"/>
                  <a:chExt cx="466" cy="231"/>
                </a:xfrm>
              </p:grpSpPr>
              <p:sp>
                <p:nvSpPr>
                  <p:cNvPr id="16708" name="Oval 5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09" name="Oval 5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36" name="Oval 56"/>
                <p:cNvSpPr>
                  <a:spLocks noChangeAspect="1" noChangeArrowheads="1"/>
                </p:cNvSpPr>
                <p:nvPr/>
              </p:nvSpPr>
              <p:spPr bwMode="auto">
                <a:xfrm>
                  <a:off x="934" y="2844"/>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9" name="Group 57"/>
                <p:cNvGrpSpPr>
                  <a:grpSpLocks noChangeAspect="1"/>
                </p:cNvGrpSpPr>
                <p:nvPr/>
              </p:nvGrpSpPr>
              <p:grpSpPr bwMode="auto">
                <a:xfrm>
                  <a:off x="1047" y="2243"/>
                  <a:ext cx="1725" cy="426"/>
                  <a:chOff x="813" y="1637"/>
                  <a:chExt cx="1761" cy="436"/>
                </a:xfrm>
              </p:grpSpPr>
              <p:grpSp>
                <p:nvGrpSpPr>
                  <p:cNvPr id="10" name="Group 58"/>
                  <p:cNvGrpSpPr>
                    <a:grpSpLocks noChangeAspect="1"/>
                  </p:cNvGrpSpPr>
                  <p:nvPr/>
                </p:nvGrpSpPr>
                <p:grpSpPr bwMode="auto">
                  <a:xfrm>
                    <a:off x="813" y="1637"/>
                    <a:ext cx="1644" cy="231"/>
                    <a:chOff x="1655" y="1706"/>
                    <a:chExt cx="1644" cy="231"/>
                  </a:xfrm>
                </p:grpSpPr>
                <p:grpSp>
                  <p:nvGrpSpPr>
                    <p:cNvPr id="11" name="Group 59"/>
                    <p:cNvGrpSpPr>
                      <a:grpSpLocks noChangeAspect="1"/>
                    </p:cNvGrpSpPr>
                    <p:nvPr/>
                  </p:nvGrpSpPr>
                  <p:grpSpPr bwMode="auto">
                    <a:xfrm>
                      <a:off x="1655" y="1706"/>
                      <a:ext cx="466" cy="231"/>
                      <a:chOff x="1655" y="1706"/>
                      <a:chExt cx="466" cy="231"/>
                    </a:xfrm>
                  </p:grpSpPr>
                  <p:sp>
                    <p:nvSpPr>
                      <p:cNvPr id="16706" name="Oval 60"/>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07" name="Oval 61"/>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99" name="Oval 62"/>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00" name="Oval 63"/>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2" name="Group 64"/>
                    <p:cNvGrpSpPr>
                      <a:grpSpLocks noChangeAspect="1"/>
                    </p:cNvGrpSpPr>
                    <p:nvPr/>
                  </p:nvGrpSpPr>
                  <p:grpSpPr bwMode="auto">
                    <a:xfrm>
                      <a:off x="2597" y="1706"/>
                      <a:ext cx="702" cy="231"/>
                      <a:chOff x="1791" y="1842"/>
                      <a:chExt cx="702" cy="231"/>
                    </a:xfrm>
                  </p:grpSpPr>
                  <p:grpSp>
                    <p:nvGrpSpPr>
                      <p:cNvPr id="13" name="Group 65"/>
                      <p:cNvGrpSpPr>
                        <a:grpSpLocks noChangeAspect="1"/>
                      </p:cNvGrpSpPr>
                      <p:nvPr/>
                    </p:nvGrpSpPr>
                    <p:grpSpPr bwMode="auto">
                      <a:xfrm>
                        <a:off x="1791" y="1842"/>
                        <a:ext cx="466" cy="231"/>
                        <a:chOff x="1655" y="1706"/>
                        <a:chExt cx="466" cy="231"/>
                      </a:xfrm>
                    </p:grpSpPr>
                    <p:sp>
                      <p:nvSpPr>
                        <p:cNvPr id="16704" name="Oval 66"/>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705" name="Oval 67"/>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703" name="Oval 68"/>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14" name="Group 69"/>
                  <p:cNvGrpSpPr>
                    <a:grpSpLocks noChangeAspect="1"/>
                  </p:cNvGrpSpPr>
                  <p:nvPr/>
                </p:nvGrpSpPr>
                <p:grpSpPr bwMode="auto">
                  <a:xfrm>
                    <a:off x="930" y="1842"/>
                    <a:ext cx="1644" cy="231"/>
                    <a:chOff x="1655" y="1706"/>
                    <a:chExt cx="1644" cy="231"/>
                  </a:xfrm>
                </p:grpSpPr>
                <p:grpSp>
                  <p:nvGrpSpPr>
                    <p:cNvPr id="15" name="Group 70"/>
                    <p:cNvGrpSpPr>
                      <a:grpSpLocks noChangeAspect="1"/>
                    </p:cNvGrpSpPr>
                    <p:nvPr/>
                  </p:nvGrpSpPr>
                  <p:grpSpPr bwMode="auto">
                    <a:xfrm>
                      <a:off x="1655" y="1706"/>
                      <a:ext cx="466" cy="231"/>
                      <a:chOff x="1655" y="1706"/>
                      <a:chExt cx="466" cy="231"/>
                    </a:xfrm>
                  </p:grpSpPr>
                  <p:sp>
                    <p:nvSpPr>
                      <p:cNvPr id="16696" name="Oval 71"/>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97" name="Oval 72"/>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89" name="Oval 73"/>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90" name="Oval 74"/>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6" name="Group 75"/>
                    <p:cNvGrpSpPr>
                      <a:grpSpLocks noChangeAspect="1"/>
                    </p:cNvGrpSpPr>
                    <p:nvPr/>
                  </p:nvGrpSpPr>
                  <p:grpSpPr bwMode="auto">
                    <a:xfrm>
                      <a:off x="2597" y="1706"/>
                      <a:ext cx="702" cy="231"/>
                      <a:chOff x="1791" y="1842"/>
                      <a:chExt cx="702" cy="231"/>
                    </a:xfrm>
                  </p:grpSpPr>
                  <p:grpSp>
                    <p:nvGrpSpPr>
                      <p:cNvPr id="17" name="Group 76"/>
                      <p:cNvGrpSpPr>
                        <a:grpSpLocks noChangeAspect="1"/>
                      </p:cNvGrpSpPr>
                      <p:nvPr/>
                    </p:nvGrpSpPr>
                    <p:grpSpPr bwMode="auto">
                      <a:xfrm>
                        <a:off x="1791" y="1842"/>
                        <a:ext cx="466" cy="231"/>
                        <a:chOff x="1655" y="1706"/>
                        <a:chExt cx="466" cy="231"/>
                      </a:xfrm>
                    </p:grpSpPr>
                    <p:sp>
                      <p:nvSpPr>
                        <p:cNvPr id="16694" name="Oval 77"/>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95" name="Oval 78"/>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93" name="Oval 79"/>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grpSp>
              <p:nvGrpSpPr>
                <p:cNvPr id="18" name="Group 80"/>
                <p:cNvGrpSpPr>
                  <a:grpSpLocks noChangeAspect="1"/>
                </p:cNvGrpSpPr>
                <p:nvPr/>
              </p:nvGrpSpPr>
              <p:grpSpPr bwMode="auto">
                <a:xfrm>
                  <a:off x="1049" y="2643"/>
                  <a:ext cx="1610" cy="226"/>
                  <a:chOff x="1655" y="1706"/>
                  <a:chExt cx="1644" cy="231"/>
                </a:xfrm>
              </p:grpSpPr>
              <p:grpSp>
                <p:nvGrpSpPr>
                  <p:cNvPr id="19" name="Group 81"/>
                  <p:cNvGrpSpPr>
                    <a:grpSpLocks noChangeAspect="1"/>
                  </p:cNvGrpSpPr>
                  <p:nvPr/>
                </p:nvGrpSpPr>
                <p:grpSpPr bwMode="auto">
                  <a:xfrm>
                    <a:off x="1655" y="1706"/>
                    <a:ext cx="466" cy="231"/>
                    <a:chOff x="1655" y="1706"/>
                    <a:chExt cx="466" cy="231"/>
                  </a:xfrm>
                </p:grpSpPr>
                <p:sp>
                  <p:nvSpPr>
                    <p:cNvPr id="16684" name="Oval 82"/>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85" name="Oval 83"/>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77" name="Oval 84"/>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78" name="Oval 85"/>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20" name="Group 86"/>
                  <p:cNvGrpSpPr>
                    <a:grpSpLocks noChangeAspect="1"/>
                  </p:cNvGrpSpPr>
                  <p:nvPr/>
                </p:nvGrpSpPr>
                <p:grpSpPr bwMode="auto">
                  <a:xfrm>
                    <a:off x="2597" y="1706"/>
                    <a:ext cx="702" cy="231"/>
                    <a:chOff x="1791" y="1842"/>
                    <a:chExt cx="702" cy="231"/>
                  </a:xfrm>
                </p:grpSpPr>
                <p:grpSp>
                  <p:nvGrpSpPr>
                    <p:cNvPr id="21" name="Group 87"/>
                    <p:cNvGrpSpPr>
                      <a:grpSpLocks noChangeAspect="1"/>
                    </p:cNvGrpSpPr>
                    <p:nvPr/>
                  </p:nvGrpSpPr>
                  <p:grpSpPr bwMode="auto">
                    <a:xfrm>
                      <a:off x="1791" y="1842"/>
                      <a:ext cx="466" cy="231"/>
                      <a:chOff x="1655" y="1706"/>
                      <a:chExt cx="466" cy="231"/>
                    </a:xfrm>
                  </p:grpSpPr>
                  <p:sp>
                    <p:nvSpPr>
                      <p:cNvPr id="16682" name="Oval 88"/>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83" name="Oval 89"/>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81" name="Oval 90"/>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22" name="Group 91"/>
                <p:cNvGrpSpPr>
                  <a:grpSpLocks noChangeAspect="1"/>
                </p:cNvGrpSpPr>
                <p:nvPr/>
              </p:nvGrpSpPr>
              <p:grpSpPr bwMode="auto">
                <a:xfrm>
                  <a:off x="1164" y="2844"/>
                  <a:ext cx="1610" cy="226"/>
                  <a:chOff x="1655" y="1706"/>
                  <a:chExt cx="1644" cy="231"/>
                </a:xfrm>
              </p:grpSpPr>
              <p:grpSp>
                <p:nvGrpSpPr>
                  <p:cNvPr id="23" name="Group 92"/>
                  <p:cNvGrpSpPr>
                    <a:grpSpLocks noChangeAspect="1"/>
                  </p:cNvGrpSpPr>
                  <p:nvPr/>
                </p:nvGrpSpPr>
                <p:grpSpPr bwMode="auto">
                  <a:xfrm>
                    <a:off x="1655" y="1706"/>
                    <a:ext cx="466" cy="231"/>
                    <a:chOff x="1655" y="1706"/>
                    <a:chExt cx="466" cy="231"/>
                  </a:xfrm>
                </p:grpSpPr>
                <p:sp>
                  <p:nvSpPr>
                    <p:cNvPr id="16674" name="Oval 93"/>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75" name="Oval 94"/>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67" name="Oval 95"/>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68" name="Oval 96"/>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24" name="Group 97"/>
                  <p:cNvGrpSpPr>
                    <a:grpSpLocks noChangeAspect="1"/>
                  </p:cNvGrpSpPr>
                  <p:nvPr/>
                </p:nvGrpSpPr>
                <p:grpSpPr bwMode="auto">
                  <a:xfrm>
                    <a:off x="2597" y="1706"/>
                    <a:ext cx="702" cy="231"/>
                    <a:chOff x="1791" y="1842"/>
                    <a:chExt cx="702" cy="231"/>
                  </a:xfrm>
                </p:grpSpPr>
                <p:grpSp>
                  <p:nvGrpSpPr>
                    <p:cNvPr id="25" name="Group 98"/>
                    <p:cNvGrpSpPr>
                      <a:grpSpLocks noChangeAspect="1"/>
                    </p:cNvGrpSpPr>
                    <p:nvPr/>
                  </p:nvGrpSpPr>
                  <p:grpSpPr bwMode="auto">
                    <a:xfrm>
                      <a:off x="1791" y="1842"/>
                      <a:ext cx="466" cy="231"/>
                      <a:chOff x="1655" y="1706"/>
                      <a:chExt cx="466" cy="231"/>
                    </a:xfrm>
                  </p:grpSpPr>
                  <p:sp>
                    <p:nvSpPr>
                      <p:cNvPr id="16672" name="Oval 9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73" name="Oval 10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71" name="Oval 101"/>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26" name="Group 102"/>
                <p:cNvGrpSpPr>
                  <a:grpSpLocks noChangeAspect="1"/>
                </p:cNvGrpSpPr>
                <p:nvPr/>
              </p:nvGrpSpPr>
              <p:grpSpPr bwMode="auto">
                <a:xfrm>
                  <a:off x="1048" y="3043"/>
                  <a:ext cx="1610" cy="226"/>
                  <a:chOff x="1655" y="1706"/>
                  <a:chExt cx="1644" cy="231"/>
                </a:xfrm>
              </p:grpSpPr>
              <p:grpSp>
                <p:nvGrpSpPr>
                  <p:cNvPr id="27" name="Group 103"/>
                  <p:cNvGrpSpPr>
                    <a:grpSpLocks noChangeAspect="1"/>
                  </p:cNvGrpSpPr>
                  <p:nvPr/>
                </p:nvGrpSpPr>
                <p:grpSpPr bwMode="auto">
                  <a:xfrm>
                    <a:off x="1655" y="1706"/>
                    <a:ext cx="466" cy="231"/>
                    <a:chOff x="1655" y="1706"/>
                    <a:chExt cx="466" cy="231"/>
                  </a:xfrm>
                </p:grpSpPr>
                <p:sp>
                  <p:nvSpPr>
                    <p:cNvPr id="16664" name="Oval 10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65" name="Oval 10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57" name="Oval 106"/>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58" name="Oval 107"/>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28" name="Group 108"/>
                  <p:cNvGrpSpPr>
                    <a:grpSpLocks noChangeAspect="1"/>
                  </p:cNvGrpSpPr>
                  <p:nvPr/>
                </p:nvGrpSpPr>
                <p:grpSpPr bwMode="auto">
                  <a:xfrm>
                    <a:off x="2597" y="1706"/>
                    <a:ext cx="702" cy="231"/>
                    <a:chOff x="1791" y="1842"/>
                    <a:chExt cx="702" cy="231"/>
                  </a:xfrm>
                </p:grpSpPr>
                <p:grpSp>
                  <p:nvGrpSpPr>
                    <p:cNvPr id="29" name="Group 109"/>
                    <p:cNvGrpSpPr>
                      <a:grpSpLocks noChangeAspect="1"/>
                    </p:cNvGrpSpPr>
                    <p:nvPr/>
                  </p:nvGrpSpPr>
                  <p:grpSpPr bwMode="auto">
                    <a:xfrm>
                      <a:off x="1791" y="1842"/>
                      <a:ext cx="466" cy="231"/>
                      <a:chOff x="1655" y="1706"/>
                      <a:chExt cx="466" cy="231"/>
                    </a:xfrm>
                  </p:grpSpPr>
                  <p:sp>
                    <p:nvSpPr>
                      <p:cNvPr id="16662" name="Oval 110"/>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63" name="Oval 111"/>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61" name="Oval 112"/>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30" name="Group 113"/>
                <p:cNvGrpSpPr>
                  <a:grpSpLocks noChangeAspect="1"/>
                </p:cNvGrpSpPr>
                <p:nvPr/>
              </p:nvGrpSpPr>
              <p:grpSpPr bwMode="auto">
                <a:xfrm>
                  <a:off x="1163" y="3244"/>
                  <a:ext cx="456" cy="226"/>
                  <a:chOff x="1655" y="1706"/>
                  <a:chExt cx="466" cy="231"/>
                </a:xfrm>
              </p:grpSpPr>
              <p:sp>
                <p:nvSpPr>
                  <p:cNvPr id="16654" name="Oval 11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55" name="Oval 11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42" name="Oval 116"/>
                <p:cNvSpPr>
                  <a:spLocks noChangeAspect="1" noChangeArrowheads="1"/>
                </p:cNvSpPr>
                <p:nvPr/>
              </p:nvSpPr>
              <p:spPr bwMode="auto">
                <a:xfrm>
                  <a:off x="1624" y="3244"/>
                  <a:ext cx="226" cy="226"/>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43" name="Oval 117"/>
                <p:cNvSpPr>
                  <a:spLocks noChangeAspect="1" noChangeArrowheads="1"/>
                </p:cNvSpPr>
                <p:nvPr/>
              </p:nvSpPr>
              <p:spPr bwMode="auto">
                <a:xfrm>
                  <a:off x="1854" y="3244"/>
                  <a:ext cx="227" cy="226"/>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31" name="Group 118"/>
                <p:cNvGrpSpPr>
                  <a:grpSpLocks noChangeAspect="1"/>
                </p:cNvGrpSpPr>
                <p:nvPr/>
              </p:nvGrpSpPr>
              <p:grpSpPr bwMode="auto">
                <a:xfrm>
                  <a:off x="2086" y="3244"/>
                  <a:ext cx="456" cy="226"/>
                  <a:chOff x="1655" y="1706"/>
                  <a:chExt cx="466" cy="231"/>
                </a:xfrm>
              </p:grpSpPr>
              <p:sp>
                <p:nvSpPr>
                  <p:cNvPr id="16652" name="Oval 11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53" name="Oval 12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645" name="Oval 121"/>
                <p:cNvSpPr>
                  <a:spLocks noChangeAspect="1" noChangeArrowheads="1"/>
                </p:cNvSpPr>
                <p:nvPr/>
              </p:nvSpPr>
              <p:spPr bwMode="auto">
                <a:xfrm>
                  <a:off x="2664" y="2643"/>
                  <a:ext cx="226" cy="226"/>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32" name="Group 122"/>
                <p:cNvGrpSpPr>
                  <a:grpSpLocks noChangeAspect="1"/>
                </p:cNvGrpSpPr>
                <p:nvPr/>
              </p:nvGrpSpPr>
              <p:grpSpPr bwMode="auto">
                <a:xfrm>
                  <a:off x="1276" y="3445"/>
                  <a:ext cx="1150" cy="227"/>
                  <a:chOff x="1069" y="1162"/>
                  <a:chExt cx="1150" cy="227"/>
                </a:xfrm>
              </p:grpSpPr>
              <p:sp>
                <p:nvSpPr>
                  <p:cNvPr id="16647" name="Oval 123"/>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48" name="Oval 124"/>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49" name="Oval 125"/>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50" name="Oval 126"/>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651" name="Oval 127"/>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sp>
          <p:nvSpPr>
            <p:cNvPr id="16584" name="AutoShape 128"/>
            <p:cNvSpPr>
              <a:spLocks noChangeAspect="1" noChangeArrowheads="1"/>
            </p:cNvSpPr>
            <p:nvPr/>
          </p:nvSpPr>
          <p:spPr bwMode="auto">
            <a:xfrm>
              <a:off x="1931" y="1220"/>
              <a:ext cx="1304" cy="1303"/>
            </a:xfrm>
            <a:prstGeom prst="cube">
              <a:avLst>
                <a:gd name="adj" fmla="val 778"/>
              </a:avLst>
            </a:prstGeom>
            <a:solidFill>
              <a:srgbClr val="C0C0C0">
                <a:alpha val="50195"/>
              </a:srgbClr>
            </a:solidFill>
            <a:ln w="12700">
              <a:solidFill>
                <a:srgbClr val="000000"/>
              </a:solidFill>
              <a:miter lim="800000"/>
              <a:headEnd/>
              <a:tailEnd/>
            </a:ln>
          </p:spPr>
          <p:txBody>
            <a:bodyPr anchor="ctr"/>
            <a:lstStyle/>
            <a:p>
              <a:pPr algn="l"/>
              <a:endParaRPr lang="en-US">
                <a:latin typeface="Times New Roman" pitchFamily="18" charset="0"/>
              </a:endParaRPr>
            </a:p>
          </p:txBody>
        </p:sp>
        <p:sp>
          <p:nvSpPr>
            <p:cNvPr id="16585" name="Oval 129"/>
            <p:cNvSpPr>
              <a:spLocks noChangeAspect="1" noChangeArrowheads="1"/>
            </p:cNvSpPr>
            <p:nvPr/>
          </p:nvSpPr>
          <p:spPr bwMode="auto">
            <a:xfrm>
              <a:off x="3109" y="1297"/>
              <a:ext cx="43" cy="42"/>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586" name="Oval 130"/>
            <p:cNvSpPr>
              <a:spLocks noChangeAspect="1" noChangeArrowheads="1"/>
            </p:cNvSpPr>
            <p:nvPr/>
          </p:nvSpPr>
          <p:spPr bwMode="auto">
            <a:xfrm>
              <a:off x="1986" y="2432"/>
              <a:ext cx="41" cy="40"/>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587" name="Oval 131"/>
            <p:cNvSpPr>
              <a:spLocks noChangeAspect="1" noChangeArrowheads="1"/>
            </p:cNvSpPr>
            <p:nvPr/>
          </p:nvSpPr>
          <p:spPr bwMode="auto">
            <a:xfrm>
              <a:off x="2001" y="1299"/>
              <a:ext cx="44" cy="40"/>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588" name="Oval 132"/>
            <p:cNvSpPr>
              <a:spLocks noChangeAspect="1" noChangeArrowheads="1"/>
            </p:cNvSpPr>
            <p:nvPr/>
          </p:nvSpPr>
          <p:spPr bwMode="auto">
            <a:xfrm>
              <a:off x="3109" y="2429"/>
              <a:ext cx="41" cy="42"/>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grpSp>
          <p:nvGrpSpPr>
            <p:cNvPr id="18433" name="Group 133"/>
            <p:cNvGrpSpPr>
              <a:grpSpLocks/>
            </p:cNvGrpSpPr>
            <p:nvPr/>
          </p:nvGrpSpPr>
          <p:grpSpPr bwMode="auto">
            <a:xfrm>
              <a:off x="2438" y="1161"/>
              <a:ext cx="291" cy="1192"/>
              <a:chOff x="3696" y="2784"/>
              <a:chExt cx="270" cy="1103"/>
            </a:xfrm>
          </p:grpSpPr>
          <p:sp>
            <p:nvSpPr>
              <p:cNvPr id="16606" name="AutoShape 134"/>
              <p:cNvSpPr>
                <a:spLocks noChangeAspect="1" noChangeArrowheads="1"/>
              </p:cNvSpPr>
              <p:nvPr/>
            </p:nvSpPr>
            <p:spPr bwMode="auto">
              <a:xfrm>
                <a:off x="3696" y="2784"/>
                <a:ext cx="270" cy="1103"/>
              </a:xfrm>
              <a:prstGeom prst="roundRect">
                <a:avLst>
                  <a:gd name="adj" fmla="val 33542"/>
                </a:avLst>
              </a:prstGeom>
              <a:solidFill>
                <a:srgbClr val="BBE0E3"/>
              </a:solidFill>
              <a:ln w="9525">
                <a:solidFill>
                  <a:srgbClr val="000000"/>
                </a:solidFill>
                <a:round/>
                <a:headEnd/>
                <a:tailEnd/>
              </a:ln>
            </p:spPr>
            <p:txBody>
              <a:bodyPr anchor="ctr"/>
              <a:lstStyle/>
              <a:p>
                <a:pPr algn="l"/>
                <a:endParaRPr lang="en-US">
                  <a:latin typeface="Times New Roman" pitchFamily="18" charset="0"/>
                </a:endParaRPr>
              </a:p>
            </p:txBody>
          </p:sp>
          <p:sp>
            <p:nvSpPr>
              <p:cNvPr id="16607" name="Oval 135"/>
              <p:cNvSpPr>
                <a:spLocks noChangeAspect="1" noChangeArrowheads="1"/>
              </p:cNvSpPr>
              <p:nvPr/>
            </p:nvSpPr>
            <p:spPr bwMode="auto">
              <a:xfrm>
                <a:off x="3820" y="2803"/>
                <a:ext cx="19" cy="19"/>
              </a:xfrm>
              <a:prstGeom prst="ellipse">
                <a:avLst/>
              </a:prstGeom>
              <a:solidFill>
                <a:srgbClr val="FFFFCC"/>
              </a:solidFill>
              <a:ln w="9525">
                <a:solidFill>
                  <a:srgbClr val="000000"/>
                </a:solidFill>
                <a:round/>
                <a:headEnd/>
                <a:tailEnd/>
              </a:ln>
            </p:spPr>
            <p:txBody>
              <a:bodyPr anchor="ctr"/>
              <a:lstStyle/>
              <a:p>
                <a:pPr algn="l"/>
                <a:endParaRPr lang="en-US">
                  <a:latin typeface="Times New Roman" pitchFamily="18" charset="0"/>
                </a:endParaRPr>
              </a:p>
            </p:txBody>
          </p:sp>
          <p:sp>
            <p:nvSpPr>
              <p:cNvPr id="16608" name="Oval 136"/>
              <p:cNvSpPr>
                <a:spLocks noChangeAspect="1" noChangeArrowheads="1"/>
              </p:cNvSpPr>
              <p:nvPr/>
            </p:nvSpPr>
            <p:spPr bwMode="auto">
              <a:xfrm>
                <a:off x="3718" y="3005"/>
                <a:ext cx="50" cy="52"/>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09" name="Oval 137"/>
              <p:cNvSpPr>
                <a:spLocks noChangeAspect="1" noChangeArrowheads="1"/>
              </p:cNvSpPr>
              <p:nvPr/>
            </p:nvSpPr>
            <p:spPr bwMode="auto">
              <a:xfrm>
                <a:off x="3731" y="3305"/>
                <a:ext cx="52" cy="48"/>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10" name="Oval 138"/>
              <p:cNvSpPr>
                <a:spLocks noChangeAspect="1" noChangeArrowheads="1"/>
              </p:cNvSpPr>
              <p:nvPr/>
            </p:nvSpPr>
            <p:spPr bwMode="auto">
              <a:xfrm>
                <a:off x="3805" y="3287"/>
                <a:ext cx="49" cy="50"/>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11" name="Oval 139"/>
              <p:cNvSpPr>
                <a:spLocks noChangeAspect="1" noChangeArrowheads="1"/>
              </p:cNvSpPr>
              <p:nvPr/>
            </p:nvSpPr>
            <p:spPr bwMode="auto">
              <a:xfrm>
                <a:off x="3876" y="3305"/>
                <a:ext cx="50" cy="48"/>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12" name="Oval 140"/>
              <p:cNvSpPr>
                <a:spLocks noChangeAspect="1" noChangeArrowheads="1"/>
              </p:cNvSpPr>
              <p:nvPr/>
            </p:nvSpPr>
            <p:spPr bwMode="auto">
              <a:xfrm>
                <a:off x="3805" y="2996"/>
                <a:ext cx="49" cy="49"/>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13" name="Oval 141"/>
              <p:cNvSpPr>
                <a:spLocks noChangeAspect="1" noChangeArrowheads="1"/>
              </p:cNvSpPr>
              <p:nvPr/>
            </p:nvSpPr>
            <p:spPr bwMode="auto">
              <a:xfrm>
                <a:off x="3889" y="3005"/>
                <a:ext cx="52" cy="49"/>
              </a:xfrm>
              <a:prstGeom prst="ellipse">
                <a:avLst/>
              </a:prstGeom>
              <a:solidFill>
                <a:srgbClr val="99FF99"/>
              </a:solidFill>
              <a:ln w="6350">
                <a:solidFill>
                  <a:srgbClr val="000000"/>
                </a:solidFill>
                <a:round/>
                <a:headEnd/>
                <a:tailEnd/>
              </a:ln>
            </p:spPr>
            <p:txBody>
              <a:bodyPr anchor="ctr"/>
              <a:lstStyle/>
              <a:p>
                <a:pPr algn="l"/>
                <a:endParaRPr lang="en-US">
                  <a:latin typeface="Times New Roman" pitchFamily="18" charset="0"/>
                </a:endParaRPr>
              </a:p>
            </p:txBody>
          </p:sp>
          <p:sp>
            <p:nvSpPr>
              <p:cNvPr id="16614" name="Oval 142"/>
              <p:cNvSpPr>
                <a:spLocks noChangeAspect="1" noChangeArrowheads="1"/>
              </p:cNvSpPr>
              <p:nvPr/>
            </p:nvSpPr>
            <p:spPr bwMode="auto">
              <a:xfrm>
                <a:off x="3805" y="3773"/>
                <a:ext cx="49" cy="49"/>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15" name="Oval 143"/>
              <p:cNvSpPr>
                <a:spLocks noChangeAspect="1" noChangeArrowheads="1"/>
              </p:cNvSpPr>
              <p:nvPr/>
            </p:nvSpPr>
            <p:spPr bwMode="auto">
              <a:xfrm>
                <a:off x="3805" y="3518"/>
                <a:ext cx="49" cy="49"/>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16" name="Oval 144"/>
              <p:cNvSpPr>
                <a:spLocks noChangeAspect="1" noChangeArrowheads="1"/>
              </p:cNvSpPr>
              <p:nvPr/>
            </p:nvSpPr>
            <p:spPr bwMode="auto">
              <a:xfrm>
                <a:off x="3875" y="3495"/>
                <a:ext cx="48" cy="49"/>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17" name="Oval 145"/>
              <p:cNvSpPr>
                <a:spLocks noChangeAspect="1" noChangeArrowheads="1"/>
              </p:cNvSpPr>
              <p:nvPr/>
            </p:nvSpPr>
            <p:spPr bwMode="auto">
              <a:xfrm>
                <a:off x="3736" y="3495"/>
                <a:ext cx="49" cy="48"/>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18" name="Oval 146"/>
              <p:cNvSpPr>
                <a:spLocks noChangeAspect="1" noChangeArrowheads="1"/>
              </p:cNvSpPr>
              <p:nvPr/>
            </p:nvSpPr>
            <p:spPr bwMode="auto">
              <a:xfrm>
                <a:off x="3880" y="3759"/>
                <a:ext cx="49" cy="48"/>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19" name="Oval 147"/>
              <p:cNvSpPr>
                <a:spLocks noChangeAspect="1" noChangeArrowheads="1"/>
              </p:cNvSpPr>
              <p:nvPr/>
            </p:nvSpPr>
            <p:spPr bwMode="auto">
              <a:xfrm>
                <a:off x="3728" y="3762"/>
                <a:ext cx="49" cy="48"/>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grpSp>
        <p:sp>
          <p:nvSpPr>
            <p:cNvPr id="16590" name="AutoShape 149"/>
            <p:cNvSpPr>
              <a:spLocks noChangeAspect="1" noChangeArrowheads="1"/>
            </p:cNvSpPr>
            <p:nvPr/>
          </p:nvSpPr>
          <p:spPr bwMode="auto">
            <a:xfrm>
              <a:off x="2436" y="1156"/>
              <a:ext cx="292" cy="1276"/>
            </a:xfrm>
            <a:prstGeom prst="roundRect">
              <a:avLst>
                <a:gd name="adj" fmla="val 33542"/>
              </a:avLst>
            </a:prstGeom>
            <a:solidFill>
              <a:srgbClr val="BBE0E3"/>
            </a:solidFill>
            <a:ln w="9525">
              <a:solidFill>
                <a:srgbClr val="000000"/>
              </a:solidFill>
              <a:round/>
              <a:headEnd/>
              <a:tailEnd/>
            </a:ln>
          </p:spPr>
          <p:txBody>
            <a:bodyPr anchor="ctr"/>
            <a:lstStyle/>
            <a:p>
              <a:pPr algn="l"/>
              <a:endParaRPr lang="en-US">
                <a:latin typeface="Times New Roman" pitchFamily="18" charset="0"/>
              </a:endParaRPr>
            </a:p>
          </p:txBody>
        </p:sp>
        <p:sp>
          <p:nvSpPr>
            <p:cNvPr id="16591" name="Oval 150"/>
            <p:cNvSpPr>
              <a:spLocks noChangeAspect="1" noChangeArrowheads="1"/>
            </p:cNvSpPr>
            <p:nvPr/>
          </p:nvSpPr>
          <p:spPr bwMode="auto">
            <a:xfrm>
              <a:off x="2570" y="1178"/>
              <a:ext cx="21" cy="22"/>
            </a:xfrm>
            <a:prstGeom prst="ellipse">
              <a:avLst/>
            </a:prstGeom>
            <a:solidFill>
              <a:srgbClr val="FFFFCC"/>
            </a:solidFill>
            <a:ln w="9525">
              <a:solidFill>
                <a:srgbClr val="000000"/>
              </a:solidFill>
              <a:round/>
              <a:headEnd/>
              <a:tailEnd/>
            </a:ln>
          </p:spPr>
          <p:txBody>
            <a:bodyPr anchor="ctr"/>
            <a:lstStyle/>
            <a:p>
              <a:pPr algn="l"/>
              <a:endParaRPr lang="en-US">
                <a:latin typeface="Times New Roman" pitchFamily="18" charset="0"/>
              </a:endParaRPr>
            </a:p>
          </p:txBody>
        </p:sp>
        <p:grpSp>
          <p:nvGrpSpPr>
            <p:cNvPr id="18435" name="Group 153"/>
            <p:cNvGrpSpPr>
              <a:grpSpLocks/>
            </p:cNvGrpSpPr>
            <p:nvPr/>
          </p:nvGrpSpPr>
          <p:grpSpPr bwMode="auto">
            <a:xfrm>
              <a:off x="2552" y="1571"/>
              <a:ext cx="53" cy="770"/>
              <a:chOff x="2552" y="1571"/>
              <a:chExt cx="53" cy="770"/>
            </a:xfrm>
          </p:grpSpPr>
          <p:sp>
            <p:nvSpPr>
              <p:cNvPr id="16601" name="Oval 151"/>
              <p:cNvSpPr>
                <a:spLocks noChangeAspect="1" noChangeArrowheads="1"/>
              </p:cNvSpPr>
              <p:nvPr/>
            </p:nvSpPr>
            <p:spPr bwMode="auto">
              <a:xfrm>
                <a:off x="2552" y="2012"/>
                <a:ext cx="53" cy="57"/>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02" name="Oval 152"/>
              <p:cNvSpPr>
                <a:spLocks noChangeAspect="1" noChangeArrowheads="1"/>
              </p:cNvSpPr>
              <p:nvPr/>
            </p:nvSpPr>
            <p:spPr bwMode="auto">
              <a:xfrm>
                <a:off x="2552" y="1571"/>
                <a:ext cx="52" cy="57"/>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03" name="Oval 153"/>
              <p:cNvSpPr>
                <a:spLocks noChangeAspect="1" noChangeArrowheads="1"/>
              </p:cNvSpPr>
              <p:nvPr/>
            </p:nvSpPr>
            <p:spPr bwMode="auto">
              <a:xfrm>
                <a:off x="2552" y="1872"/>
                <a:ext cx="53" cy="56"/>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04" name="Oval 154"/>
              <p:cNvSpPr>
                <a:spLocks noChangeAspect="1" noChangeArrowheads="1"/>
              </p:cNvSpPr>
              <p:nvPr/>
            </p:nvSpPr>
            <p:spPr bwMode="auto">
              <a:xfrm>
                <a:off x="2552" y="2286"/>
                <a:ext cx="53" cy="55"/>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605" name="Oval 155"/>
              <p:cNvSpPr>
                <a:spLocks noChangeAspect="1" noChangeArrowheads="1"/>
              </p:cNvSpPr>
              <p:nvPr/>
            </p:nvSpPr>
            <p:spPr bwMode="auto">
              <a:xfrm>
                <a:off x="2552" y="2143"/>
                <a:ext cx="53" cy="55"/>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grpSp>
        <p:sp>
          <p:nvSpPr>
            <p:cNvPr id="16593" name="Rectangle 156"/>
            <p:cNvSpPr>
              <a:spLocks noChangeAspect="1" noChangeArrowheads="1"/>
            </p:cNvSpPr>
            <p:nvPr/>
          </p:nvSpPr>
          <p:spPr bwMode="auto">
            <a:xfrm>
              <a:off x="2725" y="1362"/>
              <a:ext cx="26" cy="343"/>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sp>
          <p:nvSpPr>
            <p:cNvPr id="16594" name="Rectangle 157"/>
            <p:cNvSpPr>
              <a:spLocks noChangeAspect="1" noChangeArrowheads="1"/>
            </p:cNvSpPr>
            <p:nvPr/>
          </p:nvSpPr>
          <p:spPr bwMode="auto">
            <a:xfrm>
              <a:off x="2419" y="1362"/>
              <a:ext cx="26" cy="343"/>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grpSp>
          <p:nvGrpSpPr>
            <p:cNvPr id="18436" name="Group 161"/>
            <p:cNvGrpSpPr>
              <a:grpSpLocks/>
            </p:cNvGrpSpPr>
            <p:nvPr/>
          </p:nvGrpSpPr>
          <p:grpSpPr bwMode="auto">
            <a:xfrm>
              <a:off x="2562" y="1480"/>
              <a:ext cx="227" cy="907"/>
              <a:chOff x="2562" y="1480"/>
              <a:chExt cx="227" cy="907"/>
            </a:xfrm>
          </p:grpSpPr>
          <p:sp>
            <p:nvSpPr>
              <p:cNvPr id="16596" name="Text Box 166"/>
              <p:cNvSpPr txBox="1">
                <a:spLocks noChangeArrowheads="1"/>
              </p:cNvSpPr>
              <p:nvPr/>
            </p:nvSpPr>
            <p:spPr bwMode="auto">
              <a:xfrm>
                <a:off x="2562" y="1480"/>
                <a:ext cx="136"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5</a:t>
                </a:r>
                <a:endParaRPr lang="ru-RU" sz="1200" b="1">
                  <a:solidFill>
                    <a:srgbClr val="000000"/>
                  </a:solidFill>
                  <a:latin typeface="Times New Roman" pitchFamily="18" charset="0"/>
                </a:endParaRPr>
              </a:p>
            </p:txBody>
          </p:sp>
          <p:sp>
            <p:nvSpPr>
              <p:cNvPr id="16597" name="Text Box 167"/>
              <p:cNvSpPr txBox="1">
                <a:spLocks noChangeArrowheads="1"/>
              </p:cNvSpPr>
              <p:nvPr/>
            </p:nvSpPr>
            <p:spPr bwMode="auto">
              <a:xfrm>
                <a:off x="2562" y="1797"/>
                <a:ext cx="136"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1</a:t>
                </a:r>
                <a:endParaRPr lang="ru-RU" sz="1200" b="1">
                  <a:solidFill>
                    <a:srgbClr val="000000"/>
                  </a:solidFill>
                  <a:latin typeface="Times New Roman" pitchFamily="18" charset="0"/>
                </a:endParaRPr>
              </a:p>
            </p:txBody>
          </p:sp>
          <p:sp>
            <p:nvSpPr>
              <p:cNvPr id="16598" name="Text Box 168"/>
              <p:cNvSpPr txBox="1">
                <a:spLocks noChangeArrowheads="1"/>
              </p:cNvSpPr>
              <p:nvPr/>
            </p:nvSpPr>
            <p:spPr bwMode="auto">
              <a:xfrm>
                <a:off x="2562" y="1942"/>
                <a:ext cx="182"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2</a:t>
                </a:r>
                <a:endParaRPr lang="ru-RU" sz="1200" b="1">
                  <a:solidFill>
                    <a:srgbClr val="000000"/>
                  </a:solidFill>
                  <a:latin typeface="Times New Roman" pitchFamily="18" charset="0"/>
                </a:endParaRPr>
              </a:p>
            </p:txBody>
          </p:sp>
          <p:sp>
            <p:nvSpPr>
              <p:cNvPr id="16599" name="Text Box 169"/>
              <p:cNvSpPr txBox="1">
                <a:spLocks noChangeArrowheads="1"/>
              </p:cNvSpPr>
              <p:nvPr/>
            </p:nvSpPr>
            <p:spPr bwMode="auto">
              <a:xfrm>
                <a:off x="2562" y="2078"/>
                <a:ext cx="182"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3</a:t>
                </a:r>
                <a:endParaRPr lang="ru-RU" sz="1200" b="1">
                  <a:solidFill>
                    <a:srgbClr val="000000"/>
                  </a:solidFill>
                  <a:latin typeface="Times New Roman" pitchFamily="18" charset="0"/>
                </a:endParaRPr>
              </a:p>
            </p:txBody>
          </p:sp>
          <p:sp>
            <p:nvSpPr>
              <p:cNvPr id="16600" name="Text Box 170"/>
              <p:cNvSpPr txBox="1">
                <a:spLocks noChangeArrowheads="1"/>
              </p:cNvSpPr>
              <p:nvPr/>
            </p:nvSpPr>
            <p:spPr bwMode="auto">
              <a:xfrm>
                <a:off x="2562" y="2214"/>
                <a:ext cx="227"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4</a:t>
                </a:r>
                <a:endParaRPr lang="ru-RU" sz="1200" b="1">
                  <a:solidFill>
                    <a:srgbClr val="000000"/>
                  </a:solidFill>
                  <a:latin typeface="Times New Roman" pitchFamily="18" charset="0"/>
                </a:endParaRPr>
              </a:p>
            </p:txBody>
          </p:sp>
        </p:grpSp>
      </p:grpSp>
      <p:sp>
        <p:nvSpPr>
          <p:cNvPr id="16391" name="Text Box 175"/>
          <p:cNvSpPr txBox="1">
            <a:spLocks noChangeArrowheads="1"/>
          </p:cNvSpPr>
          <p:nvPr/>
        </p:nvSpPr>
        <p:spPr bwMode="auto">
          <a:xfrm>
            <a:off x="2555875" y="3716338"/>
            <a:ext cx="3492500" cy="1108075"/>
          </a:xfrm>
          <a:prstGeom prst="rect">
            <a:avLst/>
          </a:prstGeom>
          <a:noFill/>
          <a:ln w="15875">
            <a:noFill/>
            <a:miter lim="800000"/>
            <a:headEnd/>
            <a:tailEnd/>
          </a:ln>
        </p:spPr>
        <p:txBody>
          <a:bodyPr>
            <a:spAutoFit/>
          </a:bodyPr>
          <a:lstStyle/>
          <a:p>
            <a:r>
              <a:rPr lang="en-US" sz="1600">
                <a:solidFill>
                  <a:srgbClr val="000000"/>
                </a:solidFill>
              </a:rPr>
              <a:t>The layout of the uranium foils location on the detector plate. Each plate have 5 positions at </a:t>
            </a:r>
            <a:r>
              <a:rPr lang="ru-RU" sz="1600">
                <a:solidFill>
                  <a:srgbClr val="000000"/>
                </a:solidFill>
              </a:rPr>
              <a:t> </a:t>
            </a:r>
            <a:r>
              <a:rPr lang="en-US" sz="1600">
                <a:solidFill>
                  <a:srgbClr val="000000"/>
                </a:solidFill>
              </a:rPr>
              <a:t>the different distances.</a:t>
            </a:r>
            <a:r>
              <a:rPr lang="ru-RU">
                <a:solidFill>
                  <a:srgbClr val="000000"/>
                </a:solidFill>
              </a:rPr>
              <a:t>. </a:t>
            </a:r>
            <a:r>
              <a:rPr lang="en-US">
                <a:solidFill>
                  <a:srgbClr val="000000"/>
                </a:solidFill>
              </a:rPr>
              <a:t> </a:t>
            </a:r>
            <a:endParaRPr lang="ru-RU">
              <a:solidFill>
                <a:srgbClr val="000000"/>
              </a:solidFill>
            </a:endParaRPr>
          </a:p>
        </p:txBody>
      </p:sp>
      <p:grpSp>
        <p:nvGrpSpPr>
          <p:cNvPr id="18437" name="Group 168"/>
          <p:cNvGrpSpPr>
            <a:grpSpLocks/>
          </p:cNvGrpSpPr>
          <p:nvPr/>
        </p:nvGrpSpPr>
        <p:grpSpPr bwMode="auto">
          <a:xfrm>
            <a:off x="3059113" y="2205038"/>
            <a:ext cx="863600" cy="1655762"/>
            <a:chOff x="1973" y="1661"/>
            <a:chExt cx="544" cy="1134"/>
          </a:xfrm>
        </p:grpSpPr>
        <p:sp>
          <p:nvSpPr>
            <p:cNvPr id="16554" name="Line 171"/>
            <p:cNvSpPr>
              <a:spLocks noChangeShapeType="1"/>
            </p:cNvSpPr>
            <p:nvPr/>
          </p:nvSpPr>
          <p:spPr bwMode="auto">
            <a:xfrm flipV="1">
              <a:off x="1973" y="1661"/>
              <a:ext cx="544" cy="1134"/>
            </a:xfrm>
            <a:prstGeom prst="line">
              <a:avLst/>
            </a:prstGeom>
            <a:noFill/>
            <a:ln w="9525">
              <a:solidFill>
                <a:srgbClr val="000000"/>
              </a:solidFill>
              <a:round/>
              <a:headEnd/>
              <a:tailEnd type="triangle" w="med" len="med"/>
            </a:ln>
          </p:spPr>
          <p:txBody>
            <a:bodyPr/>
            <a:lstStyle/>
            <a:p>
              <a:endParaRPr lang="pl-PL"/>
            </a:p>
          </p:txBody>
        </p:sp>
        <p:sp>
          <p:nvSpPr>
            <p:cNvPr id="16555" name="Line 172"/>
            <p:cNvSpPr>
              <a:spLocks noChangeShapeType="1"/>
            </p:cNvSpPr>
            <p:nvPr/>
          </p:nvSpPr>
          <p:spPr bwMode="auto">
            <a:xfrm flipV="1">
              <a:off x="1973" y="1933"/>
              <a:ext cx="544" cy="862"/>
            </a:xfrm>
            <a:prstGeom prst="line">
              <a:avLst/>
            </a:prstGeom>
            <a:noFill/>
            <a:ln w="9525">
              <a:solidFill>
                <a:srgbClr val="000000"/>
              </a:solidFill>
              <a:round/>
              <a:headEnd/>
              <a:tailEnd type="triangle" w="med" len="med"/>
            </a:ln>
          </p:spPr>
          <p:txBody>
            <a:bodyPr/>
            <a:lstStyle/>
            <a:p>
              <a:endParaRPr lang="pl-PL"/>
            </a:p>
          </p:txBody>
        </p:sp>
        <p:sp>
          <p:nvSpPr>
            <p:cNvPr id="16556" name="Line 173"/>
            <p:cNvSpPr>
              <a:spLocks noChangeShapeType="1"/>
            </p:cNvSpPr>
            <p:nvPr/>
          </p:nvSpPr>
          <p:spPr bwMode="auto">
            <a:xfrm flipV="1">
              <a:off x="1973" y="2069"/>
              <a:ext cx="544" cy="726"/>
            </a:xfrm>
            <a:prstGeom prst="line">
              <a:avLst/>
            </a:prstGeom>
            <a:noFill/>
            <a:ln w="9525">
              <a:solidFill>
                <a:srgbClr val="000000"/>
              </a:solidFill>
              <a:round/>
              <a:headEnd/>
              <a:tailEnd type="triangle" w="med" len="med"/>
            </a:ln>
          </p:spPr>
          <p:txBody>
            <a:bodyPr/>
            <a:lstStyle/>
            <a:p>
              <a:endParaRPr lang="pl-PL"/>
            </a:p>
          </p:txBody>
        </p:sp>
        <p:sp>
          <p:nvSpPr>
            <p:cNvPr id="16557" name="Line 174"/>
            <p:cNvSpPr>
              <a:spLocks noChangeShapeType="1"/>
            </p:cNvSpPr>
            <p:nvPr/>
          </p:nvSpPr>
          <p:spPr bwMode="auto">
            <a:xfrm flipV="1">
              <a:off x="1973" y="2341"/>
              <a:ext cx="544" cy="454"/>
            </a:xfrm>
            <a:prstGeom prst="line">
              <a:avLst/>
            </a:prstGeom>
            <a:noFill/>
            <a:ln w="9525">
              <a:solidFill>
                <a:srgbClr val="000000"/>
              </a:solidFill>
              <a:round/>
              <a:headEnd/>
              <a:tailEnd type="triangle" w="med" len="med"/>
            </a:ln>
          </p:spPr>
          <p:txBody>
            <a:bodyPr/>
            <a:lstStyle/>
            <a:p>
              <a:endParaRPr lang="pl-PL"/>
            </a:p>
          </p:txBody>
        </p:sp>
        <p:sp>
          <p:nvSpPr>
            <p:cNvPr id="16558" name="Line 176"/>
            <p:cNvSpPr>
              <a:spLocks noChangeShapeType="1"/>
            </p:cNvSpPr>
            <p:nvPr/>
          </p:nvSpPr>
          <p:spPr bwMode="auto">
            <a:xfrm flipV="1">
              <a:off x="1973" y="2205"/>
              <a:ext cx="544" cy="590"/>
            </a:xfrm>
            <a:prstGeom prst="line">
              <a:avLst/>
            </a:prstGeom>
            <a:noFill/>
            <a:ln w="9525">
              <a:solidFill>
                <a:srgbClr val="000000"/>
              </a:solidFill>
              <a:round/>
              <a:headEnd/>
              <a:tailEnd type="triangle" w="med" len="med"/>
            </a:ln>
          </p:spPr>
          <p:txBody>
            <a:bodyPr/>
            <a:lstStyle/>
            <a:p>
              <a:endParaRPr lang="pl-PL"/>
            </a:p>
          </p:txBody>
        </p:sp>
      </p:grpSp>
      <p:sp>
        <p:nvSpPr>
          <p:cNvPr id="16393" name="Text Box 177"/>
          <p:cNvSpPr txBox="1">
            <a:spLocks noChangeArrowheads="1"/>
          </p:cNvSpPr>
          <p:nvPr/>
        </p:nvSpPr>
        <p:spPr bwMode="auto">
          <a:xfrm>
            <a:off x="468313" y="3860800"/>
            <a:ext cx="1871662" cy="830263"/>
          </a:xfrm>
          <a:prstGeom prst="rect">
            <a:avLst/>
          </a:prstGeom>
          <a:noFill/>
          <a:ln w="15875">
            <a:noFill/>
            <a:miter lim="800000"/>
            <a:headEnd/>
            <a:tailEnd/>
          </a:ln>
        </p:spPr>
        <p:txBody>
          <a:bodyPr>
            <a:spAutoFit/>
          </a:bodyPr>
          <a:lstStyle/>
          <a:p>
            <a:pPr>
              <a:spcBef>
                <a:spcPct val="50000"/>
              </a:spcBef>
            </a:pPr>
            <a:r>
              <a:rPr lang="en-US" sz="1600"/>
              <a:t>Location of the detectors on the plate</a:t>
            </a:r>
            <a:endParaRPr lang="ru-RU" sz="1600"/>
          </a:p>
        </p:txBody>
      </p:sp>
      <p:grpSp>
        <p:nvGrpSpPr>
          <p:cNvPr id="18438" name="Group 175"/>
          <p:cNvGrpSpPr>
            <a:grpSpLocks/>
          </p:cNvGrpSpPr>
          <p:nvPr/>
        </p:nvGrpSpPr>
        <p:grpSpPr bwMode="auto">
          <a:xfrm>
            <a:off x="6300788" y="3716338"/>
            <a:ext cx="2232025" cy="1441450"/>
            <a:chOff x="4150" y="2915"/>
            <a:chExt cx="1406" cy="908"/>
          </a:xfrm>
        </p:grpSpPr>
        <p:grpSp>
          <p:nvGrpSpPr>
            <p:cNvPr id="18439" name="Group 179"/>
            <p:cNvGrpSpPr>
              <a:grpSpLocks/>
            </p:cNvGrpSpPr>
            <p:nvPr/>
          </p:nvGrpSpPr>
          <p:grpSpPr bwMode="auto">
            <a:xfrm>
              <a:off x="4286" y="3006"/>
              <a:ext cx="55" cy="737"/>
              <a:chOff x="4377" y="2976"/>
              <a:chExt cx="55" cy="737"/>
            </a:xfrm>
          </p:grpSpPr>
          <p:sp>
            <p:nvSpPr>
              <p:cNvPr id="16549" name="Oval 180"/>
              <p:cNvSpPr>
                <a:spLocks noChangeAspect="1" noChangeArrowheads="1"/>
              </p:cNvSpPr>
              <p:nvPr/>
            </p:nvSpPr>
            <p:spPr bwMode="auto">
              <a:xfrm>
                <a:off x="4377" y="2976"/>
                <a:ext cx="55" cy="56"/>
              </a:xfrm>
              <a:prstGeom prst="ellipse">
                <a:avLst/>
              </a:prstGeom>
              <a:solidFill>
                <a:srgbClr val="FF7C80"/>
              </a:solidFill>
              <a:ln w="6350">
                <a:solidFill>
                  <a:srgbClr val="000000"/>
                </a:solidFill>
                <a:round/>
                <a:headEnd/>
                <a:tailEnd/>
              </a:ln>
            </p:spPr>
            <p:txBody>
              <a:bodyPr anchor="ctr"/>
              <a:lstStyle/>
              <a:p>
                <a:pPr algn="l"/>
                <a:endParaRPr lang="en-US">
                  <a:latin typeface="Times New Roman" pitchFamily="18" charset="0"/>
                </a:endParaRPr>
              </a:p>
            </p:txBody>
          </p:sp>
          <p:sp>
            <p:nvSpPr>
              <p:cNvPr id="16550" name="Oval 181"/>
              <p:cNvSpPr>
                <a:spLocks noChangeAspect="1" noChangeArrowheads="1"/>
              </p:cNvSpPr>
              <p:nvPr/>
            </p:nvSpPr>
            <p:spPr bwMode="auto">
              <a:xfrm>
                <a:off x="4377" y="3147"/>
                <a:ext cx="55" cy="56"/>
              </a:xfrm>
              <a:prstGeom prst="ellipse">
                <a:avLst/>
              </a:prstGeom>
              <a:solidFill>
                <a:srgbClr val="FF7C80"/>
              </a:solidFill>
              <a:ln w="6350">
                <a:solidFill>
                  <a:srgbClr val="000000"/>
                </a:solidFill>
                <a:round/>
                <a:headEnd/>
                <a:tailEnd/>
              </a:ln>
            </p:spPr>
            <p:txBody>
              <a:bodyPr anchor="ctr"/>
              <a:lstStyle/>
              <a:p>
                <a:pPr algn="l"/>
                <a:endParaRPr lang="en-US">
                  <a:latin typeface="Times New Roman" pitchFamily="18" charset="0"/>
                </a:endParaRPr>
              </a:p>
            </p:txBody>
          </p:sp>
          <p:sp>
            <p:nvSpPr>
              <p:cNvPr id="16551" name="Oval 182"/>
              <p:cNvSpPr>
                <a:spLocks noChangeAspect="1" noChangeArrowheads="1"/>
              </p:cNvSpPr>
              <p:nvPr/>
            </p:nvSpPr>
            <p:spPr bwMode="auto">
              <a:xfrm>
                <a:off x="4377" y="3294"/>
                <a:ext cx="55" cy="56"/>
              </a:xfrm>
              <a:prstGeom prst="ellipse">
                <a:avLst/>
              </a:prstGeom>
              <a:solidFill>
                <a:srgbClr val="FF7C80"/>
              </a:solidFill>
              <a:ln w="6350">
                <a:solidFill>
                  <a:srgbClr val="000000"/>
                </a:solidFill>
                <a:round/>
                <a:headEnd/>
                <a:tailEnd/>
              </a:ln>
            </p:spPr>
            <p:txBody>
              <a:bodyPr anchor="ctr"/>
              <a:lstStyle/>
              <a:p>
                <a:pPr algn="l"/>
                <a:endParaRPr lang="en-US">
                  <a:latin typeface="Times New Roman" pitchFamily="18" charset="0"/>
                </a:endParaRPr>
              </a:p>
            </p:txBody>
          </p:sp>
          <p:sp>
            <p:nvSpPr>
              <p:cNvPr id="16552" name="Oval 183"/>
              <p:cNvSpPr>
                <a:spLocks noChangeAspect="1" noChangeArrowheads="1"/>
              </p:cNvSpPr>
              <p:nvPr/>
            </p:nvSpPr>
            <p:spPr bwMode="auto">
              <a:xfrm>
                <a:off x="4377" y="3475"/>
                <a:ext cx="55" cy="56"/>
              </a:xfrm>
              <a:prstGeom prst="ellipse">
                <a:avLst/>
              </a:prstGeom>
              <a:solidFill>
                <a:srgbClr val="FF7C80"/>
              </a:solidFill>
              <a:ln w="6350">
                <a:solidFill>
                  <a:srgbClr val="000000"/>
                </a:solidFill>
                <a:round/>
                <a:headEnd/>
                <a:tailEnd/>
              </a:ln>
            </p:spPr>
            <p:txBody>
              <a:bodyPr anchor="ctr"/>
              <a:lstStyle/>
              <a:p>
                <a:pPr algn="l"/>
                <a:endParaRPr lang="en-US">
                  <a:latin typeface="Times New Roman" pitchFamily="18" charset="0"/>
                </a:endParaRPr>
              </a:p>
            </p:txBody>
          </p:sp>
          <p:sp>
            <p:nvSpPr>
              <p:cNvPr id="16553" name="Oval 184"/>
              <p:cNvSpPr>
                <a:spLocks noChangeAspect="1" noChangeArrowheads="1"/>
              </p:cNvSpPr>
              <p:nvPr/>
            </p:nvSpPr>
            <p:spPr bwMode="auto">
              <a:xfrm>
                <a:off x="4377" y="3657"/>
                <a:ext cx="55" cy="56"/>
              </a:xfrm>
              <a:prstGeom prst="ellipse">
                <a:avLst/>
              </a:prstGeom>
              <a:solidFill>
                <a:srgbClr val="FF7C80"/>
              </a:solidFill>
              <a:ln w="6350">
                <a:solidFill>
                  <a:srgbClr val="000000"/>
                </a:solidFill>
                <a:round/>
                <a:headEnd/>
                <a:tailEnd/>
              </a:ln>
            </p:spPr>
            <p:txBody>
              <a:bodyPr anchor="ctr"/>
              <a:lstStyle/>
              <a:p>
                <a:pPr algn="l"/>
                <a:endParaRPr lang="en-US">
                  <a:latin typeface="Times New Roman" pitchFamily="18" charset="0"/>
                </a:endParaRPr>
              </a:p>
            </p:txBody>
          </p:sp>
        </p:grpSp>
        <p:grpSp>
          <p:nvGrpSpPr>
            <p:cNvPr id="18440" name="Group 182"/>
            <p:cNvGrpSpPr>
              <a:grpSpLocks/>
            </p:cNvGrpSpPr>
            <p:nvPr/>
          </p:nvGrpSpPr>
          <p:grpSpPr bwMode="auto">
            <a:xfrm>
              <a:off x="4150" y="2915"/>
              <a:ext cx="1406" cy="908"/>
              <a:chOff x="4150" y="2915"/>
              <a:chExt cx="1406" cy="908"/>
            </a:xfrm>
          </p:grpSpPr>
          <p:sp>
            <p:nvSpPr>
              <p:cNvPr id="16547" name="Text Box 2"/>
              <p:cNvSpPr txBox="1">
                <a:spLocks noChangeArrowheads="1"/>
              </p:cNvSpPr>
              <p:nvPr/>
            </p:nvSpPr>
            <p:spPr bwMode="auto">
              <a:xfrm>
                <a:off x="4331" y="2915"/>
                <a:ext cx="1225" cy="828"/>
              </a:xfrm>
              <a:prstGeom prst="rect">
                <a:avLst/>
              </a:prstGeom>
              <a:noFill/>
              <a:ln w="9525">
                <a:noFill/>
                <a:miter lim="800000"/>
                <a:headEnd/>
                <a:tailEnd/>
              </a:ln>
            </p:spPr>
            <p:txBody>
              <a:bodyPr>
                <a:spAutoFit/>
              </a:bodyPr>
              <a:lstStyle/>
              <a:p>
                <a:pPr marL="457200" indent="-457200" algn="l"/>
                <a:r>
                  <a:rPr lang="pt-BR" sz="1600" b="1" dirty="0" smtClean="0">
                    <a:solidFill>
                      <a:srgbClr val="000000"/>
                    </a:solidFill>
                  </a:rPr>
                  <a:t>5 </a:t>
                </a:r>
                <a:r>
                  <a:rPr lang="pt-BR" sz="1600" dirty="0" smtClean="0">
                    <a:solidFill>
                      <a:srgbClr val="000000"/>
                    </a:solidFill>
                  </a:rPr>
                  <a:t>   R = -80 </a:t>
                </a:r>
                <a:r>
                  <a:rPr lang="en-US" sz="1600" dirty="0" smtClean="0">
                    <a:solidFill>
                      <a:srgbClr val="000000"/>
                    </a:solidFill>
                  </a:rPr>
                  <a:t>mm</a:t>
                </a:r>
                <a:endParaRPr lang="ru-RU" sz="1600" dirty="0" smtClean="0">
                  <a:solidFill>
                    <a:srgbClr val="000000"/>
                  </a:solidFill>
                </a:endParaRPr>
              </a:p>
              <a:p>
                <a:pPr marL="457200" indent="-457200" algn="l"/>
                <a:r>
                  <a:rPr lang="pt-BR" sz="1600" b="1" dirty="0" smtClean="0">
                    <a:solidFill>
                      <a:srgbClr val="000000"/>
                    </a:solidFill>
                  </a:rPr>
                  <a:t>1</a:t>
                </a:r>
                <a:r>
                  <a:rPr lang="pt-BR" sz="1600" dirty="0" smtClean="0">
                    <a:solidFill>
                      <a:srgbClr val="000000"/>
                    </a:solidFill>
                  </a:rPr>
                  <a:t>    </a:t>
                </a:r>
                <a:r>
                  <a:rPr lang="pt-BR" sz="1600" dirty="0">
                    <a:solidFill>
                      <a:srgbClr val="000000"/>
                    </a:solidFill>
                  </a:rPr>
                  <a:t>R =  0 </a:t>
                </a:r>
              </a:p>
              <a:p>
                <a:pPr marL="457200" indent="-457200" algn="l"/>
                <a:r>
                  <a:rPr lang="pt-BR" sz="1600" b="1" dirty="0">
                    <a:solidFill>
                      <a:srgbClr val="000000"/>
                    </a:solidFill>
                  </a:rPr>
                  <a:t>2</a:t>
                </a:r>
                <a:r>
                  <a:rPr lang="pt-BR" sz="1600" dirty="0">
                    <a:solidFill>
                      <a:srgbClr val="000000"/>
                    </a:solidFill>
                  </a:rPr>
                  <a:t>    R =  40 </a:t>
                </a:r>
                <a:r>
                  <a:rPr lang="en-US" sz="1600" dirty="0">
                    <a:solidFill>
                      <a:srgbClr val="000000"/>
                    </a:solidFill>
                  </a:rPr>
                  <a:t>mm</a:t>
                </a:r>
                <a:endParaRPr lang="pt-BR" sz="1600" dirty="0">
                  <a:solidFill>
                    <a:srgbClr val="000000"/>
                  </a:solidFill>
                </a:endParaRPr>
              </a:p>
              <a:p>
                <a:pPr marL="457200" indent="-457200" algn="l"/>
                <a:r>
                  <a:rPr lang="pt-BR" sz="1600" b="1" dirty="0">
                    <a:solidFill>
                      <a:srgbClr val="000000"/>
                    </a:solidFill>
                  </a:rPr>
                  <a:t>3 </a:t>
                </a:r>
                <a:r>
                  <a:rPr lang="pt-BR" sz="1600" dirty="0">
                    <a:solidFill>
                      <a:srgbClr val="000000"/>
                    </a:solidFill>
                  </a:rPr>
                  <a:t>   R =  80 </a:t>
                </a:r>
                <a:r>
                  <a:rPr lang="en-US" sz="1600" dirty="0">
                    <a:solidFill>
                      <a:srgbClr val="000000"/>
                    </a:solidFill>
                  </a:rPr>
                  <a:t>mm</a:t>
                </a:r>
                <a:endParaRPr lang="pt-BR" sz="1600" b="1" dirty="0">
                  <a:solidFill>
                    <a:srgbClr val="000000"/>
                  </a:solidFill>
                </a:endParaRPr>
              </a:p>
              <a:p>
                <a:pPr marL="457200" indent="-457200" algn="l"/>
                <a:r>
                  <a:rPr lang="pt-BR" sz="1600" b="1" dirty="0" smtClean="0">
                    <a:solidFill>
                      <a:srgbClr val="000000"/>
                    </a:solidFill>
                  </a:rPr>
                  <a:t>4</a:t>
                </a:r>
                <a:r>
                  <a:rPr lang="pt-BR" sz="1600" dirty="0" smtClean="0">
                    <a:solidFill>
                      <a:srgbClr val="000000"/>
                    </a:solidFill>
                  </a:rPr>
                  <a:t>    R </a:t>
                </a:r>
                <a:r>
                  <a:rPr lang="pt-BR" sz="1600" dirty="0">
                    <a:solidFill>
                      <a:srgbClr val="000000"/>
                    </a:solidFill>
                  </a:rPr>
                  <a:t>=  120 </a:t>
                </a:r>
                <a:r>
                  <a:rPr lang="en-US" sz="1600" dirty="0" smtClean="0">
                    <a:solidFill>
                      <a:srgbClr val="000000"/>
                    </a:solidFill>
                  </a:rPr>
                  <a:t>mm</a:t>
                </a:r>
                <a:endParaRPr lang="pt-BR" sz="1600" dirty="0">
                  <a:solidFill>
                    <a:srgbClr val="000000"/>
                  </a:solidFill>
                </a:endParaRPr>
              </a:p>
            </p:txBody>
          </p:sp>
          <p:sp>
            <p:nvSpPr>
              <p:cNvPr id="16548" name="AutoShape 185"/>
              <p:cNvSpPr>
                <a:spLocks/>
              </p:cNvSpPr>
              <p:nvPr/>
            </p:nvSpPr>
            <p:spPr bwMode="auto">
              <a:xfrm>
                <a:off x="4150" y="2961"/>
                <a:ext cx="91" cy="862"/>
              </a:xfrm>
              <a:prstGeom prst="leftBrace">
                <a:avLst>
                  <a:gd name="adj1" fmla="val 78938"/>
                  <a:gd name="adj2" fmla="val 50000"/>
                </a:avLst>
              </a:prstGeom>
              <a:noFill/>
              <a:ln w="9525">
                <a:solidFill>
                  <a:srgbClr val="000000"/>
                </a:solidFill>
                <a:round/>
                <a:headEnd/>
                <a:tailEnd/>
              </a:ln>
            </p:spPr>
            <p:txBody>
              <a:bodyPr wrap="none" anchor="ctr"/>
              <a:lstStyle/>
              <a:p>
                <a:pPr algn="l"/>
                <a:endParaRPr lang="en-US">
                  <a:latin typeface="Times New Roman" pitchFamily="18" charset="0"/>
                </a:endParaRPr>
              </a:p>
            </p:txBody>
          </p:sp>
        </p:grpSp>
      </p:grpSp>
      <p:grpSp>
        <p:nvGrpSpPr>
          <p:cNvPr id="18441" name="Group 188"/>
          <p:cNvGrpSpPr>
            <a:grpSpLocks/>
          </p:cNvGrpSpPr>
          <p:nvPr/>
        </p:nvGrpSpPr>
        <p:grpSpPr bwMode="auto">
          <a:xfrm>
            <a:off x="468313" y="1268413"/>
            <a:ext cx="2300287" cy="2344737"/>
            <a:chOff x="295" y="1071"/>
            <a:chExt cx="1449" cy="1477"/>
          </a:xfrm>
        </p:grpSpPr>
        <p:grpSp>
          <p:nvGrpSpPr>
            <p:cNvPr id="18442" name="Group 189"/>
            <p:cNvGrpSpPr>
              <a:grpSpLocks/>
            </p:cNvGrpSpPr>
            <p:nvPr/>
          </p:nvGrpSpPr>
          <p:grpSpPr bwMode="auto">
            <a:xfrm>
              <a:off x="295" y="1071"/>
              <a:ext cx="1449" cy="1477"/>
              <a:chOff x="295" y="1071"/>
              <a:chExt cx="1449" cy="1477"/>
            </a:xfrm>
          </p:grpSpPr>
          <p:sp>
            <p:nvSpPr>
              <p:cNvPr id="16404" name="AutoShape 188"/>
              <p:cNvSpPr>
                <a:spLocks noChangeAspect="1" noChangeArrowheads="1" noTextEdit="1"/>
              </p:cNvSpPr>
              <p:nvPr/>
            </p:nvSpPr>
            <p:spPr bwMode="auto">
              <a:xfrm>
                <a:off x="295" y="1071"/>
                <a:ext cx="1449" cy="1467"/>
              </a:xfrm>
              <a:prstGeom prst="rect">
                <a:avLst/>
              </a:prstGeom>
              <a:noFill/>
              <a:ln w="9525">
                <a:noFill/>
                <a:miter lim="800000"/>
                <a:headEnd/>
                <a:tailEnd/>
              </a:ln>
            </p:spPr>
            <p:txBody>
              <a:bodyPr/>
              <a:lstStyle/>
              <a:p>
                <a:endParaRPr lang="pl-PL"/>
              </a:p>
            </p:txBody>
          </p:sp>
          <p:grpSp>
            <p:nvGrpSpPr>
              <p:cNvPr id="18443" name="Group 189"/>
              <p:cNvGrpSpPr>
                <a:grpSpLocks/>
              </p:cNvGrpSpPr>
              <p:nvPr/>
            </p:nvGrpSpPr>
            <p:grpSpPr bwMode="auto">
              <a:xfrm>
                <a:off x="440" y="1071"/>
                <a:ext cx="1304" cy="1306"/>
                <a:chOff x="4277" y="1432"/>
                <a:chExt cx="1192" cy="1194"/>
              </a:xfrm>
            </p:grpSpPr>
            <p:sp>
              <p:nvSpPr>
                <p:cNvPr id="16543" name="Freeform 190"/>
                <p:cNvSpPr>
                  <a:spLocks noChangeAspect="1"/>
                </p:cNvSpPr>
                <p:nvPr/>
              </p:nvSpPr>
              <p:spPr bwMode="auto">
                <a:xfrm>
                  <a:off x="4277" y="1435"/>
                  <a:ext cx="1188" cy="1188"/>
                </a:xfrm>
                <a:custGeom>
                  <a:avLst/>
                  <a:gdLst>
                    <a:gd name="T0" fmla="*/ 878 w 1188"/>
                    <a:gd name="T1" fmla="*/ 861 h 1188"/>
                    <a:gd name="T2" fmla="*/ 883 w 1188"/>
                    <a:gd name="T3" fmla="*/ 621 h 1188"/>
                    <a:gd name="T4" fmla="*/ 1188 w 1188"/>
                    <a:gd name="T5" fmla="*/ 635 h 1188"/>
                    <a:gd name="T6" fmla="*/ 1187 w 1188"/>
                    <a:gd name="T7" fmla="*/ 1185 h 1188"/>
                    <a:gd name="T8" fmla="*/ 3 w 1188"/>
                    <a:gd name="T9" fmla="*/ 1188 h 1188"/>
                    <a:gd name="T10" fmla="*/ 0 w 1188"/>
                    <a:gd name="T11" fmla="*/ 619 h 1188"/>
                    <a:gd name="T12" fmla="*/ 0 w 1188"/>
                    <a:gd name="T13" fmla="*/ 1 h 1188"/>
                    <a:gd name="T14" fmla="*/ 1182 w 1188"/>
                    <a:gd name="T15" fmla="*/ 0 h 1188"/>
                    <a:gd name="T16" fmla="*/ 1188 w 1188"/>
                    <a:gd name="T17" fmla="*/ 635 h 1188"/>
                    <a:gd name="T18" fmla="*/ 876 w 1188"/>
                    <a:gd name="T19" fmla="*/ 621 h 1188"/>
                    <a:gd name="T20" fmla="*/ 858 w 1188"/>
                    <a:gd name="T21" fmla="*/ 357 h 1188"/>
                    <a:gd name="T22" fmla="*/ 274 w 1188"/>
                    <a:gd name="T23" fmla="*/ 351 h 1188"/>
                    <a:gd name="T24" fmla="*/ 267 w 1188"/>
                    <a:gd name="T25" fmla="*/ 602 h 1188"/>
                    <a:gd name="T26" fmla="*/ 267 w 1188"/>
                    <a:gd name="T27" fmla="*/ 898 h 1188"/>
                    <a:gd name="T28" fmla="*/ 426 w 1188"/>
                    <a:gd name="T29" fmla="*/ 953 h 1188"/>
                    <a:gd name="T30" fmla="*/ 576 w 1188"/>
                    <a:gd name="T31" fmla="*/ 983 h 1188"/>
                    <a:gd name="T32" fmla="*/ 727 w 1188"/>
                    <a:gd name="T33" fmla="*/ 962 h 11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8"/>
                    <a:gd name="T52" fmla="*/ 0 h 1188"/>
                    <a:gd name="T53" fmla="*/ 1188 w 1188"/>
                    <a:gd name="T54" fmla="*/ 1188 h 11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8" h="1188">
                      <a:moveTo>
                        <a:pt x="878" y="861"/>
                      </a:moveTo>
                      <a:lnTo>
                        <a:pt x="883" y="621"/>
                      </a:lnTo>
                      <a:lnTo>
                        <a:pt x="1188" y="635"/>
                      </a:lnTo>
                      <a:lnTo>
                        <a:pt x="1187" y="1185"/>
                      </a:lnTo>
                      <a:lnTo>
                        <a:pt x="3" y="1188"/>
                      </a:lnTo>
                      <a:lnTo>
                        <a:pt x="0" y="619"/>
                      </a:lnTo>
                      <a:lnTo>
                        <a:pt x="0" y="1"/>
                      </a:lnTo>
                      <a:lnTo>
                        <a:pt x="1182" y="0"/>
                      </a:lnTo>
                      <a:lnTo>
                        <a:pt x="1188" y="635"/>
                      </a:lnTo>
                      <a:lnTo>
                        <a:pt x="876" y="621"/>
                      </a:lnTo>
                      <a:lnTo>
                        <a:pt x="858" y="357"/>
                      </a:lnTo>
                      <a:lnTo>
                        <a:pt x="274" y="351"/>
                      </a:lnTo>
                      <a:lnTo>
                        <a:pt x="267" y="602"/>
                      </a:lnTo>
                      <a:lnTo>
                        <a:pt x="267" y="898"/>
                      </a:lnTo>
                      <a:lnTo>
                        <a:pt x="426" y="953"/>
                      </a:lnTo>
                      <a:lnTo>
                        <a:pt x="576" y="983"/>
                      </a:lnTo>
                      <a:lnTo>
                        <a:pt x="727" y="962"/>
                      </a:lnTo>
                    </a:path>
                  </a:pathLst>
                </a:custGeom>
                <a:solidFill>
                  <a:srgbClr val="C0C0C0"/>
                </a:solidFill>
                <a:ln w="9525">
                  <a:noFill/>
                  <a:round/>
                  <a:headEnd/>
                  <a:tailEnd/>
                </a:ln>
              </p:spPr>
              <p:txBody>
                <a:bodyPr/>
                <a:lstStyle/>
                <a:p>
                  <a:endParaRPr lang="pl-PL"/>
                </a:p>
              </p:txBody>
            </p:sp>
            <p:sp>
              <p:nvSpPr>
                <p:cNvPr id="16544" name="AutoShape 191"/>
                <p:cNvSpPr>
                  <a:spLocks noChangeAspect="1" noChangeArrowheads="1"/>
                </p:cNvSpPr>
                <p:nvPr/>
              </p:nvSpPr>
              <p:spPr bwMode="auto">
                <a:xfrm>
                  <a:off x="4277" y="1432"/>
                  <a:ext cx="1192" cy="1194"/>
                </a:xfrm>
                <a:prstGeom prst="cube">
                  <a:avLst>
                    <a:gd name="adj" fmla="val 778"/>
                  </a:avLst>
                </a:prstGeom>
                <a:noFill/>
                <a:ln w="12700">
                  <a:solidFill>
                    <a:srgbClr val="000000"/>
                  </a:solidFill>
                  <a:miter lim="800000"/>
                  <a:headEnd/>
                  <a:tailEnd/>
                </a:ln>
              </p:spPr>
              <p:txBody>
                <a:bodyPr anchor="ctr"/>
                <a:lstStyle/>
                <a:p>
                  <a:pPr algn="l"/>
                  <a:endParaRPr lang="en-US">
                    <a:latin typeface="Times New Roman" pitchFamily="18" charset="0"/>
                  </a:endParaRPr>
                </a:p>
              </p:txBody>
            </p:sp>
          </p:grpSp>
          <p:sp>
            <p:nvSpPr>
              <p:cNvPr id="16406" name="AutoShape 192"/>
              <p:cNvSpPr>
                <a:spLocks noChangeAspect="1" noChangeArrowheads="1"/>
              </p:cNvSpPr>
              <p:nvPr/>
            </p:nvSpPr>
            <p:spPr bwMode="auto">
              <a:xfrm rot="-8090969">
                <a:off x="424" y="2255"/>
                <a:ext cx="42" cy="251"/>
              </a:xfrm>
              <a:prstGeom prst="can">
                <a:avLst>
                  <a:gd name="adj" fmla="val 98164"/>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407" name="AutoShape 193"/>
              <p:cNvSpPr>
                <a:spLocks noChangeAspect="1" noChangeArrowheads="1"/>
              </p:cNvSpPr>
              <p:nvPr/>
            </p:nvSpPr>
            <p:spPr bwMode="auto">
              <a:xfrm rot="-8090969">
                <a:off x="1550" y="2256"/>
                <a:ext cx="42" cy="250"/>
              </a:xfrm>
              <a:prstGeom prst="can">
                <a:avLst>
                  <a:gd name="adj" fmla="val 97773"/>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408" name="AutoShape 194"/>
              <p:cNvSpPr>
                <a:spLocks noChangeAspect="1" noChangeArrowheads="1"/>
              </p:cNvSpPr>
              <p:nvPr/>
            </p:nvSpPr>
            <p:spPr bwMode="auto">
              <a:xfrm rot="-8090969">
                <a:off x="1551" y="1118"/>
                <a:ext cx="42" cy="250"/>
              </a:xfrm>
              <a:prstGeom prst="can">
                <a:avLst>
                  <a:gd name="adj" fmla="val 97773"/>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409" name="AutoShape 195"/>
              <p:cNvSpPr>
                <a:spLocks noChangeAspect="1" noChangeArrowheads="1"/>
              </p:cNvSpPr>
              <p:nvPr/>
            </p:nvSpPr>
            <p:spPr bwMode="auto">
              <a:xfrm rot="-8090969">
                <a:off x="440" y="1119"/>
                <a:ext cx="40" cy="253"/>
              </a:xfrm>
              <a:prstGeom prst="can">
                <a:avLst>
                  <a:gd name="adj" fmla="val 103894"/>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rot="10800000" anchor="ctr"/>
              <a:lstStyle/>
              <a:p>
                <a:pPr algn="l"/>
                <a:endParaRPr lang="en-US">
                  <a:latin typeface="Times New Roman" pitchFamily="18" charset="0"/>
                </a:endParaRPr>
              </a:p>
            </p:txBody>
          </p:sp>
          <p:sp>
            <p:nvSpPr>
              <p:cNvPr id="16410" name="Freeform 196"/>
              <p:cNvSpPr>
                <a:spLocks noChangeAspect="1"/>
              </p:cNvSpPr>
              <p:nvPr/>
            </p:nvSpPr>
            <p:spPr bwMode="auto">
              <a:xfrm>
                <a:off x="782" y="1721"/>
                <a:ext cx="317" cy="312"/>
              </a:xfrm>
              <a:custGeom>
                <a:avLst/>
                <a:gdLst>
                  <a:gd name="T0" fmla="*/ 1040 w 290"/>
                  <a:gd name="T1" fmla="*/ 166 h 286"/>
                  <a:gd name="T2" fmla="*/ 641 w 290"/>
                  <a:gd name="T3" fmla="*/ 463 h 286"/>
                  <a:gd name="T4" fmla="*/ 334 w 290"/>
                  <a:gd name="T5" fmla="*/ 776 h 286"/>
                  <a:gd name="T6" fmla="*/ 56 w 290"/>
                  <a:gd name="T7" fmla="*/ 1282 h 286"/>
                  <a:gd name="T8" fmla="*/ 0 w 290"/>
                  <a:gd name="T9" fmla="*/ 1677 h 286"/>
                  <a:gd name="T10" fmla="*/ 16 w 290"/>
                  <a:gd name="T11" fmla="*/ 2251 h 286"/>
                  <a:gd name="T12" fmla="*/ 139 w 290"/>
                  <a:gd name="T13" fmla="*/ 2784 h 286"/>
                  <a:gd name="T14" fmla="*/ 512 w 290"/>
                  <a:gd name="T15" fmla="*/ 3271 h 286"/>
                  <a:gd name="T16" fmla="*/ 1251 w 290"/>
                  <a:gd name="T17" fmla="*/ 3781 h 286"/>
                  <a:gd name="T18" fmla="*/ 1948 w 290"/>
                  <a:gd name="T19" fmla="*/ 3901 h 286"/>
                  <a:gd name="T20" fmla="*/ 2822 w 290"/>
                  <a:gd name="T21" fmla="*/ 3819 h 286"/>
                  <a:gd name="T22" fmla="*/ 3465 w 290"/>
                  <a:gd name="T23" fmla="*/ 3481 h 286"/>
                  <a:gd name="T24" fmla="*/ 4038 w 290"/>
                  <a:gd name="T25" fmla="*/ 2617 h 286"/>
                  <a:gd name="T26" fmla="*/ 3231 w 290"/>
                  <a:gd name="T27" fmla="*/ 2697 h 286"/>
                  <a:gd name="T28" fmla="*/ 2544 w 290"/>
                  <a:gd name="T29" fmla="*/ 2509 h 286"/>
                  <a:gd name="T30" fmla="*/ 2006 w 290"/>
                  <a:gd name="T31" fmla="*/ 2152 h 286"/>
                  <a:gd name="T32" fmla="*/ 1643 w 290"/>
                  <a:gd name="T33" fmla="*/ 1637 h 286"/>
                  <a:gd name="T34" fmla="*/ 1405 w 290"/>
                  <a:gd name="T35" fmla="*/ 1051 h 286"/>
                  <a:gd name="T36" fmla="*/ 1394 w 290"/>
                  <a:gd name="T37" fmla="*/ 503 h 286"/>
                  <a:gd name="T38" fmla="*/ 1535 w 290"/>
                  <a:gd name="T39" fmla="*/ 0 h 286"/>
                  <a:gd name="T40" fmla="*/ 1040 w 290"/>
                  <a:gd name="T41" fmla="*/ 16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0"/>
                  <a:gd name="T64" fmla="*/ 0 h 286"/>
                  <a:gd name="T65" fmla="*/ 290 w 290"/>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0" h="286">
                    <a:moveTo>
                      <a:pt x="75" y="12"/>
                    </a:moveTo>
                    <a:lnTo>
                      <a:pt x="46" y="34"/>
                    </a:lnTo>
                    <a:lnTo>
                      <a:pt x="24" y="57"/>
                    </a:lnTo>
                    <a:lnTo>
                      <a:pt x="4" y="94"/>
                    </a:lnTo>
                    <a:lnTo>
                      <a:pt x="0" y="123"/>
                    </a:lnTo>
                    <a:lnTo>
                      <a:pt x="1" y="165"/>
                    </a:lnTo>
                    <a:lnTo>
                      <a:pt x="10" y="204"/>
                    </a:lnTo>
                    <a:lnTo>
                      <a:pt x="37" y="240"/>
                    </a:lnTo>
                    <a:lnTo>
                      <a:pt x="90" y="277"/>
                    </a:lnTo>
                    <a:lnTo>
                      <a:pt x="140" y="286"/>
                    </a:lnTo>
                    <a:lnTo>
                      <a:pt x="203" y="280"/>
                    </a:lnTo>
                    <a:lnTo>
                      <a:pt x="249" y="255"/>
                    </a:lnTo>
                    <a:lnTo>
                      <a:pt x="290" y="192"/>
                    </a:lnTo>
                    <a:lnTo>
                      <a:pt x="232" y="198"/>
                    </a:lnTo>
                    <a:lnTo>
                      <a:pt x="183" y="184"/>
                    </a:lnTo>
                    <a:lnTo>
                      <a:pt x="144" y="158"/>
                    </a:lnTo>
                    <a:lnTo>
                      <a:pt x="118" y="120"/>
                    </a:lnTo>
                    <a:lnTo>
                      <a:pt x="101" y="77"/>
                    </a:lnTo>
                    <a:lnTo>
                      <a:pt x="100" y="37"/>
                    </a:lnTo>
                    <a:lnTo>
                      <a:pt x="110" y="0"/>
                    </a:lnTo>
                    <a:lnTo>
                      <a:pt x="75" y="12"/>
                    </a:lnTo>
                    <a:close/>
                  </a:path>
                </a:pathLst>
              </a:custGeom>
              <a:solidFill>
                <a:srgbClr val="DDDDDD"/>
              </a:solidFill>
              <a:ln w="9525">
                <a:noFill/>
                <a:round/>
                <a:headEnd/>
                <a:tailEnd/>
              </a:ln>
            </p:spPr>
            <p:txBody>
              <a:bodyPr/>
              <a:lstStyle/>
              <a:p>
                <a:endParaRPr lang="pl-PL"/>
              </a:p>
            </p:txBody>
          </p:sp>
          <p:sp>
            <p:nvSpPr>
              <p:cNvPr id="16411" name="Arc 197"/>
              <p:cNvSpPr>
                <a:spLocks noChangeAspect="1"/>
              </p:cNvSpPr>
              <p:nvPr/>
            </p:nvSpPr>
            <p:spPr bwMode="auto">
              <a:xfrm flipH="1" flipV="1">
                <a:off x="890" y="1717"/>
                <a:ext cx="206" cy="221"/>
              </a:xfrm>
              <a:custGeom>
                <a:avLst/>
                <a:gdLst>
                  <a:gd name="T0" fmla="*/ 0 w 26893"/>
                  <a:gd name="T1" fmla="*/ 0 h 30052"/>
                  <a:gd name="T2" fmla="*/ 0 w 26893"/>
                  <a:gd name="T3" fmla="*/ 0 h 30052"/>
                  <a:gd name="T4" fmla="*/ 0 w 26893"/>
                  <a:gd name="T5" fmla="*/ 0 h 30052"/>
                  <a:gd name="T6" fmla="*/ 0 60000 65536"/>
                  <a:gd name="T7" fmla="*/ 0 60000 65536"/>
                  <a:gd name="T8" fmla="*/ 0 60000 65536"/>
                  <a:gd name="T9" fmla="*/ 0 w 26893"/>
                  <a:gd name="T10" fmla="*/ 0 h 30052"/>
                  <a:gd name="T11" fmla="*/ 26893 w 26893"/>
                  <a:gd name="T12" fmla="*/ 30052 h 30052"/>
                </a:gdLst>
                <a:ahLst/>
                <a:cxnLst>
                  <a:cxn ang="T6">
                    <a:pos x="T0" y="T1"/>
                  </a:cxn>
                  <a:cxn ang="T7">
                    <a:pos x="T2" y="T3"/>
                  </a:cxn>
                  <a:cxn ang="T8">
                    <a:pos x="T4" y="T5"/>
                  </a:cxn>
                </a:cxnLst>
                <a:rect l="T9" t="T10" r="T11" b="T12"/>
                <a:pathLst>
                  <a:path w="26893" h="30052" fill="none" extrusionOk="0">
                    <a:moveTo>
                      <a:pt x="-1" y="658"/>
                    </a:moveTo>
                    <a:cubicBezTo>
                      <a:pt x="1730" y="221"/>
                      <a:pt x="3508" y="-1"/>
                      <a:pt x="5293" y="0"/>
                    </a:cubicBezTo>
                    <a:cubicBezTo>
                      <a:pt x="17222" y="0"/>
                      <a:pt x="26893" y="9670"/>
                      <a:pt x="26893" y="21600"/>
                    </a:cubicBezTo>
                    <a:cubicBezTo>
                      <a:pt x="26893" y="24504"/>
                      <a:pt x="26307" y="27379"/>
                      <a:pt x="25170" y="30051"/>
                    </a:cubicBezTo>
                  </a:path>
                  <a:path w="26893" h="30052" stroke="0" extrusionOk="0">
                    <a:moveTo>
                      <a:pt x="-1" y="658"/>
                    </a:moveTo>
                    <a:cubicBezTo>
                      <a:pt x="1730" y="221"/>
                      <a:pt x="3508" y="-1"/>
                      <a:pt x="5293" y="0"/>
                    </a:cubicBezTo>
                    <a:cubicBezTo>
                      <a:pt x="17222" y="0"/>
                      <a:pt x="26893" y="9670"/>
                      <a:pt x="26893" y="21600"/>
                    </a:cubicBezTo>
                    <a:cubicBezTo>
                      <a:pt x="26893" y="24504"/>
                      <a:pt x="26307" y="27379"/>
                      <a:pt x="25170" y="30051"/>
                    </a:cubicBezTo>
                    <a:lnTo>
                      <a:pt x="5293" y="21600"/>
                    </a:lnTo>
                    <a:lnTo>
                      <a:pt x="-1" y="658"/>
                    </a:lnTo>
                    <a:close/>
                  </a:path>
                </a:pathLst>
              </a:custGeom>
              <a:noFill/>
              <a:ln w="9525">
                <a:solidFill>
                  <a:srgbClr val="000000"/>
                </a:solidFill>
                <a:round/>
                <a:headEnd/>
                <a:tailEnd/>
              </a:ln>
            </p:spPr>
            <p:txBody>
              <a:bodyPr anchor="ctr"/>
              <a:lstStyle/>
              <a:p>
                <a:endParaRPr lang="pl-PL"/>
              </a:p>
            </p:txBody>
          </p:sp>
          <p:grpSp>
            <p:nvGrpSpPr>
              <p:cNvPr id="18444" name="Group 198"/>
              <p:cNvGrpSpPr>
                <a:grpSpLocks/>
              </p:cNvGrpSpPr>
              <p:nvPr/>
            </p:nvGrpSpPr>
            <p:grpSpPr bwMode="auto">
              <a:xfrm>
                <a:off x="312" y="1190"/>
                <a:ext cx="1399" cy="1234"/>
                <a:chOff x="4159" y="1541"/>
                <a:chExt cx="1280" cy="1128"/>
              </a:xfrm>
            </p:grpSpPr>
            <p:sp>
              <p:nvSpPr>
                <p:cNvPr id="16442" name="Freeform 199"/>
                <p:cNvSpPr>
                  <a:spLocks noChangeAspect="1"/>
                </p:cNvSpPr>
                <p:nvPr/>
              </p:nvSpPr>
              <p:spPr bwMode="auto">
                <a:xfrm>
                  <a:off x="4159" y="1657"/>
                  <a:ext cx="1154" cy="1012"/>
                </a:xfrm>
                <a:custGeom>
                  <a:avLst/>
                  <a:gdLst>
                    <a:gd name="T0" fmla="*/ 291 w 1154"/>
                    <a:gd name="T1" fmla="*/ 0 h 1012"/>
                    <a:gd name="T2" fmla="*/ 0 w 1154"/>
                    <a:gd name="T3" fmla="*/ 515 h 1012"/>
                    <a:gd name="T4" fmla="*/ 287 w 1154"/>
                    <a:gd name="T5" fmla="*/ 1008 h 1012"/>
                    <a:gd name="T6" fmla="*/ 869 w 1154"/>
                    <a:gd name="T7" fmla="*/ 1012 h 1012"/>
                    <a:gd name="T8" fmla="*/ 1154 w 1154"/>
                    <a:gd name="T9" fmla="*/ 511 h 1012"/>
                    <a:gd name="T10" fmla="*/ 869 w 1154"/>
                    <a:gd name="T11" fmla="*/ 6 h 1012"/>
                    <a:gd name="T12" fmla="*/ 734 w 1154"/>
                    <a:gd name="T13" fmla="*/ 2 h 1012"/>
                    <a:gd name="T14" fmla="*/ 727 w 1154"/>
                    <a:gd name="T15" fmla="*/ 467 h 1012"/>
                    <a:gd name="T16" fmla="*/ 728 w 1154"/>
                    <a:gd name="T17" fmla="*/ 500 h 1012"/>
                    <a:gd name="T18" fmla="*/ 728 w 1154"/>
                    <a:gd name="T19" fmla="*/ 548 h 1012"/>
                    <a:gd name="T20" fmla="*/ 703 w 1154"/>
                    <a:gd name="T21" fmla="*/ 589 h 1012"/>
                    <a:gd name="T22" fmla="*/ 663 w 1154"/>
                    <a:gd name="T23" fmla="*/ 635 h 1012"/>
                    <a:gd name="T24" fmla="*/ 590 w 1154"/>
                    <a:gd name="T25" fmla="*/ 656 h 1012"/>
                    <a:gd name="T26" fmla="*/ 506 w 1154"/>
                    <a:gd name="T27" fmla="*/ 641 h 1012"/>
                    <a:gd name="T28" fmla="*/ 463 w 1154"/>
                    <a:gd name="T29" fmla="*/ 604 h 1012"/>
                    <a:gd name="T30" fmla="*/ 437 w 1154"/>
                    <a:gd name="T31" fmla="*/ 553 h 1012"/>
                    <a:gd name="T32" fmla="*/ 428 w 1154"/>
                    <a:gd name="T33" fmla="*/ 511 h 1012"/>
                    <a:gd name="T34" fmla="*/ 438 w 1154"/>
                    <a:gd name="T35" fmla="*/ 459 h 1012"/>
                    <a:gd name="T36" fmla="*/ 473 w 1154"/>
                    <a:gd name="T37" fmla="*/ 406 h 1012"/>
                    <a:gd name="T38" fmla="*/ 511 w 1154"/>
                    <a:gd name="T39" fmla="*/ 373 h 1012"/>
                    <a:gd name="T40" fmla="*/ 581 w 1154"/>
                    <a:gd name="T41" fmla="*/ 358 h 1012"/>
                    <a:gd name="T42" fmla="*/ 628 w 1154"/>
                    <a:gd name="T43" fmla="*/ 368 h 1012"/>
                    <a:gd name="T44" fmla="*/ 657 w 1154"/>
                    <a:gd name="T45" fmla="*/ 381 h 1012"/>
                    <a:gd name="T46" fmla="*/ 689 w 1154"/>
                    <a:gd name="T47" fmla="*/ 406 h 1012"/>
                    <a:gd name="T48" fmla="*/ 712 w 1154"/>
                    <a:gd name="T49" fmla="*/ 437 h 1012"/>
                    <a:gd name="T50" fmla="*/ 727 w 1154"/>
                    <a:gd name="T51" fmla="*/ 467 h 1012"/>
                    <a:gd name="T52" fmla="*/ 734 w 1154"/>
                    <a:gd name="T53" fmla="*/ 8 h 1012"/>
                    <a:gd name="T54" fmla="*/ 291 w 1154"/>
                    <a:gd name="T55" fmla="*/ 0 h 10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4"/>
                    <a:gd name="T85" fmla="*/ 0 h 1012"/>
                    <a:gd name="T86" fmla="*/ 1154 w 1154"/>
                    <a:gd name="T87" fmla="*/ 1012 h 10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4" h="1012">
                      <a:moveTo>
                        <a:pt x="291" y="0"/>
                      </a:moveTo>
                      <a:lnTo>
                        <a:pt x="0" y="515"/>
                      </a:lnTo>
                      <a:lnTo>
                        <a:pt x="287" y="1008"/>
                      </a:lnTo>
                      <a:lnTo>
                        <a:pt x="869" y="1012"/>
                      </a:lnTo>
                      <a:lnTo>
                        <a:pt x="1154" y="511"/>
                      </a:lnTo>
                      <a:lnTo>
                        <a:pt x="869" y="6"/>
                      </a:lnTo>
                      <a:lnTo>
                        <a:pt x="734" y="2"/>
                      </a:lnTo>
                      <a:lnTo>
                        <a:pt x="727" y="467"/>
                      </a:lnTo>
                      <a:lnTo>
                        <a:pt x="728" y="500"/>
                      </a:lnTo>
                      <a:lnTo>
                        <a:pt x="728" y="548"/>
                      </a:lnTo>
                      <a:lnTo>
                        <a:pt x="703" y="589"/>
                      </a:lnTo>
                      <a:lnTo>
                        <a:pt x="663" y="635"/>
                      </a:lnTo>
                      <a:lnTo>
                        <a:pt x="590" y="656"/>
                      </a:lnTo>
                      <a:lnTo>
                        <a:pt x="506" y="641"/>
                      </a:lnTo>
                      <a:lnTo>
                        <a:pt x="463" y="604"/>
                      </a:lnTo>
                      <a:lnTo>
                        <a:pt x="437" y="553"/>
                      </a:lnTo>
                      <a:lnTo>
                        <a:pt x="428" y="511"/>
                      </a:lnTo>
                      <a:lnTo>
                        <a:pt x="438" y="459"/>
                      </a:lnTo>
                      <a:lnTo>
                        <a:pt x="473" y="406"/>
                      </a:lnTo>
                      <a:lnTo>
                        <a:pt x="511" y="373"/>
                      </a:lnTo>
                      <a:lnTo>
                        <a:pt x="581" y="358"/>
                      </a:lnTo>
                      <a:lnTo>
                        <a:pt x="628" y="368"/>
                      </a:lnTo>
                      <a:lnTo>
                        <a:pt x="657" y="381"/>
                      </a:lnTo>
                      <a:lnTo>
                        <a:pt x="689" y="406"/>
                      </a:lnTo>
                      <a:lnTo>
                        <a:pt x="712" y="437"/>
                      </a:lnTo>
                      <a:lnTo>
                        <a:pt x="727" y="467"/>
                      </a:lnTo>
                      <a:lnTo>
                        <a:pt x="734" y="8"/>
                      </a:lnTo>
                      <a:lnTo>
                        <a:pt x="291" y="0"/>
                      </a:lnTo>
                      <a:close/>
                    </a:path>
                  </a:pathLst>
                </a:custGeom>
                <a:solidFill>
                  <a:srgbClr val="B2B2B2"/>
                </a:solidFill>
                <a:ln w="9525">
                  <a:noFill/>
                  <a:round/>
                  <a:headEnd/>
                  <a:tailEnd/>
                </a:ln>
              </p:spPr>
              <p:txBody>
                <a:bodyPr/>
                <a:lstStyle/>
                <a:p>
                  <a:endParaRPr lang="pl-PL"/>
                </a:p>
              </p:txBody>
            </p:sp>
            <p:sp>
              <p:nvSpPr>
                <p:cNvPr id="16443" name="Freeform 200"/>
                <p:cNvSpPr>
                  <a:spLocks noChangeAspect="1"/>
                </p:cNvSpPr>
                <p:nvPr/>
              </p:nvSpPr>
              <p:spPr bwMode="auto">
                <a:xfrm>
                  <a:off x="5027" y="2042"/>
                  <a:ext cx="409" cy="623"/>
                </a:xfrm>
                <a:custGeom>
                  <a:avLst/>
                  <a:gdLst>
                    <a:gd name="T0" fmla="*/ 1 w 753"/>
                    <a:gd name="T1" fmla="*/ 1 h 1139"/>
                    <a:gd name="T2" fmla="*/ 1 w 753"/>
                    <a:gd name="T3" fmla="*/ 0 h 1139"/>
                    <a:gd name="T4" fmla="*/ 1 w 753"/>
                    <a:gd name="T5" fmla="*/ 1 h 1139"/>
                    <a:gd name="T6" fmla="*/ 0 w 753"/>
                    <a:gd name="T7" fmla="*/ 2 h 1139"/>
                    <a:gd name="T8" fmla="*/ 1 w 753"/>
                    <a:gd name="T9" fmla="*/ 1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w="19050">
                  <a:noFill/>
                  <a:prstDash val="dash"/>
                  <a:round/>
                  <a:headEnd/>
                  <a:tailEnd/>
                </a:ln>
              </p:spPr>
              <p:txBody>
                <a:bodyPr/>
                <a:lstStyle/>
                <a:p>
                  <a:endParaRPr lang="pl-PL"/>
                </a:p>
              </p:txBody>
            </p:sp>
            <p:sp>
              <p:nvSpPr>
                <p:cNvPr id="16444" name="Line 201"/>
                <p:cNvSpPr>
                  <a:spLocks noChangeAspect="1" noChangeShapeType="1"/>
                </p:cNvSpPr>
                <p:nvPr/>
              </p:nvSpPr>
              <p:spPr bwMode="auto">
                <a:xfrm flipH="1">
                  <a:off x="5148" y="2042"/>
                  <a:ext cx="288" cy="503"/>
                </a:xfrm>
                <a:prstGeom prst="line">
                  <a:avLst/>
                </a:prstGeom>
                <a:noFill/>
                <a:ln w="19050">
                  <a:solidFill>
                    <a:srgbClr val="000000"/>
                  </a:solidFill>
                  <a:prstDash val="dash"/>
                  <a:round/>
                  <a:headEnd/>
                  <a:tailEnd/>
                </a:ln>
              </p:spPr>
              <p:txBody>
                <a:bodyPr/>
                <a:lstStyle/>
                <a:p>
                  <a:endParaRPr lang="pl-PL"/>
                </a:p>
              </p:txBody>
            </p:sp>
            <p:sp>
              <p:nvSpPr>
                <p:cNvPr id="16445" name="Freeform 202"/>
                <p:cNvSpPr>
                  <a:spLocks noChangeAspect="1"/>
                </p:cNvSpPr>
                <p:nvPr/>
              </p:nvSpPr>
              <p:spPr bwMode="auto">
                <a:xfrm>
                  <a:off x="5021" y="1543"/>
                  <a:ext cx="415" cy="626"/>
                </a:xfrm>
                <a:custGeom>
                  <a:avLst/>
                  <a:gdLst>
                    <a:gd name="T0" fmla="*/ 0 w 760"/>
                    <a:gd name="T1" fmla="*/ 1 h 1146"/>
                    <a:gd name="T2" fmla="*/ 1 w 760"/>
                    <a:gd name="T3" fmla="*/ 0 h 1146"/>
                    <a:gd name="T4" fmla="*/ 1 w 760"/>
                    <a:gd name="T5" fmla="*/ 1 h 1146"/>
                    <a:gd name="T6" fmla="*/ 1 w 760"/>
                    <a:gd name="T7" fmla="*/ 2 h 1146"/>
                    <a:gd name="T8" fmla="*/ 0 w 760"/>
                    <a:gd name="T9" fmla="*/ 1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w="19050">
                  <a:noFill/>
                  <a:prstDash val="dash"/>
                  <a:round/>
                  <a:headEnd/>
                  <a:tailEnd/>
                </a:ln>
              </p:spPr>
              <p:txBody>
                <a:bodyPr/>
                <a:lstStyle/>
                <a:p>
                  <a:endParaRPr lang="pl-PL"/>
                </a:p>
              </p:txBody>
            </p:sp>
            <p:sp>
              <p:nvSpPr>
                <p:cNvPr id="16446" name="Line 203"/>
                <p:cNvSpPr>
                  <a:spLocks noChangeAspect="1" noChangeShapeType="1"/>
                </p:cNvSpPr>
                <p:nvPr/>
              </p:nvSpPr>
              <p:spPr bwMode="auto">
                <a:xfrm>
                  <a:off x="5144" y="1543"/>
                  <a:ext cx="292" cy="497"/>
                </a:xfrm>
                <a:prstGeom prst="line">
                  <a:avLst/>
                </a:prstGeom>
                <a:noFill/>
                <a:ln w="19050">
                  <a:solidFill>
                    <a:srgbClr val="000000"/>
                  </a:solidFill>
                  <a:prstDash val="dash"/>
                  <a:round/>
                  <a:headEnd/>
                  <a:tailEnd/>
                </a:ln>
              </p:spPr>
              <p:txBody>
                <a:bodyPr/>
                <a:lstStyle/>
                <a:p>
                  <a:endParaRPr lang="pl-PL"/>
                </a:p>
              </p:txBody>
            </p:sp>
            <p:sp>
              <p:nvSpPr>
                <p:cNvPr id="16447" name="Line 204"/>
                <p:cNvSpPr>
                  <a:spLocks noChangeAspect="1" noChangeShapeType="1"/>
                </p:cNvSpPr>
                <p:nvPr/>
              </p:nvSpPr>
              <p:spPr bwMode="auto">
                <a:xfrm flipV="1">
                  <a:off x="5027" y="2543"/>
                  <a:ext cx="124" cy="121"/>
                </a:xfrm>
                <a:prstGeom prst="line">
                  <a:avLst/>
                </a:prstGeom>
                <a:noFill/>
                <a:ln w="19050">
                  <a:solidFill>
                    <a:srgbClr val="000000"/>
                  </a:solidFill>
                  <a:prstDash val="dash"/>
                  <a:round/>
                  <a:headEnd/>
                  <a:tailEnd/>
                </a:ln>
              </p:spPr>
              <p:txBody>
                <a:bodyPr/>
                <a:lstStyle/>
                <a:p>
                  <a:endParaRPr lang="pl-PL"/>
                </a:p>
              </p:txBody>
            </p:sp>
            <p:sp>
              <p:nvSpPr>
                <p:cNvPr id="16448" name="Line 205"/>
                <p:cNvSpPr>
                  <a:spLocks noChangeAspect="1" noChangeShapeType="1"/>
                </p:cNvSpPr>
                <p:nvPr/>
              </p:nvSpPr>
              <p:spPr bwMode="auto">
                <a:xfrm flipV="1">
                  <a:off x="5320" y="2040"/>
                  <a:ext cx="119" cy="119"/>
                </a:xfrm>
                <a:prstGeom prst="line">
                  <a:avLst/>
                </a:prstGeom>
                <a:noFill/>
                <a:ln w="19050">
                  <a:solidFill>
                    <a:srgbClr val="000000"/>
                  </a:solidFill>
                  <a:prstDash val="dash"/>
                  <a:round/>
                  <a:headEnd/>
                  <a:tailEnd/>
                </a:ln>
              </p:spPr>
              <p:txBody>
                <a:bodyPr/>
                <a:lstStyle/>
                <a:p>
                  <a:endParaRPr lang="pl-PL"/>
                </a:p>
              </p:txBody>
            </p:sp>
            <p:sp>
              <p:nvSpPr>
                <p:cNvPr id="16449" name="Freeform 206"/>
                <p:cNvSpPr>
                  <a:spLocks noChangeAspect="1"/>
                </p:cNvSpPr>
                <p:nvPr/>
              </p:nvSpPr>
              <p:spPr bwMode="auto">
                <a:xfrm>
                  <a:off x="4451" y="1541"/>
                  <a:ext cx="694" cy="124"/>
                </a:xfrm>
                <a:custGeom>
                  <a:avLst/>
                  <a:gdLst>
                    <a:gd name="T0" fmla="*/ 2 w 1272"/>
                    <a:gd name="T1" fmla="*/ 1 h 225"/>
                    <a:gd name="T2" fmla="*/ 1 w 1272"/>
                    <a:gd name="T3" fmla="*/ 1 h 225"/>
                    <a:gd name="T4" fmla="*/ 0 w 1272"/>
                    <a:gd name="T5" fmla="*/ 1 h 225"/>
                    <a:gd name="T6" fmla="*/ 1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w="19050">
                  <a:noFill/>
                  <a:prstDash val="dash"/>
                  <a:round/>
                  <a:headEnd/>
                  <a:tailEnd/>
                </a:ln>
              </p:spPr>
              <p:txBody>
                <a:bodyPr/>
                <a:lstStyle/>
                <a:p>
                  <a:endParaRPr lang="pl-PL"/>
                </a:p>
              </p:txBody>
            </p:sp>
            <p:sp>
              <p:nvSpPr>
                <p:cNvPr id="16450" name="Line 207"/>
                <p:cNvSpPr>
                  <a:spLocks noChangeAspect="1" noChangeShapeType="1"/>
                </p:cNvSpPr>
                <p:nvPr/>
              </p:nvSpPr>
              <p:spPr bwMode="auto">
                <a:xfrm flipV="1">
                  <a:off x="4547" y="1541"/>
                  <a:ext cx="26" cy="23"/>
                </a:xfrm>
                <a:prstGeom prst="line">
                  <a:avLst/>
                </a:prstGeom>
                <a:noFill/>
                <a:ln w="19050">
                  <a:solidFill>
                    <a:srgbClr val="000000"/>
                  </a:solidFill>
                  <a:round/>
                  <a:headEnd/>
                  <a:tailEnd/>
                </a:ln>
              </p:spPr>
              <p:txBody>
                <a:bodyPr/>
                <a:lstStyle/>
                <a:p>
                  <a:endParaRPr lang="pl-PL"/>
                </a:p>
              </p:txBody>
            </p:sp>
            <p:sp>
              <p:nvSpPr>
                <p:cNvPr id="16451" name="Line 208"/>
                <p:cNvSpPr>
                  <a:spLocks noChangeAspect="1" noChangeShapeType="1"/>
                </p:cNvSpPr>
                <p:nvPr/>
              </p:nvSpPr>
              <p:spPr bwMode="auto">
                <a:xfrm flipV="1">
                  <a:off x="5122" y="1543"/>
                  <a:ext cx="23" cy="24"/>
                </a:xfrm>
                <a:prstGeom prst="line">
                  <a:avLst/>
                </a:prstGeom>
                <a:noFill/>
                <a:ln w="19050">
                  <a:solidFill>
                    <a:srgbClr val="000000"/>
                  </a:solidFill>
                  <a:round/>
                  <a:headEnd/>
                  <a:tailEnd/>
                </a:ln>
              </p:spPr>
              <p:txBody>
                <a:bodyPr/>
                <a:lstStyle/>
                <a:p>
                  <a:endParaRPr lang="pl-PL"/>
                </a:p>
              </p:txBody>
            </p:sp>
            <p:sp>
              <p:nvSpPr>
                <p:cNvPr id="16452" name="Line 209"/>
                <p:cNvSpPr>
                  <a:spLocks noChangeAspect="1" noChangeShapeType="1"/>
                </p:cNvSpPr>
                <p:nvPr/>
              </p:nvSpPr>
              <p:spPr bwMode="auto">
                <a:xfrm flipV="1">
                  <a:off x="5338" y="2042"/>
                  <a:ext cx="98" cy="100"/>
                </a:xfrm>
                <a:prstGeom prst="line">
                  <a:avLst/>
                </a:prstGeom>
                <a:noFill/>
                <a:ln w="19050">
                  <a:solidFill>
                    <a:srgbClr val="000000"/>
                  </a:solidFill>
                  <a:round/>
                  <a:headEnd/>
                  <a:tailEnd/>
                </a:ln>
              </p:spPr>
              <p:txBody>
                <a:bodyPr/>
                <a:lstStyle/>
                <a:p>
                  <a:endParaRPr lang="pl-PL"/>
                </a:p>
              </p:txBody>
            </p:sp>
            <p:sp>
              <p:nvSpPr>
                <p:cNvPr id="16453" name="Line 210"/>
                <p:cNvSpPr>
                  <a:spLocks noChangeAspect="1" noChangeShapeType="1"/>
                </p:cNvSpPr>
                <p:nvPr/>
              </p:nvSpPr>
              <p:spPr bwMode="auto">
                <a:xfrm flipV="1">
                  <a:off x="5338" y="2047"/>
                  <a:ext cx="95" cy="166"/>
                </a:xfrm>
                <a:prstGeom prst="line">
                  <a:avLst/>
                </a:prstGeom>
                <a:noFill/>
                <a:ln w="19050">
                  <a:solidFill>
                    <a:srgbClr val="000000"/>
                  </a:solidFill>
                  <a:round/>
                  <a:headEnd/>
                  <a:tailEnd/>
                </a:ln>
              </p:spPr>
              <p:txBody>
                <a:bodyPr/>
                <a:lstStyle/>
                <a:p>
                  <a:endParaRPr lang="pl-PL"/>
                </a:p>
              </p:txBody>
            </p:sp>
            <p:sp>
              <p:nvSpPr>
                <p:cNvPr id="16454" name="Line 211"/>
                <p:cNvSpPr>
                  <a:spLocks noChangeAspect="1" noChangeShapeType="1"/>
                </p:cNvSpPr>
                <p:nvPr/>
              </p:nvSpPr>
              <p:spPr bwMode="auto">
                <a:xfrm flipH="1" flipV="1">
                  <a:off x="5340" y="1874"/>
                  <a:ext cx="95" cy="165"/>
                </a:xfrm>
                <a:prstGeom prst="line">
                  <a:avLst/>
                </a:prstGeom>
                <a:noFill/>
                <a:ln w="19050">
                  <a:solidFill>
                    <a:srgbClr val="000000"/>
                  </a:solidFill>
                  <a:round/>
                  <a:headEnd/>
                  <a:tailEnd/>
                </a:ln>
              </p:spPr>
              <p:txBody>
                <a:bodyPr/>
                <a:lstStyle/>
                <a:p>
                  <a:endParaRPr lang="pl-PL"/>
                </a:p>
              </p:txBody>
            </p:sp>
            <p:sp>
              <p:nvSpPr>
                <p:cNvPr id="16455" name="AutoShape 212"/>
                <p:cNvSpPr>
                  <a:spLocks noChangeAspect="1" noChangeArrowheads="1"/>
                </p:cNvSpPr>
                <p:nvPr/>
              </p:nvSpPr>
              <p:spPr bwMode="auto">
                <a:xfrm>
                  <a:off x="4160" y="1666"/>
                  <a:ext cx="1155" cy="999"/>
                </a:xfrm>
                <a:prstGeom prst="hexagon">
                  <a:avLst>
                    <a:gd name="adj" fmla="val 28904"/>
                    <a:gd name="vf" fmla="val 115470"/>
                  </a:avLst>
                </a:prstGeom>
                <a:noFill/>
                <a:ln w="19050">
                  <a:solidFill>
                    <a:srgbClr val="000000"/>
                  </a:solidFill>
                  <a:prstDash val="dash"/>
                  <a:miter lim="800000"/>
                  <a:headEnd/>
                  <a:tailEnd/>
                </a:ln>
              </p:spPr>
              <p:txBody>
                <a:bodyPr anchor="ctr"/>
                <a:lstStyle/>
                <a:p>
                  <a:pPr algn="l"/>
                  <a:endParaRPr lang="en-US">
                    <a:latin typeface="Times New Roman" pitchFamily="18" charset="0"/>
                  </a:endParaRPr>
                </a:p>
              </p:txBody>
            </p:sp>
            <p:sp>
              <p:nvSpPr>
                <p:cNvPr id="16456" name="Line 213"/>
                <p:cNvSpPr>
                  <a:spLocks noChangeAspect="1" noChangeShapeType="1"/>
                </p:cNvSpPr>
                <p:nvPr/>
              </p:nvSpPr>
              <p:spPr bwMode="auto">
                <a:xfrm flipV="1">
                  <a:off x="4451" y="1568"/>
                  <a:ext cx="93" cy="95"/>
                </a:xfrm>
                <a:prstGeom prst="line">
                  <a:avLst/>
                </a:prstGeom>
                <a:noFill/>
                <a:ln w="19050">
                  <a:solidFill>
                    <a:srgbClr val="000000"/>
                  </a:solidFill>
                  <a:prstDash val="dash"/>
                  <a:round/>
                  <a:headEnd/>
                  <a:tailEnd/>
                </a:ln>
              </p:spPr>
              <p:txBody>
                <a:bodyPr/>
                <a:lstStyle/>
                <a:p>
                  <a:endParaRPr lang="pl-PL"/>
                </a:p>
              </p:txBody>
            </p:sp>
            <p:sp>
              <p:nvSpPr>
                <p:cNvPr id="16457" name="Line 214"/>
                <p:cNvSpPr>
                  <a:spLocks noChangeAspect="1" noChangeShapeType="1"/>
                </p:cNvSpPr>
                <p:nvPr/>
              </p:nvSpPr>
              <p:spPr bwMode="auto">
                <a:xfrm flipV="1">
                  <a:off x="5027" y="1568"/>
                  <a:ext cx="95" cy="95"/>
                </a:xfrm>
                <a:prstGeom prst="line">
                  <a:avLst/>
                </a:prstGeom>
                <a:noFill/>
                <a:ln w="19050">
                  <a:solidFill>
                    <a:srgbClr val="000000"/>
                  </a:solidFill>
                  <a:prstDash val="dash"/>
                  <a:round/>
                  <a:headEnd/>
                  <a:tailEnd/>
                </a:ln>
              </p:spPr>
              <p:txBody>
                <a:bodyPr/>
                <a:lstStyle/>
                <a:p>
                  <a:endParaRPr lang="pl-PL"/>
                </a:p>
              </p:txBody>
            </p:sp>
            <p:grpSp>
              <p:nvGrpSpPr>
                <p:cNvPr id="18445" name="Group 215"/>
                <p:cNvGrpSpPr>
                  <a:grpSpLocks/>
                </p:cNvGrpSpPr>
                <p:nvPr/>
              </p:nvGrpSpPr>
              <p:grpSpPr bwMode="auto">
                <a:xfrm>
                  <a:off x="4180" y="1679"/>
                  <a:ext cx="1114" cy="983"/>
                  <a:chOff x="2820" y="3039"/>
                  <a:chExt cx="1114" cy="983"/>
                </a:xfrm>
              </p:grpSpPr>
              <p:sp>
                <p:nvSpPr>
                  <p:cNvPr id="16460" name="Freeform 216"/>
                  <p:cNvSpPr>
                    <a:spLocks noChangeAspect="1"/>
                  </p:cNvSpPr>
                  <p:nvPr/>
                </p:nvSpPr>
                <p:spPr bwMode="auto">
                  <a:xfrm>
                    <a:off x="3173" y="3981"/>
                    <a:ext cx="20" cy="20"/>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461" name="Freeform 217"/>
                  <p:cNvSpPr>
                    <a:spLocks noChangeAspect="1"/>
                  </p:cNvSpPr>
                  <p:nvPr/>
                </p:nvSpPr>
                <p:spPr bwMode="auto">
                  <a:xfrm>
                    <a:off x="3298" y="3981"/>
                    <a:ext cx="20" cy="19"/>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462" name="Freeform 218"/>
                  <p:cNvSpPr>
                    <a:spLocks noChangeAspect="1"/>
                  </p:cNvSpPr>
                  <p:nvPr/>
                </p:nvSpPr>
                <p:spPr bwMode="auto">
                  <a:xfrm>
                    <a:off x="3421" y="3981"/>
                    <a:ext cx="20" cy="20"/>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463" name="Freeform 219"/>
                  <p:cNvSpPr>
                    <a:spLocks noChangeAspect="1"/>
                  </p:cNvSpPr>
                  <p:nvPr/>
                </p:nvSpPr>
                <p:spPr bwMode="auto">
                  <a:xfrm>
                    <a:off x="3545" y="3981"/>
                    <a:ext cx="21" cy="19"/>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pl-PL"/>
                  </a:p>
                </p:txBody>
              </p:sp>
              <p:sp>
                <p:nvSpPr>
                  <p:cNvPr id="16464" name="Freeform 220"/>
                  <p:cNvSpPr>
                    <a:spLocks noChangeAspect="1"/>
                  </p:cNvSpPr>
                  <p:nvPr/>
                </p:nvSpPr>
                <p:spPr bwMode="auto">
                  <a:xfrm>
                    <a:off x="2840" y="3441"/>
                    <a:ext cx="45" cy="45"/>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465" name="Freeform 221"/>
                  <p:cNvSpPr>
                    <a:spLocks noChangeAspect="1"/>
                  </p:cNvSpPr>
                  <p:nvPr/>
                </p:nvSpPr>
                <p:spPr bwMode="auto">
                  <a:xfrm>
                    <a:off x="2901" y="3334"/>
                    <a:ext cx="46" cy="45"/>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466" name="Freeform 222"/>
                  <p:cNvSpPr>
                    <a:spLocks noChangeAspect="1"/>
                  </p:cNvSpPr>
                  <p:nvPr/>
                </p:nvSpPr>
                <p:spPr bwMode="auto">
                  <a:xfrm>
                    <a:off x="2964" y="3225"/>
                    <a:ext cx="45" cy="45"/>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467" name="Freeform 223"/>
                  <p:cNvSpPr>
                    <a:spLocks noChangeAspect="1"/>
                  </p:cNvSpPr>
                  <p:nvPr/>
                </p:nvSpPr>
                <p:spPr bwMode="auto">
                  <a:xfrm>
                    <a:off x="3025" y="3118"/>
                    <a:ext cx="46" cy="45"/>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pl-PL"/>
                  </a:p>
                </p:txBody>
              </p:sp>
              <p:sp>
                <p:nvSpPr>
                  <p:cNvPr id="16468" name="Oval 224"/>
                  <p:cNvSpPr>
                    <a:spLocks noChangeAspect="1" noChangeArrowheads="1"/>
                  </p:cNvSpPr>
                  <p:nvPr/>
                </p:nvSpPr>
                <p:spPr bwMode="auto">
                  <a:xfrm>
                    <a:off x="2820" y="3470"/>
                    <a:ext cx="121" cy="12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46" name="Group 225"/>
                  <p:cNvGrpSpPr>
                    <a:grpSpLocks noChangeAspect="1"/>
                  </p:cNvGrpSpPr>
                  <p:nvPr/>
                </p:nvGrpSpPr>
                <p:grpSpPr bwMode="auto">
                  <a:xfrm>
                    <a:off x="3068" y="3039"/>
                    <a:ext cx="618" cy="123"/>
                    <a:chOff x="1069" y="1162"/>
                    <a:chExt cx="1150" cy="227"/>
                  </a:xfrm>
                </p:grpSpPr>
                <p:sp>
                  <p:nvSpPr>
                    <p:cNvPr id="16538" name="Oval 226"/>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39" name="Oval 227"/>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40" name="Oval 228"/>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41" name="Oval 229"/>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42" name="Oval 230"/>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70" name="Oval 231"/>
                  <p:cNvSpPr>
                    <a:spLocks noChangeAspect="1" noChangeArrowheads="1"/>
                  </p:cNvSpPr>
                  <p:nvPr/>
                </p:nvSpPr>
                <p:spPr bwMode="auto">
                  <a:xfrm>
                    <a:off x="2882" y="3362"/>
                    <a:ext cx="121" cy="122"/>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47" name="Group 232"/>
                  <p:cNvGrpSpPr>
                    <a:grpSpLocks noChangeAspect="1"/>
                  </p:cNvGrpSpPr>
                  <p:nvPr/>
                </p:nvGrpSpPr>
                <p:grpSpPr bwMode="auto">
                  <a:xfrm>
                    <a:off x="3006" y="3147"/>
                    <a:ext cx="245" cy="123"/>
                    <a:chOff x="1655" y="1706"/>
                    <a:chExt cx="466" cy="231"/>
                  </a:xfrm>
                </p:grpSpPr>
                <p:sp>
                  <p:nvSpPr>
                    <p:cNvPr id="16536" name="Oval 233"/>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37" name="Oval 234"/>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72" name="Oval 235"/>
                  <p:cNvSpPr>
                    <a:spLocks noChangeAspect="1" noChangeArrowheads="1"/>
                  </p:cNvSpPr>
                  <p:nvPr/>
                </p:nvSpPr>
                <p:spPr bwMode="auto">
                  <a:xfrm>
                    <a:off x="3254" y="3147"/>
                    <a:ext cx="121" cy="123"/>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73" name="Oval 236"/>
                  <p:cNvSpPr>
                    <a:spLocks noChangeAspect="1" noChangeArrowheads="1"/>
                  </p:cNvSpPr>
                  <p:nvPr/>
                </p:nvSpPr>
                <p:spPr bwMode="auto">
                  <a:xfrm>
                    <a:off x="3378" y="3147"/>
                    <a:ext cx="121" cy="123"/>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48" name="Group 237"/>
                  <p:cNvGrpSpPr>
                    <a:grpSpLocks noChangeAspect="1"/>
                  </p:cNvGrpSpPr>
                  <p:nvPr/>
                </p:nvGrpSpPr>
                <p:grpSpPr bwMode="auto">
                  <a:xfrm>
                    <a:off x="3501" y="3147"/>
                    <a:ext cx="245" cy="123"/>
                    <a:chOff x="1655" y="1706"/>
                    <a:chExt cx="466" cy="231"/>
                  </a:xfrm>
                </p:grpSpPr>
                <p:sp>
                  <p:nvSpPr>
                    <p:cNvPr id="16534" name="Oval 238"/>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35" name="Oval 239"/>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75" name="Oval 240"/>
                  <p:cNvSpPr>
                    <a:spLocks noChangeAspect="1" noChangeArrowheads="1"/>
                  </p:cNvSpPr>
                  <p:nvPr/>
                </p:nvSpPr>
                <p:spPr bwMode="auto">
                  <a:xfrm>
                    <a:off x="2882" y="3576"/>
                    <a:ext cx="122" cy="123"/>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49" name="Group 241"/>
                  <p:cNvGrpSpPr>
                    <a:grpSpLocks noChangeAspect="1"/>
                  </p:cNvGrpSpPr>
                  <p:nvPr/>
                </p:nvGrpSpPr>
                <p:grpSpPr bwMode="auto">
                  <a:xfrm>
                    <a:off x="2942" y="3254"/>
                    <a:ext cx="866" cy="121"/>
                    <a:chOff x="1655" y="1706"/>
                    <a:chExt cx="1644" cy="231"/>
                  </a:xfrm>
                </p:grpSpPr>
                <p:grpSp>
                  <p:nvGrpSpPr>
                    <p:cNvPr id="18450" name="Group 242"/>
                    <p:cNvGrpSpPr>
                      <a:grpSpLocks noChangeAspect="1"/>
                    </p:cNvGrpSpPr>
                    <p:nvPr/>
                  </p:nvGrpSpPr>
                  <p:grpSpPr bwMode="auto">
                    <a:xfrm>
                      <a:off x="1655" y="1706"/>
                      <a:ext cx="466" cy="231"/>
                      <a:chOff x="1655" y="1706"/>
                      <a:chExt cx="466" cy="231"/>
                    </a:xfrm>
                  </p:grpSpPr>
                  <p:sp>
                    <p:nvSpPr>
                      <p:cNvPr id="16532" name="Oval 243"/>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33" name="Oval 244"/>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25" name="Oval 245"/>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26" name="Oval 246"/>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51" name="Group 247"/>
                    <p:cNvGrpSpPr>
                      <a:grpSpLocks noChangeAspect="1"/>
                    </p:cNvGrpSpPr>
                    <p:nvPr/>
                  </p:nvGrpSpPr>
                  <p:grpSpPr bwMode="auto">
                    <a:xfrm>
                      <a:off x="2597" y="1706"/>
                      <a:ext cx="702" cy="231"/>
                      <a:chOff x="1791" y="1842"/>
                      <a:chExt cx="702" cy="231"/>
                    </a:xfrm>
                  </p:grpSpPr>
                  <p:grpSp>
                    <p:nvGrpSpPr>
                      <p:cNvPr id="18452" name="Group 248"/>
                      <p:cNvGrpSpPr>
                        <a:grpSpLocks noChangeAspect="1"/>
                      </p:cNvGrpSpPr>
                      <p:nvPr/>
                    </p:nvGrpSpPr>
                    <p:grpSpPr bwMode="auto">
                      <a:xfrm>
                        <a:off x="1791" y="1842"/>
                        <a:ext cx="466" cy="231"/>
                        <a:chOff x="1655" y="1706"/>
                        <a:chExt cx="466" cy="231"/>
                      </a:xfrm>
                    </p:grpSpPr>
                    <p:sp>
                      <p:nvSpPr>
                        <p:cNvPr id="16530" name="Oval 24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31" name="Oval 25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29" name="Oval 251"/>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18453" name="Group 252"/>
                  <p:cNvGrpSpPr>
                    <a:grpSpLocks noChangeAspect="1"/>
                  </p:cNvGrpSpPr>
                  <p:nvPr/>
                </p:nvGrpSpPr>
                <p:grpSpPr bwMode="auto">
                  <a:xfrm>
                    <a:off x="3004" y="3362"/>
                    <a:ext cx="245" cy="121"/>
                    <a:chOff x="1655" y="1706"/>
                    <a:chExt cx="466" cy="231"/>
                  </a:xfrm>
                </p:grpSpPr>
                <p:sp>
                  <p:nvSpPr>
                    <p:cNvPr id="16522" name="Oval 253"/>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23" name="Oval 254"/>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nvGrpSpPr>
                  <p:cNvPr id="18454" name="Group 255"/>
                  <p:cNvGrpSpPr>
                    <a:grpSpLocks noChangeAspect="1"/>
                  </p:cNvGrpSpPr>
                  <p:nvPr/>
                </p:nvGrpSpPr>
                <p:grpSpPr bwMode="auto">
                  <a:xfrm>
                    <a:off x="3500" y="3362"/>
                    <a:ext cx="370" cy="121"/>
                    <a:chOff x="1791" y="1842"/>
                    <a:chExt cx="702" cy="231"/>
                  </a:xfrm>
                </p:grpSpPr>
                <p:grpSp>
                  <p:nvGrpSpPr>
                    <p:cNvPr id="18455" name="Group 256"/>
                    <p:cNvGrpSpPr>
                      <a:grpSpLocks noChangeAspect="1"/>
                    </p:cNvGrpSpPr>
                    <p:nvPr/>
                  </p:nvGrpSpPr>
                  <p:grpSpPr bwMode="auto">
                    <a:xfrm>
                      <a:off x="1791" y="1842"/>
                      <a:ext cx="466" cy="231"/>
                      <a:chOff x="1655" y="1706"/>
                      <a:chExt cx="466" cy="231"/>
                    </a:xfrm>
                  </p:grpSpPr>
                  <p:sp>
                    <p:nvSpPr>
                      <p:cNvPr id="16520" name="Oval 257"/>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21" name="Oval 258"/>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19" name="Oval 259"/>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nvGrpSpPr>
                  <p:cNvPr id="18456" name="Group 260"/>
                  <p:cNvGrpSpPr>
                    <a:grpSpLocks noChangeAspect="1"/>
                  </p:cNvGrpSpPr>
                  <p:nvPr/>
                </p:nvGrpSpPr>
                <p:grpSpPr bwMode="auto">
                  <a:xfrm>
                    <a:off x="2944" y="3470"/>
                    <a:ext cx="245" cy="121"/>
                    <a:chOff x="1655" y="1706"/>
                    <a:chExt cx="466" cy="231"/>
                  </a:xfrm>
                </p:grpSpPr>
                <p:sp>
                  <p:nvSpPr>
                    <p:cNvPr id="16516" name="Oval 261"/>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17" name="Oval 262"/>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80" name="Oval 263"/>
                  <p:cNvSpPr>
                    <a:spLocks noChangeAspect="1" noChangeArrowheads="1"/>
                  </p:cNvSpPr>
                  <p:nvPr/>
                </p:nvSpPr>
                <p:spPr bwMode="auto">
                  <a:xfrm>
                    <a:off x="3563" y="3470"/>
                    <a:ext cx="123" cy="12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81" name="Oval 264"/>
                  <p:cNvSpPr>
                    <a:spLocks noChangeAspect="1" noChangeArrowheads="1"/>
                  </p:cNvSpPr>
                  <p:nvPr/>
                </p:nvSpPr>
                <p:spPr bwMode="auto">
                  <a:xfrm>
                    <a:off x="3687" y="3470"/>
                    <a:ext cx="123" cy="12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57" name="Group 265"/>
                  <p:cNvGrpSpPr>
                    <a:grpSpLocks noChangeAspect="1"/>
                  </p:cNvGrpSpPr>
                  <p:nvPr/>
                </p:nvGrpSpPr>
                <p:grpSpPr bwMode="auto">
                  <a:xfrm>
                    <a:off x="3006" y="3576"/>
                    <a:ext cx="245" cy="123"/>
                    <a:chOff x="1655" y="1706"/>
                    <a:chExt cx="466" cy="231"/>
                  </a:xfrm>
                </p:grpSpPr>
                <p:sp>
                  <p:nvSpPr>
                    <p:cNvPr id="16514" name="Oval 266"/>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15" name="Oval 267"/>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nvGrpSpPr>
                  <p:cNvPr id="18458" name="Group 268"/>
                  <p:cNvGrpSpPr>
                    <a:grpSpLocks noChangeAspect="1"/>
                  </p:cNvGrpSpPr>
                  <p:nvPr/>
                </p:nvGrpSpPr>
                <p:grpSpPr bwMode="auto">
                  <a:xfrm>
                    <a:off x="3501" y="3576"/>
                    <a:ext cx="371" cy="123"/>
                    <a:chOff x="1791" y="1842"/>
                    <a:chExt cx="702" cy="231"/>
                  </a:xfrm>
                </p:grpSpPr>
                <p:grpSp>
                  <p:nvGrpSpPr>
                    <p:cNvPr id="18459" name="Group 269"/>
                    <p:cNvGrpSpPr>
                      <a:grpSpLocks noChangeAspect="1"/>
                    </p:cNvGrpSpPr>
                    <p:nvPr/>
                  </p:nvGrpSpPr>
                  <p:grpSpPr bwMode="auto">
                    <a:xfrm>
                      <a:off x="1791" y="1842"/>
                      <a:ext cx="466" cy="231"/>
                      <a:chOff x="1655" y="1706"/>
                      <a:chExt cx="466" cy="231"/>
                    </a:xfrm>
                  </p:grpSpPr>
                  <p:sp>
                    <p:nvSpPr>
                      <p:cNvPr id="16512" name="Oval 270"/>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13" name="Oval 271"/>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11" name="Oval 272"/>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nvGrpSpPr>
                  <p:cNvPr id="18460" name="Group 273"/>
                  <p:cNvGrpSpPr>
                    <a:grpSpLocks noChangeAspect="1"/>
                  </p:cNvGrpSpPr>
                  <p:nvPr/>
                </p:nvGrpSpPr>
                <p:grpSpPr bwMode="auto">
                  <a:xfrm>
                    <a:off x="2944" y="3685"/>
                    <a:ext cx="864" cy="121"/>
                    <a:chOff x="1655" y="1706"/>
                    <a:chExt cx="1644" cy="231"/>
                  </a:xfrm>
                </p:grpSpPr>
                <p:grpSp>
                  <p:nvGrpSpPr>
                    <p:cNvPr id="18461" name="Group 274"/>
                    <p:cNvGrpSpPr>
                      <a:grpSpLocks noChangeAspect="1"/>
                    </p:cNvGrpSpPr>
                    <p:nvPr/>
                  </p:nvGrpSpPr>
                  <p:grpSpPr bwMode="auto">
                    <a:xfrm>
                      <a:off x="1655" y="1706"/>
                      <a:ext cx="466" cy="231"/>
                      <a:chOff x="1655" y="1706"/>
                      <a:chExt cx="466" cy="231"/>
                    </a:xfrm>
                  </p:grpSpPr>
                  <p:sp>
                    <p:nvSpPr>
                      <p:cNvPr id="16508" name="Oval 275"/>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09" name="Oval 276"/>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01" name="Oval 277"/>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02" name="Oval 278"/>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8462" name="Group 279"/>
                    <p:cNvGrpSpPr>
                      <a:grpSpLocks noChangeAspect="1"/>
                    </p:cNvGrpSpPr>
                    <p:nvPr/>
                  </p:nvGrpSpPr>
                  <p:grpSpPr bwMode="auto">
                    <a:xfrm>
                      <a:off x="2597" y="1706"/>
                      <a:ext cx="702" cy="231"/>
                      <a:chOff x="1791" y="1842"/>
                      <a:chExt cx="702" cy="231"/>
                    </a:xfrm>
                  </p:grpSpPr>
                  <p:grpSp>
                    <p:nvGrpSpPr>
                      <p:cNvPr id="18463" name="Group 280"/>
                      <p:cNvGrpSpPr>
                        <a:grpSpLocks noChangeAspect="1"/>
                      </p:cNvGrpSpPr>
                      <p:nvPr/>
                    </p:nvGrpSpPr>
                    <p:grpSpPr bwMode="auto">
                      <a:xfrm>
                        <a:off x="1791" y="1842"/>
                        <a:ext cx="466" cy="231"/>
                        <a:chOff x="1655" y="1706"/>
                        <a:chExt cx="466" cy="231"/>
                      </a:xfrm>
                    </p:grpSpPr>
                    <p:sp>
                      <p:nvSpPr>
                        <p:cNvPr id="16506" name="Oval 281"/>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507" name="Oval 282"/>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505" name="Oval 283"/>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grpSp>
                <p:nvGrpSpPr>
                  <p:cNvPr id="16384" name="Group 284"/>
                  <p:cNvGrpSpPr>
                    <a:grpSpLocks noChangeAspect="1"/>
                  </p:cNvGrpSpPr>
                  <p:nvPr/>
                </p:nvGrpSpPr>
                <p:grpSpPr bwMode="auto">
                  <a:xfrm>
                    <a:off x="3006" y="3791"/>
                    <a:ext cx="245" cy="123"/>
                    <a:chOff x="1655" y="1706"/>
                    <a:chExt cx="466" cy="231"/>
                  </a:xfrm>
                </p:grpSpPr>
                <p:sp>
                  <p:nvSpPr>
                    <p:cNvPr id="16498" name="Oval 285"/>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9" name="Oval 286"/>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86" name="Oval 287"/>
                  <p:cNvSpPr>
                    <a:spLocks noChangeAspect="1" noChangeArrowheads="1"/>
                  </p:cNvSpPr>
                  <p:nvPr/>
                </p:nvSpPr>
                <p:spPr bwMode="auto">
                  <a:xfrm>
                    <a:off x="3254" y="3791"/>
                    <a:ext cx="121" cy="123"/>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87" name="Oval 288"/>
                  <p:cNvSpPr>
                    <a:spLocks noChangeAspect="1" noChangeArrowheads="1"/>
                  </p:cNvSpPr>
                  <p:nvPr/>
                </p:nvSpPr>
                <p:spPr bwMode="auto">
                  <a:xfrm>
                    <a:off x="3378" y="3791"/>
                    <a:ext cx="121" cy="123"/>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6385" name="Group 289"/>
                  <p:cNvGrpSpPr>
                    <a:grpSpLocks noChangeAspect="1"/>
                  </p:cNvGrpSpPr>
                  <p:nvPr/>
                </p:nvGrpSpPr>
                <p:grpSpPr bwMode="auto">
                  <a:xfrm>
                    <a:off x="3501" y="3791"/>
                    <a:ext cx="245" cy="123"/>
                    <a:chOff x="1655" y="1706"/>
                    <a:chExt cx="466" cy="231"/>
                  </a:xfrm>
                </p:grpSpPr>
                <p:sp>
                  <p:nvSpPr>
                    <p:cNvPr id="16496" name="Oval 290"/>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7" name="Oval 291"/>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sp>
                <p:nvSpPr>
                  <p:cNvPr id="16489" name="Oval 292"/>
                  <p:cNvSpPr>
                    <a:spLocks noChangeAspect="1" noChangeArrowheads="1"/>
                  </p:cNvSpPr>
                  <p:nvPr/>
                </p:nvSpPr>
                <p:spPr bwMode="auto">
                  <a:xfrm>
                    <a:off x="3813" y="3470"/>
                    <a:ext cx="121" cy="121"/>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nvGrpSpPr>
                  <p:cNvPr id="16386" name="Group 293"/>
                  <p:cNvGrpSpPr>
                    <a:grpSpLocks noChangeAspect="1"/>
                  </p:cNvGrpSpPr>
                  <p:nvPr/>
                </p:nvGrpSpPr>
                <p:grpSpPr bwMode="auto">
                  <a:xfrm>
                    <a:off x="3066" y="3899"/>
                    <a:ext cx="618" cy="123"/>
                    <a:chOff x="1069" y="1162"/>
                    <a:chExt cx="1150" cy="227"/>
                  </a:xfrm>
                </p:grpSpPr>
                <p:sp>
                  <p:nvSpPr>
                    <p:cNvPr id="16491" name="Oval 294"/>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2" name="Oval 295"/>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3" name="Oval 296"/>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4" name="Oval 297"/>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sp>
                  <p:nvSpPr>
                    <p:cNvPr id="16495" name="Oval 298"/>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anchor="ctr"/>
                    <a:lstStyle/>
                    <a:p>
                      <a:pPr algn="l"/>
                      <a:endParaRPr lang="en-US">
                        <a:latin typeface="Times New Roman" pitchFamily="18" charset="0"/>
                      </a:endParaRPr>
                    </a:p>
                  </p:txBody>
                </p:sp>
              </p:grpSp>
            </p:grpSp>
            <p:sp>
              <p:nvSpPr>
                <p:cNvPr id="16459" name="Line 299"/>
                <p:cNvSpPr>
                  <a:spLocks noChangeShapeType="1"/>
                </p:cNvSpPr>
                <p:nvPr/>
              </p:nvSpPr>
              <p:spPr bwMode="auto">
                <a:xfrm>
                  <a:off x="4571" y="1543"/>
                  <a:ext cx="576" cy="0"/>
                </a:xfrm>
                <a:prstGeom prst="line">
                  <a:avLst/>
                </a:prstGeom>
                <a:noFill/>
                <a:ln w="19050">
                  <a:solidFill>
                    <a:srgbClr val="000000"/>
                  </a:solidFill>
                  <a:round/>
                  <a:headEnd/>
                  <a:tailEnd/>
                </a:ln>
              </p:spPr>
              <p:txBody>
                <a:bodyPr/>
                <a:lstStyle/>
                <a:p>
                  <a:endParaRPr lang="pl-PL"/>
                </a:p>
              </p:txBody>
            </p:sp>
          </p:grpSp>
          <p:sp>
            <p:nvSpPr>
              <p:cNvPr id="16413" name="Oval 300"/>
              <p:cNvSpPr>
                <a:spLocks noChangeAspect="1" noChangeArrowheads="1"/>
              </p:cNvSpPr>
              <p:nvPr/>
            </p:nvSpPr>
            <p:spPr bwMode="auto">
              <a:xfrm>
                <a:off x="366" y="1299"/>
                <a:ext cx="42" cy="42"/>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414" name="Oval 301"/>
              <p:cNvSpPr>
                <a:spLocks noChangeAspect="1" noChangeArrowheads="1"/>
              </p:cNvSpPr>
              <p:nvPr/>
            </p:nvSpPr>
            <p:spPr bwMode="auto">
              <a:xfrm>
                <a:off x="348" y="2436"/>
                <a:ext cx="42" cy="40"/>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415" name="Oval 302"/>
              <p:cNvSpPr>
                <a:spLocks noChangeAspect="1" noChangeArrowheads="1"/>
              </p:cNvSpPr>
              <p:nvPr/>
            </p:nvSpPr>
            <p:spPr bwMode="auto">
              <a:xfrm>
                <a:off x="1475" y="2432"/>
                <a:ext cx="40" cy="42"/>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416" name="Oval 303"/>
              <p:cNvSpPr>
                <a:spLocks noChangeAspect="1" noChangeArrowheads="1"/>
              </p:cNvSpPr>
              <p:nvPr/>
            </p:nvSpPr>
            <p:spPr bwMode="auto">
              <a:xfrm>
                <a:off x="1475" y="1297"/>
                <a:ext cx="43" cy="44"/>
              </a:xfrm>
              <a:prstGeom prst="ellipse">
                <a:avLst/>
              </a:prstGeom>
              <a:solidFill>
                <a:srgbClr val="969696"/>
              </a:solidFill>
              <a:ln w="9525">
                <a:solidFill>
                  <a:srgbClr val="000000"/>
                </a:solidFill>
                <a:round/>
                <a:headEnd/>
                <a:tailEnd/>
              </a:ln>
            </p:spPr>
            <p:txBody>
              <a:bodyPr anchor="ctr"/>
              <a:lstStyle/>
              <a:p>
                <a:pPr algn="l"/>
                <a:endParaRPr lang="en-US">
                  <a:latin typeface="Times New Roman" pitchFamily="18" charset="0"/>
                </a:endParaRPr>
              </a:p>
            </p:txBody>
          </p:sp>
          <p:sp>
            <p:nvSpPr>
              <p:cNvPr id="16417" name="Oval 304"/>
              <p:cNvSpPr>
                <a:spLocks noChangeAspect="1" noChangeArrowheads="1"/>
              </p:cNvSpPr>
              <p:nvPr/>
            </p:nvSpPr>
            <p:spPr bwMode="auto">
              <a:xfrm>
                <a:off x="778" y="1711"/>
                <a:ext cx="329" cy="324"/>
              </a:xfrm>
              <a:prstGeom prst="ellipse">
                <a:avLst/>
              </a:prstGeom>
              <a:noFill/>
              <a:ln w="19050">
                <a:solidFill>
                  <a:srgbClr val="292929"/>
                </a:solidFill>
                <a:round/>
                <a:headEnd/>
                <a:tailEnd/>
              </a:ln>
            </p:spPr>
            <p:txBody>
              <a:bodyPr anchor="ctr"/>
              <a:lstStyle/>
              <a:p>
                <a:pPr algn="l"/>
                <a:endParaRPr lang="en-US">
                  <a:latin typeface="Times New Roman" pitchFamily="18" charset="0"/>
                </a:endParaRPr>
              </a:p>
            </p:txBody>
          </p:sp>
          <p:sp>
            <p:nvSpPr>
              <p:cNvPr id="16418" name="Rectangle 317"/>
              <p:cNvSpPr>
                <a:spLocks noChangeAspect="1" noChangeArrowheads="1"/>
              </p:cNvSpPr>
              <p:nvPr/>
            </p:nvSpPr>
            <p:spPr bwMode="auto">
              <a:xfrm>
                <a:off x="775" y="1329"/>
                <a:ext cx="25" cy="344"/>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sp>
            <p:nvSpPr>
              <p:cNvPr id="16419" name="Rectangle 318"/>
              <p:cNvSpPr>
                <a:spLocks noChangeAspect="1" noChangeArrowheads="1"/>
              </p:cNvSpPr>
              <p:nvPr/>
            </p:nvSpPr>
            <p:spPr bwMode="auto">
              <a:xfrm>
                <a:off x="1087" y="1329"/>
                <a:ext cx="27" cy="344"/>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grpSp>
            <p:nvGrpSpPr>
              <p:cNvPr id="16390" name="Group 321"/>
              <p:cNvGrpSpPr>
                <a:grpSpLocks/>
              </p:cNvGrpSpPr>
              <p:nvPr/>
            </p:nvGrpSpPr>
            <p:grpSpPr bwMode="auto">
              <a:xfrm>
                <a:off x="295" y="1230"/>
                <a:ext cx="1306" cy="1318"/>
                <a:chOff x="2783" y="4289"/>
                <a:chExt cx="1194" cy="1205"/>
              </a:xfrm>
            </p:grpSpPr>
            <p:sp>
              <p:nvSpPr>
                <p:cNvPr id="16440" name="Freeform 322"/>
                <p:cNvSpPr>
                  <a:spLocks noChangeAspect="1"/>
                </p:cNvSpPr>
                <p:nvPr/>
              </p:nvSpPr>
              <p:spPr bwMode="auto">
                <a:xfrm>
                  <a:off x="2783" y="4291"/>
                  <a:ext cx="1191" cy="1203"/>
                </a:xfrm>
                <a:custGeom>
                  <a:avLst/>
                  <a:gdLst>
                    <a:gd name="T0" fmla="*/ 168 w 827"/>
                    <a:gd name="T1" fmla="*/ 243 h 835"/>
                    <a:gd name="T2" fmla="*/ 23208 w 827"/>
                    <a:gd name="T3" fmla="*/ 0 h 835"/>
                    <a:gd name="T4" fmla="*/ 23126 w 827"/>
                    <a:gd name="T5" fmla="*/ 17153 h 835"/>
                    <a:gd name="T6" fmla="*/ 20394 w 827"/>
                    <a:gd name="T7" fmla="*/ 17731 h 835"/>
                    <a:gd name="T8" fmla="*/ 18928 w 827"/>
                    <a:gd name="T9" fmla="*/ 18791 h 835"/>
                    <a:gd name="T10" fmla="*/ 17434 w 827"/>
                    <a:gd name="T11" fmla="*/ 20987 h 835"/>
                    <a:gd name="T12" fmla="*/ 17190 w 827"/>
                    <a:gd name="T13" fmla="*/ 23538 h 835"/>
                    <a:gd name="T14" fmla="*/ 17859 w 827"/>
                    <a:gd name="T15" fmla="*/ 25194 h 835"/>
                    <a:gd name="T16" fmla="*/ 18928 w 827"/>
                    <a:gd name="T17" fmla="*/ 26988 h 835"/>
                    <a:gd name="T18" fmla="*/ 21199 w 827"/>
                    <a:gd name="T19" fmla="*/ 28476 h 835"/>
                    <a:gd name="T20" fmla="*/ 25828 w 827"/>
                    <a:gd name="T21" fmla="*/ 28144 h 835"/>
                    <a:gd name="T22" fmla="*/ 27871 w 827"/>
                    <a:gd name="T23" fmla="*/ 25973 h 835"/>
                    <a:gd name="T24" fmla="*/ 28764 w 827"/>
                    <a:gd name="T25" fmla="*/ 23675 h 835"/>
                    <a:gd name="T26" fmla="*/ 28498 w 827"/>
                    <a:gd name="T27" fmla="*/ 20637 h 835"/>
                    <a:gd name="T28" fmla="*/ 27626 w 827"/>
                    <a:gd name="T29" fmla="*/ 19405 h 835"/>
                    <a:gd name="T30" fmla="*/ 26222 w 827"/>
                    <a:gd name="T31" fmla="*/ 18156 h 835"/>
                    <a:gd name="T32" fmla="*/ 23126 w 827"/>
                    <a:gd name="T33" fmla="*/ 17044 h 835"/>
                    <a:gd name="T34" fmla="*/ 23208 w 827"/>
                    <a:gd name="T35" fmla="*/ 169 h 835"/>
                    <a:gd name="T36" fmla="*/ 45704 w 827"/>
                    <a:gd name="T37" fmla="*/ 1 h 835"/>
                    <a:gd name="T38" fmla="*/ 45428 w 827"/>
                    <a:gd name="T39" fmla="*/ 45831 h 835"/>
                    <a:gd name="T40" fmla="*/ 0 w 827"/>
                    <a:gd name="T41" fmla="*/ 46339 h 835"/>
                    <a:gd name="T42" fmla="*/ 168 w 827"/>
                    <a:gd name="T43" fmla="*/ 243 h 8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27"/>
                    <a:gd name="T67" fmla="*/ 0 h 835"/>
                    <a:gd name="T68" fmla="*/ 827 w 827"/>
                    <a:gd name="T69" fmla="*/ 835 h 8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27" h="835">
                      <a:moveTo>
                        <a:pt x="3" y="4"/>
                      </a:moveTo>
                      <a:lnTo>
                        <a:pt x="420" y="0"/>
                      </a:lnTo>
                      <a:lnTo>
                        <a:pt x="419" y="309"/>
                      </a:lnTo>
                      <a:lnTo>
                        <a:pt x="369" y="319"/>
                      </a:lnTo>
                      <a:lnTo>
                        <a:pt x="342" y="339"/>
                      </a:lnTo>
                      <a:lnTo>
                        <a:pt x="315" y="378"/>
                      </a:lnTo>
                      <a:lnTo>
                        <a:pt x="311" y="424"/>
                      </a:lnTo>
                      <a:lnTo>
                        <a:pt x="323" y="454"/>
                      </a:lnTo>
                      <a:lnTo>
                        <a:pt x="342" y="486"/>
                      </a:lnTo>
                      <a:lnTo>
                        <a:pt x="384" y="513"/>
                      </a:lnTo>
                      <a:lnTo>
                        <a:pt x="467" y="507"/>
                      </a:lnTo>
                      <a:lnTo>
                        <a:pt x="504" y="468"/>
                      </a:lnTo>
                      <a:lnTo>
                        <a:pt x="521" y="426"/>
                      </a:lnTo>
                      <a:lnTo>
                        <a:pt x="515" y="372"/>
                      </a:lnTo>
                      <a:lnTo>
                        <a:pt x="500" y="349"/>
                      </a:lnTo>
                      <a:lnTo>
                        <a:pt x="474" y="327"/>
                      </a:lnTo>
                      <a:lnTo>
                        <a:pt x="419" y="307"/>
                      </a:lnTo>
                      <a:lnTo>
                        <a:pt x="420" y="3"/>
                      </a:lnTo>
                      <a:lnTo>
                        <a:pt x="827" y="1"/>
                      </a:lnTo>
                      <a:lnTo>
                        <a:pt x="822" y="826"/>
                      </a:lnTo>
                      <a:lnTo>
                        <a:pt x="0" y="835"/>
                      </a:lnTo>
                      <a:lnTo>
                        <a:pt x="3" y="4"/>
                      </a:lnTo>
                      <a:close/>
                    </a:path>
                  </a:pathLst>
                </a:custGeom>
                <a:solidFill>
                  <a:srgbClr val="C0C0C0">
                    <a:alpha val="50195"/>
                  </a:srgbClr>
                </a:solidFill>
                <a:ln w="9525">
                  <a:noFill/>
                  <a:round/>
                  <a:headEnd/>
                  <a:tailEnd/>
                </a:ln>
              </p:spPr>
              <p:txBody>
                <a:bodyPr/>
                <a:lstStyle/>
                <a:p>
                  <a:endParaRPr lang="pl-PL"/>
                </a:p>
              </p:txBody>
            </p:sp>
            <p:sp>
              <p:nvSpPr>
                <p:cNvPr id="16441" name="AutoShape 323"/>
                <p:cNvSpPr>
                  <a:spLocks noChangeAspect="1" noChangeArrowheads="1"/>
                </p:cNvSpPr>
                <p:nvPr/>
              </p:nvSpPr>
              <p:spPr bwMode="auto">
                <a:xfrm>
                  <a:off x="2783" y="4289"/>
                  <a:ext cx="1194" cy="1194"/>
                </a:xfrm>
                <a:prstGeom prst="cube">
                  <a:avLst>
                    <a:gd name="adj" fmla="val 778"/>
                  </a:avLst>
                </a:prstGeom>
                <a:noFill/>
                <a:ln w="12700">
                  <a:solidFill>
                    <a:srgbClr val="000000"/>
                  </a:solidFill>
                  <a:miter lim="800000"/>
                  <a:headEnd/>
                  <a:tailEnd/>
                </a:ln>
              </p:spPr>
              <p:txBody>
                <a:bodyPr anchor="ctr"/>
                <a:lstStyle/>
                <a:p>
                  <a:pPr algn="l"/>
                  <a:endParaRPr lang="en-US">
                    <a:latin typeface="Times New Roman" pitchFamily="18" charset="0"/>
                  </a:endParaRPr>
                </a:p>
              </p:txBody>
            </p:sp>
          </p:grpSp>
          <p:sp>
            <p:nvSpPr>
              <p:cNvPr id="16421" name="Rectangle 334"/>
              <p:cNvSpPr>
                <a:spLocks noChangeAspect="1" noChangeArrowheads="1"/>
              </p:cNvSpPr>
              <p:nvPr/>
            </p:nvSpPr>
            <p:spPr bwMode="auto">
              <a:xfrm>
                <a:off x="1088" y="1327"/>
                <a:ext cx="26" cy="347"/>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sp>
            <p:nvSpPr>
              <p:cNvPr id="16422" name="Rectangle 335"/>
              <p:cNvSpPr>
                <a:spLocks noChangeAspect="1" noChangeArrowheads="1"/>
              </p:cNvSpPr>
              <p:nvPr/>
            </p:nvSpPr>
            <p:spPr bwMode="auto">
              <a:xfrm>
                <a:off x="773" y="1327"/>
                <a:ext cx="26" cy="347"/>
              </a:xfrm>
              <a:prstGeom prst="rect">
                <a:avLst/>
              </a:prstGeom>
              <a:solidFill>
                <a:srgbClr val="808080"/>
              </a:solidFill>
              <a:ln w="9525">
                <a:solidFill>
                  <a:srgbClr val="000000"/>
                </a:solidFill>
                <a:miter lim="800000"/>
                <a:headEnd/>
                <a:tailEnd/>
              </a:ln>
            </p:spPr>
            <p:txBody>
              <a:bodyPr anchor="ctr"/>
              <a:lstStyle/>
              <a:p>
                <a:pPr algn="l"/>
                <a:endParaRPr lang="en-US">
                  <a:latin typeface="Times New Roman" pitchFamily="18" charset="0"/>
                </a:endParaRPr>
              </a:p>
            </p:txBody>
          </p:sp>
          <p:sp>
            <p:nvSpPr>
              <p:cNvPr id="16423" name="Oval 341"/>
              <p:cNvSpPr>
                <a:spLocks noChangeAspect="1" noChangeArrowheads="1"/>
              </p:cNvSpPr>
              <p:nvPr/>
            </p:nvSpPr>
            <p:spPr bwMode="auto">
              <a:xfrm>
                <a:off x="939" y="1177"/>
                <a:ext cx="18" cy="18"/>
              </a:xfrm>
              <a:prstGeom prst="ellipse">
                <a:avLst/>
              </a:prstGeom>
              <a:solidFill>
                <a:srgbClr val="FFFFCC"/>
              </a:solidFill>
              <a:ln w="9525">
                <a:solidFill>
                  <a:srgbClr val="000000"/>
                </a:solidFill>
                <a:round/>
                <a:headEnd/>
                <a:tailEnd/>
              </a:ln>
            </p:spPr>
            <p:txBody>
              <a:bodyPr anchor="ctr"/>
              <a:lstStyle/>
              <a:p>
                <a:pPr algn="l"/>
                <a:endParaRPr lang="en-US">
                  <a:latin typeface="Times New Roman" pitchFamily="18" charset="0"/>
                </a:endParaRPr>
              </a:p>
            </p:txBody>
          </p:sp>
          <p:sp>
            <p:nvSpPr>
              <p:cNvPr id="16424" name="Oval 332"/>
              <p:cNvSpPr>
                <a:spLocks noChangeAspect="1" noChangeArrowheads="1"/>
              </p:cNvSpPr>
              <p:nvPr/>
            </p:nvSpPr>
            <p:spPr bwMode="auto">
              <a:xfrm>
                <a:off x="805" y="1752"/>
                <a:ext cx="261" cy="257"/>
              </a:xfrm>
              <a:prstGeom prst="ellipse">
                <a:avLst/>
              </a:prstGeom>
              <a:noFill/>
              <a:ln w="9525">
                <a:solidFill>
                  <a:srgbClr val="292929"/>
                </a:solidFill>
                <a:round/>
                <a:headEnd/>
                <a:tailEnd/>
              </a:ln>
            </p:spPr>
            <p:txBody>
              <a:bodyPr anchor="ctr"/>
              <a:lstStyle/>
              <a:p>
                <a:pPr algn="l"/>
                <a:endParaRPr lang="en-US">
                  <a:latin typeface="Times New Roman" pitchFamily="18" charset="0"/>
                </a:endParaRPr>
              </a:p>
            </p:txBody>
          </p:sp>
          <p:sp>
            <p:nvSpPr>
              <p:cNvPr id="16425" name="AutoShape 333"/>
              <p:cNvSpPr>
                <a:spLocks noChangeAspect="1" noChangeArrowheads="1"/>
              </p:cNvSpPr>
              <p:nvPr/>
            </p:nvSpPr>
            <p:spPr bwMode="auto">
              <a:xfrm>
                <a:off x="793" y="1162"/>
                <a:ext cx="294" cy="1266"/>
              </a:xfrm>
              <a:prstGeom prst="roundRect">
                <a:avLst>
                  <a:gd name="adj" fmla="val 33542"/>
                </a:avLst>
              </a:prstGeom>
              <a:noFill/>
              <a:ln w="9525">
                <a:solidFill>
                  <a:srgbClr val="000000"/>
                </a:solidFill>
                <a:round/>
                <a:headEnd/>
                <a:tailEnd/>
              </a:ln>
            </p:spPr>
            <p:txBody>
              <a:bodyPr anchor="ctr"/>
              <a:lstStyle/>
              <a:p>
                <a:pPr algn="l"/>
                <a:endParaRPr lang="en-US">
                  <a:latin typeface="Times New Roman" pitchFamily="18" charset="0"/>
                </a:endParaRPr>
              </a:p>
            </p:txBody>
          </p:sp>
          <p:grpSp>
            <p:nvGrpSpPr>
              <p:cNvPr id="16392" name="Group 317"/>
              <p:cNvGrpSpPr>
                <a:grpSpLocks/>
              </p:cNvGrpSpPr>
              <p:nvPr/>
            </p:nvGrpSpPr>
            <p:grpSpPr bwMode="auto">
              <a:xfrm>
                <a:off x="793" y="1162"/>
                <a:ext cx="300" cy="1279"/>
                <a:chOff x="793" y="1162"/>
                <a:chExt cx="300" cy="1279"/>
              </a:xfrm>
            </p:grpSpPr>
            <p:sp>
              <p:nvSpPr>
                <p:cNvPr id="16437" name="Freeform 325"/>
                <p:cNvSpPr>
                  <a:spLocks noChangeAspect="1"/>
                </p:cNvSpPr>
                <p:nvPr/>
              </p:nvSpPr>
              <p:spPr bwMode="auto">
                <a:xfrm>
                  <a:off x="804" y="1162"/>
                  <a:ext cx="273" cy="1199"/>
                </a:xfrm>
                <a:custGeom>
                  <a:avLst/>
                  <a:gdLst>
                    <a:gd name="T0" fmla="*/ 0 w 257"/>
                    <a:gd name="T1" fmla="*/ 1769 h 1043"/>
                    <a:gd name="T2" fmla="*/ 203 w 257"/>
                    <a:gd name="T3" fmla="*/ 820 h 1043"/>
                    <a:gd name="T4" fmla="*/ 495 w 257"/>
                    <a:gd name="T5" fmla="*/ 341 h 1043"/>
                    <a:gd name="T6" fmla="*/ 877 w 257"/>
                    <a:gd name="T7" fmla="*/ 0 h 1043"/>
                    <a:gd name="T8" fmla="*/ 2190 w 257"/>
                    <a:gd name="T9" fmla="*/ 26 h 1043"/>
                    <a:gd name="T10" fmla="*/ 2622 w 257"/>
                    <a:gd name="T11" fmla="*/ 414 h 1043"/>
                    <a:gd name="T12" fmla="*/ 2830 w 257"/>
                    <a:gd name="T13" fmla="*/ 938 h 1043"/>
                    <a:gd name="T14" fmla="*/ 3021 w 257"/>
                    <a:gd name="T15" fmla="*/ 1619 h 1043"/>
                    <a:gd name="T16" fmla="*/ 3044 w 257"/>
                    <a:gd name="T17" fmla="*/ 15433 h 1043"/>
                    <a:gd name="T18" fmla="*/ 2843 w 257"/>
                    <a:gd name="T19" fmla="*/ 14983 h 1043"/>
                    <a:gd name="T20" fmla="*/ 2772 w 257"/>
                    <a:gd name="T21" fmla="*/ 14471 h 1043"/>
                    <a:gd name="T22" fmla="*/ 2627 w 257"/>
                    <a:gd name="T23" fmla="*/ 13648 h 1043"/>
                    <a:gd name="T24" fmla="*/ 2323 w 257"/>
                    <a:gd name="T25" fmla="*/ 13099 h 1043"/>
                    <a:gd name="T26" fmla="*/ 1743 w 257"/>
                    <a:gd name="T27" fmla="*/ 12536 h 1043"/>
                    <a:gd name="T28" fmla="*/ 1232 w 257"/>
                    <a:gd name="T29" fmla="*/ 12536 h 1043"/>
                    <a:gd name="T30" fmla="*/ 581 w 257"/>
                    <a:gd name="T31" fmla="*/ 13264 h 1043"/>
                    <a:gd name="T32" fmla="*/ 249 w 257"/>
                    <a:gd name="T33" fmla="*/ 14108 h 1043"/>
                    <a:gd name="T34" fmla="*/ 131 w 257"/>
                    <a:gd name="T35" fmla="*/ 15312 h 1043"/>
                    <a:gd name="T36" fmla="*/ 380 w 257"/>
                    <a:gd name="T37" fmla="*/ 16741 h 1043"/>
                    <a:gd name="T38" fmla="*/ 782 w 257"/>
                    <a:gd name="T39" fmla="*/ 17540 h 1043"/>
                    <a:gd name="T40" fmla="*/ 1490 w 257"/>
                    <a:gd name="T41" fmla="*/ 17947 h 1043"/>
                    <a:gd name="T42" fmla="*/ 2075 w 257"/>
                    <a:gd name="T43" fmla="*/ 17615 h 1043"/>
                    <a:gd name="T44" fmla="*/ 2523 w 257"/>
                    <a:gd name="T45" fmla="*/ 17034 h 1043"/>
                    <a:gd name="T46" fmla="*/ 2772 w 257"/>
                    <a:gd name="T47" fmla="*/ 16089 h 1043"/>
                    <a:gd name="T48" fmla="*/ 2867 w 257"/>
                    <a:gd name="T49" fmla="*/ 15124 h 1043"/>
                    <a:gd name="T50" fmla="*/ 3044 w 257"/>
                    <a:gd name="T51" fmla="*/ 15341 h 1043"/>
                    <a:gd name="T52" fmla="*/ 3031 w 257"/>
                    <a:gd name="T53" fmla="*/ 23267 h 1043"/>
                    <a:gd name="T54" fmla="*/ 2913 w 257"/>
                    <a:gd name="T55" fmla="*/ 24231 h 1043"/>
                    <a:gd name="T56" fmla="*/ 2627 w 257"/>
                    <a:gd name="T57" fmla="*/ 24840 h 1043"/>
                    <a:gd name="T58" fmla="*/ 2213 w 257"/>
                    <a:gd name="T59" fmla="*/ 25201 h 1043"/>
                    <a:gd name="T60" fmla="*/ 652 w 257"/>
                    <a:gd name="T61" fmla="*/ 25201 h 1043"/>
                    <a:gd name="T62" fmla="*/ 380 w 257"/>
                    <a:gd name="T63" fmla="*/ 24840 h 1043"/>
                    <a:gd name="T64" fmla="*/ 155 w 257"/>
                    <a:gd name="T65" fmla="*/ 24190 h 1043"/>
                    <a:gd name="T66" fmla="*/ 0 w 257"/>
                    <a:gd name="T67" fmla="*/ 23165 h 1043"/>
                    <a:gd name="T68" fmla="*/ 0 w 257"/>
                    <a:gd name="T69" fmla="*/ 1769 h 1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7"/>
                    <a:gd name="T106" fmla="*/ 0 h 1043"/>
                    <a:gd name="T107" fmla="*/ 257 w 257"/>
                    <a:gd name="T108" fmla="*/ 1043 h 104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7" h="1043">
                      <a:moveTo>
                        <a:pt x="0" y="73"/>
                      </a:moveTo>
                      <a:lnTo>
                        <a:pt x="17" y="34"/>
                      </a:lnTo>
                      <a:lnTo>
                        <a:pt x="42" y="14"/>
                      </a:lnTo>
                      <a:lnTo>
                        <a:pt x="74" y="0"/>
                      </a:lnTo>
                      <a:lnTo>
                        <a:pt x="185" y="1"/>
                      </a:lnTo>
                      <a:lnTo>
                        <a:pt x="221" y="17"/>
                      </a:lnTo>
                      <a:lnTo>
                        <a:pt x="239" y="39"/>
                      </a:lnTo>
                      <a:lnTo>
                        <a:pt x="255" y="67"/>
                      </a:lnTo>
                      <a:lnTo>
                        <a:pt x="257" y="639"/>
                      </a:lnTo>
                      <a:lnTo>
                        <a:pt x="240" y="620"/>
                      </a:lnTo>
                      <a:lnTo>
                        <a:pt x="234" y="599"/>
                      </a:lnTo>
                      <a:lnTo>
                        <a:pt x="222" y="565"/>
                      </a:lnTo>
                      <a:lnTo>
                        <a:pt x="196" y="542"/>
                      </a:lnTo>
                      <a:lnTo>
                        <a:pt x="147" y="519"/>
                      </a:lnTo>
                      <a:lnTo>
                        <a:pt x="104" y="519"/>
                      </a:lnTo>
                      <a:lnTo>
                        <a:pt x="49" y="549"/>
                      </a:lnTo>
                      <a:lnTo>
                        <a:pt x="21" y="584"/>
                      </a:lnTo>
                      <a:lnTo>
                        <a:pt x="11" y="634"/>
                      </a:lnTo>
                      <a:lnTo>
                        <a:pt x="32" y="693"/>
                      </a:lnTo>
                      <a:lnTo>
                        <a:pt x="66" y="726"/>
                      </a:lnTo>
                      <a:lnTo>
                        <a:pt x="126" y="743"/>
                      </a:lnTo>
                      <a:lnTo>
                        <a:pt x="175" y="729"/>
                      </a:lnTo>
                      <a:lnTo>
                        <a:pt x="213" y="705"/>
                      </a:lnTo>
                      <a:lnTo>
                        <a:pt x="234" y="666"/>
                      </a:lnTo>
                      <a:lnTo>
                        <a:pt x="242" y="626"/>
                      </a:lnTo>
                      <a:lnTo>
                        <a:pt x="257" y="635"/>
                      </a:lnTo>
                      <a:lnTo>
                        <a:pt x="256" y="963"/>
                      </a:lnTo>
                      <a:lnTo>
                        <a:pt x="246" y="1003"/>
                      </a:lnTo>
                      <a:lnTo>
                        <a:pt x="222" y="1028"/>
                      </a:lnTo>
                      <a:lnTo>
                        <a:pt x="187" y="1043"/>
                      </a:lnTo>
                      <a:lnTo>
                        <a:pt x="55" y="1043"/>
                      </a:lnTo>
                      <a:lnTo>
                        <a:pt x="32" y="1028"/>
                      </a:lnTo>
                      <a:lnTo>
                        <a:pt x="13" y="1001"/>
                      </a:lnTo>
                      <a:lnTo>
                        <a:pt x="0" y="959"/>
                      </a:lnTo>
                      <a:lnTo>
                        <a:pt x="0" y="73"/>
                      </a:lnTo>
                      <a:close/>
                    </a:path>
                  </a:pathLst>
                </a:custGeom>
                <a:solidFill>
                  <a:srgbClr val="BBE0E3"/>
                </a:solidFill>
                <a:ln w="9525">
                  <a:noFill/>
                  <a:round/>
                  <a:headEnd/>
                  <a:tailEnd/>
                </a:ln>
              </p:spPr>
              <p:txBody>
                <a:bodyPr/>
                <a:lstStyle/>
                <a:p>
                  <a:endParaRPr lang="pl-PL"/>
                </a:p>
              </p:txBody>
            </p:sp>
            <p:pic>
              <p:nvPicPr>
                <p:cNvPr id="16438" name="Picture 319" descr="Рисунок1"/>
                <p:cNvPicPr>
                  <a:picLocks noChangeAspect="1" noChangeArrowheads="1"/>
                </p:cNvPicPr>
                <p:nvPr/>
              </p:nvPicPr>
              <p:blipFill>
                <a:blip r:embed="rId3" cstate="print"/>
                <a:srcRect t="81677"/>
                <a:stretch>
                  <a:fillRect/>
                </a:stretch>
              </p:blipFill>
              <p:spPr bwMode="auto">
                <a:xfrm>
                  <a:off x="793" y="2205"/>
                  <a:ext cx="300" cy="236"/>
                </a:xfrm>
                <a:prstGeom prst="rect">
                  <a:avLst/>
                </a:prstGeom>
                <a:noFill/>
                <a:ln w="9525">
                  <a:noFill/>
                  <a:miter lim="800000"/>
                  <a:headEnd/>
                  <a:tailEnd/>
                </a:ln>
              </p:spPr>
            </p:pic>
            <p:sp>
              <p:nvSpPr>
                <p:cNvPr id="16439" name="Oval 332"/>
                <p:cNvSpPr>
                  <a:spLocks noChangeAspect="1" noChangeArrowheads="1"/>
                </p:cNvSpPr>
                <p:nvPr/>
              </p:nvSpPr>
              <p:spPr bwMode="auto">
                <a:xfrm>
                  <a:off x="801" y="1752"/>
                  <a:ext cx="261" cy="257"/>
                </a:xfrm>
                <a:prstGeom prst="ellipse">
                  <a:avLst/>
                </a:prstGeom>
                <a:noFill/>
                <a:ln w="9525">
                  <a:solidFill>
                    <a:srgbClr val="292929"/>
                  </a:solidFill>
                  <a:round/>
                  <a:headEnd/>
                  <a:tailEnd/>
                </a:ln>
              </p:spPr>
              <p:txBody>
                <a:bodyPr anchor="ctr"/>
                <a:lstStyle/>
                <a:p>
                  <a:pPr algn="l"/>
                  <a:endParaRPr lang="en-US">
                    <a:latin typeface="Times New Roman" pitchFamily="18" charset="0"/>
                  </a:endParaRPr>
                </a:p>
              </p:txBody>
            </p:sp>
          </p:grpSp>
          <p:grpSp>
            <p:nvGrpSpPr>
              <p:cNvPr id="16394" name="Group 321"/>
              <p:cNvGrpSpPr>
                <a:grpSpLocks/>
              </p:cNvGrpSpPr>
              <p:nvPr/>
            </p:nvGrpSpPr>
            <p:grpSpPr bwMode="auto">
              <a:xfrm>
                <a:off x="922" y="1570"/>
                <a:ext cx="53" cy="770"/>
                <a:chOff x="922" y="1570"/>
                <a:chExt cx="53" cy="770"/>
              </a:xfrm>
            </p:grpSpPr>
            <p:sp>
              <p:nvSpPr>
                <p:cNvPr id="16433" name="Oval 151"/>
                <p:cNvSpPr>
                  <a:spLocks noChangeAspect="1" noChangeArrowheads="1"/>
                </p:cNvSpPr>
                <p:nvPr/>
              </p:nvSpPr>
              <p:spPr bwMode="auto">
                <a:xfrm>
                  <a:off x="922" y="2024"/>
                  <a:ext cx="53" cy="57"/>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434" name="Oval 152"/>
                <p:cNvSpPr>
                  <a:spLocks noChangeAspect="1" noChangeArrowheads="1"/>
                </p:cNvSpPr>
                <p:nvPr/>
              </p:nvSpPr>
              <p:spPr bwMode="auto">
                <a:xfrm>
                  <a:off x="922" y="1570"/>
                  <a:ext cx="52" cy="57"/>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435" name="Oval 154"/>
                <p:cNvSpPr>
                  <a:spLocks noChangeAspect="1" noChangeArrowheads="1"/>
                </p:cNvSpPr>
                <p:nvPr/>
              </p:nvSpPr>
              <p:spPr bwMode="auto">
                <a:xfrm>
                  <a:off x="922" y="2285"/>
                  <a:ext cx="53" cy="55"/>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sp>
              <p:nvSpPr>
                <p:cNvPr id="16436" name="Oval 155"/>
                <p:cNvSpPr>
                  <a:spLocks noChangeAspect="1" noChangeArrowheads="1"/>
                </p:cNvSpPr>
                <p:nvPr/>
              </p:nvSpPr>
              <p:spPr bwMode="auto">
                <a:xfrm>
                  <a:off x="922" y="2142"/>
                  <a:ext cx="53" cy="55"/>
                </a:xfrm>
                <a:prstGeom prst="ellipse">
                  <a:avLst/>
                </a:prstGeom>
                <a:solidFill>
                  <a:srgbClr val="FF9999"/>
                </a:solidFill>
                <a:ln w="6350">
                  <a:solidFill>
                    <a:srgbClr val="000000"/>
                  </a:solidFill>
                  <a:round/>
                  <a:headEnd/>
                  <a:tailEnd/>
                </a:ln>
              </p:spPr>
              <p:txBody>
                <a:bodyPr anchor="ctr"/>
                <a:lstStyle/>
                <a:p>
                  <a:pPr algn="l"/>
                  <a:endParaRPr lang="en-US">
                    <a:latin typeface="Times New Roman" pitchFamily="18" charset="0"/>
                  </a:endParaRPr>
                </a:p>
              </p:txBody>
            </p:sp>
          </p:grpSp>
          <p:grpSp>
            <p:nvGrpSpPr>
              <p:cNvPr id="16395" name="Group 326"/>
              <p:cNvGrpSpPr>
                <a:grpSpLocks/>
              </p:cNvGrpSpPr>
              <p:nvPr/>
            </p:nvGrpSpPr>
            <p:grpSpPr bwMode="auto">
              <a:xfrm>
                <a:off x="930" y="1480"/>
                <a:ext cx="227" cy="907"/>
                <a:chOff x="930" y="1480"/>
                <a:chExt cx="227" cy="907"/>
              </a:xfrm>
            </p:grpSpPr>
            <p:sp>
              <p:nvSpPr>
                <p:cNvPr id="16429" name="Text Box 166"/>
                <p:cNvSpPr txBox="1">
                  <a:spLocks noChangeArrowheads="1"/>
                </p:cNvSpPr>
                <p:nvPr/>
              </p:nvSpPr>
              <p:spPr bwMode="auto">
                <a:xfrm>
                  <a:off x="930" y="1480"/>
                  <a:ext cx="136"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5</a:t>
                  </a:r>
                  <a:endParaRPr lang="ru-RU" sz="1200" b="1">
                    <a:solidFill>
                      <a:srgbClr val="000000"/>
                    </a:solidFill>
                    <a:latin typeface="Times New Roman" pitchFamily="18" charset="0"/>
                  </a:endParaRPr>
                </a:p>
              </p:txBody>
            </p:sp>
            <p:sp>
              <p:nvSpPr>
                <p:cNvPr id="16430" name="Text Box 168"/>
                <p:cNvSpPr txBox="1">
                  <a:spLocks noChangeArrowheads="1"/>
                </p:cNvSpPr>
                <p:nvPr/>
              </p:nvSpPr>
              <p:spPr bwMode="auto">
                <a:xfrm>
                  <a:off x="930" y="1942"/>
                  <a:ext cx="182"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2</a:t>
                  </a:r>
                  <a:endParaRPr lang="ru-RU" sz="1200" b="1">
                    <a:solidFill>
                      <a:srgbClr val="000000"/>
                    </a:solidFill>
                    <a:latin typeface="Times New Roman" pitchFamily="18" charset="0"/>
                  </a:endParaRPr>
                </a:p>
              </p:txBody>
            </p:sp>
            <p:sp>
              <p:nvSpPr>
                <p:cNvPr id="16431" name="Text Box 169"/>
                <p:cNvSpPr txBox="1">
                  <a:spLocks noChangeArrowheads="1"/>
                </p:cNvSpPr>
                <p:nvPr/>
              </p:nvSpPr>
              <p:spPr bwMode="auto">
                <a:xfrm>
                  <a:off x="930" y="2078"/>
                  <a:ext cx="182"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3</a:t>
                  </a:r>
                  <a:endParaRPr lang="ru-RU" sz="1200" b="1">
                    <a:solidFill>
                      <a:srgbClr val="000000"/>
                    </a:solidFill>
                    <a:latin typeface="Times New Roman" pitchFamily="18" charset="0"/>
                  </a:endParaRPr>
                </a:p>
              </p:txBody>
            </p:sp>
            <p:sp>
              <p:nvSpPr>
                <p:cNvPr id="16432" name="Text Box 170"/>
                <p:cNvSpPr txBox="1">
                  <a:spLocks noChangeArrowheads="1"/>
                </p:cNvSpPr>
                <p:nvPr/>
              </p:nvSpPr>
              <p:spPr bwMode="auto">
                <a:xfrm>
                  <a:off x="930" y="2214"/>
                  <a:ext cx="227" cy="173"/>
                </a:xfrm>
                <a:prstGeom prst="rect">
                  <a:avLst/>
                </a:prstGeom>
                <a:noFill/>
                <a:ln w="9525">
                  <a:noFill/>
                  <a:miter lim="800000"/>
                  <a:headEnd/>
                  <a:tailEnd/>
                </a:ln>
              </p:spPr>
              <p:txBody>
                <a:bodyPr>
                  <a:spAutoFit/>
                </a:bodyPr>
                <a:lstStyle/>
                <a:p>
                  <a:pPr algn="l">
                    <a:spcBef>
                      <a:spcPct val="50000"/>
                    </a:spcBef>
                  </a:pPr>
                  <a:r>
                    <a:rPr lang="en-US" sz="1200" b="1">
                      <a:solidFill>
                        <a:srgbClr val="000000"/>
                      </a:solidFill>
                      <a:latin typeface="Times New Roman" pitchFamily="18" charset="0"/>
                    </a:rPr>
                    <a:t>4</a:t>
                  </a:r>
                  <a:endParaRPr lang="ru-RU" sz="1200" b="1">
                    <a:solidFill>
                      <a:srgbClr val="000000"/>
                    </a:solidFill>
                    <a:latin typeface="Times New Roman" pitchFamily="18" charset="0"/>
                  </a:endParaRPr>
                </a:p>
              </p:txBody>
            </p:sp>
          </p:grpSp>
        </p:grpSp>
        <p:sp>
          <p:nvSpPr>
            <p:cNvPr id="16403" name="AutoShape 333"/>
            <p:cNvSpPr>
              <a:spLocks noChangeAspect="1" noChangeArrowheads="1"/>
            </p:cNvSpPr>
            <p:nvPr/>
          </p:nvSpPr>
          <p:spPr bwMode="auto">
            <a:xfrm>
              <a:off x="790" y="1162"/>
              <a:ext cx="294" cy="1270"/>
            </a:xfrm>
            <a:prstGeom prst="roundRect">
              <a:avLst>
                <a:gd name="adj" fmla="val 33542"/>
              </a:avLst>
            </a:prstGeom>
            <a:noFill/>
            <a:ln w="9525">
              <a:solidFill>
                <a:srgbClr val="000000"/>
              </a:solidFill>
              <a:round/>
              <a:headEnd/>
              <a:tailEnd/>
            </a:ln>
          </p:spPr>
          <p:txBody>
            <a:bodyPr anchor="ctr"/>
            <a:lstStyle/>
            <a:p>
              <a:pPr algn="l"/>
              <a:endParaRPr lang="en-US">
                <a:latin typeface="Times New Roman" pitchFamily="18" charset="0"/>
              </a:endParaRPr>
            </a:p>
          </p:txBody>
        </p:sp>
      </p:grpSp>
      <p:pic>
        <p:nvPicPr>
          <p:cNvPr id="16396" name="Picture 334"/>
          <p:cNvPicPr>
            <a:picLocks noChangeAspect="1" noChangeArrowheads="1"/>
          </p:cNvPicPr>
          <p:nvPr/>
        </p:nvPicPr>
        <p:blipFill>
          <a:blip r:embed="rId4" cstate="print"/>
          <a:srcRect/>
          <a:stretch>
            <a:fillRect/>
          </a:stretch>
        </p:blipFill>
        <p:spPr bwMode="auto">
          <a:xfrm>
            <a:off x="5508625" y="1196975"/>
            <a:ext cx="3028950" cy="2343150"/>
          </a:xfrm>
          <a:prstGeom prst="rect">
            <a:avLst/>
          </a:prstGeom>
          <a:noFill/>
          <a:ln w="9525" algn="ctr">
            <a:noFill/>
            <a:miter lim="800000"/>
            <a:headEnd/>
            <a:tailEnd/>
          </a:ln>
        </p:spPr>
      </p:pic>
      <p:sp>
        <p:nvSpPr>
          <p:cNvPr id="16397" name="Text Box 163"/>
          <p:cNvSpPr txBox="1">
            <a:spLocks noChangeArrowheads="1"/>
          </p:cNvSpPr>
          <p:nvPr/>
        </p:nvSpPr>
        <p:spPr bwMode="auto">
          <a:xfrm>
            <a:off x="2627313" y="908050"/>
            <a:ext cx="3095625" cy="396875"/>
          </a:xfrm>
          <a:prstGeom prst="rect">
            <a:avLst/>
          </a:prstGeom>
          <a:noFill/>
          <a:ln w="9525">
            <a:noFill/>
            <a:miter lim="800000"/>
            <a:headEnd/>
            <a:tailEnd/>
          </a:ln>
        </p:spPr>
        <p:txBody>
          <a:bodyPr>
            <a:spAutoFit/>
          </a:bodyPr>
          <a:lstStyle/>
          <a:p>
            <a:pPr>
              <a:spcBef>
                <a:spcPct val="50000"/>
              </a:spcBef>
            </a:pPr>
            <a:r>
              <a:rPr lang="en-US" sz="2000" b="1" dirty="0">
                <a:solidFill>
                  <a:srgbClr val="000000"/>
                </a:solidFill>
              </a:rPr>
              <a:t>Sections</a:t>
            </a:r>
            <a:r>
              <a:rPr lang="en-US" sz="2000" dirty="0">
                <a:solidFill>
                  <a:srgbClr val="000000"/>
                </a:solidFill>
              </a:rPr>
              <a:t> </a:t>
            </a:r>
            <a:r>
              <a:rPr lang="ru-RU" sz="2000" b="1" dirty="0">
                <a:solidFill>
                  <a:srgbClr val="000000"/>
                </a:solidFill>
                <a:cs typeface="Times New Roman" pitchFamily="18" charset="0"/>
              </a:rPr>
              <a:t>№</a:t>
            </a:r>
            <a:r>
              <a:rPr lang="en-US" sz="2000" b="1" dirty="0">
                <a:solidFill>
                  <a:srgbClr val="000000"/>
                </a:solidFill>
                <a:cs typeface="Times New Roman" pitchFamily="18" charset="0"/>
              </a:rPr>
              <a:t> </a:t>
            </a:r>
            <a:r>
              <a:rPr lang="en-US" sz="2000" b="1" dirty="0">
                <a:solidFill>
                  <a:srgbClr val="000000"/>
                </a:solidFill>
              </a:rPr>
              <a:t>2,3,4,5</a:t>
            </a:r>
            <a:endParaRPr lang="ru-RU" sz="2000" b="1" dirty="0">
              <a:solidFill>
                <a:srgbClr val="000000"/>
              </a:solidFill>
            </a:endParaRPr>
          </a:p>
        </p:txBody>
      </p:sp>
      <p:sp>
        <p:nvSpPr>
          <p:cNvPr id="16398" name="Rectangle 338"/>
          <p:cNvSpPr>
            <a:spLocks noChangeArrowheads="1"/>
          </p:cNvSpPr>
          <p:nvPr/>
        </p:nvSpPr>
        <p:spPr bwMode="auto">
          <a:xfrm>
            <a:off x="251520" y="5013176"/>
            <a:ext cx="7850188" cy="1046440"/>
          </a:xfrm>
          <a:prstGeom prst="rect">
            <a:avLst/>
          </a:prstGeom>
          <a:noFill/>
          <a:ln w="9525">
            <a:noFill/>
            <a:miter lim="800000"/>
            <a:headEnd/>
            <a:tailEnd/>
          </a:ln>
        </p:spPr>
        <p:txBody>
          <a:bodyPr>
            <a:spAutoFit/>
          </a:bodyPr>
          <a:lstStyle/>
          <a:p>
            <a:pPr algn="just"/>
            <a:r>
              <a:rPr lang="en-US" sz="1600" dirty="0"/>
              <a:t>Uranium detectors were fixed on the detector plates in dependence on the distance from primary beam axes – 0, 4, 8 and 12 cm. </a:t>
            </a:r>
          </a:p>
          <a:p>
            <a:pPr algn="just"/>
            <a:r>
              <a:rPr lang="en-US" sz="1600" dirty="0"/>
              <a:t>The dimensions of the foils – diameter 8 mm, thickness 1 mm, weight 1 g.</a:t>
            </a:r>
          </a:p>
          <a:p>
            <a:pPr algn="l"/>
            <a:endParaRPr lang="ru-RU" sz="1400" dirty="0"/>
          </a:p>
        </p:txBody>
      </p:sp>
      <p:sp>
        <p:nvSpPr>
          <p:cNvPr id="2" name="Slide Number Placeholder 1"/>
          <p:cNvSpPr>
            <a:spLocks noGrp="1"/>
          </p:cNvSpPr>
          <p:nvPr>
            <p:ph type="sldNum" sz="quarter" idx="11"/>
          </p:nvPr>
        </p:nvSpPr>
        <p:spPr>
          <a:xfrm>
            <a:off x="7812360" y="6165304"/>
            <a:ext cx="864096" cy="457200"/>
          </a:xfrm>
        </p:spPr>
        <p:txBody>
          <a:bodyPr/>
          <a:lstStyle/>
          <a:p>
            <a:pPr>
              <a:defRPr/>
            </a:pPr>
            <a:fld id="{F2731499-4EEB-4CA4-9B27-43BAFC04208B}" type="slidenum">
              <a:rPr lang="ru-RU" smtClean="0"/>
              <a:pPr>
                <a:defRPr/>
              </a:pPr>
              <a:t>15</a:t>
            </a:fld>
            <a:endParaRPr lang="ru-RU" dirty="0"/>
          </a:p>
        </p:txBody>
      </p:sp>
      <p:sp>
        <p:nvSpPr>
          <p:cNvPr id="333" name="Prostokąt 332"/>
          <p:cNvSpPr/>
          <p:nvPr/>
        </p:nvSpPr>
        <p:spPr>
          <a:xfrm>
            <a:off x="2267744" y="6237312"/>
            <a:ext cx="4572000" cy="461665"/>
          </a:xfrm>
          <a:prstGeom prst="rect">
            <a:avLst/>
          </a:prstGeom>
        </p:spPr>
        <p:txBody>
          <a:bodyPr>
            <a:spAutoFit/>
          </a:bodyPr>
          <a:lstStyle/>
          <a:p>
            <a:pPr algn="ctr">
              <a:defRPr/>
            </a:pPr>
            <a:r>
              <a:rPr lang="en-US" sz="1200" dirty="0" smtClean="0"/>
              <a:t>M. Szuta</a:t>
            </a:r>
          </a:p>
          <a:p>
            <a:pPr algn="ctr">
              <a:defRPr/>
            </a:pPr>
            <a:r>
              <a:rPr lang="en-US" sz="1200" dirty="0" smtClean="0"/>
              <a:t>National Centre for Nuclear Research, Poland </a:t>
            </a:r>
          </a:p>
        </p:txBody>
      </p:sp>
      <p:pic>
        <p:nvPicPr>
          <p:cNvPr id="334" name="Picture 2" descr="Znalezione obrazy dla zapytania ncbj logo"/>
          <p:cNvPicPr>
            <a:picLocks noChangeAspect="1" noChangeArrowheads="1"/>
          </p:cNvPicPr>
          <p:nvPr/>
        </p:nvPicPr>
        <p:blipFill>
          <a:blip r:embed="rId5" cstate="print"/>
          <a:srcRect l="23901" t="24570" r="24934" b="22635"/>
          <a:stretch>
            <a:fillRect/>
          </a:stretch>
        </p:blipFill>
        <p:spPr bwMode="auto">
          <a:xfrm>
            <a:off x="0" y="5596303"/>
            <a:ext cx="864000" cy="1261697"/>
          </a:xfrm>
          <a:prstGeom prst="rect">
            <a:avLst/>
          </a:prstGeom>
          <a:noFill/>
          <a:ln w="9525">
            <a:noFill/>
            <a:miter lim="800000"/>
            <a:headEnd/>
            <a:tailEnd/>
          </a:ln>
        </p:spPr>
      </p:pic>
      <p:sp>
        <p:nvSpPr>
          <p:cNvPr id="332" name="Prostokąt 331"/>
          <p:cNvSpPr/>
          <p:nvPr/>
        </p:nvSpPr>
        <p:spPr>
          <a:xfrm>
            <a:off x="3982736" y="3305890"/>
            <a:ext cx="1178528" cy="246221"/>
          </a:xfrm>
          <a:prstGeom prst="rect">
            <a:avLst/>
          </a:prstGeom>
        </p:spPr>
        <p:txBody>
          <a:bodyPr wrap="none">
            <a:spAutoFit/>
          </a:bodyPr>
          <a:lstStyle/>
          <a:p>
            <a:pPr>
              <a:spcBef>
                <a:spcPct val="50000"/>
              </a:spcBef>
            </a:pPr>
            <a:r>
              <a:rPr lang="en-US" b="1" dirty="0" smtClean="0">
                <a:solidFill>
                  <a:srgbClr val="000000"/>
                </a:solidFill>
              </a:rPr>
              <a:t>Sections</a:t>
            </a:r>
            <a:r>
              <a:rPr lang="en-US" dirty="0" smtClean="0">
                <a:solidFill>
                  <a:srgbClr val="000000"/>
                </a:solidFill>
              </a:rPr>
              <a:t> </a:t>
            </a:r>
            <a:r>
              <a:rPr lang="ru-RU" b="1" dirty="0" smtClean="0">
                <a:solidFill>
                  <a:srgbClr val="000000"/>
                </a:solidFill>
                <a:cs typeface="Times New Roman" pitchFamily="18" charset="0"/>
              </a:rPr>
              <a:t>№</a:t>
            </a:r>
            <a:r>
              <a:rPr lang="en-US" b="1" dirty="0" smtClean="0">
                <a:solidFill>
                  <a:srgbClr val="000000"/>
                </a:solidFill>
                <a:cs typeface="Times New Roman" pitchFamily="18" charset="0"/>
              </a:rPr>
              <a:t> </a:t>
            </a:r>
            <a:r>
              <a:rPr lang="en-US" b="1" dirty="0" smtClean="0">
                <a:solidFill>
                  <a:srgbClr val="000000"/>
                </a:solidFill>
              </a:rPr>
              <a:t>2,3,4,5</a:t>
            </a:r>
            <a:endParaRPr lang="ru-RU" b="1" dirty="0">
              <a:solidFill>
                <a:srgbClr val="0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2.2. Location of activation detector foils in the Quinta sub-critical assembly.</a:t>
            </a:r>
            <a:r>
              <a:rPr lang="pl-PL" sz="2400" dirty="0" smtClean="0"/>
              <a:t/>
            </a:r>
            <a:br>
              <a:rPr lang="pl-PL" sz="2400" dirty="0" smtClean="0"/>
            </a:br>
            <a:endParaRPr lang="pl-PL" sz="2400" dirty="0"/>
          </a:p>
        </p:txBody>
      </p:sp>
      <p:sp>
        <p:nvSpPr>
          <p:cNvPr id="3" name="Symbol zastępczy zawartości 2"/>
          <p:cNvSpPr>
            <a:spLocks noGrp="1"/>
          </p:cNvSpPr>
          <p:nvPr>
            <p:ph idx="1"/>
          </p:nvPr>
        </p:nvSpPr>
        <p:spPr/>
        <p:txBody>
          <a:bodyPr/>
          <a:lstStyle/>
          <a:p>
            <a:pPr algn="just"/>
            <a:r>
              <a:rPr lang="en-US" sz="2000" dirty="0" smtClean="0"/>
              <a:t>The location coordinates of all of 23 uranium detectors are shown in Table 1 relative to the axis of the target (along the radius R of the uranium target and along the axis of the target Z).</a:t>
            </a:r>
            <a:endParaRPr lang="pl-PL" sz="2000" dirty="0" smtClean="0"/>
          </a:p>
          <a:p>
            <a:endParaRPr lang="pl-PL" dirty="0"/>
          </a:p>
        </p:txBody>
      </p:sp>
      <p:sp>
        <p:nvSpPr>
          <p:cNvPr id="4" name="Symbol zastępczy stopki 3"/>
          <p:cNvSpPr>
            <a:spLocks noGrp="1"/>
          </p:cNvSpPr>
          <p:nvPr>
            <p:ph type="ftr" sz="quarter" idx="11"/>
          </p:nvPr>
        </p:nvSpPr>
        <p:spPr>
          <a:xfrm>
            <a:off x="2267744" y="6248400"/>
            <a:ext cx="3752056"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16</a:t>
            </a:fld>
            <a:endParaRPr lang="pl-PL"/>
          </a:p>
        </p:txBody>
      </p:sp>
      <p:graphicFrame>
        <p:nvGraphicFramePr>
          <p:cNvPr id="41986" name="Object 2"/>
          <p:cNvGraphicFramePr>
            <a:graphicFrameLocks noChangeAspect="1"/>
          </p:cNvGraphicFramePr>
          <p:nvPr/>
        </p:nvGraphicFramePr>
        <p:xfrm>
          <a:off x="827584" y="2996952"/>
          <a:ext cx="6912768" cy="3600400"/>
        </p:xfrm>
        <a:graphic>
          <a:graphicData uri="http://schemas.openxmlformats.org/presentationml/2006/ole">
            <p:oleObj spid="_x0000_s41986" name="Dokument" r:id="rId3" imgW="5900810" imgH="2906719" progId="Word.Document.12">
              <p:embed/>
            </p:oleObj>
          </a:graphicData>
        </a:graphic>
      </p:graphicFrame>
      <p:pic>
        <p:nvPicPr>
          <p:cNvPr id="7"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476672"/>
            <a:ext cx="7772400" cy="1275928"/>
          </a:xfrm>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2.3.1. Irradiation details.</a:t>
            </a:r>
            <a:r>
              <a:rPr lang="pl-PL" sz="2000" dirty="0" smtClean="0"/>
              <a:t/>
            </a:r>
            <a:br>
              <a:rPr lang="pl-PL" sz="2000" dirty="0" smtClean="0"/>
            </a:br>
            <a:endParaRPr lang="pl-PL" sz="2000" dirty="0"/>
          </a:p>
        </p:txBody>
      </p:sp>
      <p:sp>
        <p:nvSpPr>
          <p:cNvPr id="3" name="Symbol zastępczy zawartości 2"/>
          <p:cNvSpPr>
            <a:spLocks noGrp="1"/>
          </p:cNvSpPr>
          <p:nvPr>
            <p:ph idx="1"/>
          </p:nvPr>
        </p:nvSpPr>
        <p:spPr/>
        <p:txBody>
          <a:bodyPr/>
          <a:lstStyle/>
          <a:p>
            <a:r>
              <a:rPr lang="en-US" sz="2400" dirty="0" smtClean="0"/>
              <a:t>The Quinta target was irradiated with a pulsed proton beam of 0.66 </a:t>
            </a:r>
            <a:r>
              <a:rPr lang="en-US" sz="2400" dirty="0" err="1" smtClean="0"/>
              <a:t>GeV</a:t>
            </a:r>
            <a:r>
              <a:rPr lang="en-US" sz="2400" dirty="0" smtClean="0"/>
              <a:t> energy extracted from the </a:t>
            </a:r>
            <a:r>
              <a:rPr lang="pl-PL" sz="2400" dirty="0" err="1" smtClean="0"/>
              <a:t>Phaso</a:t>
            </a:r>
            <a:r>
              <a:rPr lang="en-US" sz="2400" dirty="0" err="1" smtClean="0"/>
              <a:t>tron</a:t>
            </a:r>
            <a:r>
              <a:rPr lang="en-US" sz="2400" dirty="0" smtClean="0"/>
              <a:t> </a:t>
            </a:r>
            <a:r>
              <a:rPr lang="en-US" sz="2400" dirty="0" err="1" smtClean="0"/>
              <a:t>accele</a:t>
            </a:r>
            <a:r>
              <a:rPr lang="pl-PL" sz="2400" dirty="0" smtClean="0"/>
              <a:t>-</a:t>
            </a:r>
            <a:r>
              <a:rPr lang="en-US" sz="2400" dirty="0" err="1" smtClean="0"/>
              <a:t>rator</a:t>
            </a:r>
            <a:r>
              <a:rPr lang="en-US" sz="2400" dirty="0" smtClean="0"/>
              <a:t>, located at the JINR. </a:t>
            </a:r>
            <a:endParaRPr lang="pl-PL" sz="2400" dirty="0" smtClean="0"/>
          </a:p>
          <a:p>
            <a:pPr algn="just"/>
            <a:r>
              <a:rPr lang="en-US" sz="2400" dirty="0" smtClean="0"/>
              <a:t>Total number of protons of the irradiation is equal to </a:t>
            </a:r>
            <a:r>
              <a:rPr lang="en-US" sz="2400" b="1" dirty="0" smtClean="0"/>
              <a:t>8.5 10</a:t>
            </a:r>
            <a:r>
              <a:rPr lang="en-US" sz="2400" b="1" baseline="30000" dirty="0" smtClean="0"/>
              <a:t>14</a:t>
            </a:r>
            <a:r>
              <a:rPr lang="en-US" sz="2400" baseline="30000" dirty="0" smtClean="0"/>
              <a:t> </a:t>
            </a:r>
            <a:r>
              <a:rPr lang="en-US" sz="2400" dirty="0" smtClean="0"/>
              <a:t>during the time of irradiation equal to </a:t>
            </a:r>
            <a:r>
              <a:rPr lang="en-US" sz="2400" b="1" dirty="0" smtClean="0"/>
              <a:t>20580 seconds (5h 43 min)</a:t>
            </a:r>
            <a:r>
              <a:rPr lang="en-US" sz="2400" dirty="0" smtClean="0"/>
              <a:t>. </a:t>
            </a:r>
            <a:endParaRPr lang="pl-PL" sz="2400" dirty="0" smtClean="0"/>
          </a:p>
          <a:p>
            <a:pPr algn="just"/>
            <a:r>
              <a:rPr lang="en-US" sz="2400" dirty="0" smtClean="0"/>
              <a:t>Prior to the irradiation, several </a:t>
            </a:r>
            <a:r>
              <a:rPr lang="en-US" sz="2400" dirty="0" err="1" smtClean="0"/>
              <a:t>polaroid</a:t>
            </a:r>
            <a:r>
              <a:rPr lang="en-US" sz="2400" dirty="0" smtClean="0"/>
              <a:t> films were placed on the front of Quinta to ensure the proton beam was striking in the centre of the beam window. </a:t>
            </a:r>
            <a:endParaRPr lang="pl-PL" sz="2400" dirty="0" smtClean="0"/>
          </a:p>
          <a:p>
            <a:endParaRPr lang="pl-PL" sz="2400" dirty="0"/>
          </a:p>
        </p:txBody>
      </p:sp>
      <p:sp>
        <p:nvSpPr>
          <p:cNvPr id="4" name="Symbol zastępczy stopki 3"/>
          <p:cNvSpPr>
            <a:spLocks noGrp="1"/>
          </p:cNvSpPr>
          <p:nvPr>
            <p:ph type="ftr" sz="quarter" idx="11"/>
          </p:nvPr>
        </p:nvSpPr>
        <p:spPr>
          <a:xfrm>
            <a:off x="2411760" y="6248400"/>
            <a:ext cx="4032448"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17</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476672"/>
            <a:ext cx="7772400" cy="1275928"/>
          </a:xfrm>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r>
              <a:rPr lang="pl-PL" sz="2000" dirty="0" smtClean="0"/>
              <a:t/>
            </a:r>
            <a:br>
              <a:rPr lang="pl-PL" sz="2000" dirty="0" smtClean="0"/>
            </a:br>
            <a:endParaRPr lang="pl-PL" sz="2000" dirty="0"/>
          </a:p>
        </p:txBody>
      </p:sp>
      <p:sp>
        <p:nvSpPr>
          <p:cNvPr id="3" name="Symbol zastępczy zawartości 2"/>
          <p:cNvSpPr>
            <a:spLocks noGrp="1"/>
          </p:cNvSpPr>
          <p:nvPr>
            <p:ph idx="1"/>
          </p:nvPr>
        </p:nvSpPr>
        <p:spPr/>
        <p:txBody>
          <a:bodyPr/>
          <a:lstStyle/>
          <a:p>
            <a:pPr algn="just"/>
            <a:r>
              <a:rPr lang="en-US" sz="2000" dirty="0" smtClean="0"/>
              <a:t>After the end of irradiation, the uranium foils were taken out from the target to measure </a:t>
            </a:r>
            <a:r>
              <a:rPr lang="pl-PL" sz="2000" dirty="0" smtClean="0"/>
              <a:t>γ</a:t>
            </a:r>
            <a:r>
              <a:rPr lang="en-US" sz="2000" dirty="0" smtClean="0"/>
              <a:t>-spectra using </a:t>
            </a:r>
            <a:r>
              <a:rPr lang="en-US" sz="2000" dirty="0" err="1" smtClean="0"/>
              <a:t>HPGe</a:t>
            </a:r>
            <a:r>
              <a:rPr lang="en-US" sz="2000" dirty="0" smtClean="0"/>
              <a:t> detectors. Measurement of gamma-ray spectra of irradiated foils was performed in 4 hours after the end of irradiation (more than 10 half-lives of </a:t>
            </a:r>
            <a:r>
              <a:rPr lang="en-US" sz="2000" baseline="30000" dirty="0" smtClean="0"/>
              <a:t>239</a:t>
            </a:r>
            <a:r>
              <a:rPr lang="en-US" sz="2000" dirty="0" smtClean="0"/>
              <a:t>U). In this period 99.9% of </a:t>
            </a:r>
            <a:r>
              <a:rPr lang="en-US" sz="2000" baseline="30000" dirty="0" smtClean="0"/>
              <a:t>239</a:t>
            </a:r>
            <a:r>
              <a:rPr lang="en-US" sz="2000" dirty="0" smtClean="0"/>
              <a:t>U nuclei have decayed to </a:t>
            </a:r>
            <a:r>
              <a:rPr lang="en-US" sz="2000" baseline="30000" dirty="0" smtClean="0"/>
              <a:t>239</a:t>
            </a:r>
            <a:r>
              <a:rPr lang="en-US" sz="2000" dirty="0" smtClean="0"/>
              <a:t>Np.</a:t>
            </a:r>
            <a:endParaRPr lang="pl-PL" sz="2000" dirty="0" smtClean="0"/>
          </a:p>
          <a:p>
            <a:pPr algn="just"/>
            <a:r>
              <a:rPr lang="en-US" sz="2000" dirty="0" smtClean="0"/>
              <a:t>The number of fissions was determined by yield of gamma-lines 743.36 </a:t>
            </a:r>
            <a:r>
              <a:rPr lang="en-US" sz="2000" dirty="0" err="1" smtClean="0"/>
              <a:t>keV</a:t>
            </a:r>
            <a:r>
              <a:rPr lang="en-US" sz="2000" dirty="0" smtClean="0"/>
              <a:t> (93%), 364.49 </a:t>
            </a:r>
            <a:r>
              <a:rPr lang="en-US" sz="2000" dirty="0" err="1" smtClean="0"/>
              <a:t>keV</a:t>
            </a:r>
            <a:r>
              <a:rPr lang="en-US" sz="2000" dirty="0" smtClean="0"/>
              <a:t> (81.5%), 529.9 </a:t>
            </a:r>
            <a:r>
              <a:rPr lang="en-US" sz="2000" dirty="0" err="1" smtClean="0"/>
              <a:t>keV</a:t>
            </a:r>
            <a:r>
              <a:rPr lang="en-US" sz="2000" dirty="0" smtClean="0"/>
              <a:t> (87%), and 293.3 </a:t>
            </a:r>
            <a:r>
              <a:rPr lang="en-US" sz="2000" dirty="0" err="1" smtClean="0"/>
              <a:t>keV</a:t>
            </a:r>
            <a:r>
              <a:rPr lang="en-US" sz="2000" dirty="0" smtClean="0"/>
              <a:t> (42.8%) of fission fragments </a:t>
            </a:r>
            <a:r>
              <a:rPr lang="en-US" sz="2000" baseline="30000" dirty="0" smtClean="0"/>
              <a:t>97</a:t>
            </a:r>
            <a:r>
              <a:rPr lang="en-US" sz="2000" dirty="0" smtClean="0"/>
              <a:t>Zr – 5.7%, </a:t>
            </a:r>
            <a:r>
              <a:rPr lang="en-US" sz="2000" baseline="30000" dirty="0" smtClean="0"/>
              <a:t>131</a:t>
            </a:r>
            <a:r>
              <a:rPr lang="en-US" sz="2000" dirty="0" smtClean="0"/>
              <a:t>I – 3.6%, </a:t>
            </a:r>
            <a:r>
              <a:rPr lang="en-US" sz="2000" baseline="30000" dirty="0" smtClean="0"/>
              <a:t>133</a:t>
            </a:r>
            <a:r>
              <a:rPr lang="en-US" sz="2000" dirty="0" smtClean="0"/>
              <a:t>I – 6.3%, </a:t>
            </a:r>
            <a:r>
              <a:rPr lang="en-US" sz="2000" baseline="30000" dirty="0" smtClean="0"/>
              <a:t>143</a:t>
            </a:r>
            <a:r>
              <a:rPr lang="en-US" sz="2000" dirty="0" smtClean="0"/>
              <a:t>Ce – 4.3%. respectively. </a:t>
            </a:r>
            <a:endParaRPr lang="pl-PL" sz="2000" dirty="0" smtClean="0"/>
          </a:p>
          <a:p>
            <a:pPr algn="just"/>
            <a:r>
              <a:rPr lang="en-US" sz="2000" dirty="0" smtClean="0"/>
              <a:t>The number of neutron radiation capture reactions was determined by the yield of -line with energy of 277.6 </a:t>
            </a:r>
            <a:r>
              <a:rPr lang="en-US" sz="2000" dirty="0" err="1" smtClean="0"/>
              <a:t>keV</a:t>
            </a:r>
            <a:r>
              <a:rPr lang="en-US" sz="2000" dirty="0" smtClean="0"/>
              <a:t> </a:t>
            </a:r>
            <a:r>
              <a:rPr lang="pl-PL" sz="2000" i="1" dirty="0" err="1" smtClean="0"/>
              <a:t>𝛾</a:t>
            </a:r>
            <a:r>
              <a:rPr lang="en-US" sz="2000" dirty="0" smtClean="0"/>
              <a:t>-line (I=14.44%)  accompanying decay of 239Np (see Eq. 3) [3, 4].</a:t>
            </a:r>
            <a:endParaRPr lang="pl-PL" sz="2000" dirty="0" smtClean="0"/>
          </a:p>
          <a:p>
            <a:endParaRPr lang="pl-PL" sz="2000" dirty="0"/>
          </a:p>
        </p:txBody>
      </p:sp>
      <p:sp>
        <p:nvSpPr>
          <p:cNvPr id="4" name="Symbol zastępczy stopki 3"/>
          <p:cNvSpPr>
            <a:spLocks noGrp="1"/>
          </p:cNvSpPr>
          <p:nvPr>
            <p:ph type="ftr" sz="quarter" idx="11"/>
          </p:nvPr>
        </p:nvSpPr>
        <p:spPr>
          <a:xfrm>
            <a:off x="2339752" y="6248400"/>
            <a:ext cx="3680048"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18</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332656"/>
            <a:ext cx="7772400" cy="1419944"/>
          </a:xfrm>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r>
              <a:rPr lang="pl-PL" sz="2400" dirty="0" smtClean="0"/>
              <a:t/>
            </a:r>
            <a:br>
              <a:rPr lang="pl-PL" sz="2400" dirty="0" smtClean="0"/>
            </a:br>
            <a:endParaRPr lang="pl-PL" sz="2400" dirty="0"/>
          </a:p>
        </p:txBody>
      </p:sp>
      <p:sp>
        <p:nvSpPr>
          <p:cNvPr id="3" name="Symbol zastępczy zawartości 2"/>
          <p:cNvSpPr>
            <a:spLocks noGrp="1"/>
          </p:cNvSpPr>
          <p:nvPr>
            <p:ph idx="1"/>
          </p:nvPr>
        </p:nvSpPr>
        <p:spPr/>
        <p:txBody>
          <a:bodyPr/>
          <a:lstStyle/>
          <a:p>
            <a:pPr algn="just"/>
            <a:r>
              <a:rPr lang="en-US" sz="2000" dirty="0" smtClean="0"/>
              <a:t>The tables below (Table 2 and Table 3,) show the results of measurements of the fission numbers and the number of capture reactions per 1 deuteron and per 1 g of natural uranium.</a:t>
            </a:r>
            <a:endParaRPr lang="pl-PL" sz="2000" dirty="0" smtClean="0"/>
          </a:p>
          <a:p>
            <a:endParaRPr lang="pl-PL" sz="2000" dirty="0"/>
          </a:p>
        </p:txBody>
      </p:sp>
      <p:sp>
        <p:nvSpPr>
          <p:cNvPr id="4" name="Symbol zastępczy stopki 3"/>
          <p:cNvSpPr>
            <a:spLocks noGrp="1"/>
          </p:cNvSpPr>
          <p:nvPr>
            <p:ph type="ftr" sz="quarter" idx="11"/>
          </p:nvPr>
        </p:nvSpPr>
        <p:spPr>
          <a:xfrm>
            <a:off x="2339752" y="6248400"/>
            <a:ext cx="3680048"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19</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63490" name="Object 2"/>
          <p:cNvGraphicFramePr>
            <a:graphicFrameLocks noChangeAspect="1"/>
          </p:cNvGraphicFramePr>
          <p:nvPr/>
        </p:nvGraphicFramePr>
        <p:xfrm>
          <a:off x="1619672" y="3274368"/>
          <a:ext cx="6984776" cy="2314872"/>
        </p:xfrm>
        <a:graphic>
          <a:graphicData uri="http://schemas.openxmlformats.org/presentationml/2006/ole">
            <p:oleObj spid="_x0000_s63490" name="Dokument" r:id="rId4" imgW="5900810" imgH="1748489" progId="Word.Document.12">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Grp="1" noChangeArrowheads="1"/>
          </p:cNvSpPr>
          <p:nvPr>
            <p:ph type="ftr" sz="quarter" idx="11"/>
          </p:nvPr>
        </p:nvSpPr>
        <p:spPr>
          <a:xfrm>
            <a:off x="2484438" y="6248400"/>
            <a:ext cx="4032250" cy="457200"/>
          </a:xfrm>
        </p:spPr>
        <p:txBody>
          <a:bodyPr/>
          <a:lstStyle/>
          <a:p>
            <a:pPr>
              <a:defRPr/>
            </a:pPr>
            <a:r>
              <a:rPr lang="pl-PL" dirty="0" smtClean="0"/>
              <a:t>M. Szuta</a:t>
            </a:r>
          </a:p>
          <a:p>
            <a:pPr>
              <a:defRPr/>
            </a:pPr>
            <a:r>
              <a:rPr lang="pl-PL" dirty="0" smtClean="0"/>
              <a:t>National Centre for </a:t>
            </a:r>
            <a:r>
              <a:rPr lang="en-US" dirty="0" smtClean="0"/>
              <a:t>Nuclear Research, </a:t>
            </a:r>
            <a:r>
              <a:rPr lang="pl-PL" dirty="0" smtClean="0"/>
              <a:t>Poland </a:t>
            </a:r>
          </a:p>
        </p:txBody>
      </p:sp>
      <p:sp>
        <p:nvSpPr>
          <p:cNvPr id="11267" name="Rectangle 6"/>
          <p:cNvSpPr>
            <a:spLocks noGrp="1" noChangeArrowheads="1"/>
          </p:cNvSpPr>
          <p:nvPr>
            <p:ph type="sldNum" sz="quarter" idx="12"/>
          </p:nvPr>
        </p:nvSpPr>
        <p:spPr/>
        <p:txBody>
          <a:bodyPr/>
          <a:lstStyle/>
          <a:p>
            <a:pPr>
              <a:defRPr/>
            </a:pPr>
            <a:fld id="{E73D9BF1-1332-4243-8E90-4BA1CCABC2AA}" type="slidenum">
              <a:rPr lang="pl-PL" smtClean="0"/>
              <a:pPr>
                <a:defRPr/>
              </a:pPr>
              <a:t>2</a:t>
            </a:fld>
            <a:endParaRPr lang="pl-PL" smtClean="0"/>
          </a:p>
        </p:txBody>
      </p:sp>
      <p:sp>
        <p:nvSpPr>
          <p:cNvPr id="8196" name="Symbol zastępczy numeru slajdu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67735A56-B62B-461F-8852-4F0AC70BA5A5}" type="slidenum">
              <a:rPr lang="pl-PL" sz="1400"/>
              <a:pPr algn="r"/>
              <a:t>2</a:t>
            </a:fld>
            <a:endParaRPr lang="pl-PL" sz="1400"/>
          </a:p>
        </p:txBody>
      </p:sp>
      <p:sp>
        <p:nvSpPr>
          <p:cNvPr id="8197" name="Rectangle 2"/>
          <p:cNvSpPr>
            <a:spLocks noGrp="1" noChangeArrowheads="1"/>
          </p:cNvSpPr>
          <p:nvPr>
            <p:ph type="title"/>
          </p:nvPr>
        </p:nvSpPr>
        <p:spPr>
          <a:xfrm>
            <a:off x="685800" y="404813"/>
            <a:ext cx="7772400" cy="1347787"/>
          </a:xfrm>
        </p:spPr>
        <p:txBody>
          <a:bodyPr/>
          <a:lstStyle/>
          <a:p>
            <a:pPr eaLnBrk="1" hangingPunct="1"/>
            <a:r>
              <a:rPr lang="en-US" sz="2000" b="1" dirty="0" smtClean="0"/>
              <a:t> </a:t>
            </a:r>
            <a:r>
              <a:rPr lang="pl-PL" sz="2000" b="1" dirty="0" smtClean="0"/>
              <a:t/>
            </a:r>
            <a:br>
              <a:rPr lang="pl-PL" sz="2000" b="1" dirty="0" smtClean="0"/>
            </a:br>
            <a:r>
              <a:rPr lang="en-US" sz="2000" b="1" dirty="0" smtClean="0"/>
              <a:t> </a:t>
            </a:r>
            <a:r>
              <a:rPr lang="en-US" sz="2000" b="1" dirty="0" smtClean="0">
                <a:solidFill>
                  <a:schemeClr val="tx2"/>
                </a:solidFill>
                <a:latin typeface="+mj-lt"/>
                <a:ea typeface="+mj-ea"/>
                <a:cs typeface="+mj-cs"/>
              </a:rPr>
              <a:t>Average high energy neutron flux distribution in the Quinta sub-critical assembly irradiated with proton beam of 0.66 </a:t>
            </a:r>
            <a:r>
              <a:rPr lang="en-US" sz="2000" b="1" dirty="0" err="1" smtClean="0">
                <a:solidFill>
                  <a:schemeClr val="tx2"/>
                </a:solidFill>
                <a:latin typeface="+mj-lt"/>
                <a:ea typeface="+mj-ea"/>
                <a:cs typeface="+mj-cs"/>
              </a:rPr>
              <a:t>GeV</a:t>
            </a:r>
            <a:r>
              <a:rPr lang="en-US" sz="2000" b="1" dirty="0" smtClean="0">
                <a:solidFill>
                  <a:schemeClr val="tx2"/>
                </a:solidFill>
                <a:latin typeface="+mj-lt"/>
                <a:ea typeface="+mj-ea"/>
                <a:cs typeface="+mj-cs"/>
              </a:rPr>
              <a:t> energy applying the actinide spectral index method</a:t>
            </a:r>
            <a:r>
              <a:rPr lang="pl-PL" sz="2000" b="1" dirty="0" smtClean="0">
                <a:solidFill>
                  <a:schemeClr val="tx2"/>
                </a:solidFill>
                <a:latin typeface="+mj-lt"/>
                <a:ea typeface="+mj-ea"/>
                <a:cs typeface="+mj-cs"/>
              </a:rPr>
              <a:t>. </a:t>
            </a:r>
            <a:r>
              <a:rPr lang="pl-PL" sz="2000" b="1" dirty="0" smtClean="0"/>
              <a:t/>
            </a:r>
            <a:br>
              <a:rPr lang="pl-PL" sz="2000" b="1" dirty="0" smtClean="0"/>
            </a:br>
            <a:r>
              <a:rPr lang="pl-PL" sz="4000" dirty="0" smtClean="0"/>
              <a:t> </a:t>
            </a:r>
            <a:endParaRPr lang="en-US" sz="4000" dirty="0" smtClean="0"/>
          </a:p>
        </p:txBody>
      </p:sp>
      <p:sp>
        <p:nvSpPr>
          <p:cNvPr id="8198" name="Rectangle 3"/>
          <p:cNvSpPr>
            <a:spLocks noGrp="1" noChangeArrowheads="1"/>
          </p:cNvSpPr>
          <p:nvPr>
            <p:ph type="body" idx="1"/>
          </p:nvPr>
        </p:nvSpPr>
        <p:spPr>
          <a:xfrm>
            <a:off x="539750" y="1628775"/>
            <a:ext cx="8064500" cy="4752975"/>
          </a:xfrm>
        </p:spPr>
        <p:txBody>
          <a:bodyPr/>
          <a:lstStyle/>
          <a:p>
            <a:pPr eaLnBrk="1" hangingPunct="1">
              <a:buFontTx/>
              <a:buNone/>
            </a:pPr>
            <a:r>
              <a:rPr lang="en-US" sz="2000" dirty="0" smtClean="0"/>
              <a:t>Outline</a:t>
            </a:r>
            <a:endParaRPr lang="pl-PL" sz="2000" dirty="0" smtClean="0"/>
          </a:p>
          <a:p>
            <a:pPr eaLnBrk="1" hangingPunct="1">
              <a:buFontTx/>
              <a:buNone/>
            </a:pPr>
            <a:r>
              <a:rPr lang="en-US" sz="1800" dirty="0" smtClean="0"/>
              <a:t>1. Introduction      </a:t>
            </a:r>
          </a:p>
          <a:p>
            <a:pPr eaLnBrk="1" hangingPunct="1">
              <a:buFontTx/>
              <a:buNone/>
            </a:pPr>
            <a:r>
              <a:rPr lang="pl-PL" sz="1800" dirty="0" smtClean="0"/>
              <a:t>1.1</a:t>
            </a:r>
            <a:r>
              <a:rPr lang="en-US" sz="1800" dirty="0" smtClean="0"/>
              <a:t>. Fast neutron fluency measurement methods</a:t>
            </a:r>
            <a:r>
              <a:rPr lang="pl-PL" sz="1800" dirty="0" smtClean="0"/>
              <a:t>.</a:t>
            </a:r>
          </a:p>
          <a:p>
            <a:pPr eaLnBrk="1" hangingPunct="1">
              <a:buNone/>
            </a:pPr>
            <a:r>
              <a:rPr lang="pl-PL" sz="1800" dirty="0" smtClean="0"/>
              <a:t>1.2.</a:t>
            </a:r>
            <a:r>
              <a:rPr lang="en-US" sz="1800" b="1" dirty="0" smtClean="0">
                <a:solidFill>
                  <a:schemeClr val="tx1"/>
                </a:solidFill>
                <a:latin typeface="+mn-lt"/>
                <a:ea typeface="+mn-ea"/>
                <a:cs typeface="+mn-cs"/>
              </a:rPr>
              <a:t>  </a:t>
            </a:r>
            <a:r>
              <a:rPr lang="en-US" sz="1800" dirty="0" smtClean="0">
                <a:solidFill>
                  <a:schemeClr val="tx1"/>
                </a:solidFill>
                <a:latin typeface="+mn-lt"/>
                <a:ea typeface="+mn-ea"/>
                <a:cs typeface="+mn-cs"/>
              </a:rPr>
              <a:t>Metallic natural uranium as activation detector foil.</a:t>
            </a:r>
            <a:endParaRPr lang="en-US" sz="1800" dirty="0" smtClean="0"/>
          </a:p>
          <a:p>
            <a:pPr>
              <a:buFontTx/>
              <a:buNone/>
            </a:pPr>
            <a:r>
              <a:rPr lang="pl-PL" sz="1800" dirty="0" smtClean="0"/>
              <a:t>2</a:t>
            </a:r>
            <a:r>
              <a:rPr lang="en-US" sz="1800" dirty="0" smtClean="0"/>
              <a:t>. Experimental part.</a:t>
            </a:r>
          </a:p>
          <a:p>
            <a:pPr>
              <a:buNone/>
            </a:pPr>
            <a:r>
              <a:rPr lang="en-US" sz="1800" dirty="0" smtClean="0"/>
              <a:t>   </a:t>
            </a:r>
            <a:r>
              <a:rPr lang="en-US" sz="1800" dirty="0" smtClean="0">
                <a:solidFill>
                  <a:schemeClr val="tx1"/>
                </a:solidFill>
                <a:latin typeface="+mn-lt"/>
                <a:ea typeface="+mn-ea"/>
                <a:cs typeface="+mn-cs"/>
              </a:rPr>
              <a:t>2.1. Subcritical assembly Quinta</a:t>
            </a:r>
            <a:endParaRPr lang="pl-PL" sz="1800" dirty="0" smtClean="0">
              <a:solidFill>
                <a:schemeClr val="tx1"/>
              </a:solidFill>
              <a:latin typeface="+mn-lt"/>
              <a:ea typeface="+mn-ea"/>
              <a:cs typeface="+mn-cs"/>
            </a:endParaRPr>
          </a:p>
          <a:p>
            <a:pPr>
              <a:buNone/>
            </a:pPr>
            <a:r>
              <a:rPr lang="pl-PL" sz="1800" dirty="0" smtClean="0">
                <a:solidFill>
                  <a:schemeClr val="tx1"/>
                </a:solidFill>
                <a:latin typeface="+mn-lt"/>
                <a:ea typeface="+mn-ea"/>
                <a:cs typeface="+mn-cs"/>
              </a:rPr>
              <a:t>   </a:t>
            </a:r>
            <a:r>
              <a:rPr lang="en-US" sz="1800" dirty="0" smtClean="0">
                <a:solidFill>
                  <a:schemeClr val="tx1"/>
                </a:solidFill>
                <a:latin typeface="+mn-lt"/>
                <a:ea typeface="+mn-ea"/>
                <a:cs typeface="+mn-cs"/>
              </a:rPr>
              <a:t>2.2. Location of activation detector foils in the Quinta sub-critical assembly.</a:t>
            </a:r>
            <a:endParaRPr lang="pl-PL" sz="1800" dirty="0" smtClean="0">
              <a:solidFill>
                <a:schemeClr val="tx1"/>
              </a:solidFill>
              <a:latin typeface="+mn-lt"/>
              <a:ea typeface="+mn-ea"/>
              <a:cs typeface="+mn-cs"/>
            </a:endParaRPr>
          </a:p>
          <a:p>
            <a:pPr>
              <a:buNone/>
            </a:pPr>
            <a:r>
              <a:rPr lang="pl-PL" sz="1800" dirty="0" smtClean="0">
                <a:solidFill>
                  <a:schemeClr val="tx1"/>
                </a:solidFill>
                <a:latin typeface="+mn-lt"/>
                <a:ea typeface="+mn-ea"/>
                <a:cs typeface="+mn-cs"/>
              </a:rPr>
              <a:t>   </a:t>
            </a:r>
            <a:r>
              <a:rPr lang="en-US" sz="1800" dirty="0" smtClean="0">
                <a:solidFill>
                  <a:schemeClr val="tx1"/>
                </a:solidFill>
                <a:latin typeface="+mn-lt"/>
                <a:ea typeface="+mn-ea"/>
                <a:cs typeface="+mn-cs"/>
              </a:rPr>
              <a:t>2.3. Measurement.</a:t>
            </a:r>
            <a:endParaRPr lang="pl-PL" sz="1800" dirty="0" smtClean="0"/>
          </a:p>
          <a:p>
            <a:pPr>
              <a:buNone/>
            </a:pPr>
            <a:r>
              <a:rPr lang="pl-PL" sz="1800" dirty="0" smtClean="0">
                <a:solidFill>
                  <a:schemeClr val="tx1"/>
                </a:solidFill>
                <a:latin typeface="+mn-lt"/>
                <a:ea typeface="+mn-ea"/>
                <a:cs typeface="+mn-cs"/>
              </a:rPr>
              <a:t>      </a:t>
            </a:r>
            <a:r>
              <a:rPr lang="en-US" sz="1800" dirty="0" smtClean="0">
                <a:solidFill>
                  <a:schemeClr val="tx1"/>
                </a:solidFill>
                <a:latin typeface="+mn-lt"/>
                <a:ea typeface="+mn-ea"/>
                <a:cs typeface="+mn-cs"/>
              </a:rPr>
              <a:t>2.3.1. Irradiation details.</a:t>
            </a:r>
            <a:endParaRPr lang="pl-PL" sz="1800" dirty="0" smtClean="0">
              <a:solidFill>
                <a:schemeClr val="tx1"/>
              </a:solidFill>
              <a:latin typeface="+mn-lt"/>
              <a:ea typeface="+mn-ea"/>
              <a:cs typeface="+mn-cs"/>
            </a:endParaRPr>
          </a:p>
          <a:p>
            <a:pPr>
              <a:buNone/>
            </a:pPr>
            <a:r>
              <a:rPr lang="pl-PL" sz="1800" dirty="0" smtClean="0">
                <a:solidFill>
                  <a:schemeClr val="tx1"/>
                </a:solidFill>
                <a:latin typeface="+mn-lt"/>
                <a:ea typeface="+mn-ea"/>
                <a:cs typeface="+mn-cs"/>
              </a:rPr>
              <a:t>      </a:t>
            </a:r>
            <a:r>
              <a:rPr lang="en-US" sz="1800" dirty="0" smtClean="0">
                <a:solidFill>
                  <a:schemeClr val="tx1"/>
                </a:solidFill>
                <a:latin typeface="+mn-lt"/>
                <a:ea typeface="+mn-ea"/>
                <a:cs typeface="+mn-cs"/>
              </a:rPr>
              <a:t>2.3.2. Results</a:t>
            </a:r>
            <a:endParaRPr lang="pl-PL" sz="1800" dirty="0" smtClean="0">
              <a:solidFill>
                <a:schemeClr val="tx1"/>
              </a:solidFill>
              <a:latin typeface="+mn-lt"/>
              <a:ea typeface="+mn-ea"/>
              <a:cs typeface="+mn-cs"/>
            </a:endParaRPr>
          </a:p>
          <a:p>
            <a:pPr>
              <a:buNone/>
            </a:pPr>
            <a:r>
              <a:rPr lang="en-US" sz="1800" dirty="0" smtClean="0">
                <a:solidFill>
                  <a:schemeClr val="tx1"/>
                </a:solidFill>
                <a:latin typeface="+mn-lt"/>
                <a:ea typeface="+mn-ea"/>
                <a:cs typeface="+mn-cs"/>
              </a:rPr>
              <a:t>3. Comparison of current and earlier  neutron fluencies evaluation.</a:t>
            </a:r>
            <a:endParaRPr lang="en-US" sz="1800" dirty="0" smtClean="0"/>
          </a:p>
          <a:p>
            <a:pPr>
              <a:buNone/>
            </a:pPr>
            <a:r>
              <a:rPr lang="pl-PL" sz="1800" dirty="0" smtClean="0"/>
              <a:t>4</a:t>
            </a:r>
            <a:r>
              <a:rPr lang="en-US" sz="1800" dirty="0" smtClean="0">
                <a:solidFill>
                  <a:schemeClr val="tx1"/>
                </a:solidFill>
                <a:latin typeface="+mn-lt"/>
                <a:ea typeface="+mn-ea"/>
                <a:cs typeface="+mn-cs"/>
              </a:rPr>
              <a:t>. Conclusion</a:t>
            </a:r>
            <a:r>
              <a:rPr lang="pl-PL" sz="1800" dirty="0" smtClean="0">
                <a:solidFill>
                  <a:schemeClr val="tx1"/>
                </a:solidFill>
                <a:latin typeface="+mn-lt"/>
                <a:ea typeface="+mn-ea"/>
                <a:cs typeface="+mn-cs"/>
              </a:rPr>
              <a:t>s</a:t>
            </a:r>
          </a:p>
          <a:p>
            <a:pPr eaLnBrk="1" hangingPunct="1">
              <a:buFontTx/>
              <a:buNone/>
            </a:pPr>
            <a:r>
              <a:rPr lang="pl-PL" sz="1800" dirty="0" smtClean="0"/>
              <a:t>5. </a:t>
            </a:r>
            <a:r>
              <a:rPr lang="en-US" sz="1800" dirty="0" smtClean="0"/>
              <a:t>References</a:t>
            </a:r>
            <a:endParaRPr lang="pl-PL" sz="1800" dirty="0" smtClean="0"/>
          </a:p>
          <a:p>
            <a:pPr eaLnBrk="1" hangingPunct="1">
              <a:buFontTx/>
              <a:buNone/>
            </a:pPr>
            <a:endParaRPr lang="en-US" sz="1800" dirty="0" smtClean="0"/>
          </a:p>
        </p:txBody>
      </p:sp>
      <p:pic>
        <p:nvPicPr>
          <p:cNvPr id="9"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404664"/>
            <a:ext cx="7772400" cy="1347936"/>
          </a:xfrm>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r>
              <a:rPr lang="pl-PL" sz="2000" dirty="0" smtClean="0"/>
              <a:t/>
            </a:r>
            <a:br>
              <a:rPr lang="pl-PL" sz="2000" dirty="0" smtClean="0"/>
            </a:br>
            <a:endParaRPr lang="pl-PL" sz="2000" dirty="0"/>
          </a:p>
        </p:txBody>
      </p:sp>
      <p:sp>
        <p:nvSpPr>
          <p:cNvPr id="3" name="Symbol zastępczy zawartości 2"/>
          <p:cNvSpPr>
            <a:spLocks noGrp="1"/>
          </p:cNvSpPr>
          <p:nvPr>
            <p:ph idx="1"/>
          </p:nvPr>
        </p:nvSpPr>
        <p:spPr/>
        <p:txBody>
          <a:bodyPr/>
          <a:lstStyle/>
          <a:p>
            <a:pPr algn="just"/>
            <a:r>
              <a:rPr lang="en-US" sz="2000" dirty="0" smtClean="0"/>
              <a:t>The tables below (Table 2 and Table 3,) show the results of measurements of the fission numbers and the number of capture reactions per 1 deuteron and per 1 g of natural uranium.</a:t>
            </a:r>
            <a:endParaRPr lang="pl-PL" sz="2000" dirty="0" smtClean="0"/>
          </a:p>
          <a:p>
            <a:endParaRPr lang="pl-PL" sz="2000" dirty="0"/>
          </a:p>
        </p:txBody>
      </p:sp>
      <p:sp>
        <p:nvSpPr>
          <p:cNvPr id="4" name="Symbol zastępczy stopki 3"/>
          <p:cNvSpPr>
            <a:spLocks noGrp="1"/>
          </p:cNvSpPr>
          <p:nvPr>
            <p:ph type="ftr" sz="quarter" idx="11"/>
          </p:nvPr>
        </p:nvSpPr>
        <p:spPr>
          <a:xfrm>
            <a:off x="2339752" y="6248400"/>
            <a:ext cx="3680048"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20</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64515" name="Object 3"/>
          <p:cNvGraphicFramePr>
            <a:graphicFrameLocks noChangeAspect="1"/>
          </p:cNvGraphicFramePr>
          <p:nvPr/>
        </p:nvGraphicFramePr>
        <p:xfrm>
          <a:off x="2339752" y="3140968"/>
          <a:ext cx="5904656" cy="3312368"/>
        </p:xfrm>
        <a:graphic>
          <a:graphicData uri="http://schemas.openxmlformats.org/presentationml/2006/ole">
            <p:oleObj spid="_x0000_s64515" name="Dokument" r:id="rId4" imgW="5900810" imgH="1900906" progId="Word.Document.12">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404664"/>
            <a:ext cx="7772400" cy="1347936"/>
          </a:xfrm>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r>
              <a:rPr lang="pl-PL" sz="2000" dirty="0" smtClean="0"/>
              <a:t/>
            </a:r>
            <a:br>
              <a:rPr lang="pl-PL" sz="2000" dirty="0" smtClean="0"/>
            </a:br>
            <a:endParaRPr lang="pl-PL" sz="2000" dirty="0"/>
          </a:p>
        </p:txBody>
      </p:sp>
      <p:sp>
        <p:nvSpPr>
          <p:cNvPr id="3" name="Symbol zastępczy zawartości 2"/>
          <p:cNvSpPr>
            <a:spLocks noGrp="1"/>
          </p:cNvSpPr>
          <p:nvPr>
            <p:ph idx="1"/>
          </p:nvPr>
        </p:nvSpPr>
        <p:spPr/>
        <p:txBody>
          <a:bodyPr/>
          <a:lstStyle/>
          <a:p>
            <a:r>
              <a:rPr lang="en-US" sz="2000" dirty="0" smtClean="0"/>
              <a:t>Having the measured number of fissions and captures in the natural uranium foils we get (obtain) the spectral indexes (see Table 4).</a:t>
            </a:r>
            <a:endParaRPr lang="pl-PL" sz="2000" dirty="0" smtClean="0"/>
          </a:p>
          <a:p>
            <a:endParaRPr lang="pl-PL" sz="2000" dirty="0"/>
          </a:p>
        </p:txBody>
      </p:sp>
      <p:sp>
        <p:nvSpPr>
          <p:cNvPr id="4" name="Symbol zastępczy stopki 3"/>
          <p:cNvSpPr>
            <a:spLocks noGrp="1"/>
          </p:cNvSpPr>
          <p:nvPr>
            <p:ph type="ftr" sz="quarter" idx="11"/>
          </p:nvPr>
        </p:nvSpPr>
        <p:spPr>
          <a:xfrm>
            <a:off x="2339752" y="6248400"/>
            <a:ext cx="3680048"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21</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65539" name="Object 3"/>
          <p:cNvGraphicFramePr>
            <a:graphicFrameLocks noChangeAspect="1"/>
          </p:cNvGraphicFramePr>
          <p:nvPr/>
        </p:nvGraphicFramePr>
        <p:xfrm>
          <a:off x="1619672" y="3037033"/>
          <a:ext cx="7380312" cy="3272287"/>
        </p:xfrm>
        <a:graphic>
          <a:graphicData uri="http://schemas.openxmlformats.org/presentationml/2006/ole">
            <p:oleObj spid="_x0000_s65539" name="Dokument" r:id="rId4" imgW="5900810" imgH="1900906" progId="Word.Document.12">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pPr algn="just"/>
            <a:r>
              <a:rPr lang="en-US" sz="2000" dirty="0" smtClean="0"/>
              <a:t>Having in turn the measured spectral index equal to ratio of average fission and average capture cross section we can evaluate the average neutron flux in the location of the actinide sample using the measured amount of </a:t>
            </a:r>
            <a:r>
              <a:rPr lang="en-US" sz="2000" dirty="0" err="1" smtClean="0"/>
              <a:t>fissioned</a:t>
            </a:r>
            <a:r>
              <a:rPr lang="en-US" sz="2000" dirty="0" smtClean="0"/>
              <a:t> and captured actinide isotopes.</a:t>
            </a:r>
            <a:endParaRPr lang="pl-PL" sz="2000" dirty="0" smtClean="0"/>
          </a:p>
          <a:p>
            <a:pPr algn="just"/>
            <a:r>
              <a:rPr lang="en-US" sz="2000" dirty="0" smtClean="0"/>
              <a:t>This is done by applying the try and error method where we look for the neutron energy for which the ratio of fission cross section to capture cross section of the selected actinide isotope from the nuclear data base is equal to the measured ratio of </a:t>
            </a:r>
            <a:r>
              <a:rPr lang="en-US" sz="2000" dirty="0" err="1" smtClean="0"/>
              <a:t>fissioned</a:t>
            </a:r>
            <a:r>
              <a:rPr lang="en-US" sz="2000" dirty="0" smtClean="0"/>
              <a:t> and captured actinide isotopes. </a:t>
            </a:r>
            <a:endParaRPr lang="pl-PL" sz="2000" dirty="0" smtClean="0"/>
          </a:p>
          <a:p>
            <a:pPr algn="just"/>
            <a:r>
              <a:rPr lang="en-US" sz="2000" dirty="0" smtClean="0"/>
              <a:t>Since the measured ratio is defined as the ratio of average fission and capture cross sections so the retrieved distinct fission and capture cross sections for the distinct neutron energy from the nuclear data base (ENDF/B-VII.1) describe the average values.</a:t>
            </a:r>
            <a:endParaRPr lang="pl-PL" sz="2000" dirty="0" smtClean="0"/>
          </a:p>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22</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23</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75779" name="Object 3"/>
          <p:cNvGraphicFramePr>
            <a:graphicFrameLocks noChangeAspect="1"/>
          </p:cNvGraphicFramePr>
          <p:nvPr/>
        </p:nvGraphicFramePr>
        <p:xfrm>
          <a:off x="1619672" y="2348880"/>
          <a:ext cx="7524328" cy="3312368"/>
        </p:xfrm>
        <a:graphic>
          <a:graphicData uri="http://schemas.openxmlformats.org/presentationml/2006/ole">
            <p:oleObj spid="_x0000_s75779" name="Dokument" r:id="rId4" imgW="5900810" imgH="1753162" progId="Word.Document.12">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endParaRPr lang="pl-PL" sz="2000" dirty="0" smtClean="0"/>
          </a:p>
          <a:p>
            <a:endParaRPr lang="pl-PL" sz="2000" dirty="0" smtClean="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24</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76802" name="Object 2"/>
          <p:cNvGraphicFramePr>
            <a:graphicFrameLocks noChangeAspect="1"/>
          </p:cNvGraphicFramePr>
          <p:nvPr/>
        </p:nvGraphicFramePr>
        <p:xfrm>
          <a:off x="2483768" y="2780928"/>
          <a:ext cx="7056784" cy="3456384"/>
        </p:xfrm>
        <a:graphic>
          <a:graphicData uri="http://schemas.openxmlformats.org/presentationml/2006/ole">
            <p:oleObj spid="_x0000_s76802" name="Dokument" r:id="rId4" imgW="5757256" imgH="2110840" progId="Word.Document.12">
              <p:embed/>
            </p:oleObj>
          </a:graphicData>
        </a:graphic>
      </p:graphicFrame>
      <p:sp>
        <p:nvSpPr>
          <p:cNvPr id="76803" name="Rectangle 3"/>
          <p:cNvSpPr>
            <a:spLocks noChangeArrowheads="1"/>
          </p:cNvSpPr>
          <p:nvPr/>
        </p:nvSpPr>
        <p:spPr bwMode="auto">
          <a:xfrm>
            <a:off x="1043608" y="2061429"/>
            <a:ext cx="655272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Fig. 2. Average neutron energy distribution versus target length for four different radiuses</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endParaRPr lang="pl-PL" sz="2000" dirty="0" smtClean="0"/>
          </a:p>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25</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79873" name="Object 1"/>
          <p:cNvGraphicFramePr>
            <a:graphicFrameLocks noChangeAspect="1"/>
          </p:cNvGraphicFramePr>
          <p:nvPr/>
        </p:nvGraphicFramePr>
        <p:xfrm>
          <a:off x="1403648" y="2420888"/>
          <a:ext cx="8568952" cy="3888432"/>
        </p:xfrm>
        <a:graphic>
          <a:graphicData uri="http://schemas.openxmlformats.org/presentationml/2006/ole">
            <p:oleObj spid="_x0000_s79873" name="Dokument" r:id="rId4" imgW="5900810" imgH="2600805" progId="Word.Document.12">
              <p:embed/>
            </p:oleObj>
          </a:graphicData>
        </a:graphic>
      </p:graphicFrame>
      <p:sp>
        <p:nvSpPr>
          <p:cNvPr id="79874" name="Rectangle 2"/>
          <p:cNvSpPr>
            <a:spLocks noChangeArrowheads="1"/>
          </p:cNvSpPr>
          <p:nvPr/>
        </p:nvSpPr>
        <p:spPr bwMode="auto">
          <a:xfrm>
            <a:off x="1259632" y="1844824"/>
            <a:ext cx="604765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Table 6. Average fission and capture cross section distribution for </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238</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U[barn].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endParaRPr lang="pl-PL" sz="2000" dirty="0" smtClean="0"/>
          </a:p>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26</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105474" name="Object 2"/>
          <p:cNvGraphicFramePr>
            <a:graphicFrameLocks noChangeAspect="1"/>
          </p:cNvGraphicFramePr>
          <p:nvPr/>
        </p:nvGraphicFramePr>
        <p:xfrm>
          <a:off x="1043608" y="2636912"/>
          <a:ext cx="8856984" cy="3528392"/>
        </p:xfrm>
        <a:graphic>
          <a:graphicData uri="http://schemas.openxmlformats.org/presentationml/2006/ole">
            <p:oleObj spid="_x0000_s108546" name="Dokument" r:id="rId4" imgW="5900810" imgH="2600805" progId="Word.Document.12">
              <p:embed/>
            </p:oleObj>
          </a:graphicData>
        </a:graphic>
      </p:graphicFrame>
      <p:sp>
        <p:nvSpPr>
          <p:cNvPr id="105475" name="Rectangle 3"/>
          <p:cNvSpPr>
            <a:spLocks noChangeArrowheads="1"/>
          </p:cNvSpPr>
          <p:nvPr/>
        </p:nvSpPr>
        <p:spPr bwMode="auto">
          <a:xfrm>
            <a:off x="539552" y="2116351"/>
            <a:ext cx="842493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Table 7. Average fission and capture cross section distribution for </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235</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U[barn].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pPr algn="just"/>
            <a:r>
              <a:rPr lang="en-US" sz="2000" dirty="0" smtClean="0"/>
              <a:t>The average fission and capture cross sections for </a:t>
            </a:r>
            <a:r>
              <a:rPr lang="en-US" sz="2000" baseline="30000" dirty="0" smtClean="0"/>
              <a:t>238</a:t>
            </a:r>
            <a:r>
              <a:rPr lang="en-US" sz="2000" dirty="0" smtClean="0"/>
              <a:t>U[barn] and </a:t>
            </a:r>
            <a:r>
              <a:rPr lang="en-US" sz="2000" baseline="30000" dirty="0" smtClean="0"/>
              <a:t>235</a:t>
            </a:r>
            <a:r>
              <a:rPr lang="en-US" sz="2000" dirty="0" smtClean="0"/>
              <a:t>U[barn] presented in Table 6 and Table 7 are corresponding to individual elements of Table 5 in which average neutron energies are given at the location of the natural uranium foils.</a:t>
            </a:r>
            <a:endParaRPr lang="pl-PL" sz="2000" dirty="0" smtClean="0"/>
          </a:p>
          <a:p>
            <a:pPr algn="just"/>
            <a:r>
              <a:rPr lang="en-US" sz="2000" dirty="0" smtClean="0"/>
              <a:t>The obtained values for average fission and capture cross sections let us to evaluate the neutron fluencies distribution and average neutron flux distribution in the sub-critical assembly Quinta by help of the equations (Eq. 4 and Eq. 5) . These are collected in Table 8, (Fig. 3) and Table 9 (Fig. 4).</a:t>
            </a:r>
            <a:endParaRPr lang="pl-PL" sz="2000" dirty="0" smtClean="0"/>
          </a:p>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27</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78849" name="Object 1"/>
          <p:cNvGraphicFramePr>
            <a:graphicFrameLocks noChangeAspect="1"/>
          </p:cNvGraphicFramePr>
          <p:nvPr/>
        </p:nvGraphicFramePr>
        <p:xfrm>
          <a:off x="1547664" y="4509120"/>
          <a:ext cx="6336704" cy="1794123"/>
        </p:xfrm>
        <a:graphic>
          <a:graphicData uri="http://schemas.openxmlformats.org/presentationml/2006/ole">
            <p:oleObj spid="_x0000_s78849" name="Dokument" r:id="rId4" imgW="5757256" imgH="1362053" progId="Word.Document.12">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000" dirty="0" smtClean="0"/>
              <a:t>2</a:t>
            </a:r>
            <a:r>
              <a:rPr lang="en-US" sz="2000" dirty="0" smtClean="0"/>
              <a:t>. Experimental part.</a:t>
            </a:r>
            <a:br>
              <a:rPr lang="en-US" sz="2000" dirty="0" smtClean="0"/>
            </a:br>
            <a:r>
              <a:rPr lang="en-US" sz="2000" dirty="0" smtClean="0"/>
              <a:t>2.3. Measurement.</a:t>
            </a:r>
            <a:r>
              <a:rPr lang="pl-PL" sz="2000" dirty="0" smtClean="0"/>
              <a:t/>
            </a:r>
            <a:br>
              <a:rPr lang="pl-PL" sz="2000" dirty="0" smtClean="0"/>
            </a:br>
            <a:r>
              <a:rPr lang="en-US" sz="2000" dirty="0" smtClean="0"/>
              <a:t>2.3.2. Results</a:t>
            </a:r>
            <a:endParaRPr lang="pl-PL" sz="2000" dirty="0"/>
          </a:p>
        </p:txBody>
      </p:sp>
      <p:sp>
        <p:nvSpPr>
          <p:cNvPr id="3" name="Symbol zastępczy zawartości 2"/>
          <p:cNvSpPr>
            <a:spLocks noGrp="1"/>
          </p:cNvSpPr>
          <p:nvPr>
            <p:ph idx="1"/>
          </p:nvPr>
        </p:nvSpPr>
        <p:spPr/>
        <p:txBody>
          <a:bodyPr/>
          <a:lstStyle/>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28</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77825" name="Object 1"/>
          <p:cNvGraphicFramePr>
            <a:graphicFrameLocks noChangeAspect="1"/>
          </p:cNvGraphicFramePr>
          <p:nvPr/>
        </p:nvGraphicFramePr>
        <p:xfrm>
          <a:off x="1187624" y="2708920"/>
          <a:ext cx="8784976" cy="3384376"/>
        </p:xfrm>
        <a:graphic>
          <a:graphicData uri="http://schemas.openxmlformats.org/presentationml/2006/ole">
            <p:oleObj spid="_x0000_s77825" name="Dokument" r:id="rId4" imgW="5900810" imgH="1900906" progId="Word.Document.12">
              <p:embed/>
            </p:oleObj>
          </a:graphicData>
        </a:graphic>
      </p:graphicFrame>
      <p:sp>
        <p:nvSpPr>
          <p:cNvPr id="77826" name="Rectangle 2"/>
          <p:cNvSpPr>
            <a:spLocks noChangeArrowheads="1"/>
          </p:cNvSpPr>
          <p:nvPr/>
        </p:nvSpPr>
        <p:spPr bwMode="auto">
          <a:xfrm>
            <a:off x="1403648" y="2348880"/>
            <a:ext cx="640871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Table 8. Average neutron flux distribution [x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9</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1800" dirty="0" smtClean="0"/>
              <a:t>2</a:t>
            </a:r>
            <a:r>
              <a:rPr lang="en-US" sz="1800" dirty="0" smtClean="0"/>
              <a:t>. Experimental part.</a:t>
            </a:r>
            <a:br>
              <a:rPr lang="en-US" sz="1800" dirty="0" smtClean="0"/>
            </a:br>
            <a:r>
              <a:rPr lang="en-US" sz="1800" dirty="0" smtClean="0"/>
              <a:t>2.3. Measurement.</a:t>
            </a:r>
            <a:r>
              <a:rPr lang="pl-PL" sz="1800" dirty="0" smtClean="0"/>
              <a:t/>
            </a:r>
            <a:br>
              <a:rPr lang="pl-PL" sz="1800" dirty="0" smtClean="0"/>
            </a:br>
            <a:r>
              <a:rPr lang="en-US" sz="1800" dirty="0" smtClean="0"/>
              <a:t>2.3.2. Results</a:t>
            </a:r>
            <a:endParaRPr lang="pl-PL" sz="18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29</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
        <p:nvSpPr>
          <p:cNvPr id="107522" name="Rectangle 2"/>
          <p:cNvSpPr>
            <a:spLocks noChangeArrowheads="1"/>
          </p:cNvSpPr>
          <p:nvPr/>
        </p:nvSpPr>
        <p:spPr bwMode="auto">
          <a:xfrm>
            <a:off x="1043608" y="5463516"/>
            <a:ext cx="7272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Fig. 3. Average neutron flux distribution versus target length for four different radiuses.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Wykres 1"/>
          <p:cNvPicPr>
            <a:picLocks noGrp="1"/>
          </p:cNvPicPr>
          <p:nvPr>
            <p:ph idx="1"/>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691680" y="1988841"/>
            <a:ext cx="5832647" cy="324036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ytuł 1"/>
          <p:cNvSpPr>
            <a:spLocks noGrp="1"/>
          </p:cNvSpPr>
          <p:nvPr>
            <p:ph type="title"/>
          </p:nvPr>
        </p:nvSpPr>
        <p:spPr/>
        <p:txBody>
          <a:bodyPr/>
          <a:lstStyle/>
          <a:p>
            <a:pPr eaLnBrk="1" hangingPunct="1"/>
            <a:r>
              <a:rPr lang="en-US" sz="2000" dirty="0" smtClean="0"/>
              <a:t>1. Introduction      </a:t>
            </a:r>
            <a:br>
              <a:rPr lang="en-US" sz="2000" dirty="0" smtClean="0"/>
            </a:br>
            <a:r>
              <a:rPr lang="pl-PL" sz="2000" dirty="0" smtClean="0"/>
              <a:t>1.1</a:t>
            </a:r>
            <a:r>
              <a:rPr lang="en-US" sz="2000" dirty="0" smtClean="0"/>
              <a:t>. Fast neutron fluency measurement methods</a:t>
            </a:r>
            <a:r>
              <a:rPr lang="pl-PL" sz="2400" dirty="0" smtClean="0"/>
              <a:t>.</a:t>
            </a:r>
          </a:p>
        </p:txBody>
      </p:sp>
      <p:sp>
        <p:nvSpPr>
          <p:cNvPr id="1028" name="Symbol zastępczy zawartości 2"/>
          <p:cNvSpPr>
            <a:spLocks noGrp="1"/>
          </p:cNvSpPr>
          <p:nvPr>
            <p:ph idx="1"/>
          </p:nvPr>
        </p:nvSpPr>
        <p:spPr>
          <a:xfrm>
            <a:off x="685800" y="1978496"/>
            <a:ext cx="7772400" cy="4114800"/>
          </a:xfrm>
        </p:spPr>
        <p:txBody>
          <a:bodyPr/>
          <a:lstStyle/>
          <a:p>
            <a:pPr algn="just"/>
            <a:r>
              <a:rPr lang="en-US" altLang="pl-PL" sz="2000" dirty="0" smtClean="0"/>
              <a:t>The fast neutron </a:t>
            </a:r>
            <a:r>
              <a:rPr lang="en-US" altLang="pl-PL" sz="2000" dirty="0" err="1" smtClean="0"/>
              <a:t>fluence</a:t>
            </a:r>
            <a:r>
              <a:rPr lang="en-US" altLang="pl-PL" sz="2000" dirty="0" smtClean="0"/>
              <a:t> measurement method consists in utilizing neutron irradiated actinide samples for estimating neutron </a:t>
            </a:r>
            <a:r>
              <a:rPr lang="en-US" altLang="pl-PL" sz="2000" dirty="0" err="1" smtClean="0"/>
              <a:t>fluence</a:t>
            </a:r>
            <a:r>
              <a:rPr lang="en-US" altLang="pl-PL" sz="2000" dirty="0" smtClean="0"/>
              <a:t> and average neutron energy inside the volume of samples. </a:t>
            </a:r>
            <a:endParaRPr lang="pl-PL" altLang="pl-PL" sz="2000" dirty="0" smtClean="0"/>
          </a:p>
          <a:p>
            <a:pPr algn="just"/>
            <a:r>
              <a:rPr lang="en-US" sz="2000" dirty="0" smtClean="0">
                <a:solidFill>
                  <a:schemeClr val="tx1"/>
                </a:solidFill>
                <a:latin typeface="+mn-lt"/>
                <a:ea typeface="+mn-ea"/>
                <a:cs typeface="+mn-cs"/>
              </a:rPr>
              <a:t>The idea of the actinide spectral index  method is to search the neutron energy (E</a:t>
            </a:r>
            <a:r>
              <a:rPr lang="en-US" sz="2000" baseline="-25000" dirty="0" smtClean="0">
                <a:solidFill>
                  <a:schemeClr val="tx1"/>
                </a:solidFill>
                <a:latin typeface="+mn-lt"/>
                <a:ea typeface="+mn-ea"/>
                <a:cs typeface="+mn-cs"/>
              </a:rPr>
              <a:t>d</a:t>
            </a:r>
            <a:r>
              <a:rPr lang="en-US" sz="2000" dirty="0" smtClean="0">
                <a:solidFill>
                  <a:schemeClr val="tx1"/>
                </a:solidFill>
                <a:latin typeface="+mn-lt"/>
                <a:ea typeface="+mn-ea"/>
                <a:cs typeface="+mn-cs"/>
              </a:rPr>
              <a:t>) for the ratio (α(E</a:t>
            </a:r>
            <a:r>
              <a:rPr lang="en-US" sz="2000" baseline="-25000" dirty="0" smtClean="0">
                <a:solidFill>
                  <a:schemeClr val="tx1"/>
                </a:solidFill>
                <a:latin typeface="+mn-lt"/>
                <a:ea typeface="+mn-ea"/>
                <a:cs typeface="+mn-cs"/>
              </a:rPr>
              <a:t>d</a:t>
            </a:r>
            <a:r>
              <a:rPr lang="en-US" sz="2000" dirty="0" smtClean="0">
                <a:solidFill>
                  <a:schemeClr val="tx1"/>
                </a:solidFill>
                <a:latin typeface="+mn-lt"/>
                <a:ea typeface="+mn-ea"/>
                <a:cs typeface="+mn-cs"/>
              </a:rPr>
              <a:t>)) of fission cross section (</a:t>
            </a:r>
            <a:r>
              <a:rPr lang="en-US" sz="2000" dirty="0" err="1" smtClean="0">
                <a:solidFill>
                  <a:schemeClr val="tx1"/>
                </a:solidFill>
                <a:latin typeface="+mn-lt"/>
                <a:ea typeface="+mn-ea"/>
                <a:cs typeface="+mn-cs"/>
              </a:rPr>
              <a:t>σ</a:t>
            </a:r>
            <a:r>
              <a:rPr lang="en-US" sz="2000" baseline="-25000" dirty="0" err="1" smtClean="0">
                <a:solidFill>
                  <a:schemeClr val="tx1"/>
                </a:solidFill>
                <a:latin typeface="+mn-lt"/>
                <a:ea typeface="+mn-ea"/>
                <a:cs typeface="+mn-cs"/>
              </a:rPr>
              <a:t>f</a:t>
            </a:r>
            <a:r>
              <a:rPr lang="en-US" sz="2000" dirty="0" smtClean="0">
                <a:solidFill>
                  <a:schemeClr val="tx1"/>
                </a:solidFill>
                <a:latin typeface="+mn-lt"/>
                <a:ea typeface="+mn-ea"/>
                <a:cs typeface="+mn-cs"/>
              </a:rPr>
              <a:t>(E</a:t>
            </a:r>
            <a:r>
              <a:rPr lang="en-US" sz="2000" baseline="-25000" dirty="0" smtClean="0">
                <a:solidFill>
                  <a:schemeClr val="tx1"/>
                </a:solidFill>
                <a:latin typeface="+mn-lt"/>
                <a:ea typeface="+mn-ea"/>
                <a:cs typeface="+mn-cs"/>
              </a:rPr>
              <a:t>d</a:t>
            </a:r>
            <a:r>
              <a:rPr lang="en-US" sz="2000" dirty="0" smtClean="0">
                <a:solidFill>
                  <a:schemeClr val="tx1"/>
                </a:solidFill>
                <a:latin typeface="+mn-lt"/>
                <a:ea typeface="+mn-ea"/>
                <a:cs typeface="+mn-cs"/>
              </a:rPr>
              <a:t>)) to capture cross section (</a:t>
            </a:r>
            <a:r>
              <a:rPr lang="en-US" sz="2000" dirty="0" err="1" smtClean="0">
                <a:solidFill>
                  <a:schemeClr val="tx1"/>
                </a:solidFill>
                <a:latin typeface="+mn-lt"/>
                <a:ea typeface="+mn-ea"/>
                <a:cs typeface="+mn-cs"/>
              </a:rPr>
              <a:t>σ</a:t>
            </a:r>
            <a:r>
              <a:rPr lang="en-US" sz="2000" baseline="-25000" dirty="0" err="1" smtClean="0">
                <a:solidFill>
                  <a:schemeClr val="tx1"/>
                </a:solidFill>
                <a:latin typeface="+mn-lt"/>
                <a:ea typeface="+mn-ea"/>
                <a:cs typeface="+mn-cs"/>
              </a:rPr>
              <a:t>c</a:t>
            </a:r>
            <a:r>
              <a:rPr lang="en-US" sz="2000" dirty="0" smtClean="0">
                <a:solidFill>
                  <a:schemeClr val="tx1"/>
                </a:solidFill>
                <a:latin typeface="+mn-lt"/>
                <a:ea typeface="+mn-ea"/>
                <a:cs typeface="+mn-cs"/>
              </a:rPr>
              <a:t>(E</a:t>
            </a:r>
            <a:r>
              <a:rPr lang="en-US" sz="2000" baseline="-25000" dirty="0" smtClean="0">
                <a:solidFill>
                  <a:schemeClr val="tx1"/>
                </a:solidFill>
                <a:latin typeface="+mn-lt"/>
                <a:ea typeface="+mn-ea"/>
                <a:cs typeface="+mn-cs"/>
              </a:rPr>
              <a:t>d</a:t>
            </a:r>
            <a:r>
              <a:rPr lang="en-US" sz="2000" dirty="0" smtClean="0">
                <a:solidFill>
                  <a:schemeClr val="tx1"/>
                </a:solidFill>
                <a:latin typeface="+mn-lt"/>
                <a:ea typeface="+mn-ea"/>
                <a:cs typeface="+mn-cs"/>
              </a:rPr>
              <a:t>)) of the selected actinide isotope from the nuclear data base that is equal to the measured ratio (</a:t>
            </a:r>
            <a:r>
              <a:rPr lang="en-US" sz="2000" dirty="0" err="1" smtClean="0">
                <a:solidFill>
                  <a:schemeClr val="tx1"/>
                </a:solidFill>
                <a:latin typeface="+mn-lt"/>
                <a:ea typeface="+mn-ea"/>
                <a:cs typeface="+mn-cs"/>
              </a:rPr>
              <a:t>α</a:t>
            </a:r>
            <a:r>
              <a:rPr lang="en-US" sz="2000" baseline="-25000" dirty="0" err="1" smtClean="0">
                <a:solidFill>
                  <a:schemeClr val="tx1"/>
                </a:solidFill>
                <a:latin typeface="+mn-lt"/>
                <a:ea typeface="+mn-ea"/>
                <a:cs typeface="+mn-cs"/>
              </a:rPr>
              <a:t>m</a:t>
            </a:r>
            <a:r>
              <a:rPr lang="en-US" sz="2000" dirty="0" smtClean="0">
                <a:solidFill>
                  <a:schemeClr val="tx1"/>
                </a:solidFill>
                <a:latin typeface="+mn-lt"/>
                <a:ea typeface="+mn-ea"/>
                <a:cs typeface="+mn-cs"/>
              </a:rPr>
              <a:t>) of </a:t>
            </a:r>
            <a:r>
              <a:rPr lang="en-US" sz="2000" dirty="0" err="1" smtClean="0">
                <a:solidFill>
                  <a:schemeClr val="tx1"/>
                </a:solidFill>
                <a:latin typeface="+mn-lt"/>
                <a:ea typeface="+mn-ea"/>
                <a:cs typeface="+mn-cs"/>
              </a:rPr>
              <a:t>fissioned</a:t>
            </a:r>
            <a:r>
              <a:rPr lang="en-US" sz="2000" dirty="0" smtClean="0">
                <a:solidFill>
                  <a:schemeClr val="tx1"/>
                </a:solidFill>
                <a:latin typeface="+mn-lt"/>
                <a:ea typeface="+mn-ea"/>
                <a:cs typeface="+mn-cs"/>
              </a:rPr>
              <a:t> (</a:t>
            </a:r>
            <a:r>
              <a:rPr lang="en-US" sz="2000" dirty="0" err="1" smtClean="0">
                <a:solidFill>
                  <a:schemeClr val="tx1"/>
                </a:solidFill>
                <a:latin typeface="+mn-lt"/>
                <a:ea typeface="+mn-ea"/>
                <a:cs typeface="+mn-cs"/>
              </a:rPr>
              <a:t>N</a:t>
            </a:r>
            <a:r>
              <a:rPr lang="en-US" sz="2000" baseline="-25000" dirty="0" err="1" smtClean="0">
                <a:solidFill>
                  <a:schemeClr val="tx1"/>
                </a:solidFill>
                <a:latin typeface="+mn-lt"/>
                <a:ea typeface="+mn-ea"/>
                <a:cs typeface="+mn-cs"/>
              </a:rPr>
              <a:t>yf</a:t>
            </a:r>
            <a:r>
              <a:rPr lang="en-US" sz="2000" dirty="0" smtClean="0">
                <a:solidFill>
                  <a:schemeClr val="tx1"/>
                </a:solidFill>
                <a:latin typeface="+mn-lt"/>
                <a:ea typeface="+mn-ea"/>
                <a:cs typeface="+mn-cs"/>
              </a:rPr>
              <a:t>) and captured (</a:t>
            </a:r>
            <a:r>
              <a:rPr lang="en-US" sz="2000" dirty="0" err="1" smtClean="0">
                <a:solidFill>
                  <a:schemeClr val="tx1"/>
                </a:solidFill>
                <a:latin typeface="+mn-lt"/>
                <a:ea typeface="+mn-ea"/>
                <a:cs typeface="+mn-cs"/>
              </a:rPr>
              <a:t>N</a:t>
            </a:r>
            <a:r>
              <a:rPr lang="en-US" sz="2000" baseline="-25000" dirty="0" err="1" smtClean="0">
                <a:solidFill>
                  <a:schemeClr val="tx1"/>
                </a:solidFill>
                <a:latin typeface="+mn-lt"/>
                <a:ea typeface="+mn-ea"/>
                <a:cs typeface="+mn-cs"/>
              </a:rPr>
              <a:t>yc</a:t>
            </a:r>
            <a:r>
              <a:rPr lang="en-US" sz="2000" dirty="0" smtClean="0">
                <a:solidFill>
                  <a:schemeClr val="tx1"/>
                </a:solidFill>
                <a:latin typeface="+mn-lt"/>
                <a:ea typeface="+mn-ea"/>
                <a:cs typeface="+mn-cs"/>
              </a:rPr>
              <a:t>) actinide isotopes (spectral indexes) [1, 2]:</a:t>
            </a:r>
            <a:r>
              <a:rPr lang="pl-PL" altLang="pl-PL" sz="2000" dirty="0" smtClean="0"/>
              <a:t>                                                                                     </a:t>
            </a:r>
          </a:p>
          <a:p>
            <a:endParaRPr lang="pl-PL" altLang="pl-PL" sz="2000" dirty="0" smtClean="0"/>
          </a:p>
          <a:p>
            <a:r>
              <a:rPr lang="en-US" altLang="pl-PL" sz="2000" dirty="0" smtClean="0"/>
              <a:t> </a:t>
            </a:r>
            <a:endParaRPr lang="pl-PL" altLang="pl-PL" sz="2000" dirty="0" smtClean="0"/>
          </a:p>
          <a:p>
            <a:pPr>
              <a:buFontTx/>
              <a:buNone/>
            </a:pPr>
            <a:endParaRPr lang="pl-PL" altLang="pl-PL" sz="2000" dirty="0" smtClean="0"/>
          </a:p>
        </p:txBody>
      </p:sp>
      <p:sp>
        <p:nvSpPr>
          <p:cNvPr id="4" name="Symbol zastępczy stopki 3"/>
          <p:cNvSpPr>
            <a:spLocks noGrp="1"/>
          </p:cNvSpPr>
          <p:nvPr>
            <p:ph type="ftr" sz="quarter" idx="11"/>
          </p:nvPr>
        </p:nvSpPr>
        <p:spPr>
          <a:xfrm>
            <a:off x="2627313" y="6248400"/>
            <a:ext cx="3744912"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B66D7C83-B3B4-4A6D-A1FE-59F9B4319F28}" type="slidenum">
              <a:rPr lang="pl-PL" smtClean="0"/>
              <a:pPr>
                <a:defRPr/>
              </a:pPr>
              <a:t>3</a:t>
            </a:fld>
            <a:endParaRPr lang="pl-PL"/>
          </a:p>
        </p:txBody>
      </p:sp>
      <p:graphicFrame>
        <p:nvGraphicFramePr>
          <p:cNvPr id="1026" name="Object 3"/>
          <p:cNvGraphicFramePr>
            <a:graphicFrameLocks noChangeAspect="1"/>
          </p:cNvGraphicFramePr>
          <p:nvPr/>
        </p:nvGraphicFramePr>
        <p:xfrm>
          <a:off x="2123728" y="4869160"/>
          <a:ext cx="3886200" cy="723900"/>
        </p:xfrm>
        <a:graphic>
          <a:graphicData uri="http://schemas.openxmlformats.org/presentationml/2006/ole">
            <p:oleObj spid="_x0000_s1026" name="Równanie" r:id="rId3" imgW="3886200" imgH="723600" progId="">
              <p:embed/>
            </p:oleObj>
          </a:graphicData>
        </a:graphic>
      </p:graphicFrame>
      <p:pic>
        <p:nvPicPr>
          <p:cNvPr id="9"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1800" dirty="0" smtClean="0"/>
              <a:t>2</a:t>
            </a:r>
            <a:r>
              <a:rPr lang="en-US" sz="1800" dirty="0" smtClean="0"/>
              <a:t>. Experimental part.</a:t>
            </a:r>
            <a:br>
              <a:rPr lang="en-US" sz="1800" dirty="0" smtClean="0"/>
            </a:br>
            <a:r>
              <a:rPr lang="en-US" sz="1800" dirty="0" smtClean="0"/>
              <a:t>2.3. Measurement.</a:t>
            </a:r>
            <a:r>
              <a:rPr lang="pl-PL" sz="1800" dirty="0" smtClean="0"/>
              <a:t/>
            </a:r>
            <a:br>
              <a:rPr lang="pl-PL" sz="1800" dirty="0" smtClean="0"/>
            </a:br>
            <a:r>
              <a:rPr lang="en-US" sz="1800" dirty="0" smtClean="0"/>
              <a:t>2.3.2. Results</a:t>
            </a:r>
            <a:endParaRPr lang="pl-PL" sz="1800" dirty="0"/>
          </a:p>
        </p:txBody>
      </p:sp>
      <p:sp>
        <p:nvSpPr>
          <p:cNvPr id="3" name="Symbol zastępczy zawartości 2"/>
          <p:cNvSpPr>
            <a:spLocks noGrp="1"/>
          </p:cNvSpPr>
          <p:nvPr>
            <p:ph idx="1"/>
          </p:nvPr>
        </p:nvSpPr>
        <p:spPr>
          <a:xfrm>
            <a:off x="685800" y="1981200"/>
            <a:ext cx="7772400" cy="3392016"/>
          </a:xfrm>
        </p:spPr>
        <p:txBody>
          <a:bodyPr/>
          <a:lstStyle/>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30</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106497" name="Object 1"/>
          <p:cNvGraphicFramePr>
            <a:graphicFrameLocks noChangeAspect="1"/>
          </p:cNvGraphicFramePr>
          <p:nvPr/>
        </p:nvGraphicFramePr>
        <p:xfrm>
          <a:off x="971600" y="3284984"/>
          <a:ext cx="9793088" cy="2880320"/>
        </p:xfrm>
        <a:graphic>
          <a:graphicData uri="http://schemas.openxmlformats.org/presentationml/2006/ole">
            <p:oleObj spid="_x0000_s106497" name="Dokument" r:id="rId4" imgW="5900810" imgH="1900906" progId="Word.Document.12">
              <p:embed/>
            </p:oleObj>
          </a:graphicData>
        </a:graphic>
      </p:graphicFrame>
      <p:sp>
        <p:nvSpPr>
          <p:cNvPr id="106498" name="Rectangle 2"/>
          <p:cNvSpPr>
            <a:spLocks noChangeArrowheads="1"/>
          </p:cNvSpPr>
          <p:nvPr/>
        </p:nvSpPr>
        <p:spPr bwMode="auto">
          <a:xfrm>
            <a:off x="1115616" y="2786154"/>
            <a:ext cx="59046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Table 9. Neutron fluency distribution [x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13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875184"/>
          </a:xfrm>
        </p:spPr>
        <p:txBody>
          <a:bodyPr/>
          <a:lstStyle/>
          <a:p>
            <a:r>
              <a:rPr lang="pl-PL" sz="1800" dirty="0" smtClean="0"/>
              <a:t>2</a:t>
            </a:r>
            <a:r>
              <a:rPr lang="en-US" sz="1800" dirty="0" smtClean="0"/>
              <a:t>. Experimental part.</a:t>
            </a:r>
            <a:br>
              <a:rPr lang="en-US" sz="1800" dirty="0" smtClean="0"/>
            </a:br>
            <a:r>
              <a:rPr lang="en-US" sz="1800" dirty="0" smtClean="0"/>
              <a:t>2.3. Measurement.</a:t>
            </a:r>
            <a:r>
              <a:rPr lang="pl-PL" sz="1800" dirty="0" smtClean="0"/>
              <a:t/>
            </a:r>
            <a:br>
              <a:rPr lang="pl-PL" sz="1800" dirty="0" smtClean="0"/>
            </a:br>
            <a:r>
              <a:rPr lang="en-US" sz="1800" dirty="0" smtClean="0"/>
              <a:t>2.3.2. Results</a:t>
            </a:r>
            <a:endParaRPr lang="pl-PL" sz="18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31</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pic>
        <p:nvPicPr>
          <p:cNvPr id="7" name="Wykres 2"/>
          <p:cNvPicPr>
            <a:picLocks noGrp="1"/>
          </p:cNvPicPr>
          <p:nvPr>
            <p:ph idx="1"/>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51520" y="1916832"/>
            <a:ext cx="4392488" cy="3312368"/>
          </a:xfrm>
          <a:prstGeom prst="rect">
            <a:avLst/>
          </a:prstGeom>
          <a:noFill/>
          <a:ln>
            <a:noFill/>
          </a:ln>
        </p:spPr>
      </p:pic>
      <p:sp>
        <p:nvSpPr>
          <p:cNvPr id="111617" name="Rectangle 1"/>
          <p:cNvSpPr>
            <a:spLocks noChangeArrowheads="1"/>
          </p:cNvSpPr>
          <p:nvPr/>
        </p:nvSpPr>
        <p:spPr bwMode="auto">
          <a:xfrm>
            <a:off x="827584" y="5325307"/>
            <a:ext cx="792088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Fig. 4</a:t>
            </a:r>
            <a:r>
              <a:rPr kumimoji="0" lang="en-US" sz="20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Neutron fluency distribution versus target length for four different radiuses.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618" name="Rectangle 2"/>
          <p:cNvSpPr>
            <a:spLocks noChangeArrowheads="1"/>
          </p:cNvSpPr>
          <p:nvPr/>
        </p:nvSpPr>
        <p:spPr bwMode="auto">
          <a:xfrm>
            <a:off x="4716016" y="1670176"/>
            <a:ext cx="4176464"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Distribution of 23 natural uranium samples in the whole volume of deeply sub-critical Quinta assembly let us to determine the volumetric distribution of average neutron flux of a specified average energy what in turn it let us to determine the optimal place in the assembly for incineration of the actinide. </a:t>
            </a:r>
            <a:endParaRPr kumimoji="0" lang="pl-PL"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269875"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 far, such measurements are not performed in the world.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0"/>
            <a:ext cx="7772400" cy="692696"/>
          </a:xfrm>
        </p:spPr>
        <p:txBody>
          <a:bodyPr/>
          <a:lstStyle/>
          <a:p>
            <a:r>
              <a:rPr lang="en-US" sz="2000" dirty="0" smtClean="0"/>
              <a:t>3. Comparison of current and earlier  neutron fluencies evaluation.</a:t>
            </a:r>
            <a:endParaRPr lang="pl-PL" sz="2000" dirty="0"/>
          </a:p>
        </p:txBody>
      </p:sp>
      <p:sp>
        <p:nvSpPr>
          <p:cNvPr id="3" name="Symbol zastępczy zawartości 2"/>
          <p:cNvSpPr>
            <a:spLocks noGrp="1"/>
          </p:cNvSpPr>
          <p:nvPr>
            <p:ph idx="1"/>
          </p:nvPr>
        </p:nvSpPr>
        <p:spPr>
          <a:xfrm>
            <a:off x="685800" y="620688"/>
            <a:ext cx="7772400" cy="5475312"/>
          </a:xfrm>
        </p:spPr>
        <p:txBody>
          <a:bodyPr/>
          <a:lstStyle/>
          <a:p>
            <a:pPr lvl="0" algn="just"/>
            <a:r>
              <a:rPr lang="en-US" sz="2000" dirty="0" smtClean="0"/>
              <a:t>The experimental results presented in [1, 2] also concerned the estimation of neutron fluencies by actinide spectral index method with the difference that earlier Np-237 was applied [1]. The same Quinta target was irradiated with the same pulsed proton beam of 0.66 </a:t>
            </a:r>
            <a:r>
              <a:rPr lang="en-US" sz="2000" dirty="0" err="1" smtClean="0"/>
              <a:t>GeV</a:t>
            </a:r>
            <a:r>
              <a:rPr lang="en-US" sz="2000" dirty="0" smtClean="0"/>
              <a:t> energy extracted from the </a:t>
            </a:r>
            <a:r>
              <a:rPr lang="en-US" sz="2000" dirty="0" err="1" smtClean="0"/>
              <a:t>Phasotron</a:t>
            </a:r>
            <a:r>
              <a:rPr lang="en-US" sz="2000" dirty="0" smtClean="0"/>
              <a:t> accelerator with the difference that in the </a:t>
            </a:r>
            <a:r>
              <a:rPr lang="en-US" sz="2000" b="1" dirty="0" smtClean="0"/>
              <a:t>current evaluation</a:t>
            </a:r>
            <a:r>
              <a:rPr lang="en-US" sz="2000" dirty="0" smtClean="0"/>
              <a:t> applying the natural uranium ( </a:t>
            </a:r>
            <a:r>
              <a:rPr lang="en-US" sz="2000" baseline="30000" dirty="0" err="1" smtClean="0"/>
              <a:t>nat</a:t>
            </a:r>
            <a:r>
              <a:rPr lang="en-US" sz="2000" dirty="0" err="1" smtClean="0"/>
              <a:t>U</a:t>
            </a:r>
            <a:r>
              <a:rPr lang="en-US" sz="2000" dirty="0" smtClean="0"/>
              <a:t>)[2]. The total number of protons of the irradiation was equal to </a:t>
            </a:r>
            <a:r>
              <a:rPr lang="en-US" sz="2000" b="1" dirty="0" smtClean="0"/>
              <a:t>8.5 10</a:t>
            </a:r>
            <a:r>
              <a:rPr lang="en-US" sz="2000" b="1" baseline="30000" dirty="0" smtClean="0"/>
              <a:t>14</a:t>
            </a:r>
            <a:r>
              <a:rPr lang="en-US" sz="2000" baseline="30000" dirty="0" smtClean="0"/>
              <a:t> </a:t>
            </a:r>
            <a:r>
              <a:rPr lang="en-US" sz="2000" dirty="0" smtClean="0"/>
              <a:t>during the time of irradiation equal to </a:t>
            </a:r>
            <a:r>
              <a:rPr lang="en-US" sz="2000" b="1" dirty="0" smtClean="0"/>
              <a:t>20580 seconds (5h 43 min). </a:t>
            </a:r>
            <a:r>
              <a:rPr lang="en-US" sz="2000" dirty="0" smtClean="0"/>
              <a:t>In the earlier experiment [1] the total number of protons of the irradiation was equal to </a:t>
            </a:r>
            <a:r>
              <a:rPr lang="en-US" sz="2000" b="1" dirty="0" smtClean="0"/>
              <a:t>7.78 10</a:t>
            </a:r>
            <a:r>
              <a:rPr lang="en-US" sz="2000" b="1" baseline="30000" dirty="0" smtClean="0"/>
              <a:t>14</a:t>
            </a:r>
            <a:r>
              <a:rPr lang="en-US" sz="2000" baseline="30000" dirty="0" smtClean="0"/>
              <a:t> </a:t>
            </a:r>
            <a:r>
              <a:rPr lang="en-US" sz="2000" dirty="0" smtClean="0"/>
              <a:t>during the time of irradiation equal to </a:t>
            </a:r>
            <a:r>
              <a:rPr lang="en-US" sz="2000" b="1" dirty="0" smtClean="0"/>
              <a:t>11890 seconds (5h 15 min)</a:t>
            </a:r>
            <a:r>
              <a:rPr lang="en-US" sz="2000" dirty="0" smtClean="0"/>
              <a:t>. It means that the neutron fluencies in the current evaluation should be higher. </a:t>
            </a:r>
            <a:endParaRPr lang="pl-PL" sz="2000" dirty="0" smtClean="0"/>
          </a:p>
          <a:p>
            <a:pPr algn="just"/>
            <a:r>
              <a:rPr lang="en-US" sz="2000" dirty="0" smtClean="0"/>
              <a:t>In the earlier work [</a:t>
            </a:r>
            <a:r>
              <a:rPr lang="pl-PL" sz="2000" dirty="0" smtClean="0"/>
              <a:t>1</a:t>
            </a:r>
            <a:r>
              <a:rPr lang="en-US" sz="2000" dirty="0" smtClean="0"/>
              <a:t> </a:t>
            </a:r>
            <a:r>
              <a:rPr lang="pl-PL" sz="2000" dirty="0" smtClean="0"/>
              <a:t>] </a:t>
            </a:r>
            <a:r>
              <a:rPr lang="en-US" sz="2000" dirty="0" smtClean="0"/>
              <a:t>of evaluation we have processed the experimental data of irradiated </a:t>
            </a:r>
            <a:r>
              <a:rPr lang="en-US" sz="2000" dirty="0" err="1" smtClean="0"/>
              <a:t>Np</a:t>
            </a:r>
            <a:r>
              <a:rPr lang="en-US" sz="2000" dirty="0" smtClean="0"/>
              <a:t>- 237 actinide samples and silicon detectors directly placed on sections 2 and 4 of the target of QUINTA assembly (see Fig. </a:t>
            </a:r>
            <a:r>
              <a:rPr lang="pl-PL" sz="2000" dirty="0" smtClean="0"/>
              <a:t>5</a:t>
            </a:r>
            <a:r>
              <a:rPr lang="en-US" sz="2000" dirty="0" smtClean="0"/>
              <a:t>) without lead shield-reflector. So we can compare only two points of the current work U</a:t>
            </a:r>
            <a:r>
              <a:rPr lang="en-US" sz="2000" baseline="-25000" dirty="0" smtClean="0"/>
              <a:t>14</a:t>
            </a:r>
            <a:r>
              <a:rPr lang="en-US" sz="2000" dirty="0" smtClean="0"/>
              <a:t> and U</a:t>
            </a:r>
            <a:r>
              <a:rPr lang="en-US" sz="2000" baseline="-25000" dirty="0" smtClean="0"/>
              <a:t>34</a:t>
            </a:r>
            <a:r>
              <a:rPr lang="en-US" sz="2000" dirty="0" smtClean="0"/>
              <a:t> (see Table 1) which are 4 cm below the surface of the sections. </a:t>
            </a:r>
            <a:endParaRPr lang="pl-PL" sz="2000" dirty="0" smtClean="0"/>
          </a:p>
          <a:p>
            <a:endParaRPr lang="pl-PL" sz="18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32</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ytuł 1"/>
          <p:cNvSpPr>
            <a:spLocks noGrp="1"/>
          </p:cNvSpPr>
          <p:nvPr>
            <p:ph type="title"/>
          </p:nvPr>
        </p:nvSpPr>
        <p:spPr>
          <a:xfrm>
            <a:off x="684213" y="260649"/>
            <a:ext cx="7772400" cy="1080120"/>
          </a:xfrm>
        </p:spPr>
        <p:txBody>
          <a:bodyPr/>
          <a:lstStyle/>
          <a:p>
            <a:r>
              <a:rPr lang="en-US" sz="2000" dirty="0" smtClean="0"/>
              <a:t>3. Comparison of current and earlier  neutron fluencies evaluation</a:t>
            </a:r>
            <a:r>
              <a:rPr lang="en-US" sz="2400" dirty="0" smtClean="0"/>
              <a:t>.</a:t>
            </a:r>
          </a:p>
        </p:txBody>
      </p:sp>
      <p:sp>
        <p:nvSpPr>
          <p:cNvPr id="10243" name="Symbol zastępczy tekstu 2"/>
          <p:cNvSpPr>
            <a:spLocks noGrp="1"/>
          </p:cNvSpPr>
          <p:nvPr>
            <p:ph type="body" sz="half" idx="1"/>
          </p:nvPr>
        </p:nvSpPr>
        <p:spPr>
          <a:xfrm>
            <a:off x="685800" y="1340768"/>
            <a:ext cx="3810000" cy="4464496"/>
          </a:xfrm>
        </p:spPr>
        <p:txBody>
          <a:bodyPr/>
          <a:lstStyle/>
          <a:p>
            <a:pPr algn="just"/>
            <a:r>
              <a:rPr lang="en-US" sz="2000" dirty="0" smtClean="0"/>
              <a:t>We have processed the experimental data of irradiated </a:t>
            </a:r>
            <a:r>
              <a:rPr lang="en-US" sz="2000" dirty="0" err="1" smtClean="0"/>
              <a:t>Np</a:t>
            </a:r>
            <a:r>
              <a:rPr lang="en-US" sz="2000" dirty="0" smtClean="0"/>
              <a:t>- 237 actinide samples and silicon detectors directly placed on sections 2 and 4 of the QUINTA setup (see Fig. </a:t>
            </a:r>
            <a:r>
              <a:rPr lang="pl-PL" sz="2000" dirty="0" smtClean="0"/>
              <a:t>5</a:t>
            </a:r>
            <a:r>
              <a:rPr lang="en-US" sz="2000" dirty="0" smtClean="0"/>
              <a:t>) without lead shield-reflector. </a:t>
            </a:r>
          </a:p>
          <a:p>
            <a:pPr algn="just"/>
            <a:r>
              <a:rPr lang="en-US" sz="2000" dirty="0" smtClean="0"/>
              <a:t>These samples (Np-237) were 16 cm from the source of the neutron </a:t>
            </a:r>
            <a:r>
              <a:rPr lang="en-US" sz="2000" dirty="0" err="1" smtClean="0"/>
              <a:t>spallation</a:t>
            </a:r>
            <a:r>
              <a:rPr lang="en-US" sz="2000" dirty="0" smtClean="0"/>
              <a:t> source, what is about 4 cm further than the compared samples of natural uranium</a:t>
            </a:r>
            <a:r>
              <a:rPr lang="pl-PL" sz="2000" dirty="0" smtClean="0"/>
              <a:t> </a:t>
            </a:r>
            <a:r>
              <a:rPr lang="en-US" sz="2000" dirty="0" smtClean="0"/>
              <a:t>U</a:t>
            </a:r>
            <a:r>
              <a:rPr lang="en-US" sz="2000" baseline="-25000" dirty="0" smtClean="0"/>
              <a:t>14</a:t>
            </a:r>
            <a:r>
              <a:rPr lang="en-US" sz="2000" dirty="0" smtClean="0"/>
              <a:t> and U</a:t>
            </a:r>
            <a:r>
              <a:rPr lang="en-US" sz="2000" baseline="-25000" dirty="0" smtClean="0"/>
              <a:t>34</a:t>
            </a:r>
            <a:endParaRPr lang="pl-PL" sz="2000" dirty="0" smtClean="0"/>
          </a:p>
        </p:txBody>
      </p:sp>
      <p:sp>
        <p:nvSpPr>
          <p:cNvPr id="10244" name="Symbol zastępczy zawartości 4"/>
          <p:cNvSpPr>
            <a:spLocks noGrp="1"/>
          </p:cNvSpPr>
          <p:nvPr>
            <p:ph sz="quarter" idx="3"/>
          </p:nvPr>
        </p:nvSpPr>
        <p:spPr/>
        <p:txBody>
          <a:bodyPr/>
          <a:lstStyle/>
          <a:p>
            <a:endParaRPr lang="pl-PL" sz="1000" smtClean="0"/>
          </a:p>
        </p:txBody>
      </p:sp>
      <p:sp>
        <p:nvSpPr>
          <p:cNvPr id="6" name="Symbol zastępczy stopki 5"/>
          <p:cNvSpPr>
            <a:spLocks noGrp="1"/>
          </p:cNvSpPr>
          <p:nvPr>
            <p:ph type="ftr" sz="quarter" idx="11"/>
          </p:nvPr>
        </p:nvSpPr>
        <p:spPr>
          <a:xfrm>
            <a:off x="2411413" y="6248400"/>
            <a:ext cx="3608387" cy="457200"/>
          </a:xfrm>
        </p:spPr>
        <p:txBody>
          <a:bodyPr/>
          <a:lstStyle/>
          <a:p>
            <a:pPr>
              <a:defRPr/>
            </a:pPr>
            <a:r>
              <a:rPr lang="pl-PL" dirty="0" smtClean="0"/>
              <a:t>M. Szuta</a:t>
            </a:r>
          </a:p>
          <a:p>
            <a:pPr>
              <a:defRPr/>
            </a:pPr>
            <a:r>
              <a:rPr lang="en-US" dirty="0" smtClean="0"/>
              <a:t>National Centre for Nuclear Research, Poland </a:t>
            </a:r>
          </a:p>
          <a:p>
            <a:pPr>
              <a:defRPr/>
            </a:pPr>
            <a:endParaRPr lang="pl-PL" dirty="0"/>
          </a:p>
        </p:txBody>
      </p:sp>
      <p:sp>
        <p:nvSpPr>
          <p:cNvPr id="7" name="Symbol zastępczy numeru slajdu 6"/>
          <p:cNvSpPr>
            <a:spLocks noGrp="1"/>
          </p:cNvSpPr>
          <p:nvPr>
            <p:ph type="sldNum" sz="quarter" idx="12"/>
          </p:nvPr>
        </p:nvSpPr>
        <p:spPr/>
        <p:txBody>
          <a:bodyPr/>
          <a:lstStyle/>
          <a:p>
            <a:pPr>
              <a:defRPr/>
            </a:pPr>
            <a:fld id="{F4A57180-BD80-4308-AEC7-6F6B2674EA23}" type="slidenum">
              <a:rPr lang="pl-PL" smtClean="0"/>
              <a:pPr>
                <a:defRPr/>
              </a:pPr>
              <a:t>33</a:t>
            </a:fld>
            <a:endParaRPr lang="pl-PL"/>
          </a:p>
        </p:txBody>
      </p:sp>
      <p:pic>
        <p:nvPicPr>
          <p:cNvPr id="10247" name="Obraz 1" descr="KWINTA - USA"/>
          <p:cNvPicPr>
            <a:picLocks noGrp="1" noChangeAspect="1" noChangeArrowheads="1"/>
          </p:cNvPicPr>
          <p:nvPr>
            <p:ph sz="quarter" idx="2"/>
          </p:nvPr>
        </p:nvPicPr>
        <p:blipFill>
          <a:blip r:embed="rId2" cstate="print"/>
          <a:srcRect/>
          <a:stretch>
            <a:fillRect/>
          </a:stretch>
        </p:blipFill>
        <p:spPr>
          <a:xfrm>
            <a:off x="4945063" y="1340768"/>
            <a:ext cx="3216275" cy="2016224"/>
          </a:xfrm>
          <a:noFill/>
        </p:spPr>
      </p:pic>
      <p:sp>
        <p:nvSpPr>
          <p:cNvPr id="10248"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pl-PL"/>
          </a:p>
        </p:txBody>
      </p:sp>
      <p:grpSp>
        <p:nvGrpSpPr>
          <p:cNvPr id="2" name="Kanwa 1"/>
          <p:cNvGrpSpPr>
            <a:grpSpLocks/>
          </p:cNvGrpSpPr>
          <p:nvPr/>
        </p:nvGrpSpPr>
        <p:grpSpPr bwMode="auto">
          <a:xfrm>
            <a:off x="4859338" y="3573017"/>
            <a:ext cx="3168650" cy="2088231"/>
            <a:chOff x="2178" y="0"/>
            <a:chExt cx="39954" cy="29929"/>
          </a:xfrm>
        </p:grpSpPr>
        <p:sp>
          <p:nvSpPr>
            <p:cNvPr id="10253" name="AutoShape 16"/>
            <p:cNvSpPr>
              <a:spLocks noChangeAspect="1" noChangeArrowheads="1"/>
            </p:cNvSpPr>
            <p:nvPr/>
          </p:nvSpPr>
          <p:spPr bwMode="auto">
            <a:xfrm>
              <a:off x="2178" y="0"/>
              <a:ext cx="39497" cy="26181"/>
            </a:xfrm>
            <a:prstGeom prst="rect">
              <a:avLst/>
            </a:prstGeom>
            <a:noFill/>
            <a:ln w="9525">
              <a:noFill/>
              <a:miter lim="800000"/>
              <a:headEnd/>
              <a:tailEnd/>
            </a:ln>
          </p:spPr>
          <p:txBody>
            <a:bodyPr/>
            <a:lstStyle/>
            <a:p>
              <a:endParaRPr lang="pl-PL"/>
            </a:p>
          </p:txBody>
        </p:sp>
        <p:pic>
          <p:nvPicPr>
            <p:cNvPr id="10254" name="Obraz 2"/>
            <p:cNvPicPr>
              <a:picLocks noChangeAspect="1"/>
            </p:cNvPicPr>
            <p:nvPr/>
          </p:nvPicPr>
          <p:blipFill>
            <a:blip r:embed="rId3" cstate="print"/>
            <a:srcRect l="3" r="54068"/>
            <a:stretch>
              <a:fillRect/>
            </a:stretch>
          </p:blipFill>
          <p:spPr bwMode="auto">
            <a:xfrm>
              <a:off x="14151" y="7524"/>
              <a:ext cx="25200" cy="10741"/>
            </a:xfrm>
            <a:prstGeom prst="rect">
              <a:avLst/>
            </a:prstGeom>
            <a:noFill/>
            <a:ln w="9525">
              <a:noFill/>
              <a:miter lim="800000"/>
              <a:headEnd/>
              <a:tailEnd/>
            </a:ln>
          </p:spPr>
        </p:pic>
        <p:sp>
          <p:nvSpPr>
            <p:cNvPr id="10255" name="Strzałka w prawo 11"/>
            <p:cNvSpPr>
              <a:spLocks noChangeArrowheads="1"/>
            </p:cNvSpPr>
            <p:nvPr/>
          </p:nvSpPr>
          <p:spPr bwMode="auto">
            <a:xfrm>
              <a:off x="2952" y="11430"/>
              <a:ext cx="9784" cy="4846"/>
            </a:xfrm>
            <a:prstGeom prst="rightArrow">
              <a:avLst>
                <a:gd name="adj1" fmla="val 50000"/>
                <a:gd name="adj2" fmla="val 50007"/>
              </a:avLst>
            </a:prstGeom>
            <a:solidFill>
              <a:srgbClr val="FFFFFF"/>
            </a:solidFill>
            <a:ln w="3175">
              <a:solidFill>
                <a:srgbClr val="7F7F7F"/>
              </a:solidFill>
              <a:miter lim="800000"/>
              <a:headEnd/>
              <a:tailEnd/>
            </a:ln>
          </p:spPr>
          <p:txBody>
            <a:bodyPr anchor="ctr"/>
            <a:lstStyle/>
            <a:p>
              <a:pPr algn="ctr" eaLnBrk="0" hangingPunct="0"/>
              <a:r>
                <a:rPr lang="pl-PL" sz="1400">
                  <a:solidFill>
                    <a:srgbClr val="000000"/>
                  </a:solidFill>
                  <a:cs typeface="Times New Roman" pitchFamily="18" charset="0"/>
                </a:rPr>
                <a:t>Proton</a:t>
              </a:r>
              <a:r>
                <a:rPr lang="en-US" sz="1400">
                  <a:solidFill>
                    <a:srgbClr val="000000"/>
                  </a:solidFill>
                  <a:cs typeface="Times New Roman" pitchFamily="18" charset="0"/>
                </a:rPr>
                <a:t> beam </a:t>
              </a:r>
              <a:endParaRPr lang="pl-PL" sz="1400"/>
            </a:p>
          </p:txBody>
        </p:sp>
        <p:sp>
          <p:nvSpPr>
            <p:cNvPr id="10256" name="Pole tekstowe 2"/>
            <p:cNvSpPr txBox="1">
              <a:spLocks noChangeArrowheads="1"/>
            </p:cNvSpPr>
            <p:nvPr/>
          </p:nvSpPr>
          <p:spPr bwMode="auto">
            <a:xfrm>
              <a:off x="13074" y="22447"/>
              <a:ext cx="23609" cy="7482"/>
            </a:xfrm>
            <a:prstGeom prst="rect">
              <a:avLst/>
            </a:prstGeom>
            <a:solidFill>
              <a:srgbClr val="FFFFFF"/>
            </a:solidFill>
            <a:ln w="9525">
              <a:solidFill>
                <a:srgbClr val="000000"/>
              </a:solidFill>
              <a:miter lim="800000"/>
              <a:headEnd/>
              <a:tailEnd/>
            </a:ln>
          </p:spPr>
          <p:txBody>
            <a:bodyPr/>
            <a:lstStyle/>
            <a:p>
              <a:pPr eaLnBrk="0" hangingPunct="0"/>
              <a:r>
                <a:rPr lang="pl-PL" sz="900">
                  <a:cs typeface="Times New Roman" pitchFamily="18" charset="0"/>
                </a:rPr>
                <a:t> </a:t>
              </a:r>
              <a:r>
                <a:rPr lang="pl-PL" sz="1400">
                  <a:cs typeface="Times New Roman" pitchFamily="18" charset="0"/>
                </a:rPr>
                <a:t>Natural </a:t>
              </a:r>
              <a:r>
                <a:rPr lang="en-US" sz="1400">
                  <a:cs typeface="Times New Roman" pitchFamily="18" charset="0"/>
                </a:rPr>
                <a:t>uranium sections</a:t>
              </a:r>
              <a:r>
                <a:rPr lang="pl-PL" sz="1400">
                  <a:cs typeface="Times New Roman" pitchFamily="18" charset="0"/>
                </a:rPr>
                <a:t> 1,..,5</a:t>
              </a:r>
              <a:endParaRPr lang="pl-PL" sz="1400"/>
            </a:p>
          </p:txBody>
        </p:sp>
        <p:sp>
          <p:nvSpPr>
            <p:cNvPr id="10257" name="Text Box 12"/>
            <p:cNvSpPr txBox="1">
              <a:spLocks noChangeArrowheads="1"/>
            </p:cNvSpPr>
            <p:nvPr/>
          </p:nvSpPr>
          <p:spPr bwMode="auto">
            <a:xfrm>
              <a:off x="15784" y="810"/>
              <a:ext cx="26348" cy="5603"/>
            </a:xfrm>
            <a:prstGeom prst="rect">
              <a:avLst/>
            </a:prstGeom>
            <a:solidFill>
              <a:srgbClr val="FFFFFF"/>
            </a:solidFill>
            <a:ln w="9525">
              <a:solidFill>
                <a:srgbClr val="000000"/>
              </a:solidFill>
              <a:miter lim="800000"/>
              <a:headEnd/>
              <a:tailEnd/>
            </a:ln>
          </p:spPr>
          <p:txBody>
            <a:bodyPr anchor="ctr"/>
            <a:lstStyle/>
            <a:p>
              <a:pPr eaLnBrk="0" hangingPunct="0"/>
              <a:r>
                <a:rPr lang="pl-PL" sz="1400">
                  <a:cs typeface="Times New Roman" pitchFamily="18" charset="0"/>
                </a:rPr>
                <a:t>Np.-237 +</a:t>
              </a:r>
              <a:r>
                <a:rPr lang="en-US" sz="1400">
                  <a:cs typeface="Times New Roman" pitchFamily="18" charset="0"/>
                </a:rPr>
                <a:t>silicon detektor </a:t>
              </a:r>
              <a:endParaRPr lang="en-US" sz="1400"/>
            </a:p>
          </p:txBody>
        </p:sp>
        <p:cxnSp>
          <p:nvCxnSpPr>
            <p:cNvPr id="10258" name="Łącznik prosty ze strzałką 10"/>
            <p:cNvCxnSpPr>
              <a:cxnSpLocks noChangeShapeType="1"/>
            </p:cNvCxnSpPr>
            <p:nvPr/>
          </p:nvCxnSpPr>
          <p:spPr bwMode="auto">
            <a:xfrm>
              <a:off x="26899" y="4286"/>
              <a:ext cx="4191" cy="4382"/>
            </a:xfrm>
            <a:prstGeom prst="straightConnector1">
              <a:avLst/>
            </a:prstGeom>
            <a:noFill/>
            <a:ln w="9525">
              <a:solidFill>
                <a:srgbClr val="4579B8"/>
              </a:solidFill>
              <a:round/>
              <a:headEnd/>
              <a:tailEnd type="arrow" w="med" len="med"/>
            </a:ln>
          </p:spPr>
        </p:cxnSp>
        <p:cxnSp>
          <p:nvCxnSpPr>
            <p:cNvPr id="10259" name="Łącznik prosty ze strzałką 9"/>
            <p:cNvCxnSpPr>
              <a:cxnSpLocks noChangeShapeType="1"/>
            </p:cNvCxnSpPr>
            <p:nvPr/>
          </p:nvCxnSpPr>
          <p:spPr bwMode="auto">
            <a:xfrm flipH="1">
              <a:off x="26232" y="4242"/>
              <a:ext cx="762" cy="9715"/>
            </a:xfrm>
            <a:prstGeom prst="straightConnector1">
              <a:avLst/>
            </a:prstGeom>
            <a:noFill/>
            <a:ln w="9525">
              <a:solidFill>
                <a:srgbClr val="4579B8"/>
              </a:solidFill>
              <a:round/>
              <a:headEnd/>
              <a:tailEnd type="arrow" w="med" len="med"/>
            </a:ln>
          </p:spPr>
        </p:cxnSp>
        <p:cxnSp>
          <p:nvCxnSpPr>
            <p:cNvPr id="10260" name="Łącznik prosty ze strzałką 8"/>
            <p:cNvCxnSpPr>
              <a:cxnSpLocks noChangeShapeType="1"/>
            </p:cNvCxnSpPr>
            <p:nvPr/>
          </p:nvCxnSpPr>
          <p:spPr bwMode="auto">
            <a:xfrm flipH="1">
              <a:off x="21184" y="4286"/>
              <a:ext cx="5715" cy="4382"/>
            </a:xfrm>
            <a:prstGeom prst="straightConnector1">
              <a:avLst/>
            </a:prstGeom>
            <a:noFill/>
            <a:ln w="9525">
              <a:solidFill>
                <a:srgbClr val="4579B8"/>
              </a:solidFill>
              <a:round/>
              <a:headEnd/>
              <a:tailEnd type="arrow" w="med" len="med"/>
            </a:ln>
          </p:spPr>
        </p:cxnSp>
        <p:cxnSp>
          <p:nvCxnSpPr>
            <p:cNvPr id="10261" name="Łącznik prosty ze strzałką 14"/>
            <p:cNvCxnSpPr>
              <a:cxnSpLocks noChangeShapeType="1"/>
            </p:cNvCxnSpPr>
            <p:nvPr/>
          </p:nvCxnSpPr>
          <p:spPr bwMode="auto">
            <a:xfrm flipV="1">
              <a:off x="25089" y="17890"/>
              <a:ext cx="12287" cy="4121"/>
            </a:xfrm>
            <a:prstGeom prst="straightConnector1">
              <a:avLst/>
            </a:prstGeom>
            <a:noFill/>
            <a:ln w="9525">
              <a:solidFill>
                <a:srgbClr val="4579B8"/>
              </a:solidFill>
              <a:round/>
              <a:headEnd/>
              <a:tailEnd type="arrow" w="med" len="med"/>
            </a:ln>
          </p:spPr>
        </p:cxnSp>
        <p:cxnSp>
          <p:nvCxnSpPr>
            <p:cNvPr id="10262" name="Łącznik prosty ze strzałką 16"/>
            <p:cNvCxnSpPr>
              <a:cxnSpLocks noChangeShapeType="1"/>
            </p:cNvCxnSpPr>
            <p:nvPr/>
          </p:nvCxnSpPr>
          <p:spPr bwMode="auto">
            <a:xfrm flipH="1" flipV="1">
              <a:off x="22517" y="18268"/>
              <a:ext cx="2572" cy="4121"/>
            </a:xfrm>
            <a:prstGeom prst="straightConnector1">
              <a:avLst/>
            </a:prstGeom>
            <a:noFill/>
            <a:ln w="9525">
              <a:solidFill>
                <a:srgbClr val="4579B8"/>
              </a:solidFill>
              <a:round/>
              <a:headEnd/>
              <a:tailEnd type="arrow" w="med" len="med"/>
            </a:ln>
          </p:spPr>
        </p:cxnSp>
        <p:cxnSp>
          <p:nvCxnSpPr>
            <p:cNvPr id="10263" name="Łącznik prosty ze strzałką 13"/>
            <p:cNvCxnSpPr>
              <a:cxnSpLocks noChangeShapeType="1"/>
            </p:cNvCxnSpPr>
            <p:nvPr/>
          </p:nvCxnSpPr>
          <p:spPr bwMode="auto">
            <a:xfrm flipH="1" flipV="1">
              <a:off x="17755" y="17890"/>
              <a:ext cx="7334" cy="4121"/>
            </a:xfrm>
            <a:prstGeom prst="straightConnector1">
              <a:avLst/>
            </a:prstGeom>
            <a:noFill/>
            <a:ln w="9525">
              <a:solidFill>
                <a:srgbClr val="4579B8"/>
              </a:solidFill>
              <a:round/>
              <a:headEnd/>
              <a:tailEnd type="arrow" w="med" len="med"/>
            </a:ln>
          </p:spPr>
        </p:cxnSp>
      </p:grpSp>
      <p:sp>
        <p:nvSpPr>
          <p:cNvPr id="10250" name="Prostokąt 23"/>
          <p:cNvSpPr>
            <a:spLocks noChangeArrowheads="1"/>
          </p:cNvSpPr>
          <p:nvPr/>
        </p:nvSpPr>
        <p:spPr bwMode="auto">
          <a:xfrm>
            <a:off x="5292725" y="5877272"/>
            <a:ext cx="3116263" cy="338554"/>
          </a:xfrm>
          <a:prstGeom prst="rect">
            <a:avLst/>
          </a:prstGeom>
          <a:noFill/>
          <a:ln w="9525">
            <a:noFill/>
            <a:miter lim="800000"/>
            <a:headEnd/>
            <a:tailEnd/>
          </a:ln>
        </p:spPr>
        <p:txBody>
          <a:bodyPr wrap="square">
            <a:spAutoFit/>
          </a:bodyPr>
          <a:lstStyle/>
          <a:p>
            <a:r>
              <a:rPr lang="en-US" sz="1600" dirty="0"/>
              <a:t>Fig. </a:t>
            </a:r>
            <a:r>
              <a:rPr lang="pl-PL" sz="1600" dirty="0" smtClean="0"/>
              <a:t>5</a:t>
            </a:r>
            <a:r>
              <a:rPr lang="en-US" sz="1600" dirty="0" smtClean="0"/>
              <a:t> </a:t>
            </a:r>
            <a:r>
              <a:rPr lang="en-US" sz="1600" dirty="0"/>
              <a:t>Target of QUINTA assembly.</a:t>
            </a:r>
            <a:endParaRPr lang="pl-PL" sz="1600" dirty="0"/>
          </a:p>
        </p:txBody>
      </p:sp>
      <p:pic>
        <p:nvPicPr>
          <p:cNvPr id="24"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587152"/>
          </a:xfrm>
        </p:spPr>
        <p:txBody>
          <a:bodyPr/>
          <a:lstStyle/>
          <a:p>
            <a:r>
              <a:rPr lang="en-US" sz="2000" dirty="0" smtClean="0"/>
              <a:t>3. Comparison of current and earlier  neutron fluencies evaluation.</a:t>
            </a:r>
            <a:endParaRPr lang="pl-PL" sz="2000" dirty="0"/>
          </a:p>
        </p:txBody>
      </p:sp>
      <p:sp>
        <p:nvSpPr>
          <p:cNvPr id="3" name="Symbol zastępczy zawartości 2"/>
          <p:cNvSpPr>
            <a:spLocks noGrp="1"/>
          </p:cNvSpPr>
          <p:nvPr>
            <p:ph idx="1"/>
          </p:nvPr>
        </p:nvSpPr>
        <p:spPr>
          <a:xfrm>
            <a:off x="685800" y="1124744"/>
            <a:ext cx="7772400" cy="5112568"/>
          </a:xfrm>
        </p:spPr>
        <p:txBody>
          <a:bodyPr/>
          <a:lstStyle/>
          <a:p>
            <a:pPr algn="just"/>
            <a:r>
              <a:rPr lang="en-US" sz="2000" dirty="0" smtClean="0"/>
              <a:t>We can expect that the evaluation of neutron fluencies can be close to each other. The neutron fluency at the position U</a:t>
            </a:r>
            <a:r>
              <a:rPr lang="en-US" sz="2000" baseline="-25000" dirty="0" smtClean="0"/>
              <a:t>14</a:t>
            </a:r>
            <a:r>
              <a:rPr lang="en-US" sz="2000" dirty="0" smtClean="0"/>
              <a:t> is equal to 4.015 10</a:t>
            </a:r>
            <a:r>
              <a:rPr lang="en-US" sz="2000" baseline="30000" dirty="0" smtClean="0"/>
              <a:t>13</a:t>
            </a:r>
            <a:r>
              <a:rPr lang="en-US" sz="2000" dirty="0" smtClean="0"/>
              <a:t> cm</a:t>
            </a:r>
            <a:r>
              <a:rPr lang="en-US" sz="2000" baseline="30000" dirty="0" smtClean="0"/>
              <a:t>-2</a:t>
            </a:r>
            <a:r>
              <a:rPr lang="en-US" sz="2000" dirty="0" smtClean="0"/>
              <a:t> while at its counterpart is equal to 1.88 10</a:t>
            </a:r>
            <a:r>
              <a:rPr lang="en-US" sz="2000" baseline="30000" dirty="0" smtClean="0"/>
              <a:t>13</a:t>
            </a:r>
            <a:r>
              <a:rPr lang="en-US" sz="2000" dirty="0" smtClean="0"/>
              <a:t> cm</a:t>
            </a:r>
            <a:r>
              <a:rPr lang="en-US" sz="2000" baseline="30000" dirty="0" smtClean="0"/>
              <a:t>-2</a:t>
            </a:r>
            <a:r>
              <a:rPr lang="en-US" sz="2000" dirty="0" smtClean="0"/>
              <a:t> and at the position U</a:t>
            </a:r>
            <a:r>
              <a:rPr lang="en-US" sz="2000" baseline="-25000" dirty="0" smtClean="0"/>
              <a:t>34</a:t>
            </a:r>
            <a:r>
              <a:rPr lang="en-US" sz="2000" dirty="0" smtClean="0"/>
              <a:t> is equal to 3.826 10</a:t>
            </a:r>
            <a:r>
              <a:rPr lang="en-US" sz="2000" baseline="30000" dirty="0" smtClean="0"/>
              <a:t>13</a:t>
            </a:r>
            <a:r>
              <a:rPr lang="en-US" sz="2000" dirty="0" smtClean="0"/>
              <a:t> cm</a:t>
            </a:r>
            <a:r>
              <a:rPr lang="en-US" sz="2000" baseline="30000" dirty="0" smtClean="0"/>
              <a:t>-2</a:t>
            </a:r>
            <a:r>
              <a:rPr lang="en-US" sz="2000" dirty="0" smtClean="0"/>
              <a:t>while at its counterpart is equal to 1.197 10</a:t>
            </a:r>
            <a:r>
              <a:rPr lang="en-US" sz="2000" baseline="30000" dirty="0" smtClean="0"/>
              <a:t>13</a:t>
            </a:r>
            <a:r>
              <a:rPr lang="en-US" sz="2000" dirty="0" smtClean="0"/>
              <a:t> cm</a:t>
            </a:r>
            <a:r>
              <a:rPr lang="en-US" sz="2000" baseline="30000" dirty="0" smtClean="0"/>
              <a:t>-2</a:t>
            </a:r>
            <a:r>
              <a:rPr lang="en-US" sz="2000" dirty="0" smtClean="0"/>
              <a:t> (see Table 10).</a:t>
            </a:r>
            <a:endParaRPr lang="pl-PL" sz="2000" dirty="0" smtClean="0"/>
          </a:p>
          <a:p>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34</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109569" name="Object 1"/>
          <p:cNvGraphicFramePr>
            <a:graphicFrameLocks noChangeAspect="1"/>
          </p:cNvGraphicFramePr>
          <p:nvPr/>
        </p:nvGraphicFramePr>
        <p:xfrm>
          <a:off x="1079104" y="3717032"/>
          <a:ext cx="6949280" cy="2088232"/>
        </p:xfrm>
        <a:graphic>
          <a:graphicData uri="http://schemas.openxmlformats.org/presentationml/2006/ole">
            <p:oleObj spid="_x0000_s109569" name="Dokument" r:id="rId4" imgW="5900810" imgH="1133786" progId="Word.Document.12">
              <p:embed/>
            </p:oleObj>
          </a:graphicData>
        </a:graphic>
      </p:graphicFrame>
      <p:sp>
        <p:nvSpPr>
          <p:cNvPr id="109570" name="Rectangle 2"/>
          <p:cNvSpPr>
            <a:spLocks noChangeArrowheads="1"/>
          </p:cNvSpPr>
          <p:nvPr/>
        </p:nvSpPr>
        <p:spPr bwMode="auto">
          <a:xfrm>
            <a:off x="1115616" y="2930315"/>
            <a:ext cx="655272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10. Compilation of neutron fluencies measured by two methods for two experiments in terms of average neutron energy</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ytuł 1"/>
          <p:cNvSpPr>
            <a:spLocks noGrp="1"/>
          </p:cNvSpPr>
          <p:nvPr>
            <p:ph type="title"/>
          </p:nvPr>
        </p:nvSpPr>
        <p:spPr>
          <a:xfrm>
            <a:off x="685800" y="609600"/>
            <a:ext cx="7772400" cy="659160"/>
          </a:xfrm>
        </p:spPr>
        <p:txBody>
          <a:bodyPr/>
          <a:lstStyle/>
          <a:p>
            <a:r>
              <a:rPr lang="en-US" sz="2000" dirty="0" smtClean="0"/>
              <a:t>3. Comparison of current and earlier  neutron fluencies evaluation</a:t>
            </a:r>
            <a:r>
              <a:rPr lang="en-US" sz="2400" dirty="0" smtClean="0"/>
              <a:t>.</a:t>
            </a:r>
            <a:endParaRPr lang="en-US" sz="2400" b="1" dirty="0" smtClean="0"/>
          </a:p>
        </p:txBody>
      </p:sp>
      <p:sp>
        <p:nvSpPr>
          <p:cNvPr id="29699" name="Symbol zastępczy zawartości 2"/>
          <p:cNvSpPr>
            <a:spLocks noGrp="1"/>
          </p:cNvSpPr>
          <p:nvPr>
            <p:ph sz="half" idx="1"/>
          </p:nvPr>
        </p:nvSpPr>
        <p:spPr>
          <a:xfrm>
            <a:off x="685800" y="1268760"/>
            <a:ext cx="3810000" cy="4827240"/>
          </a:xfrm>
        </p:spPr>
        <p:txBody>
          <a:bodyPr/>
          <a:lstStyle/>
          <a:p>
            <a:pPr algn="just"/>
            <a:r>
              <a:rPr lang="en-US" sz="2000" dirty="0" smtClean="0"/>
              <a:t>Neutron damage in the silicon detector placed in certain neutron spectrum collects the damage from whole spectrum starting from neutron energy as a threshold equal to 170 </a:t>
            </a:r>
            <a:r>
              <a:rPr lang="en-US" sz="2000" dirty="0" err="1" smtClean="0"/>
              <a:t>KeV</a:t>
            </a:r>
            <a:r>
              <a:rPr lang="en-US" sz="2000" dirty="0" smtClean="0"/>
              <a:t> to very high energy about </a:t>
            </a:r>
            <a:r>
              <a:rPr lang="pl-PL" sz="2000" dirty="0" smtClean="0"/>
              <a:t>5</a:t>
            </a:r>
            <a:r>
              <a:rPr lang="en-US" sz="2000" dirty="0" smtClean="0"/>
              <a:t>0 </a:t>
            </a:r>
            <a:r>
              <a:rPr lang="pl-PL" sz="2000" dirty="0" smtClean="0"/>
              <a:t>M</a:t>
            </a:r>
            <a:r>
              <a:rPr lang="en-US" sz="2000" dirty="0" err="1" smtClean="0"/>
              <a:t>eV</a:t>
            </a:r>
            <a:r>
              <a:rPr lang="en-US" sz="2000" dirty="0" smtClean="0"/>
              <a:t> irrespectively of its energy</a:t>
            </a:r>
            <a:r>
              <a:rPr lang="pl-PL" sz="2000" dirty="0" smtClean="0"/>
              <a:t> (</a:t>
            </a:r>
            <a:r>
              <a:rPr lang="en-US" sz="2000" dirty="0" smtClean="0"/>
              <a:t>see</a:t>
            </a:r>
            <a:r>
              <a:rPr lang="pl-PL" sz="2000" dirty="0" smtClean="0"/>
              <a:t> Fig. 6 – red </a:t>
            </a:r>
            <a:r>
              <a:rPr lang="pl-PL" sz="2000" dirty="0" err="1" smtClean="0"/>
              <a:t>line</a:t>
            </a:r>
            <a:r>
              <a:rPr lang="pl-PL" sz="2000" dirty="0" smtClean="0"/>
              <a:t>)</a:t>
            </a:r>
            <a:r>
              <a:rPr lang="en-US" sz="2000" dirty="0" smtClean="0"/>
              <a:t>. It is an additive process. So the reverse dark current in the silicon detector is proportional to the average damage done by the neutrons of actually existing neutron spectrum in this range. </a:t>
            </a:r>
            <a:endParaRPr lang="pl-PL" sz="2000" dirty="0" smtClean="0"/>
          </a:p>
          <a:p>
            <a:pPr algn="just"/>
            <a:endParaRPr lang="pl-PL" sz="2000" dirty="0" smtClean="0"/>
          </a:p>
        </p:txBody>
      </p:sp>
      <p:sp>
        <p:nvSpPr>
          <p:cNvPr id="5" name="Symbol zastępczy stopki 4"/>
          <p:cNvSpPr>
            <a:spLocks noGrp="1"/>
          </p:cNvSpPr>
          <p:nvPr>
            <p:ph type="ftr" sz="quarter" idx="11"/>
          </p:nvPr>
        </p:nvSpPr>
        <p:spPr>
          <a:xfrm>
            <a:off x="2916238" y="6248400"/>
            <a:ext cx="3600450" cy="457200"/>
          </a:xfrm>
        </p:spPr>
        <p:txBody>
          <a:bodyPr/>
          <a:lstStyle/>
          <a:p>
            <a:pPr>
              <a:defRPr/>
            </a:pPr>
            <a:r>
              <a:rPr lang="pl-PL" dirty="0" smtClean="0"/>
              <a:t>M. Szuta</a:t>
            </a:r>
          </a:p>
          <a:p>
            <a:pPr>
              <a:defRPr/>
            </a:pPr>
            <a:r>
              <a:rPr lang="pl-PL" dirty="0" smtClean="0"/>
              <a:t>National Centre for </a:t>
            </a:r>
            <a:r>
              <a:rPr lang="en-US" dirty="0" smtClean="0"/>
              <a:t>Nuclear Research, </a:t>
            </a:r>
            <a:r>
              <a:rPr lang="pl-PL" dirty="0" smtClean="0"/>
              <a:t>Poland </a:t>
            </a:r>
          </a:p>
        </p:txBody>
      </p:sp>
      <p:sp>
        <p:nvSpPr>
          <p:cNvPr id="6" name="Symbol zastępczy numeru slajdu 5"/>
          <p:cNvSpPr>
            <a:spLocks noGrp="1"/>
          </p:cNvSpPr>
          <p:nvPr>
            <p:ph type="sldNum" sz="quarter" idx="12"/>
          </p:nvPr>
        </p:nvSpPr>
        <p:spPr/>
        <p:txBody>
          <a:bodyPr/>
          <a:lstStyle/>
          <a:p>
            <a:pPr>
              <a:defRPr/>
            </a:pPr>
            <a:fld id="{A973D969-46EB-4566-8786-C44D2967BD54}" type="slidenum">
              <a:rPr lang="pl-PL" smtClean="0"/>
              <a:pPr>
                <a:defRPr/>
              </a:pPr>
              <a:t>35</a:t>
            </a:fld>
            <a:endParaRPr lang="pl-PL" dirty="0"/>
          </a:p>
        </p:txBody>
      </p:sp>
      <p:pic>
        <p:nvPicPr>
          <p:cNvPr id="29702" name="Obraz 98" descr="Si vs Np-237 nf-ng"/>
          <p:cNvPicPr>
            <a:picLocks noGrp="1" noChangeAspect="1" noChangeArrowheads="1"/>
          </p:cNvPicPr>
          <p:nvPr>
            <p:ph sz="half" idx="2"/>
          </p:nvPr>
        </p:nvPicPr>
        <p:blipFill>
          <a:blip r:embed="rId2" cstate="print"/>
          <a:srcRect/>
          <a:stretch>
            <a:fillRect/>
          </a:stretch>
        </p:blipFill>
        <p:spPr>
          <a:xfrm>
            <a:off x="4572000" y="1340769"/>
            <a:ext cx="4572000" cy="3167732"/>
          </a:xfrm>
          <a:noFill/>
        </p:spPr>
      </p:pic>
      <p:sp>
        <p:nvSpPr>
          <p:cNvPr id="29703" name="Prostokąt 7"/>
          <p:cNvSpPr>
            <a:spLocks noChangeArrowheads="1"/>
          </p:cNvSpPr>
          <p:nvPr/>
        </p:nvSpPr>
        <p:spPr bwMode="auto">
          <a:xfrm>
            <a:off x="4572000" y="4653136"/>
            <a:ext cx="4176713" cy="1477328"/>
          </a:xfrm>
          <a:prstGeom prst="rect">
            <a:avLst/>
          </a:prstGeom>
          <a:noFill/>
          <a:ln w="9525">
            <a:noFill/>
            <a:miter lim="800000"/>
            <a:headEnd/>
            <a:tailEnd/>
          </a:ln>
        </p:spPr>
        <p:txBody>
          <a:bodyPr wrap="square">
            <a:spAutoFit/>
          </a:bodyPr>
          <a:lstStyle/>
          <a:p>
            <a:pPr algn="just" eaLnBrk="0" hangingPunct="0"/>
            <a:r>
              <a:rPr lang="en-US" sz="1800" dirty="0">
                <a:cs typeface="Times New Roman" pitchFamily="18" charset="0"/>
              </a:rPr>
              <a:t>Fig. </a:t>
            </a:r>
            <a:r>
              <a:rPr lang="pl-PL" sz="1800" dirty="0" smtClean="0">
                <a:cs typeface="Times New Roman" pitchFamily="18" charset="0"/>
              </a:rPr>
              <a:t>6</a:t>
            </a:r>
            <a:r>
              <a:rPr lang="en-US" sz="1800" dirty="0" smtClean="0">
                <a:cs typeface="Times New Roman" pitchFamily="18" charset="0"/>
              </a:rPr>
              <a:t>.</a:t>
            </a:r>
            <a:r>
              <a:rPr lang="en-US" sz="1800" dirty="0" smtClean="0">
                <a:solidFill>
                  <a:srgbClr val="FF0000"/>
                </a:solidFill>
                <a:cs typeface="Times New Roman" pitchFamily="18" charset="0"/>
              </a:rPr>
              <a:t> </a:t>
            </a:r>
            <a:r>
              <a:rPr lang="en-US" sz="1800" dirty="0">
                <a:cs typeface="Times New Roman" pitchFamily="18" charset="0"/>
              </a:rPr>
              <a:t>Cross section of neutron inducing damage in the silicon detector (red </a:t>
            </a:r>
            <a:r>
              <a:rPr lang="en-US" sz="1800" dirty="0" smtClean="0">
                <a:cs typeface="Times New Roman" pitchFamily="18" charset="0"/>
              </a:rPr>
              <a:t>curve) </a:t>
            </a:r>
            <a:r>
              <a:rPr lang="en-US" sz="1800" dirty="0">
                <a:cs typeface="Times New Roman" pitchFamily="18" charset="0"/>
              </a:rPr>
              <a:t>and cross sections of neutron inducing fission and capture on Np-237 minor actinide.</a:t>
            </a:r>
            <a:endParaRPr lang="en-US" sz="1800" dirty="0"/>
          </a:p>
        </p:txBody>
      </p:sp>
      <p:pic>
        <p:nvPicPr>
          <p:cNvPr id="10"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400" dirty="0" smtClean="0"/>
              <a:t>3. Comparison of current and earlier  neutron fluencies evaluation.</a:t>
            </a:r>
            <a:endParaRPr lang="pl-PL" sz="2400" dirty="0"/>
          </a:p>
        </p:txBody>
      </p:sp>
      <p:sp>
        <p:nvSpPr>
          <p:cNvPr id="3" name="Symbol zastępczy zawartości 2"/>
          <p:cNvSpPr>
            <a:spLocks noGrp="1"/>
          </p:cNvSpPr>
          <p:nvPr>
            <p:ph idx="1"/>
          </p:nvPr>
        </p:nvSpPr>
        <p:spPr/>
        <p:txBody>
          <a:bodyPr/>
          <a:lstStyle/>
          <a:p>
            <a:pPr algn="just"/>
            <a:r>
              <a:rPr lang="en-US" sz="2800" dirty="0" smtClean="0"/>
              <a:t>Thus, we can further conclude that since the </a:t>
            </a:r>
            <a:r>
              <a:rPr lang="en-US" sz="2800" dirty="0" err="1" smtClean="0"/>
              <a:t>fluence</a:t>
            </a:r>
            <a:r>
              <a:rPr lang="en-US" sz="2800" dirty="0" smtClean="0"/>
              <a:t> of neutrons is comparable in both experiments (see Table 10), a significant part of the </a:t>
            </a:r>
            <a:r>
              <a:rPr lang="en-US" sz="2800" dirty="0" err="1" smtClean="0"/>
              <a:t>fluence</a:t>
            </a:r>
            <a:r>
              <a:rPr lang="en-US" sz="2800" dirty="0" smtClean="0"/>
              <a:t> of neutrons comes from the energy range of 0.9 - 2.0 </a:t>
            </a:r>
            <a:r>
              <a:rPr lang="en-US" sz="2800" dirty="0" err="1" smtClean="0"/>
              <a:t>MeV</a:t>
            </a:r>
            <a:r>
              <a:rPr lang="en-US" sz="2800" dirty="0" smtClean="0"/>
              <a:t>. </a:t>
            </a:r>
            <a:endParaRPr lang="pl-PL" sz="2800" dirty="0" smtClean="0"/>
          </a:p>
          <a:p>
            <a:pPr algn="just"/>
            <a:endParaRPr lang="pl-PL" sz="20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36</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400" dirty="0" smtClean="0"/>
              <a:t>4. </a:t>
            </a:r>
            <a:r>
              <a:rPr lang="pl-PL" sz="2400" dirty="0" err="1" smtClean="0"/>
              <a:t>Conclusions</a:t>
            </a:r>
            <a:endParaRPr lang="pl-PL" sz="2400" dirty="0"/>
          </a:p>
        </p:txBody>
      </p:sp>
      <p:sp>
        <p:nvSpPr>
          <p:cNvPr id="3" name="Symbol zastępczy zawartości 2"/>
          <p:cNvSpPr>
            <a:spLocks noGrp="1"/>
          </p:cNvSpPr>
          <p:nvPr>
            <p:ph idx="1"/>
          </p:nvPr>
        </p:nvSpPr>
        <p:spPr>
          <a:xfrm>
            <a:off x="685800" y="1484784"/>
            <a:ext cx="7772400" cy="4611216"/>
          </a:xfrm>
        </p:spPr>
        <p:txBody>
          <a:bodyPr/>
          <a:lstStyle/>
          <a:p>
            <a:pPr algn="just"/>
            <a:r>
              <a:rPr lang="en-US" sz="2400" dirty="0" smtClean="0"/>
              <a:t>Actinide samples and planar silicon detectors can be used as neutron fluency detectors especially in the high neutron energy range that is difficult to measure.</a:t>
            </a:r>
            <a:endParaRPr lang="pl-PL" sz="2400" dirty="0" smtClean="0"/>
          </a:p>
          <a:p>
            <a:pPr algn="just"/>
            <a:r>
              <a:rPr lang="en-US" sz="2400" dirty="0" smtClean="0"/>
              <a:t>Both the natural uranium and the neptunium 237 actinides can be applied as high energy neutrons fluencies detectors. </a:t>
            </a:r>
            <a:endParaRPr lang="pl-PL" sz="2400" dirty="0" smtClean="0"/>
          </a:p>
          <a:p>
            <a:pPr algn="just"/>
            <a:r>
              <a:rPr lang="en-US" sz="2400" dirty="0" smtClean="0"/>
              <a:t>Since the measurements of </a:t>
            </a:r>
            <a:r>
              <a:rPr lang="en-US" sz="2400" dirty="0" err="1" smtClean="0"/>
              <a:t>fluence</a:t>
            </a:r>
            <a:r>
              <a:rPr lang="en-US" sz="2400" dirty="0" smtClean="0"/>
              <a:t> of neutrons by the spectral index method using natural uranium and neptunium 237 and the silicon detector method are quantitatively comparable to some extent, we can conclude that a significant part of the measured </a:t>
            </a:r>
            <a:r>
              <a:rPr lang="en-US" sz="2400" dirty="0" err="1" smtClean="0"/>
              <a:t>fluence</a:t>
            </a:r>
            <a:r>
              <a:rPr lang="en-US" sz="2400" dirty="0" smtClean="0"/>
              <a:t> of neutrons comes from the neutron energy range 0.9 - 2.0 </a:t>
            </a:r>
            <a:r>
              <a:rPr lang="en-US" sz="2400" dirty="0" err="1" smtClean="0"/>
              <a:t>MeV</a:t>
            </a:r>
            <a:r>
              <a:rPr lang="en-US" sz="2400" dirty="0" smtClean="0"/>
              <a:t>.</a:t>
            </a:r>
            <a:endParaRPr lang="pl-PL" sz="2400" dirty="0" smtClean="0"/>
          </a:p>
          <a:p>
            <a:endParaRPr lang="pl-PL" sz="24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37</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404664"/>
            <a:ext cx="7772400" cy="576064"/>
          </a:xfrm>
        </p:spPr>
        <p:txBody>
          <a:bodyPr/>
          <a:lstStyle/>
          <a:p>
            <a:r>
              <a:rPr lang="pl-PL" sz="2000" dirty="0" smtClean="0"/>
              <a:t>4. </a:t>
            </a:r>
            <a:r>
              <a:rPr lang="pl-PL" sz="2000" dirty="0" err="1" smtClean="0"/>
              <a:t>Conclusions</a:t>
            </a:r>
            <a:endParaRPr lang="pl-PL" sz="2000" dirty="0"/>
          </a:p>
        </p:txBody>
      </p:sp>
      <p:sp>
        <p:nvSpPr>
          <p:cNvPr id="3" name="Symbol zastępczy zawartości 2"/>
          <p:cNvSpPr>
            <a:spLocks noGrp="1"/>
          </p:cNvSpPr>
          <p:nvPr>
            <p:ph idx="1"/>
          </p:nvPr>
        </p:nvSpPr>
        <p:spPr>
          <a:xfrm>
            <a:off x="685800" y="980728"/>
            <a:ext cx="7772400" cy="4896544"/>
          </a:xfrm>
        </p:spPr>
        <p:txBody>
          <a:bodyPr/>
          <a:lstStyle/>
          <a:p>
            <a:pPr algn="just"/>
            <a:r>
              <a:rPr lang="en-US" sz="2000" dirty="0" smtClean="0"/>
              <a:t> </a:t>
            </a:r>
            <a:r>
              <a:rPr lang="en-US" sz="2400" dirty="0" smtClean="0"/>
              <a:t>In the case of irradiation of Am-241 under the conditions described above, the spectral index should reach about 4, which also indicates that the incineration of this actinide will be effective.</a:t>
            </a:r>
            <a:endParaRPr lang="pl-PL" sz="2400" dirty="0" smtClean="0"/>
          </a:p>
          <a:p>
            <a:pPr algn="just"/>
            <a:r>
              <a:rPr lang="en-US" sz="2400" dirty="0" smtClean="0"/>
              <a:t>It is widely known that the average neutron energy during the process of fission is about 2 </a:t>
            </a:r>
            <a:r>
              <a:rPr lang="en-US" sz="2400" dirty="0" err="1" smtClean="0"/>
              <a:t>MeV</a:t>
            </a:r>
            <a:r>
              <a:rPr lang="en-US" sz="2400" dirty="0" smtClean="0"/>
              <a:t> but during the process of </a:t>
            </a:r>
            <a:r>
              <a:rPr lang="en-US" sz="2400" dirty="0" err="1" smtClean="0"/>
              <a:t>spallation</a:t>
            </a:r>
            <a:r>
              <a:rPr lang="en-US" sz="2400" dirty="0" smtClean="0"/>
              <a:t> is about 3 </a:t>
            </a:r>
            <a:r>
              <a:rPr lang="en-US" sz="2400" dirty="0" err="1" smtClean="0"/>
              <a:t>MeV</a:t>
            </a:r>
            <a:r>
              <a:rPr lang="en-US" sz="2400" dirty="0" smtClean="0"/>
              <a:t>.  </a:t>
            </a:r>
            <a:endParaRPr lang="pl-PL" sz="2400" dirty="0" smtClean="0"/>
          </a:p>
          <a:p>
            <a:pPr algn="just"/>
            <a:r>
              <a:rPr lang="en-US" sz="2400" dirty="0" smtClean="0"/>
              <a:t>The quotient of cross sections for fission and capture for these neutron energies (1, 2 and 3 </a:t>
            </a:r>
            <a:r>
              <a:rPr lang="en-US" sz="2400" dirty="0" err="1" smtClean="0"/>
              <a:t>MeV</a:t>
            </a:r>
            <a:r>
              <a:rPr lang="en-US" sz="2400" dirty="0" smtClean="0"/>
              <a:t>) gives information on incineration of minor actinides. This is clearly seen in Table 11 where are collected the mentioned parameters for these neutron energies extracted from the data base ENDF/B-VII.1.</a:t>
            </a:r>
            <a:endParaRPr lang="pl-PL" sz="2400" dirty="0" smtClean="0"/>
          </a:p>
          <a:p>
            <a:pPr>
              <a:buNone/>
            </a:pPr>
            <a:endParaRPr lang="pl-PL" sz="2000" dirty="0" smtClean="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38</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803176"/>
          </a:xfrm>
        </p:spPr>
        <p:txBody>
          <a:bodyPr/>
          <a:lstStyle/>
          <a:p>
            <a:r>
              <a:rPr lang="pl-PL" sz="2000" dirty="0" smtClean="0"/>
              <a:t>4. </a:t>
            </a:r>
            <a:r>
              <a:rPr lang="pl-PL" sz="2000" dirty="0" err="1" smtClean="0"/>
              <a:t>Conclusions</a:t>
            </a:r>
            <a:endParaRPr lang="pl-PL" sz="2000" dirty="0"/>
          </a:p>
        </p:txBody>
      </p:sp>
      <p:sp>
        <p:nvSpPr>
          <p:cNvPr id="3" name="Symbol zastępczy zawartości 2"/>
          <p:cNvSpPr>
            <a:spLocks noGrp="1"/>
          </p:cNvSpPr>
          <p:nvPr>
            <p:ph idx="1"/>
          </p:nvPr>
        </p:nvSpPr>
        <p:spPr>
          <a:xfrm>
            <a:off x="685800" y="1268760"/>
            <a:ext cx="7772400" cy="4827240"/>
          </a:xfrm>
        </p:spPr>
        <p:txBody>
          <a:bodyPr/>
          <a:lstStyle/>
          <a:p>
            <a:pPr algn="just"/>
            <a:r>
              <a:rPr lang="en-US" sz="2400" dirty="0" smtClean="0"/>
              <a:t>The minor-actinide-bearing blanket (MABB) concept [5, 6] is based on irradiation of such blankets containing a significant quantity of minor actinides in a solid solution mixed with uranium oxide which is to be located in radial blankets on the periphery of the outer core in a sodium-cooled fast reactor (SFR). </a:t>
            </a:r>
            <a:endParaRPr lang="pl-PL" sz="2400" dirty="0" smtClean="0"/>
          </a:p>
          <a:p>
            <a:pPr algn="just"/>
            <a:r>
              <a:rPr lang="en-US" sz="2400" dirty="0" smtClean="0"/>
              <a:t>Inside in the structure of fuel the average neutron flux can be very close to the average energy of fission neutrons what ensure that the incineration efficiency is within the range of 8 – 27 times higher for Np-237 and 4 - 23 times higher for Am-241 than production of next actinides (see Table 9</a:t>
            </a:r>
            <a:r>
              <a:rPr lang="pl-PL" sz="2400" dirty="0" smtClean="0"/>
              <a:t> – </a:t>
            </a:r>
            <a:r>
              <a:rPr lang="en-US" sz="2400" dirty="0" smtClean="0"/>
              <a:t>previous slide).</a:t>
            </a:r>
            <a:endParaRPr lang="pl-PL" sz="2400" dirty="0" smtClean="0"/>
          </a:p>
          <a:p>
            <a:pPr>
              <a:buNone/>
            </a:pPr>
            <a:endParaRPr lang="pl-PL" sz="2400" dirty="0" smtClean="0"/>
          </a:p>
          <a:p>
            <a:pPr>
              <a:buNone/>
            </a:pPr>
            <a:endParaRPr lang="pl-PL" sz="2000" dirty="0" smtClean="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39</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ytuł 1"/>
          <p:cNvSpPr>
            <a:spLocks noGrp="1"/>
          </p:cNvSpPr>
          <p:nvPr>
            <p:ph type="title"/>
          </p:nvPr>
        </p:nvSpPr>
        <p:spPr>
          <a:xfrm>
            <a:off x="755650" y="549275"/>
            <a:ext cx="7772400" cy="1143000"/>
          </a:xfrm>
        </p:spPr>
        <p:txBody>
          <a:bodyPr/>
          <a:lstStyle/>
          <a:p>
            <a:pPr eaLnBrk="1" hangingPunct="1"/>
            <a:r>
              <a:rPr lang="en-US" sz="2000" dirty="0" smtClean="0"/>
              <a:t>1. Introduction      </a:t>
            </a:r>
            <a:br>
              <a:rPr lang="en-US" sz="2000" dirty="0" smtClean="0"/>
            </a:br>
            <a:r>
              <a:rPr lang="pl-PL" sz="2000" dirty="0" smtClean="0"/>
              <a:t>1.1</a:t>
            </a:r>
            <a:r>
              <a:rPr lang="en-US" sz="2000" dirty="0" smtClean="0"/>
              <a:t>. Fast neutron fluency measurement methods</a:t>
            </a:r>
            <a:r>
              <a:rPr lang="pl-PL" sz="2000" dirty="0" smtClean="0"/>
              <a:t>.</a:t>
            </a:r>
          </a:p>
        </p:txBody>
      </p:sp>
      <p:sp>
        <p:nvSpPr>
          <p:cNvPr id="12291" name="Symbol zastępczy tekstu 2"/>
          <p:cNvSpPr>
            <a:spLocks noGrp="1"/>
          </p:cNvSpPr>
          <p:nvPr>
            <p:ph type="body" sz="half" idx="1"/>
          </p:nvPr>
        </p:nvSpPr>
        <p:spPr/>
        <p:txBody>
          <a:bodyPr/>
          <a:lstStyle/>
          <a:p>
            <a:pPr algn="just"/>
            <a:r>
              <a:rPr lang="en-US" altLang="pl-PL" sz="2000" dirty="0" smtClean="0"/>
              <a:t>It is useful to look closely at the ratios α = </a:t>
            </a:r>
            <a:r>
              <a:rPr lang="en-US" altLang="pl-PL" sz="2000" dirty="0" err="1" smtClean="0"/>
              <a:t>σ</a:t>
            </a:r>
            <a:r>
              <a:rPr lang="en-US" altLang="pl-PL" sz="2000" baseline="-25000" dirty="0" err="1" smtClean="0"/>
              <a:t>f</a:t>
            </a:r>
            <a:r>
              <a:rPr lang="en-US" altLang="pl-PL" sz="2000" baseline="-25000" dirty="0" smtClean="0"/>
              <a:t> </a:t>
            </a:r>
            <a:r>
              <a:rPr lang="en-US" altLang="pl-PL" sz="2000" dirty="0" smtClean="0"/>
              <a:t>/ </a:t>
            </a:r>
            <a:r>
              <a:rPr lang="en-US" altLang="pl-PL" sz="2000" dirty="0" err="1" smtClean="0"/>
              <a:t>σ</a:t>
            </a:r>
            <a:r>
              <a:rPr lang="en-US" altLang="pl-PL" sz="2000" baseline="-25000" dirty="0" err="1" smtClean="0"/>
              <a:t>c</a:t>
            </a:r>
            <a:r>
              <a:rPr lang="en-US" altLang="pl-PL" sz="2000" dirty="0" smtClean="0"/>
              <a:t> of the capture and fission cross section of the </a:t>
            </a:r>
            <a:r>
              <a:rPr lang="pl-PL" altLang="pl-PL" sz="2000" dirty="0" smtClean="0"/>
              <a:t>Np.-237</a:t>
            </a:r>
            <a:r>
              <a:rPr lang="en-US" altLang="pl-PL" sz="2000" dirty="0" smtClean="0"/>
              <a:t> isotope</a:t>
            </a:r>
            <a:r>
              <a:rPr lang="pl-PL" altLang="pl-PL" sz="2000" dirty="0" smtClean="0"/>
              <a:t>.</a:t>
            </a:r>
          </a:p>
          <a:p>
            <a:pPr algn="just"/>
            <a:r>
              <a:rPr lang="en-US" altLang="pl-PL" sz="2000" dirty="0" smtClean="0"/>
              <a:t> The fission/absorption ratios are consistently higher for the fast-</a:t>
            </a:r>
            <a:r>
              <a:rPr lang="pl-PL" altLang="pl-PL" sz="2000" dirty="0" smtClean="0"/>
              <a:t>neutron </a:t>
            </a:r>
            <a:r>
              <a:rPr lang="en-US" altLang="pl-PL" sz="2000" dirty="0" smtClean="0"/>
              <a:t>spectrum</a:t>
            </a:r>
            <a:r>
              <a:rPr lang="pl-PL" altLang="pl-PL" sz="2000" dirty="0" smtClean="0"/>
              <a:t>.</a:t>
            </a:r>
            <a:r>
              <a:rPr lang="en-US" altLang="pl-PL" sz="2000" dirty="0" smtClean="0"/>
              <a:t> Thus, in a fast spectrum, actinides are preferentially </a:t>
            </a:r>
            <a:r>
              <a:rPr lang="en-US" altLang="pl-PL" sz="2000" dirty="0" err="1" smtClean="0"/>
              <a:t>fissioned</a:t>
            </a:r>
            <a:r>
              <a:rPr lang="en-US" altLang="pl-PL" sz="2000" dirty="0" smtClean="0"/>
              <a:t>, not transmuted into higher actinides</a:t>
            </a:r>
            <a:r>
              <a:rPr lang="pl-PL" altLang="pl-PL" sz="2000" dirty="0" smtClean="0"/>
              <a:t>.</a:t>
            </a:r>
          </a:p>
          <a:p>
            <a:pPr>
              <a:buFontTx/>
              <a:buNone/>
            </a:pPr>
            <a:endParaRPr lang="pl-PL" altLang="pl-PL" sz="1800" dirty="0" smtClean="0"/>
          </a:p>
          <a:p>
            <a:endParaRPr lang="pl-PL" altLang="pl-PL" sz="1800" dirty="0" smtClean="0"/>
          </a:p>
        </p:txBody>
      </p:sp>
      <p:sp>
        <p:nvSpPr>
          <p:cNvPr id="24580" name="Symbol zastępczy stopki 4"/>
          <p:cNvSpPr>
            <a:spLocks noGrp="1"/>
          </p:cNvSpPr>
          <p:nvPr>
            <p:ph type="ftr" sz="quarter" idx="11"/>
          </p:nvPr>
        </p:nvSpPr>
        <p:spPr>
          <a:xfrm>
            <a:off x="2771775" y="6248400"/>
            <a:ext cx="3887788" cy="457200"/>
          </a:xfrm>
        </p:spPr>
        <p:txBody>
          <a:bodyPr/>
          <a:lstStyle/>
          <a:p>
            <a:pPr>
              <a:defRPr/>
            </a:pPr>
            <a:r>
              <a:rPr lang="en-US" dirty="0" smtClean="0"/>
              <a:t>M. </a:t>
            </a:r>
            <a:r>
              <a:rPr lang="en-US" dirty="0" err="1" smtClean="0"/>
              <a:t>Szuta</a:t>
            </a:r>
            <a:endParaRPr lang="en-US" dirty="0" smtClean="0"/>
          </a:p>
          <a:p>
            <a:pPr>
              <a:defRPr/>
            </a:pPr>
            <a:r>
              <a:rPr lang="en-US" dirty="0" smtClean="0"/>
              <a:t>National Centre for Nuclear Research, Poland </a:t>
            </a:r>
          </a:p>
        </p:txBody>
      </p:sp>
      <p:sp>
        <p:nvSpPr>
          <p:cNvPr id="24581" name="Symbol zastępczy numeru slajdu 5"/>
          <p:cNvSpPr>
            <a:spLocks noGrp="1"/>
          </p:cNvSpPr>
          <p:nvPr>
            <p:ph type="sldNum" sz="quarter" idx="12"/>
          </p:nvPr>
        </p:nvSpPr>
        <p:spPr/>
        <p:txBody>
          <a:bodyPr/>
          <a:lstStyle/>
          <a:p>
            <a:pPr>
              <a:defRPr/>
            </a:pPr>
            <a:fld id="{CE330BF7-8320-42E0-A0BB-A7BAA0D271E3}" type="slidenum">
              <a:rPr lang="pl-PL" smtClean="0"/>
              <a:pPr>
                <a:defRPr/>
              </a:pPr>
              <a:t>4</a:t>
            </a:fld>
            <a:endParaRPr lang="pl-PL" smtClean="0"/>
          </a:p>
        </p:txBody>
      </p:sp>
      <p:pic>
        <p:nvPicPr>
          <p:cNvPr id="12294" name="Obraz 1"/>
          <p:cNvPicPr>
            <a:picLocks noGrp="1" noChangeAspect="1" noChangeArrowheads="1"/>
          </p:cNvPicPr>
          <p:nvPr>
            <p:ph type="clipArt" sz="half" idx="2"/>
          </p:nvPr>
        </p:nvPicPr>
        <p:blipFill>
          <a:blip r:embed="rId2" cstate="print"/>
          <a:srcRect/>
          <a:stretch>
            <a:fillRect/>
          </a:stretch>
        </p:blipFill>
        <p:spPr>
          <a:xfrm>
            <a:off x="4572000" y="2349500"/>
            <a:ext cx="4208463" cy="2806700"/>
          </a:xfrm>
        </p:spPr>
      </p:pic>
      <p:sp>
        <p:nvSpPr>
          <p:cNvPr id="12295" name="Prostokąt 7"/>
          <p:cNvSpPr>
            <a:spLocks noChangeArrowheads="1"/>
          </p:cNvSpPr>
          <p:nvPr/>
        </p:nvSpPr>
        <p:spPr bwMode="auto">
          <a:xfrm>
            <a:off x="4932363" y="5440263"/>
            <a:ext cx="3897312" cy="581025"/>
          </a:xfrm>
          <a:prstGeom prst="rect">
            <a:avLst/>
          </a:prstGeom>
          <a:noFill/>
          <a:ln w="9525">
            <a:noFill/>
            <a:miter lim="800000"/>
            <a:headEnd/>
            <a:tailEnd/>
          </a:ln>
        </p:spPr>
        <p:txBody>
          <a:bodyPr>
            <a:spAutoFit/>
          </a:bodyPr>
          <a:lstStyle/>
          <a:p>
            <a:r>
              <a:rPr lang="en-US" altLang="pl-PL" sz="1600" dirty="0"/>
              <a:t>Fig. </a:t>
            </a:r>
            <a:r>
              <a:rPr lang="pl-PL" altLang="pl-PL" sz="1600" dirty="0"/>
              <a:t>1a</a:t>
            </a:r>
            <a:r>
              <a:rPr lang="en-US" altLang="pl-PL" sz="1600" dirty="0"/>
              <a:t>. Cross-sections of Np-237(</a:t>
            </a:r>
            <a:r>
              <a:rPr lang="en-US" altLang="pl-PL" sz="1600" dirty="0" err="1"/>
              <a:t>n,g</a:t>
            </a:r>
            <a:r>
              <a:rPr lang="en-US" altLang="pl-PL" sz="1600" dirty="0"/>
              <a:t>)Np-238 and Np-237(</a:t>
            </a:r>
            <a:r>
              <a:rPr lang="en-US" altLang="pl-PL" sz="1600" dirty="0" err="1"/>
              <a:t>n,f</a:t>
            </a:r>
            <a:r>
              <a:rPr lang="en-US" altLang="pl-PL" sz="1600" dirty="0"/>
              <a:t>) reactions.</a:t>
            </a:r>
            <a:endParaRPr lang="pl-PL" altLang="pl-PL" sz="1600" dirty="0"/>
          </a:p>
        </p:txBody>
      </p:sp>
      <p:pic>
        <p:nvPicPr>
          <p:cNvPr id="10"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ytuł 1"/>
          <p:cNvSpPr>
            <a:spLocks noGrp="1"/>
          </p:cNvSpPr>
          <p:nvPr>
            <p:ph type="title"/>
          </p:nvPr>
        </p:nvSpPr>
        <p:spPr/>
        <p:txBody>
          <a:bodyPr/>
          <a:lstStyle/>
          <a:p>
            <a:r>
              <a:rPr lang="pl-PL" sz="2400" smtClean="0"/>
              <a:t>4. </a:t>
            </a:r>
            <a:r>
              <a:rPr lang="en-US" sz="2400" smtClean="0"/>
              <a:t>Discussion</a:t>
            </a:r>
            <a:r>
              <a:rPr lang="pl-PL" sz="2400" smtClean="0"/>
              <a:t>.</a:t>
            </a:r>
            <a:br>
              <a:rPr lang="pl-PL" sz="2400" smtClean="0"/>
            </a:br>
            <a:endParaRPr lang="pl-PL" sz="2400" smtClean="0"/>
          </a:p>
        </p:txBody>
      </p:sp>
      <p:graphicFrame>
        <p:nvGraphicFramePr>
          <p:cNvPr id="6" name="Symbol zastępczy zawartości 5"/>
          <p:cNvGraphicFramePr>
            <a:graphicFrameLocks noGrp="1"/>
          </p:cNvGraphicFramePr>
          <p:nvPr>
            <p:ph idx="1"/>
          </p:nvPr>
        </p:nvGraphicFramePr>
        <p:xfrm>
          <a:off x="685800" y="1981200"/>
          <a:ext cx="7772400" cy="4632960"/>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pPr algn="ctr">
                        <a:spcAft>
                          <a:spcPts val="0"/>
                        </a:spcAft>
                      </a:pPr>
                      <a:r>
                        <a:rPr lang="en-US" sz="2000" dirty="0">
                          <a:latin typeface="+mn-lt"/>
                          <a:ea typeface="Batang"/>
                          <a:cs typeface="Times New Roman"/>
                        </a:rPr>
                        <a:t>Neutron energy</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a:t>
                      </a:r>
                      <a:r>
                        <a:rPr lang="en-US" sz="2000" dirty="0" err="1">
                          <a:latin typeface="+mn-lt"/>
                          <a:ea typeface="Batang"/>
                          <a:cs typeface="Times New Roman"/>
                        </a:rPr>
                        <a:t>MeV</a:t>
                      </a:r>
                      <a:r>
                        <a:rPr lang="en-US" sz="2000" dirty="0">
                          <a:latin typeface="+mn-lt"/>
                          <a:ea typeface="Batang"/>
                          <a:cs typeface="Times New Roman"/>
                        </a:rPr>
                        <a:t>]</a:t>
                      </a:r>
                      <a:endParaRPr lang="pl-PL" sz="2000" dirty="0">
                        <a:latin typeface="+mn-lt"/>
                        <a:ea typeface="Times New Roman"/>
                        <a:cs typeface="Times New Roman"/>
                      </a:endParaRPr>
                    </a:p>
                  </a:txBody>
                  <a:tcPr marL="68580" marR="68580" marT="0" marB="0"/>
                </a:tc>
                <a:tc>
                  <a:txBody>
                    <a:bodyPr/>
                    <a:lstStyle/>
                    <a:p>
                      <a:pPr algn="ctr">
                        <a:spcAft>
                          <a:spcPts val="0"/>
                        </a:spcAft>
                      </a:pPr>
                      <a:r>
                        <a:rPr lang="en-US" sz="2000" dirty="0">
                          <a:latin typeface="+mn-lt"/>
                          <a:ea typeface="Batang"/>
                          <a:cs typeface="Times New Roman"/>
                        </a:rPr>
                        <a:t>Fission cross section</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σ(</a:t>
                      </a:r>
                      <a:r>
                        <a:rPr lang="en-US" sz="2000" dirty="0" err="1">
                          <a:latin typeface="+mn-lt"/>
                          <a:ea typeface="Batang"/>
                          <a:cs typeface="Times New Roman"/>
                        </a:rPr>
                        <a:t>n,f</a:t>
                      </a:r>
                      <a:r>
                        <a:rPr lang="en-US" sz="2000" dirty="0">
                          <a:latin typeface="+mn-lt"/>
                          <a:ea typeface="Batang"/>
                          <a:cs typeface="Times New Roman"/>
                        </a:rPr>
                        <a:t>) [barn]</a:t>
                      </a:r>
                      <a:endParaRPr lang="pl-PL" sz="2000" dirty="0">
                        <a:latin typeface="+mn-lt"/>
                        <a:ea typeface="Times New Roman"/>
                        <a:cs typeface="Times New Roman"/>
                      </a:endParaRPr>
                    </a:p>
                  </a:txBody>
                  <a:tcPr marL="68580" marR="68580" marT="0" marB="0"/>
                </a:tc>
                <a:tc>
                  <a:txBody>
                    <a:bodyPr/>
                    <a:lstStyle/>
                    <a:p>
                      <a:pPr algn="ctr">
                        <a:spcAft>
                          <a:spcPts val="0"/>
                        </a:spcAft>
                      </a:pPr>
                      <a:r>
                        <a:rPr lang="en-US" sz="2000" dirty="0">
                          <a:latin typeface="+mn-lt"/>
                          <a:ea typeface="Batang"/>
                          <a:cs typeface="Times New Roman"/>
                        </a:rPr>
                        <a:t>Capture cross section</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σ(</a:t>
                      </a:r>
                      <a:r>
                        <a:rPr lang="en-US" sz="2000" dirty="0" err="1">
                          <a:latin typeface="+mn-lt"/>
                          <a:ea typeface="Batang"/>
                          <a:cs typeface="Times New Roman"/>
                        </a:rPr>
                        <a:t>n,γ</a:t>
                      </a:r>
                      <a:r>
                        <a:rPr lang="en-US" sz="2000" dirty="0">
                          <a:latin typeface="+mn-lt"/>
                          <a:ea typeface="Batang"/>
                          <a:cs typeface="Times New Roman"/>
                        </a:rPr>
                        <a:t>) [barn]</a:t>
                      </a:r>
                      <a:endParaRPr lang="pl-PL" sz="2000" dirty="0">
                        <a:latin typeface="+mn-lt"/>
                        <a:ea typeface="Times New Roman"/>
                        <a:cs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dirty="0">
                          <a:latin typeface="+mn-lt"/>
                          <a:ea typeface="Batang"/>
                          <a:cs typeface="Times New Roman"/>
                        </a:rPr>
                        <a:t>σ(</a:t>
                      </a:r>
                      <a:r>
                        <a:rPr lang="en-US" sz="2000" dirty="0" err="1">
                          <a:latin typeface="+mn-lt"/>
                          <a:ea typeface="Batang"/>
                          <a:cs typeface="Times New Roman"/>
                        </a:rPr>
                        <a:t>n,f</a:t>
                      </a:r>
                      <a:r>
                        <a:rPr lang="en-US" sz="2000" dirty="0">
                          <a:latin typeface="+mn-lt"/>
                          <a:ea typeface="Batang"/>
                          <a:cs typeface="Times New Roman"/>
                        </a:rPr>
                        <a:t>)/ σ(</a:t>
                      </a:r>
                      <a:r>
                        <a:rPr lang="en-US" sz="2000" dirty="0" err="1">
                          <a:latin typeface="+mn-lt"/>
                          <a:ea typeface="Batang"/>
                          <a:cs typeface="Times New Roman"/>
                        </a:rPr>
                        <a:t>n,γ</a:t>
                      </a:r>
                      <a:r>
                        <a:rPr lang="en-US" sz="2000" dirty="0">
                          <a:latin typeface="+mn-lt"/>
                          <a:ea typeface="Batang"/>
                          <a:cs typeface="Times New Roman"/>
                        </a:rPr>
                        <a:t>)</a:t>
                      </a:r>
                      <a:endParaRPr lang="pl-PL" sz="2000" dirty="0">
                        <a:latin typeface="+mn-lt"/>
                        <a:ea typeface="Times New Roman"/>
                        <a:cs typeface="Times New Roman"/>
                      </a:endParaRPr>
                    </a:p>
                  </a:txBody>
                  <a:tcPr marL="68580" marR="68580" marT="0" marB="0"/>
                </a:tc>
              </a:tr>
              <a:tr h="370840">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Np-237</a:t>
                      </a:r>
                      <a:endParaRPr lang="pl-PL" sz="2000" kern="1200" dirty="0" smtClean="0">
                        <a:solidFill>
                          <a:schemeClr val="dk1"/>
                        </a:solidFill>
                        <a:latin typeface="+mn-lt"/>
                        <a:ea typeface="+mn-ea"/>
                        <a:cs typeface="+mn-cs"/>
                      </a:endParaRPr>
                    </a:p>
                    <a:p>
                      <a:endParaRPr lang="pl-PL" sz="2000" dirty="0">
                        <a:latin typeface="+mn-lt"/>
                      </a:endParaRPr>
                    </a:p>
                  </a:txBody>
                  <a:tcPr/>
                </a:tc>
                <a:tc hMerge="1">
                  <a:txBody>
                    <a:bodyPr/>
                    <a:lstStyle/>
                    <a:p>
                      <a:endParaRPr lang="pl-PL"/>
                    </a:p>
                  </a:txBody>
                  <a:tcPr/>
                </a:tc>
                <a:tc hMerge="1">
                  <a:txBody>
                    <a:bodyPr/>
                    <a:lstStyle/>
                    <a:p>
                      <a:pPr algn="ctr">
                        <a:spcAft>
                          <a:spcPts val="0"/>
                        </a:spcAft>
                      </a:pPr>
                      <a:endParaRPr lang="pl-PL" sz="1200" dirty="0">
                        <a:latin typeface="Times New Roman"/>
                        <a:ea typeface="Times New Roman"/>
                        <a:cs typeface="Times New Roman"/>
                      </a:endParaRPr>
                    </a:p>
                  </a:txBody>
                  <a:tcPr marL="68580" marR="68580" marT="0" marB="0">
                    <a:lnT w="12700" cap="flat" cmpd="sng" algn="ctr">
                      <a:solidFill>
                        <a:schemeClr val="tx1"/>
                      </a:solidFill>
                      <a:prstDash val="solid"/>
                      <a:round/>
                      <a:headEnd type="none" w="med" len="med"/>
                      <a:tailEnd type="none" w="med" len="med"/>
                    </a:lnT>
                  </a:tcPr>
                </a:tc>
                <a:tc hMerge="1">
                  <a:txBody>
                    <a:bodyPr/>
                    <a:lstStyle/>
                    <a:p>
                      <a:endParaRPr lang="pl-PL" dirty="0"/>
                    </a:p>
                  </a:txBody>
                  <a:tcPr>
                    <a:lnL w="38100" cmpd="sng">
                      <a:noFill/>
                    </a:lnL>
                  </a:tcPr>
                </a:tc>
              </a:tr>
              <a:tr h="370840">
                <a:tc>
                  <a:txBody>
                    <a:bodyPr/>
                    <a:lstStyle/>
                    <a:p>
                      <a:r>
                        <a:rPr lang="en-US" sz="2000" kern="1200" dirty="0" smtClean="0">
                          <a:solidFill>
                            <a:schemeClr val="dk1"/>
                          </a:solidFill>
                          <a:latin typeface="+mn-lt"/>
                          <a:ea typeface="+mn-ea"/>
                          <a:cs typeface="+mn-cs"/>
                        </a:rPr>
                        <a:t>1.0</a:t>
                      </a:r>
                      <a:endParaRPr lang="pl-PL" sz="2000" kern="1200" dirty="0" smtClean="0">
                        <a:solidFill>
                          <a:schemeClr val="dk1"/>
                        </a:solidFill>
                        <a:latin typeface="+mn-lt"/>
                        <a:ea typeface="+mn-ea"/>
                        <a:cs typeface="+mn-cs"/>
                      </a:endParaRPr>
                    </a:p>
                    <a:p>
                      <a:r>
                        <a:rPr lang="en-US" sz="2000" kern="1200" dirty="0" smtClean="0">
                          <a:solidFill>
                            <a:schemeClr val="dk1"/>
                          </a:solidFill>
                          <a:latin typeface="+mn-lt"/>
                          <a:ea typeface="+mn-ea"/>
                          <a:cs typeface="+mn-cs"/>
                        </a:rPr>
                        <a:t>2.0</a:t>
                      </a:r>
                      <a:endParaRPr lang="pl-PL" sz="2000" kern="1200" dirty="0" smtClean="0">
                        <a:solidFill>
                          <a:schemeClr val="dk1"/>
                        </a:solidFill>
                        <a:latin typeface="+mn-lt"/>
                        <a:ea typeface="+mn-ea"/>
                        <a:cs typeface="+mn-cs"/>
                      </a:endParaRPr>
                    </a:p>
                    <a:p>
                      <a:r>
                        <a:rPr lang="en-US" sz="2000" kern="1200" dirty="0" smtClean="0">
                          <a:solidFill>
                            <a:schemeClr val="dk1"/>
                          </a:solidFill>
                          <a:latin typeface="+mn-lt"/>
                          <a:ea typeface="+mn-ea"/>
                          <a:cs typeface="+mn-cs"/>
                        </a:rPr>
                        <a:t>3.0</a:t>
                      </a:r>
                      <a:endParaRPr lang="pl-PL" sz="2000" dirty="0">
                        <a:latin typeface="+mn-lt"/>
                      </a:endParaRPr>
                    </a:p>
                  </a:txBody>
                  <a:tcPr/>
                </a:tc>
                <a:tc>
                  <a:txBody>
                    <a:bodyPr/>
                    <a:lstStyle/>
                    <a:p>
                      <a:pPr algn="ctr">
                        <a:spcAft>
                          <a:spcPts val="0"/>
                        </a:spcAft>
                      </a:pPr>
                      <a:r>
                        <a:rPr lang="en-US" sz="2000" dirty="0">
                          <a:latin typeface="+mn-lt"/>
                          <a:ea typeface="Batang"/>
                          <a:cs typeface="Times New Roman"/>
                        </a:rPr>
                        <a:t>1.4587</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1.7001</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1.6609</a:t>
                      </a:r>
                      <a:endParaRPr lang="pl-PL" sz="2000" dirty="0">
                        <a:latin typeface="+mn-lt"/>
                        <a:ea typeface="Times New Roman"/>
                        <a:cs typeface="Times New Roman"/>
                      </a:endParaRPr>
                    </a:p>
                  </a:txBody>
                  <a:tcPr marL="68580" marR="68580" marT="0" marB="0"/>
                </a:tc>
                <a:tc>
                  <a:txBody>
                    <a:bodyPr/>
                    <a:lstStyle/>
                    <a:p>
                      <a:pPr algn="ctr">
                        <a:spcAft>
                          <a:spcPts val="0"/>
                        </a:spcAft>
                      </a:pPr>
                      <a:r>
                        <a:rPr lang="en-US" sz="2000">
                          <a:latin typeface="+mn-lt"/>
                          <a:ea typeface="Batang"/>
                          <a:cs typeface="Times New Roman"/>
                        </a:rPr>
                        <a:t>0.17277</a:t>
                      </a:r>
                      <a:endParaRPr lang="pl-PL" sz="2000">
                        <a:latin typeface="+mn-lt"/>
                        <a:ea typeface="Times New Roman"/>
                        <a:cs typeface="Times New Roman"/>
                      </a:endParaRPr>
                    </a:p>
                    <a:p>
                      <a:pPr algn="ctr">
                        <a:spcAft>
                          <a:spcPts val="0"/>
                        </a:spcAft>
                      </a:pPr>
                      <a:r>
                        <a:rPr lang="en-US" sz="2000">
                          <a:latin typeface="+mn-lt"/>
                          <a:ea typeface="Batang"/>
                          <a:cs typeface="Times New Roman"/>
                        </a:rPr>
                        <a:t>0.06090</a:t>
                      </a:r>
                      <a:endParaRPr lang="pl-PL" sz="2000">
                        <a:latin typeface="+mn-lt"/>
                        <a:ea typeface="Times New Roman"/>
                        <a:cs typeface="Times New Roman"/>
                      </a:endParaRPr>
                    </a:p>
                    <a:p>
                      <a:pPr algn="ctr">
                        <a:spcAft>
                          <a:spcPts val="0"/>
                        </a:spcAft>
                      </a:pPr>
                      <a:r>
                        <a:rPr lang="en-US" sz="2000">
                          <a:latin typeface="+mn-lt"/>
                          <a:ea typeface="Batang"/>
                          <a:cs typeface="Times New Roman"/>
                        </a:rPr>
                        <a:t>0.032674</a:t>
                      </a:r>
                      <a:endParaRPr lang="pl-PL" sz="2000">
                        <a:latin typeface="+mn-lt"/>
                        <a:ea typeface="Times New Roman"/>
                        <a:cs typeface="Times New Roman"/>
                      </a:endParaRPr>
                    </a:p>
                  </a:txBody>
                  <a:tcPr marL="68580" marR="68580" marT="0" marB="0"/>
                </a:tc>
                <a:tc>
                  <a:txBody>
                    <a:bodyPr/>
                    <a:lstStyle/>
                    <a:p>
                      <a:pPr algn="ctr">
                        <a:spcAft>
                          <a:spcPts val="0"/>
                        </a:spcAft>
                      </a:pPr>
                      <a:r>
                        <a:rPr lang="en-US" sz="2000" dirty="0">
                          <a:latin typeface="+mn-lt"/>
                          <a:ea typeface="Batang"/>
                          <a:cs typeface="Times New Roman"/>
                        </a:rPr>
                        <a:t>8.43213</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27.9664</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50.8339</a:t>
                      </a:r>
                      <a:endParaRPr lang="pl-PL" sz="2000" dirty="0">
                        <a:latin typeface="+mn-lt"/>
                        <a:ea typeface="Times New Roman"/>
                        <a:cs typeface="Times New Roman"/>
                      </a:endParaRPr>
                    </a:p>
                  </a:txBody>
                  <a:tcPr marL="68580" marR="68580" marT="0" marB="0"/>
                </a:tc>
              </a:tr>
              <a:tr h="370840">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Am-241</a:t>
                      </a:r>
                      <a:endParaRPr lang="pl-PL" sz="2000" kern="1200" dirty="0" smtClean="0">
                        <a:solidFill>
                          <a:schemeClr val="dk1"/>
                        </a:solidFill>
                        <a:latin typeface="+mn-lt"/>
                        <a:ea typeface="+mn-ea"/>
                        <a:cs typeface="+mn-cs"/>
                      </a:endParaRPr>
                    </a:p>
                    <a:p>
                      <a:endParaRPr lang="pl-PL" sz="2000" dirty="0">
                        <a:latin typeface="+mn-lt"/>
                      </a:endParaRPr>
                    </a:p>
                  </a:txBody>
                  <a:tcPr/>
                </a:tc>
                <a:tc hMerge="1">
                  <a:txBody>
                    <a:bodyPr/>
                    <a:lstStyle/>
                    <a:p>
                      <a:endParaRPr lang="pl-PL"/>
                    </a:p>
                  </a:txBody>
                  <a:tcPr/>
                </a:tc>
                <a:tc hMerge="1">
                  <a:txBody>
                    <a:bodyPr/>
                    <a:lstStyle/>
                    <a:p>
                      <a:endParaRPr lang="pl-PL"/>
                    </a:p>
                  </a:txBody>
                  <a:tcPr/>
                </a:tc>
                <a:tc hMerge="1">
                  <a:txBody>
                    <a:bodyPr/>
                    <a:lstStyle/>
                    <a:p>
                      <a:endParaRPr lang="pl-PL" dirty="0"/>
                    </a:p>
                  </a:txBody>
                  <a:tcPr/>
                </a:tc>
              </a:tr>
              <a:tr h="370840">
                <a:tc>
                  <a:txBody>
                    <a:bodyPr/>
                    <a:lstStyle/>
                    <a:p>
                      <a:r>
                        <a:rPr lang="en-US" sz="2000" kern="1200" dirty="0" smtClean="0">
                          <a:solidFill>
                            <a:schemeClr val="dk1"/>
                          </a:solidFill>
                          <a:latin typeface="+mn-lt"/>
                          <a:ea typeface="+mn-ea"/>
                          <a:cs typeface="+mn-cs"/>
                        </a:rPr>
                        <a:t>1.0</a:t>
                      </a:r>
                      <a:endParaRPr lang="pl-PL" sz="2000" kern="1200" dirty="0" smtClean="0">
                        <a:solidFill>
                          <a:schemeClr val="dk1"/>
                        </a:solidFill>
                        <a:latin typeface="+mn-lt"/>
                        <a:ea typeface="+mn-ea"/>
                        <a:cs typeface="+mn-cs"/>
                      </a:endParaRPr>
                    </a:p>
                    <a:p>
                      <a:r>
                        <a:rPr lang="en-US" sz="2000" kern="1200" dirty="0" smtClean="0">
                          <a:solidFill>
                            <a:schemeClr val="dk1"/>
                          </a:solidFill>
                          <a:latin typeface="+mn-lt"/>
                          <a:ea typeface="+mn-ea"/>
                          <a:cs typeface="+mn-cs"/>
                        </a:rPr>
                        <a:t>2.0</a:t>
                      </a:r>
                      <a:endParaRPr lang="pl-PL" sz="2000" kern="1200" dirty="0" smtClean="0">
                        <a:solidFill>
                          <a:schemeClr val="dk1"/>
                        </a:solidFill>
                        <a:latin typeface="+mn-lt"/>
                        <a:ea typeface="+mn-ea"/>
                        <a:cs typeface="+mn-cs"/>
                      </a:endParaRPr>
                    </a:p>
                    <a:p>
                      <a:r>
                        <a:rPr lang="en-US" sz="2000" kern="1200" dirty="0" smtClean="0">
                          <a:solidFill>
                            <a:schemeClr val="dk1"/>
                          </a:solidFill>
                          <a:latin typeface="+mn-lt"/>
                          <a:ea typeface="+mn-ea"/>
                          <a:cs typeface="+mn-cs"/>
                        </a:rPr>
                        <a:t>3.0</a:t>
                      </a:r>
                      <a:endParaRPr lang="pl-PL" sz="2000" kern="1200" dirty="0" smtClean="0">
                        <a:solidFill>
                          <a:schemeClr val="dk1"/>
                        </a:solidFill>
                        <a:latin typeface="+mn-lt"/>
                        <a:ea typeface="+mn-ea"/>
                        <a:cs typeface="+mn-cs"/>
                      </a:endParaRPr>
                    </a:p>
                    <a:p>
                      <a:endParaRPr lang="pl-PL" sz="2000" dirty="0">
                        <a:latin typeface="+mn-lt"/>
                      </a:endParaRPr>
                    </a:p>
                  </a:txBody>
                  <a:tcPr/>
                </a:tc>
                <a:tc>
                  <a:txBody>
                    <a:bodyPr/>
                    <a:lstStyle/>
                    <a:p>
                      <a:pPr algn="ctr">
                        <a:spcAft>
                          <a:spcPts val="0"/>
                        </a:spcAft>
                      </a:pPr>
                      <a:r>
                        <a:rPr lang="en-US" sz="2000" dirty="0">
                          <a:latin typeface="+mn-lt"/>
                          <a:ea typeface="Batang"/>
                          <a:cs typeface="Times New Roman"/>
                        </a:rPr>
                        <a:t>1.2615</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1.8498</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1.85973</a:t>
                      </a:r>
                      <a:endParaRPr lang="pl-PL" sz="2000" dirty="0">
                        <a:latin typeface="+mn-lt"/>
                        <a:ea typeface="Times New Roman"/>
                        <a:cs typeface="Times New Roman"/>
                      </a:endParaRPr>
                    </a:p>
                  </a:txBody>
                  <a:tcPr marL="68580" marR="68580" marT="0" marB="0"/>
                </a:tc>
                <a:tc>
                  <a:txBody>
                    <a:bodyPr/>
                    <a:lstStyle/>
                    <a:p>
                      <a:pPr algn="ctr">
                        <a:spcAft>
                          <a:spcPts val="0"/>
                        </a:spcAft>
                      </a:pPr>
                      <a:r>
                        <a:rPr lang="en-US" sz="2000" dirty="0">
                          <a:latin typeface="+mn-lt"/>
                          <a:ea typeface="Batang"/>
                          <a:cs typeface="Times New Roman"/>
                        </a:rPr>
                        <a:t>0.292707</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0.07717</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0.02145</a:t>
                      </a:r>
                      <a:endParaRPr lang="pl-PL" sz="2000" dirty="0">
                        <a:latin typeface="+mn-lt"/>
                        <a:ea typeface="Times New Roman"/>
                        <a:cs typeface="Times New Roman"/>
                      </a:endParaRPr>
                    </a:p>
                  </a:txBody>
                  <a:tcPr marL="68580" marR="68580" marT="0" marB="0"/>
                </a:tc>
                <a:tc>
                  <a:txBody>
                    <a:bodyPr/>
                    <a:lstStyle/>
                    <a:p>
                      <a:pPr algn="ctr">
                        <a:spcAft>
                          <a:spcPts val="0"/>
                        </a:spcAft>
                      </a:pPr>
                      <a:r>
                        <a:rPr lang="en-US" sz="2000" dirty="0">
                          <a:latin typeface="+mn-lt"/>
                          <a:ea typeface="Batang"/>
                          <a:cs typeface="Times New Roman"/>
                        </a:rPr>
                        <a:t>4.30977</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23.9701</a:t>
                      </a:r>
                      <a:endParaRPr lang="pl-PL" sz="2000" dirty="0">
                        <a:latin typeface="+mn-lt"/>
                        <a:ea typeface="Times New Roman"/>
                        <a:cs typeface="Times New Roman"/>
                      </a:endParaRPr>
                    </a:p>
                    <a:p>
                      <a:pPr algn="ctr">
                        <a:spcAft>
                          <a:spcPts val="0"/>
                        </a:spcAft>
                      </a:pPr>
                      <a:r>
                        <a:rPr lang="en-US" sz="2000" dirty="0">
                          <a:latin typeface="+mn-lt"/>
                          <a:ea typeface="Batang"/>
                          <a:cs typeface="Times New Roman"/>
                        </a:rPr>
                        <a:t>86.6827</a:t>
                      </a:r>
                      <a:endParaRPr lang="pl-PL" sz="2000" dirty="0">
                        <a:latin typeface="+mn-lt"/>
                        <a:ea typeface="Times New Roman"/>
                        <a:cs typeface="Times New Roman"/>
                      </a:endParaRPr>
                    </a:p>
                  </a:txBody>
                  <a:tcPr marL="68580" marR="68580" marT="0" marB="0"/>
                </a:tc>
              </a:tr>
            </a:tbl>
          </a:graphicData>
        </a:graphic>
      </p:graphicFrame>
      <p:sp>
        <p:nvSpPr>
          <p:cNvPr id="4" name="Symbol zastępczy stopki 3"/>
          <p:cNvSpPr>
            <a:spLocks noGrp="1"/>
          </p:cNvSpPr>
          <p:nvPr>
            <p:ph type="ftr" sz="quarter" idx="11"/>
          </p:nvPr>
        </p:nvSpPr>
        <p:spPr>
          <a:xfrm>
            <a:off x="3124200" y="6248400"/>
            <a:ext cx="3824288" cy="457200"/>
          </a:xfrm>
        </p:spPr>
        <p:txBody>
          <a:bodyPr/>
          <a:lstStyle/>
          <a:p>
            <a:pPr>
              <a:defRPr/>
            </a:pPr>
            <a:r>
              <a:rPr lang="pl-PL" dirty="0" smtClean="0"/>
              <a:t>M. Szuta</a:t>
            </a:r>
          </a:p>
          <a:p>
            <a:pPr>
              <a:defRPr/>
            </a:pPr>
            <a:r>
              <a:rPr lang="pl-PL" dirty="0" smtClean="0"/>
              <a:t>National Centre for </a:t>
            </a:r>
            <a:r>
              <a:rPr lang="en-US" dirty="0" smtClean="0"/>
              <a:t>Nuclear Research, </a:t>
            </a:r>
            <a:r>
              <a:rPr lang="pl-PL" dirty="0" smtClean="0"/>
              <a:t>Poland </a:t>
            </a:r>
          </a:p>
        </p:txBody>
      </p:sp>
      <p:sp>
        <p:nvSpPr>
          <p:cNvPr id="5" name="Symbol zastępczy numeru slajdu 4"/>
          <p:cNvSpPr>
            <a:spLocks noGrp="1"/>
          </p:cNvSpPr>
          <p:nvPr>
            <p:ph type="sldNum" sz="quarter" idx="12"/>
          </p:nvPr>
        </p:nvSpPr>
        <p:spPr/>
        <p:txBody>
          <a:bodyPr/>
          <a:lstStyle/>
          <a:p>
            <a:pPr>
              <a:defRPr/>
            </a:pPr>
            <a:fld id="{A351FC03-8B4A-4071-8640-8265604CF0C5}" type="slidenum">
              <a:rPr lang="pl-PL" smtClean="0"/>
              <a:pPr>
                <a:defRPr/>
              </a:pPr>
              <a:t>40</a:t>
            </a:fld>
            <a:endParaRPr lang="pl-PL"/>
          </a:p>
        </p:txBody>
      </p:sp>
      <p:sp>
        <p:nvSpPr>
          <p:cNvPr id="33831" name="Rectangle 1"/>
          <p:cNvSpPr>
            <a:spLocks noChangeArrowheads="1"/>
          </p:cNvSpPr>
          <p:nvPr/>
        </p:nvSpPr>
        <p:spPr bwMode="auto">
          <a:xfrm>
            <a:off x="611188" y="1216025"/>
            <a:ext cx="7848600" cy="708025"/>
          </a:xfrm>
          <a:prstGeom prst="rect">
            <a:avLst/>
          </a:prstGeom>
          <a:noFill/>
          <a:ln w="9525">
            <a:noFill/>
            <a:miter lim="800000"/>
            <a:headEnd/>
            <a:tailEnd/>
          </a:ln>
        </p:spPr>
        <p:txBody>
          <a:bodyPr anchor="ctr">
            <a:spAutoFit/>
          </a:bodyPr>
          <a:lstStyle/>
          <a:p>
            <a:pPr eaLnBrk="0" hangingPunct="0"/>
            <a:r>
              <a:rPr lang="en-US" sz="2000" dirty="0">
                <a:cs typeface="Times New Roman" pitchFamily="18" charset="0"/>
              </a:rPr>
              <a:t>Table </a:t>
            </a:r>
            <a:r>
              <a:rPr lang="pl-PL" sz="2000" dirty="0" smtClean="0">
                <a:cs typeface="Times New Roman" pitchFamily="18" charset="0"/>
              </a:rPr>
              <a:t>11</a:t>
            </a:r>
            <a:r>
              <a:rPr lang="en-US" sz="2000" dirty="0" smtClean="0">
                <a:cs typeface="Times New Roman" pitchFamily="18" charset="0"/>
              </a:rPr>
              <a:t>. </a:t>
            </a:r>
            <a:r>
              <a:rPr lang="en-US" sz="2000" dirty="0">
                <a:cs typeface="Times New Roman" pitchFamily="18" charset="0"/>
              </a:rPr>
              <a:t>The fission/absorption ratios in function of neutron energy for neptunium 237 and americium 241.</a:t>
            </a:r>
            <a:endParaRPr lang="en-US" sz="2000" dirty="0"/>
          </a:p>
        </p:txBody>
      </p:sp>
      <p:pic>
        <p:nvPicPr>
          <p:cNvPr id="9"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5800" y="609600"/>
            <a:ext cx="7772400" cy="803176"/>
          </a:xfrm>
        </p:spPr>
        <p:txBody>
          <a:bodyPr/>
          <a:lstStyle/>
          <a:p>
            <a:r>
              <a:rPr lang="en-US" sz="2000" dirty="0" smtClean="0"/>
              <a:t>5. </a:t>
            </a:r>
            <a:r>
              <a:rPr lang="en-US" sz="2000" dirty="0" err="1" smtClean="0"/>
              <a:t>Referencs</a:t>
            </a:r>
            <a:r>
              <a:rPr lang="en-US" sz="2000" dirty="0" smtClean="0"/>
              <a:t> </a:t>
            </a:r>
            <a:endParaRPr lang="en-US" sz="2000" dirty="0"/>
          </a:p>
        </p:txBody>
      </p:sp>
      <p:sp>
        <p:nvSpPr>
          <p:cNvPr id="3" name="Symbol zastępczy zawartości 2"/>
          <p:cNvSpPr>
            <a:spLocks noGrp="1"/>
          </p:cNvSpPr>
          <p:nvPr>
            <p:ph idx="1"/>
          </p:nvPr>
        </p:nvSpPr>
        <p:spPr>
          <a:xfrm>
            <a:off x="685800" y="1340768"/>
            <a:ext cx="7772400" cy="4755232"/>
          </a:xfrm>
        </p:spPr>
        <p:txBody>
          <a:bodyPr/>
          <a:lstStyle/>
          <a:p>
            <a:pPr algn="just"/>
            <a:r>
              <a:rPr lang="en-US" sz="1200" dirty="0" smtClean="0"/>
              <a:t>[</a:t>
            </a:r>
            <a:r>
              <a:rPr lang="en-US" sz="1400" dirty="0" smtClean="0"/>
              <a:t>1] M. Szuta, S. </a:t>
            </a:r>
            <a:r>
              <a:rPr lang="en-US" sz="1400" dirty="0" err="1" smtClean="0"/>
              <a:t>Kilim</a:t>
            </a:r>
            <a:r>
              <a:rPr lang="en-US" sz="1400" dirty="0" smtClean="0"/>
              <a:t>, E. Strugalska-Gola, M. Bielewicz, N.I. </a:t>
            </a:r>
            <a:r>
              <a:rPr lang="en-US" sz="1400" dirty="0" err="1" smtClean="0"/>
              <a:t>Zamyatin</a:t>
            </a:r>
            <a:r>
              <a:rPr lang="en-US" sz="1400" dirty="0" smtClean="0"/>
              <a:t>, A. I </a:t>
            </a:r>
            <a:r>
              <a:rPr lang="en-US" sz="1400" dirty="0" err="1" smtClean="0"/>
              <a:t>Shafronovskaya</a:t>
            </a:r>
            <a:r>
              <a:rPr lang="en-US" sz="1400" dirty="0" smtClean="0"/>
              <a:t>,</a:t>
            </a:r>
            <a:r>
              <a:rPr lang="en-US" sz="1400" baseline="30000" dirty="0" smtClean="0"/>
              <a:t> </a:t>
            </a:r>
            <a:r>
              <a:rPr lang="en-US" sz="1400" dirty="0" smtClean="0"/>
              <a:t>S. </a:t>
            </a:r>
            <a:r>
              <a:rPr lang="en-US" sz="1400" dirty="0" err="1" smtClean="0"/>
              <a:t>Tyutyunnikov</a:t>
            </a:r>
            <a:r>
              <a:rPr lang="en-US" sz="1400" dirty="0" smtClean="0"/>
              <a:t>; Comparison of two fast neutron </a:t>
            </a:r>
            <a:r>
              <a:rPr lang="en-US" sz="1400" dirty="0" err="1" smtClean="0"/>
              <a:t>fluence</a:t>
            </a:r>
            <a:r>
              <a:rPr lang="en-US" sz="1400" dirty="0" smtClean="0"/>
              <a:t> measurement methods based on Np237 fission to capture ratio measurement (spectral index) and a reverse dark current measurement of planar silicon detector; XXIII International </a:t>
            </a:r>
            <a:r>
              <a:rPr lang="en-US" sz="1400" dirty="0" err="1" smtClean="0"/>
              <a:t>Baldin</a:t>
            </a:r>
            <a:r>
              <a:rPr lang="en-US" sz="1400" dirty="0" smtClean="0"/>
              <a:t> Seminar on High Energy Physics Problems – “Relativistic Nuclear Physics &amp; Quantum </a:t>
            </a:r>
            <a:r>
              <a:rPr lang="en-US" sz="1400" dirty="0" err="1" smtClean="0"/>
              <a:t>Chromodynamics</a:t>
            </a:r>
            <a:r>
              <a:rPr lang="en-US" sz="1400" dirty="0" smtClean="0"/>
              <a:t>”; Russia, </a:t>
            </a:r>
            <a:r>
              <a:rPr lang="en-US" sz="1400" dirty="0" err="1" smtClean="0"/>
              <a:t>Dubna</a:t>
            </a:r>
            <a:r>
              <a:rPr lang="en-US" sz="1400" dirty="0" smtClean="0"/>
              <a:t>, September, 2016.; </a:t>
            </a:r>
            <a:r>
              <a:rPr lang="en-US" sz="1400" i="1" dirty="0" err="1" smtClean="0"/>
              <a:t>Baldin</a:t>
            </a:r>
            <a:r>
              <a:rPr lang="en-US" sz="1400" i="1" dirty="0" smtClean="0"/>
              <a:t> ISHEPP XXIII; </a:t>
            </a:r>
            <a:r>
              <a:rPr lang="en-US" sz="1400" dirty="0" smtClean="0"/>
              <a:t>EPJ Web of Conferences </a:t>
            </a:r>
            <a:r>
              <a:rPr lang="en-US" sz="1400" b="1" dirty="0" smtClean="0"/>
              <a:t>138 </a:t>
            </a:r>
            <a:r>
              <a:rPr lang="en-US" sz="1400" dirty="0" smtClean="0"/>
              <a:t>10006 (2017), DOI: 10.1051/</a:t>
            </a:r>
            <a:r>
              <a:rPr lang="en-US" sz="1400" dirty="0" err="1" smtClean="0"/>
              <a:t>epjconf</a:t>
            </a:r>
            <a:r>
              <a:rPr lang="en-US" sz="1400" dirty="0" smtClean="0"/>
              <a:t>/201713810006</a:t>
            </a:r>
            <a:endParaRPr lang="pl-PL" sz="1400" dirty="0" smtClean="0"/>
          </a:p>
          <a:p>
            <a:pPr algn="just"/>
            <a:r>
              <a:rPr lang="en-US" sz="1400" dirty="0" smtClean="0"/>
              <a:t>[2] M. Szuta, S. </a:t>
            </a:r>
            <a:r>
              <a:rPr lang="en-US" sz="1400" dirty="0" err="1" smtClean="0"/>
              <a:t>Kilim</a:t>
            </a:r>
            <a:r>
              <a:rPr lang="en-US" sz="1400" dirty="0" smtClean="0"/>
              <a:t>, E. Strugalska-Gola, M. Bielewicz, N.I. </a:t>
            </a:r>
            <a:r>
              <a:rPr lang="en-US" sz="1400" dirty="0" err="1" smtClean="0"/>
              <a:t>Zamyatin</a:t>
            </a:r>
            <a:r>
              <a:rPr lang="en-US" sz="1400" dirty="0" smtClean="0"/>
              <a:t>, A. I </a:t>
            </a:r>
            <a:r>
              <a:rPr lang="en-US" sz="1400" dirty="0" err="1" smtClean="0"/>
              <a:t>Shafronovskaia</a:t>
            </a:r>
            <a:r>
              <a:rPr lang="en-US" sz="1400" dirty="0" smtClean="0"/>
              <a:t>,</a:t>
            </a:r>
            <a:r>
              <a:rPr lang="en-US" sz="1400" baseline="30000" dirty="0" smtClean="0"/>
              <a:t> </a:t>
            </a:r>
            <a:r>
              <a:rPr lang="en-US" sz="1400" dirty="0" smtClean="0"/>
              <a:t>S. </a:t>
            </a:r>
            <a:r>
              <a:rPr lang="en-US" sz="1400" dirty="0" err="1" smtClean="0"/>
              <a:t>Tyutyunnikov</a:t>
            </a:r>
            <a:r>
              <a:rPr lang="en-US" sz="1400" dirty="0" smtClean="0"/>
              <a:t>; Impact of average neutron energy on the fast neutron fluency measurement by Np237 fission to capture ratio and reverse dark current of planar silicon detector </a:t>
            </a:r>
            <a:r>
              <a:rPr lang="en-US" sz="1400" dirty="0" err="1" smtClean="0"/>
              <a:t>methods.;XXIV</a:t>
            </a:r>
            <a:r>
              <a:rPr lang="en-US" sz="1400" dirty="0" smtClean="0"/>
              <a:t> International </a:t>
            </a:r>
            <a:r>
              <a:rPr lang="en-US" sz="1400" dirty="0" err="1" smtClean="0"/>
              <a:t>Baldin</a:t>
            </a:r>
            <a:r>
              <a:rPr lang="en-US" sz="1400" dirty="0" smtClean="0"/>
              <a:t> Seminar on High Energy Physics Problems – “Relativistic Nuclear Physics &amp; Quantum </a:t>
            </a:r>
            <a:r>
              <a:rPr lang="en-US" sz="1400" dirty="0" err="1" smtClean="0"/>
              <a:t>Chromodynamics</a:t>
            </a:r>
            <a:r>
              <a:rPr lang="en-US" sz="1400" dirty="0" smtClean="0"/>
              <a:t>”; Russia, </a:t>
            </a:r>
            <a:r>
              <a:rPr lang="en-US" sz="1400" dirty="0" err="1" smtClean="0"/>
              <a:t>Dubna</a:t>
            </a:r>
            <a:r>
              <a:rPr lang="en-US" sz="1400" dirty="0" smtClean="0"/>
              <a:t>, September, 2018 </a:t>
            </a:r>
            <a:r>
              <a:rPr lang="en-US" sz="1400" i="1" dirty="0" err="1" smtClean="0"/>
              <a:t>Baldin</a:t>
            </a:r>
            <a:r>
              <a:rPr lang="en-US" sz="1400" i="1" dirty="0" smtClean="0"/>
              <a:t> ISHEPP XXIV; </a:t>
            </a:r>
            <a:r>
              <a:rPr lang="en-US" sz="1400" dirty="0" smtClean="0"/>
              <a:t>EPJ Web of Conferences </a:t>
            </a:r>
            <a:r>
              <a:rPr lang="en-US" sz="1400" b="1" dirty="0" smtClean="0"/>
              <a:t>204</a:t>
            </a:r>
            <a:r>
              <a:rPr lang="en-US" sz="1400" dirty="0" smtClean="0"/>
              <a:t>, 0 (2019) https://doi.org/10.1051/epjconf /201920404002</a:t>
            </a:r>
            <a:endParaRPr lang="pl-PL" sz="1400" dirty="0" smtClean="0"/>
          </a:p>
          <a:p>
            <a:pPr algn="just"/>
            <a:r>
              <a:rPr lang="en-US" sz="1400" dirty="0" smtClean="0"/>
              <a:t>[3] </a:t>
            </a:r>
            <a:r>
              <a:rPr lang="en-US" sz="1400" dirty="0" err="1" smtClean="0"/>
              <a:t>M.Yu</a:t>
            </a:r>
            <a:r>
              <a:rPr lang="en-US" sz="1400" dirty="0" smtClean="0"/>
              <a:t>. </a:t>
            </a:r>
            <a:r>
              <a:rPr lang="en-US" sz="1400" dirty="0" err="1" smtClean="0"/>
              <a:t>Artiushenko</a:t>
            </a:r>
            <a:r>
              <a:rPr lang="en-US" sz="1400" dirty="0" smtClean="0"/>
              <a:t>, V.A. </a:t>
            </a:r>
            <a:r>
              <a:rPr lang="en-US" sz="1400" dirty="0" err="1" smtClean="0"/>
              <a:t>Voronko</a:t>
            </a:r>
            <a:r>
              <a:rPr lang="en-US" sz="1400" dirty="0" smtClean="0"/>
              <a:t>, K.V. </a:t>
            </a:r>
            <a:r>
              <a:rPr lang="en-US" sz="1400" dirty="0" err="1" smtClean="0"/>
              <a:t>Husak</a:t>
            </a:r>
            <a:r>
              <a:rPr lang="en-US" sz="1400" dirty="0" smtClean="0"/>
              <a:t>, M.G. </a:t>
            </a:r>
            <a:r>
              <a:rPr lang="en-US" sz="1400" dirty="0" err="1" smtClean="0"/>
              <a:t>Kadykov</a:t>
            </a:r>
            <a:r>
              <a:rPr lang="en-US" sz="1400" dirty="0" smtClean="0"/>
              <a:t>, </a:t>
            </a:r>
            <a:r>
              <a:rPr lang="en-US" sz="1400" dirty="0" err="1" smtClean="0"/>
              <a:t>Yu.T</a:t>
            </a:r>
            <a:r>
              <a:rPr lang="en-US" sz="1400" dirty="0" smtClean="0"/>
              <a:t>. </a:t>
            </a:r>
            <a:r>
              <a:rPr lang="en-US" sz="1400" dirty="0" err="1" smtClean="0"/>
              <a:t>Petrusenko</a:t>
            </a:r>
            <a:r>
              <a:rPr lang="en-US" sz="1400" dirty="0" smtClean="0"/>
              <a:t>, V.V. </a:t>
            </a:r>
            <a:r>
              <a:rPr lang="en-US" sz="1400" dirty="0" err="1" smtClean="0"/>
              <a:t>Sotnikov</a:t>
            </a:r>
            <a:r>
              <a:rPr lang="en-US" sz="1400" dirty="0" smtClean="0"/>
              <a:t>, D.A. </a:t>
            </a:r>
            <a:r>
              <a:rPr lang="en-US" sz="1400" dirty="0" err="1" smtClean="0"/>
              <a:t>Irzhevskyi</a:t>
            </a:r>
            <a:r>
              <a:rPr lang="en-US" sz="1400" dirty="0" smtClean="0"/>
              <a:t>, S.I. </a:t>
            </a:r>
            <a:r>
              <a:rPr lang="en-US" sz="1400" dirty="0" err="1" smtClean="0"/>
              <a:t>Tyutyunnikov</a:t>
            </a:r>
            <a:r>
              <a:rPr lang="en-US" sz="1400" dirty="0" smtClean="0"/>
              <a:t>, W.I. Furman, V.V. </a:t>
            </a:r>
            <a:r>
              <a:rPr lang="en-US" sz="1400" dirty="0" err="1" smtClean="0"/>
              <a:t>Chilap</a:t>
            </a:r>
            <a:r>
              <a:rPr lang="en-US" sz="1400" dirty="0" smtClean="0"/>
              <a:t>; Investigation of the spatial and energy distributions of neutrons in the massive uranium target irradiated by deuterons with energy of 1…8 </a:t>
            </a:r>
            <a:r>
              <a:rPr lang="en-US" sz="1400" dirty="0" err="1" smtClean="0"/>
              <a:t>GeV</a:t>
            </a:r>
            <a:r>
              <a:rPr lang="en-US" sz="1400" dirty="0" smtClean="0"/>
              <a:t>; </a:t>
            </a:r>
            <a:r>
              <a:rPr lang="en-US" sz="1400" i="1" dirty="0" smtClean="0"/>
              <a:t>ISSN 1562-6016. ВАНТ. 2013. №6(88) </a:t>
            </a:r>
            <a:r>
              <a:rPr lang="en-US" sz="1400" dirty="0" smtClean="0"/>
              <a:t>170 - 174</a:t>
            </a:r>
            <a:endParaRPr lang="pl-PL" sz="1400" dirty="0" smtClean="0"/>
          </a:p>
          <a:p>
            <a:pPr algn="just"/>
            <a:r>
              <a:rPr lang="en-US" sz="1400" dirty="0" smtClean="0"/>
              <a:t>[4] </a:t>
            </a:r>
            <a:r>
              <a:rPr lang="en-US" sz="1400" dirty="0" err="1" smtClean="0"/>
              <a:t>M.Yu</a:t>
            </a:r>
            <a:r>
              <a:rPr lang="en-US" sz="1400" dirty="0" smtClean="0"/>
              <a:t>. </a:t>
            </a:r>
            <a:r>
              <a:rPr lang="en-US" sz="1400" dirty="0" err="1" smtClean="0"/>
              <a:t>Artiushenko</a:t>
            </a:r>
            <a:r>
              <a:rPr lang="en-US" sz="1400" dirty="0" smtClean="0"/>
              <a:t>, A.A. </a:t>
            </a:r>
            <a:r>
              <a:rPr lang="en-US" sz="1400" dirty="0" err="1" smtClean="0"/>
              <a:t>Baldin</a:t>
            </a:r>
            <a:r>
              <a:rPr lang="en-US" sz="1400" dirty="0" smtClean="0"/>
              <a:t>, A.I. </a:t>
            </a:r>
            <a:r>
              <a:rPr lang="en-US" sz="1400" dirty="0" err="1" smtClean="0"/>
              <a:t>Berlev</a:t>
            </a:r>
            <a:r>
              <a:rPr lang="en-US" sz="1400" dirty="0" smtClean="0"/>
              <a:t>, V.V. </a:t>
            </a:r>
            <a:r>
              <a:rPr lang="en-US" sz="1400" dirty="0" err="1" smtClean="0"/>
              <a:t>Chilap</a:t>
            </a:r>
            <a:r>
              <a:rPr lang="en-US" sz="1400" dirty="0" smtClean="0"/>
              <a:t>, O. </a:t>
            </a:r>
            <a:r>
              <a:rPr lang="en-US" sz="1400" dirty="0" err="1" smtClean="0"/>
              <a:t>Dalkhajav</a:t>
            </a:r>
            <a:r>
              <a:rPr lang="en-US" sz="1400" dirty="0" smtClean="0"/>
              <a:t>, V.V. </a:t>
            </a:r>
            <a:r>
              <a:rPr lang="en-US" sz="1400" dirty="0" err="1" smtClean="0"/>
              <a:t>Sotnikov</a:t>
            </a:r>
            <a:r>
              <a:rPr lang="en-US" sz="1400" dirty="0" smtClean="0"/>
              <a:t>, S.I. </a:t>
            </a:r>
            <a:r>
              <a:rPr lang="en-US" sz="1400" dirty="0" err="1" smtClean="0"/>
              <a:t>Tyutyunnikov</a:t>
            </a:r>
            <a:r>
              <a:rPr lang="en-US" sz="1400" dirty="0" smtClean="0"/>
              <a:t>, V.A. Voronk1, A.A. </a:t>
            </a:r>
            <a:r>
              <a:rPr lang="en-US" sz="1400" dirty="0" err="1" smtClean="0"/>
              <a:t>Zhadan</a:t>
            </a:r>
            <a:r>
              <a:rPr lang="en-US" sz="1400" b="1" dirty="0" smtClean="0"/>
              <a:t>;</a:t>
            </a:r>
            <a:r>
              <a:rPr lang="en-US" sz="1400" b="1" i="1" dirty="0" smtClean="0"/>
              <a:t> </a:t>
            </a:r>
            <a:r>
              <a:rPr lang="en-US" sz="1400" dirty="0" smtClean="0"/>
              <a:t>Comparison of neutron-physical </a:t>
            </a:r>
            <a:r>
              <a:rPr lang="en-US" sz="1400" dirty="0" err="1" smtClean="0"/>
              <a:t>characterictics</a:t>
            </a:r>
            <a:r>
              <a:rPr lang="en-US" sz="1400" dirty="0" smtClean="0"/>
              <a:t> of uranium target of assembly „QUINTA” irradiated by relativistic deuterons and </a:t>
            </a:r>
            <a:r>
              <a:rPr lang="en-US" sz="1400" baseline="30000" dirty="0" smtClean="0"/>
              <a:t>12</a:t>
            </a:r>
            <a:r>
              <a:rPr lang="en-US" sz="1400" dirty="0" smtClean="0"/>
              <a:t>Cnuclei</a:t>
            </a:r>
            <a:r>
              <a:rPr lang="en-US" sz="1400" b="1" dirty="0" smtClean="0"/>
              <a:t>; </a:t>
            </a:r>
            <a:r>
              <a:rPr lang="en-US" sz="1400" dirty="0" smtClean="0"/>
              <a:t>ISSN 1562-6016. </a:t>
            </a:r>
            <a:r>
              <a:rPr lang="pl-PL" sz="1400" dirty="0" err="1" smtClean="0"/>
              <a:t>ВАНТ</a:t>
            </a:r>
            <a:r>
              <a:rPr lang="en-US" sz="1400" dirty="0" smtClean="0"/>
              <a:t>. 2016. №3(103)</a:t>
            </a:r>
            <a:endParaRPr lang="pl-PL" sz="1400" dirty="0" smtClean="0"/>
          </a:p>
          <a:p>
            <a:endParaRPr lang="pl-PL" sz="1400" dirty="0"/>
          </a:p>
        </p:txBody>
      </p:sp>
      <p:sp>
        <p:nvSpPr>
          <p:cNvPr id="4" name="Symbol zastępczy stopki 3"/>
          <p:cNvSpPr>
            <a:spLocks noGrp="1"/>
          </p:cNvSpPr>
          <p:nvPr>
            <p:ph type="ftr" sz="quarter" idx="11"/>
          </p:nvPr>
        </p:nvSpPr>
        <p:spPr>
          <a:xfrm>
            <a:off x="2555776"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41</a:t>
            </a:fld>
            <a:endParaRPr lang="pl-PL"/>
          </a:p>
        </p:txBody>
      </p:sp>
      <p:pic>
        <p:nvPicPr>
          <p:cNvPr id="6"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ytuł 1"/>
          <p:cNvSpPr>
            <a:spLocks noGrp="1"/>
          </p:cNvSpPr>
          <p:nvPr>
            <p:ph type="title"/>
          </p:nvPr>
        </p:nvSpPr>
        <p:spPr/>
        <p:txBody>
          <a:bodyPr/>
          <a:lstStyle/>
          <a:p>
            <a:r>
              <a:rPr lang="pl-PL" sz="2000" dirty="0" smtClean="0"/>
              <a:t>5</a:t>
            </a:r>
            <a:r>
              <a:rPr lang="en-US" sz="2000" dirty="0" smtClean="0"/>
              <a:t>. References.</a:t>
            </a:r>
            <a:endParaRPr lang="pl-PL" sz="2000" dirty="0" smtClean="0"/>
          </a:p>
        </p:txBody>
      </p:sp>
      <p:sp>
        <p:nvSpPr>
          <p:cNvPr id="38915" name="Symbol zastępczy zawartości 2"/>
          <p:cNvSpPr>
            <a:spLocks noGrp="1"/>
          </p:cNvSpPr>
          <p:nvPr>
            <p:ph idx="1"/>
          </p:nvPr>
        </p:nvSpPr>
        <p:spPr/>
        <p:txBody>
          <a:bodyPr/>
          <a:lstStyle/>
          <a:p>
            <a:pPr algn="just"/>
            <a:r>
              <a:rPr lang="pl-PL" sz="1600" dirty="0" smtClean="0"/>
              <a:t>[</a:t>
            </a:r>
            <a:r>
              <a:rPr lang="en-US" sz="1600" dirty="0" smtClean="0"/>
              <a:t>5] B. </a:t>
            </a:r>
            <a:r>
              <a:rPr lang="en-US" sz="1600" dirty="0" err="1" smtClean="0"/>
              <a:t>Valentin</a:t>
            </a:r>
            <a:r>
              <a:rPr lang="en-US" sz="1600" dirty="0" smtClean="0"/>
              <a:t>, H. </a:t>
            </a:r>
            <a:r>
              <a:rPr lang="en-US" sz="1600" dirty="0" err="1" smtClean="0"/>
              <a:t>Palancher</a:t>
            </a:r>
            <a:r>
              <a:rPr lang="en-US" sz="1600" dirty="0" smtClean="0"/>
              <a:t>, C. </a:t>
            </a:r>
            <a:r>
              <a:rPr lang="en-US" sz="1600" dirty="0" err="1" smtClean="0"/>
              <a:t>Yver</a:t>
            </a:r>
            <a:r>
              <a:rPr lang="en-US" sz="1600" dirty="0" smtClean="0"/>
              <a:t>, V. </a:t>
            </a:r>
            <a:r>
              <a:rPr lang="en-US" sz="1600" dirty="0" err="1" smtClean="0"/>
              <a:t>Garat</a:t>
            </a:r>
            <a:r>
              <a:rPr lang="en-US" sz="1600" dirty="0" smtClean="0"/>
              <a:t>, S. </a:t>
            </a:r>
            <a:r>
              <a:rPr lang="en-US" sz="1600" dirty="0" err="1" smtClean="0"/>
              <a:t>Massara</a:t>
            </a:r>
            <a:r>
              <a:rPr lang="en-US" sz="1600" dirty="0" smtClean="0"/>
              <a:t>, “Heterogeneous Minor Actinide Transmutation on a UO2 blanket and on (</a:t>
            </a:r>
            <a:r>
              <a:rPr lang="en-US" sz="1600" dirty="0" err="1" smtClean="0"/>
              <a:t>U,Pu</a:t>
            </a:r>
            <a:r>
              <a:rPr lang="en-US" sz="1600" dirty="0" smtClean="0"/>
              <a:t>)O2 fuel in a SFR – Preliminary design of pin and assembly”, Proc. Int. Conf. GLOBAL 2009, Paris, France, Sept. 6-11, 2009. </a:t>
            </a:r>
            <a:endParaRPr lang="pl-PL" sz="1600" dirty="0" smtClean="0"/>
          </a:p>
          <a:p>
            <a:pPr algn="just"/>
            <a:r>
              <a:rPr lang="en-US" sz="1600" dirty="0" smtClean="0"/>
              <a:t>[6]  </a:t>
            </a:r>
            <a:r>
              <a:rPr lang="en-US" sz="1600" dirty="0" err="1" smtClean="0"/>
              <a:t>Syriac</a:t>
            </a:r>
            <a:r>
              <a:rPr lang="en-US" sz="1600" dirty="0" smtClean="0"/>
              <a:t> BEJAOUI, </a:t>
            </a:r>
            <a:r>
              <a:rPr lang="en-US" sz="1600" dirty="0" err="1" smtClean="0"/>
              <a:t>Elio</a:t>
            </a:r>
            <a:r>
              <a:rPr lang="en-US" sz="1600" dirty="0" smtClean="0"/>
              <a:t> D’AGATA, Ralph HANIA, Thierry LAMBERT, </a:t>
            </a:r>
            <a:r>
              <a:rPr lang="en-US" sz="1600" dirty="0" err="1" smtClean="0"/>
              <a:t>Stéphane</a:t>
            </a:r>
            <a:r>
              <a:rPr lang="en-US" sz="1600" dirty="0" smtClean="0"/>
              <a:t> BENDOTTI, </a:t>
            </a:r>
            <a:r>
              <a:rPr lang="en-US" sz="1600" dirty="0" err="1" smtClean="0"/>
              <a:t>Cédric</a:t>
            </a:r>
            <a:r>
              <a:rPr lang="en-US" sz="1600" dirty="0" smtClean="0"/>
              <a:t> NEYROUD, Nathalie HERLET, Jean-Marc BONNEROT ;</a:t>
            </a:r>
            <a:r>
              <a:rPr lang="en-US" sz="1600" b="1" dirty="0" smtClean="0"/>
              <a:t> </a:t>
            </a:r>
            <a:r>
              <a:rPr lang="en-US" sz="1600" dirty="0" smtClean="0"/>
              <a:t>Americium-Bearing Blanket Separate-effect </a:t>
            </a:r>
            <a:r>
              <a:rPr lang="en-US" sz="1600" dirty="0" err="1" smtClean="0"/>
              <a:t>Experiments:MARIOS</a:t>
            </a:r>
            <a:r>
              <a:rPr lang="en-US" sz="1600" dirty="0" smtClean="0"/>
              <a:t> and DIAMINO Irradiations; Proceedings of GLOBAL 2011 </a:t>
            </a:r>
            <a:r>
              <a:rPr lang="en-US" sz="1600" dirty="0" err="1" smtClean="0"/>
              <a:t>Makuhari</a:t>
            </a:r>
            <a:r>
              <a:rPr lang="en-US" sz="1600" dirty="0" smtClean="0"/>
              <a:t>, Japan, Dec. 11-16, 2011 Paper No. 503621</a:t>
            </a:r>
            <a:endParaRPr lang="pl-PL" sz="1600" dirty="0" smtClean="0"/>
          </a:p>
          <a:p>
            <a:pPr algn="just"/>
            <a:endParaRPr lang="pl-PL" sz="1600" dirty="0" smtClean="0"/>
          </a:p>
        </p:txBody>
      </p:sp>
      <p:sp>
        <p:nvSpPr>
          <p:cNvPr id="4" name="Symbol zastępczy stopki 3"/>
          <p:cNvSpPr>
            <a:spLocks noGrp="1"/>
          </p:cNvSpPr>
          <p:nvPr>
            <p:ph type="ftr" sz="quarter" idx="11"/>
          </p:nvPr>
        </p:nvSpPr>
        <p:spPr>
          <a:xfrm>
            <a:off x="3124200" y="6248400"/>
            <a:ext cx="4616450" cy="457200"/>
          </a:xfrm>
        </p:spPr>
        <p:txBody>
          <a:bodyPr/>
          <a:lstStyle/>
          <a:p>
            <a:pPr>
              <a:defRPr/>
            </a:pPr>
            <a:r>
              <a:rPr lang="pl-PL" dirty="0" smtClean="0"/>
              <a:t>M. Szuta</a:t>
            </a:r>
          </a:p>
          <a:p>
            <a:pPr>
              <a:defRPr/>
            </a:pPr>
            <a:r>
              <a:rPr lang="pl-PL" dirty="0" smtClean="0"/>
              <a:t>National Centre for </a:t>
            </a:r>
            <a:r>
              <a:rPr lang="en-US" dirty="0" smtClean="0"/>
              <a:t>Nuclear Research, </a:t>
            </a:r>
            <a:r>
              <a:rPr lang="pl-PL" dirty="0" smtClean="0"/>
              <a:t>Poland </a:t>
            </a:r>
          </a:p>
        </p:txBody>
      </p:sp>
      <p:sp>
        <p:nvSpPr>
          <p:cNvPr id="5" name="Symbol zastępczy numeru slajdu 4"/>
          <p:cNvSpPr>
            <a:spLocks noGrp="1"/>
          </p:cNvSpPr>
          <p:nvPr>
            <p:ph type="sldNum" sz="quarter" idx="12"/>
          </p:nvPr>
        </p:nvSpPr>
        <p:spPr/>
        <p:txBody>
          <a:bodyPr/>
          <a:lstStyle/>
          <a:p>
            <a:pPr>
              <a:defRPr/>
            </a:pPr>
            <a:fld id="{43CCF1E0-C984-4B61-9978-17383EECF28E}" type="slidenum">
              <a:rPr lang="pl-PL" smtClean="0"/>
              <a:pPr>
                <a:defRPr/>
              </a:pPr>
              <a:t>42</a:t>
            </a:fld>
            <a:endParaRPr lang="pl-PL"/>
          </a:p>
        </p:txBody>
      </p:sp>
      <p:pic>
        <p:nvPicPr>
          <p:cNvPr id="8"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ftr" sz="quarter" idx="11"/>
          </p:nvPr>
        </p:nvSpPr>
        <p:spPr>
          <a:xfrm>
            <a:off x="2555875" y="6248400"/>
            <a:ext cx="3463925" cy="457200"/>
          </a:xfrm>
        </p:spPr>
        <p:txBody>
          <a:bodyPr/>
          <a:lstStyle/>
          <a:p>
            <a:pPr>
              <a:defRPr/>
            </a:pPr>
            <a:r>
              <a:rPr lang="pl-PL" dirty="0" smtClean="0"/>
              <a:t>M. Szuta</a:t>
            </a:r>
          </a:p>
          <a:p>
            <a:pPr>
              <a:defRPr/>
            </a:pPr>
            <a:r>
              <a:rPr lang="pl-PL" dirty="0" smtClean="0"/>
              <a:t>National Centre for </a:t>
            </a:r>
            <a:r>
              <a:rPr lang="en-US" dirty="0" smtClean="0"/>
              <a:t>Nuclear Research, </a:t>
            </a:r>
            <a:r>
              <a:rPr lang="pl-PL" dirty="0" smtClean="0"/>
              <a:t>Poland </a:t>
            </a:r>
          </a:p>
        </p:txBody>
      </p:sp>
      <p:sp>
        <p:nvSpPr>
          <p:cNvPr id="31747" name="Rectangle 6"/>
          <p:cNvSpPr>
            <a:spLocks noGrp="1" noChangeArrowheads="1"/>
          </p:cNvSpPr>
          <p:nvPr>
            <p:ph type="sldNum" sz="quarter" idx="12"/>
          </p:nvPr>
        </p:nvSpPr>
        <p:spPr/>
        <p:txBody>
          <a:bodyPr/>
          <a:lstStyle/>
          <a:p>
            <a:pPr>
              <a:defRPr/>
            </a:pPr>
            <a:fld id="{1FF6F8D6-7C99-42DF-A469-AEB75FEF212C}" type="slidenum">
              <a:rPr lang="pl-PL" smtClean="0"/>
              <a:pPr>
                <a:defRPr/>
              </a:pPr>
              <a:t>43</a:t>
            </a:fld>
            <a:endParaRPr lang="pl-PL" smtClean="0"/>
          </a:p>
        </p:txBody>
      </p:sp>
      <p:sp>
        <p:nvSpPr>
          <p:cNvPr id="39940" name="Symbol zastępczy numeru slajdu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4D66436B-6016-4488-9F06-BBF1E0D83A06}" type="slidenum">
              <a:rPr lang="pl-PL" sz="1400"/>
              <a:pPr algn="r"/>
              <a:t>43</a:t>
            </a:fld>
            <a:endParaRPr lang="pl-PL" sz="1400"/>
          </a:p>
        </p:txBody>
      </p:sp>
      <p:sp>
        <p:nvSpPr>
          <p:cNvPr id="39942" name="Rectangle 3"/>
          <p:cNvSpPr>
            <a:spLocks noGrp="1" noChangeArrowheads="1"/>
          </p:cNvSpPr>
          <p:nvPr>
            <p:ph type="title"/>
          </p:nvPr>
        </p:nvSpPr>
        <p:spPr/>
        <p:txBody>
          <a:bodyPr/>
          <a:lstStyle/>
          <a:p>
            <a:pPr eaLnBrk="1" hangingPunct="1"/>
            <a:endParaRPr lang="en-GB" smtClean="0"/>
          </a:p>
        </p:txBody>
      </p:sp>
      <p:sp>
        <p:nvSpPr>
          <p:cNvPr id="39943" name="Rectangle 4"/>
          <p:cNvSpPr>
            <a:spLocks noGrp="1" noChangeArrowheads="1"/>
          </p:cNvSpPr>
          <p:nvPr>
            <p:ph type="body" idx="1"/>
          </p:nvPr>
        </p:nvSpPr>
        <p:spPr>
          <a:xfrm>
            <a:off x="611188" y="1835150"/>
            <a:ext cx="7772400" cy="4114800"/>
          </a:xfrm>
        </p:spPr>
        <p:txBody>
          <a:bodyPr/>
          <a:lstStyle/>
          <a:p>
            <a:pPr eaLnBrk="1" hangingPunct="1"/>
            <a:endParaRPr lang="pl-PL" smtClean="0"/>
          </a:p>
          <a:p>
            <a:pPr eaLnBrk="1" hangingPunct="1"/>
            <a:r>
              <a:rPr lang="pl-PL" sz="4000" smtClean="0"/>
              <a:t>     </a:t>
            </a:r>
            <a:r>
              <a:rPr lang="en-GB" sz="4000" smtClean="0"/>
              <a:t>Thank you for </a:t>
            </a:r>
            <a:r>
              <a:rPr lang="en-US" sz="4000" smtClean="0"/>
              <a:t>the attention.</a:t>
            </a:r>
            <a:endParaRPr lang="pl-PL" sz="4000" smtClean="0"/>
          </a:p>
        </p:txBody>
      </p:sp>
      <p:pic>
        <p:nvPicPr>
          <p:cNvPr id="39945" name="Picture 2" descr="Znalezione obrazy dla zapytania ncbj logo"/>
          <p:cNvPicPr>
            <a:picLocks noChangeAspect="1" noChangeArrowheads="1"/>
          </p:cNvPicPr>
          <p:nvPr/>
        </p:nvPicPr>
        <p:blipFill>
          <a:blip r:embed="rId2" cstate="print"/>
          <a:srcRect l="23901" t="24570" r="24934" b="22635"/>
          <a:stretch>
            <a:fillRect/>
          </a:stretch>
        </p:blipFill>
        <p:spPr bwMode="auto">
          <a:xfrm>
            <a:off x="3563888" y="3356992"/>
            <a:ext cx="1479550" cy="2160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2"/>
          <p:cNvSpPr>
            <a:spLocks/>
          </p:cNvSpPr>
          <p:nvPr/>
        </p:nvSpPr>
        <p:spPr bwMode="auto">
          <a:xfrm>
            <a:off x="642938" y="142875"/>
            <a:ext cx="7991475" cy="837853"/>
          </a:xfrm>
          <a:prstGeom prst="rect">
            <a:avLst/>
          </a:prstGeom>
          <a:noFill/>
          <a:ln w="9525">
            <a:noFill/>
            <a:miter lim="800000"/>
            <a:headEnd/>
            <a:tailEnd/>
          </a:ln>
        </p:spPr>
        <p:txBody>
          <a:bodyPr anchor="b"/>
          <a:lstStyle/>
          <a:p>
            <a:pPr algn="ctr" eaLnBrk="1" hangingPunct="1">
              <a:buFontTx/>
              <a:buNone/>
            </a:pPr>
            <a:r>
              <a:rPr lang="en-US" sz="2000" dirty="0" smtClean="0"/>
              <a:t>1. Introduction      </a:t>
            </a:r>
          </a:p>
          <a:p>
            <a:pPr algn="ctr" eaLnBrk="1" hangingPunct="1">
              <a:buFontTx/>
              <a:buNone/>
            </a:pPr>
            <a:r>
              <a:rPr lang="pl-PL" sz="2000" dirty="0" smtClean="0"/>
              <a:t>1.1</a:t>
            </a:r>
            <a:r>
              <a:rPr lang="en-US" sz="2000" dirty="0" smtClean="0"/>
              <a:t>. Fast neutron fluency measurement methods</a:t>
            </a:r>
            <a:r>
              <a:rPr lang="pl-PL" sz="1800" dirty="0" smtClean="0"/>
              <a:t>.</a:t>
            </a:r>
          </a:p>
        </p:txBody>
      </p:sp>
      <p:pic>
        <p:nvPicPr>
          <p:cNvPr id="11267" name="Picture 11"/>
          <p:cNvPicPr>
            <a:picLocks noChangeAspect="1" noChangeArrowheads="1"/>
          </p:cNvPicPr>
          <p:nvPr/>
        </p:nvPicPr>
        <p:blipFill>
          <a:blip r:embed="rId3" cstate="print"/>
          <a:srcRect/>
          <a:stretch>
            <a:fillRect/>
          </a:stretch>
        </p:blipFill>
        <p:spPr bwMode="auto">
          <a:xfrm>
            <a:off x="611560" y="1340768"/>
            <a:ext cx="2188711" cy="2196000"/>
          </a:xfrm>
          <a:prstGeom prst="rect">
            <a:avLst/>
          </a:prstGeom>
          <a:noFill/>
          <a:ln w="9525">
            <a:noFill/>
            <a:miter lim="800000"/>
            <a:headEnd/>
            <a:tailEnd/>
          </a:ln>
        </p:spPr>
      </p:pic>
      <p:sp>
        <p:nvSpPr>
          <p:cNvPr id="11268" name="Text Box 12"/>
          <p:cNvSpPr txBox="1">
            <a:spLocks noChangeArrowheads="1"/>
          </p:cNvSpPr>
          <p:nvPr/>
        </p:nvSpPr>
        <p:spPr bwMode="auto">
          <a:xfrm>
            <a:off x="3491880" y="1556792"/>
            <a:ext cx="4714875" cy="923330"/>
          </a:xfrm>
          <a:prstGeom prst="rect">
            <a:avLst/>
          </a:prstGeom>
          <a:noFill/>
          <a:ln w="9525">
            <a:noFill/>
            <a:miter lim="800000"/>
            <a:headEnd/>
            <a:tailEnd/>
          </a:ln>
        </p:spPr>
        <p:txBody>
          <a:bodyPr wrap="square">
            <a:spAutoFit/>
          </a:bodyPr>
          <a:lstStyle/>
          <a:p>
            <a:pPr algn="l">
              <a:spcBef>
                <a:spcPct val="50000"/>
              </a:spcBef>
            </a:pPr>
            <a:r>
              <a:rPr lang="en-US" sz="1400" dirty="0"/>
              <a:t>R = 60 </a:t>
            </a:r>
            <a:r>
              <a:rPr lang="en-US" sz="1400" dirty="0" smtClean="0"/>
              <a:t>cm</a:t>
            </a:r>
            <a:r>
              <a:rPr lang="pl-PL" sz="1400" dirty="0" smtClean="0"/>
              <a:t>, </a:t>
            </a:r>
            <a:r>
              <a:rPr lang="en-US" sz="1400" dirty="0" smtClean="0"/>
              <a:t> L</a:t>
            </a:r>
            <a:r>
              <a:rPr lang="en-US" sz="1400" dirty="0"/>
              <a:t>= 110 </a:t>
            </a:r>
            <a:r>
              <a:rPr lang="en-US" sz="1400" dirty="0" smtClean="0"/>
              <a:t>cm</a:t>
            </a:r>
            <a:r>
              <a:rPr lang="pl-PL" sz="1400" dirty="0" smtClean="0"/>
              <a:t>, </a:t>
            </a:r>
            <a:r>
              <a:rPr lang="en-US" sz="1400" dirty="0" err="1" smtClean="0"/>
              <a:t>k</a:t>
            </a:r>
            <a:r>
              <a:rPr lang="en-US" sz="1400" baseline="-25000" dirty="0" err="1" smtClean="0"/>
              <a:t>eff</a:t>
            </a:r>
            <a:r>
              <a:rPr lang="ru-RU" sz="1400" dirty="0" smtClean="0"/>
              <a:t> </a:t>
            </a:r>
            <a:r>
              <a:rPr lang="en-US" sz="1400" dirty="0"/>
              <a:t>~ 0.23 </a:t>
            </a:r>
            <a:r>
              <a:rPr lang="en-US" sz="1400" dirty="0" smtClean="0"/>
              <a:t>  </a:t>
            </a:r>
            <a:endParaRPr lang="pl-PL" sz="1400" dirty="0" smtClean="0"/>
          </a:p>
          <a:p>
            <a:pPr algn="l">
              <a:spcBef>
                <a:spcPct val="50000"/>
              </a:spcBef>
            </a:pPr>
            <a:r>
              <a:rPr lang="en-US" dirty="0" smtClean="0"/>
              <a:t>(</a:t>
            </a:r>
            <a:r>
              <a:rPr lang="en-US" sz="1600" i="1" dirty="0"/>
              <a:t>V.S. </a:t>
            </a:r>
            <a:r>
              <a:rPr lang="en-US" sz="1600" i="1" dirty="0" err="1"/>
              <a:t>Pronskich</a:t>
            </a:r>
            <a:r>
              <a:rPr lang="en-US" sz="1600" i="1" dirty="0"/>
              <a:t> et al.  // Annals of Nuclear Energy.  2017, v. 109, p. 692-697</a:t>
            </a:r>
            <a:r>
              <a:rPr lang="en-US" sz="1600" dirty="0"/>
              <a:t>)</a:t>
            </a:r>
            <a:endParaRPr lang="ru-RU" sz="1600" dirty="0"/>
          </a:p>
        </p:txBody>
      </p:sp>
      <p:sp>
        <p:nvSpPr>
          <p:cNvPr id="11270" name="Text Box 17"/>
          <p:cNvSpPr txBox="1">
            <a:spLocks noChangeArrowheads="1"/>
          </p:cNvSpPr>
          <p:nvPr/>
        </p:nvSpPr>
        <p:spPr bwMode="auto">
          <a:xfrm>
            <a:off x="4356100" y="2636838"/>
            <a:ext cx="3887788" cy="581025"/>
          </a:xfrm>
          <a:prstGeom prst="rect">
            <a:avLst/>
          </a:prstGeom>
          <a:noFill/>
          <a:ln w="9525">
            <a:noFill/>
            <a:miter lim="800000"/>
            <a:headEnd/>
            <a:tailEnd/>
          </a:ln>
        </p:spPr>
        <p:txBody>
          <a:bodyPr>
            <a:spAutoFit/>
          </a:bodyPr>
          <a:lstStyle/>
          <a:p>
            <a:pPr algn="ctr">
              <a:spcBef>
                <a:spcPct val="50000"/>
              </a:spcBef>
            </a:pPr>
            <a:r>
              <a:rPr lang="en-US" sz="1600" dirty="0" smtClean="0"/>
              <a:t>Neutron spectrum in uranium target     MCNP</a:t>
            </a:r>
            <a:r>
              <a:rPr lang="pl-PL" sz="1600" dirty="0" smtClean="0"/>
              <a:t>X, </a:t>
            </a:r>
            <a:r>
              <a:rPr lang="ru-RU" sz="1600" dirty="0" smtClean="0"/>
              <a:t>8 </a:t>
            </a:r>
            <a:r>
              <a:rPr lang="en-US" sz="1600" dirty="0" err="1" smtClean="0"/>
              <a:t>GeV</a:t>
            </a:r>
            <a:r>
              <a:rPr lang="ru-RU" sz="1600" dirty="0" smtClean="0"/>
              <a:t> </a:t>
            </a:r>
            <a:r>
              <a:rPr lang="en-US" sz="1600" dirty="0"/>
              <a:t>deuterons</a:t>
            </a:r>
            <a:endParaRPr lang="ru-RU" sz="1600" dirty="0"/>
          </a:p>
        </p:txBody>
      </p:sp>
      <p:sp>
        <p:nvSpPr>
          <p:cNvPr id="11271" name="Text Box 21"/>
          <p:cNvSpPr txBox="1">
            <a:spLocks noChangeArrowheads="1"/>
          </p:cNvSpPr>
          <p:nvPr/>
        </p:nvSpPr>
        <p:spPr bwMode="auto">
          <a:xfrm>
            <a:off x="323850" y="3573463"/>
            <a:ext cx="3168650" cy="2477601"/>
          </a:xfrm>
          <a:prstGeom prst="rect">
            <a:avLst/>
          </a:prstGeom>
          <a:noFill/>
          <a:ln w="9525">
            <a:noFill/>
            <a:miter lim="800000"/>
            <a:headEnd/>
            <a:tailEnd/>
          </a:ln>
        </p:spPr>
        <p:txBody>
          <a:bodyPr>
            <a:spAutoFit/>
          </a:bodyPr>
          <a:lstStyle/>
          <a:p>
            <a:pPr algn="just">
              <a:spcBef>
                <a:spcPct val="50000"/>
              </a:spcBef>
            </a:pPr>
            <a:r>
              <a:rPr lang="en-US" sz="1400" dirty="0"/>
              <a:t>Most of the neutrons in the neutron spectrum generated in the uranium target are concentrated in the energy range from tens of </a:t>
            </a:r>
            <a:r>
              <a:rPr lang="en-US" sz="1400" dirty="0" err="1"/>
              <a:t>keV</a:t>
            </a:r>
            <a:r>
              <a:rPr lang="en-US" sz="1400" dirty="0"/>
              <a:t> to ~ 100 </a:t>
            </a:r>
            <a:r>
              <a:rPr lang="en-US" sz="1400" dirty="0" err="1"/>
              <a:t>MeV</a:t>
            </a:r>
            <a:endParaRPr lang="en-US" sz="1400" dirty="0"/>
          </a:p>
          <a:p>
            <a:pPr algn="l">
              <a:spcBef>
                <a:spcPct val="50000"/>
              </a:spcBef>
            </a:pPr>
            <a:r>
              <a:rPr lang="en-US" sz="1400" dirty="0"/>
              <a:t>238U</a:t>
            </a:r>
            <a:r>
              <a:rPr lang="ru-RU" sz="1400" dirty="0"/>
              <a:t>(</a:t>
            </a:r>
            <a:r>
              <a:rPr lang="en-US" sz="1400" dirty="0" err="1"/>
              <a:t>n,f</a:t>
            </a:r>
            <a:r>
              <a:rPr lang="ru-RU" sz="1400" dirty="0"/>
              <a:t>)</a:t>
            </a:r>
            <a:r>
              <a:rPr lang="en-US" sz="1400" dirty="0"/>
              <a:t> – neutron energy</a:t>
            </a:r>
            <a:r>
              <a:rPr lang="ru-RU" sz="1400" dirty="0"/>
              <a:t> </a:t>
            </a:r>
            <a:r>
              <a:rPr lang="en-US" sz="1400" dirty="0"/>
              <a:t>&gt; </a:t>
            </a:r>
            <a:r>
              <a:rPr lang="ru-RU" sz="1400" dirty="0"/>
              <a:t>1 </a:t>
            </a:r>
            <a:r>
              <a:rPr lang="en-US" sz="1400" dirty="0" err="1"/>
              <a:t>MeV</a:t>
            </a:r>
            <a:endParaRPr lang="en-US" sz="1400" dirty="0"/>
          </a:p>
          <a:p>
            <a:pPr algn="just">
              <a:spcBef>
                <a:spcPct val="50000"/>
              </a:spcBef>
            </a:pPr>
            <a:r>
              <a:rPr lang="en-US" sz="1400" dirty="0"/>
              <a:t>The neutron spectrum also contains a fast component, which is essential for transmutation via fast fission and other reactions.</a:t>
            </a:r>
            <a:endParaRPr lang="ru-RU" sz="1400" dirty="0"/>
          </a:p>
          <a:p>
            <a:pPr algn="l">
              <a:spcBef>
                <a:spcPct val="50000"/>
              </a:spcBef>
            </a:pPr>
            <a:endParaRPr lang="ru-RU" dirty="0"/>
          </a:p>
        </p:txBody>
      </p:sp>
      <p:sp>
        <p:nvSpPr>
          <p:cNvPr id="2" name="Slide Number Placeholder 1"/>
          <p:cNvSpPr>
            <a:spLocks noGrp="1"/>
          </p:cNvSpPr>
          <p:nvPr>
            <p:ph type="sldNum" sz="quarter" idx="11"/>
          </p:nvPr>
        </p:nvSpPr>
        <p:spPr>
          <a:xfrm>
            <a:off x="8172400" y="6237312"/>
            <a:ext cx="504056" cy="360040"/>
          </a:xfrm>
        </p:spPr>
        <p:txBody>
          <a:bodyPr/>
          <a:lstStyle/>
          <a:p>
            <a:pPr>
              <a:defRPr/>
            </a:pPr>
            <a:fld id="{1C4EDF24-6B30-4BDC-AAD4-B1E4866088A4}" type="slidenum">
              <a:rPr lang="ru-RU" smtClean="0"/>
              <a:pPr>
                <a:defRPr/>
              </a:pPr>
              <a:t>5</a:t>
            </a:fld>
            <a:endParaRPr lang="ru-RU" dirty="0"/>
          </a:p>
        </p:txBody>
      </p:sp>
      <p:sp>
        <p:nvSpPr>
          <p:cNvPr id="11281" name="Text Box 14"/>
          <p:cNvSpPr txBox="1">
            <a:spLocks noChangeArrowheads="1"/>
          </p:cNvSpPr>
          <p:nvPr/>
        </p:nvSpPr>
        <p:spPr bwMode="auto">
          <a:xfrm>
            <a:off x="3203848" y="6381750"/>
            <a:ext cx="3528392" cy="523220"/>
          </a:xfrm>
          <a:prstGeom prst="rect">
            <a:avLst/>
          </a:prstGeom>
          <a:noFill/>
          <a:ln w="9525">
            <a:noFill/>
            <a:miter lim="800000"/>
            <a:headEnd/>
            <a:tailEnd/>
          </a:ln>
        </p:spPr>
        <p:txBody>
          <a:bodyPr wrap="square">
            <a:spAutoFit/>
          </a:bodyPr>
          <a:lstStyle/>
          <a:p>
            <a:pPr algn="ctr">
              <a:defRPr/>
            </a:pPr>
            <a:r>
              <a:rPr lang="en-US" sz="1400" dirty="0"/>
              <a:t>M. Szuta</a:t>
            </a:r>
          </a:p>
          <a:p>
            <a:pPr algn="ctr">
              <a:defRPr/>
            </a:pPr>
            <a:r>
              <a:rPr lang="en-US" sz="1400" dirty="0"/>
              <a:t>National Centre for Nuclear Research, Poland </a:t>
            </a:r>
          </a:p>
        </p:txBody>
      </p:sp>
      <p:sp>
        <p:nvSpPr>
          <p:cNvPr id="11306" name="Rectangle 42"/>
          <p:cNvSpPr>
            <a:spLocks noChangeArrowheads="1"/>
          </p:cNvSpPr>
          <p:nvPr/>
        </p:nvSpPr>
        <p:spPr bwMode="auto">
          <a:xfrm>
            <a:off x="5508625" y="5661025"/>
            <a:ext cx="2120900" cy="388938"/>
          </a:xfrm>
          <a:prstGeom prst="rect">
            <a:avLst/>
          </a:prstGeom>
          <a:solidFill>
            <a:srgbClr val="FFFFFF"/>
          </a:solidFill>
          <a:ln w="9525">
            <a:solidFill>
              <a:srgbClr val="FFFFFF"/>
            </a:solidFill>
            <a:miter lim="800000"/>
            <a:headEnd/>
            <a:tailEnd/>
          </a:ln>
        </p:spPr>
        <p:txBody>
          <a:bodyPr/>
          <a:lstStyle/>
          <a:p>
            <a:pPr>
              <a:spcAft>
                <a:spcPts val="1000"/>
              </a:spcAft>
            </a:pPr>
            <a:r>
              <a:rPr lang="en-US" sz="1400"/>
              <a:t>Neutron Energy, MeV</a:t>
            </a:r>
            <a:endParaRPr lang="ru-RU"/>
          </a:p>
        </p:txBody>
      </p:sp>
      <p:sp>
        <p:nvSpPr>
          <p:cNvPr id="11340" name="Rectangle 76"/>
          <p:cNvSpPr>
            <a:spLocks noChangeArrowheads="1"/>
          </p:cNvSpPr>
          <p:nvPr/>
        </p:nvSpPr>
        <p:spPr bwMode="auto">
          <a:xfrm rot="16200000">
            <a:off x="2807805" y="4257092"/>
            <a:ext cx="1800200" cy="432047"/>
          </a:xfrm>
          <a:prstGeom prst="rect">
            <a:avLst/>
          </a:prstGeom>
          <a:solidFill>
            <a:schemeClr val="bg1"/>
          </a:solidFill>
          <a:ln w="9525">
            <a:solidFill>
              <a:schemeClr val="bg1"/>
            </a:solidFill>
            <a:miter lim="800000"/>
            <a:headEnd/>
            <a:tailEnd/>
          </a:ln>
          <a:effectLst/>
        </p:spPr>
        <p:txBody>
          <a:bodyPr wrap="none" anchor="ctr"/>
          <a:lstStyle/>
          <a:p>
            <a:r>
              <a:rPr lang="en-US" sz="1600" dirty="0" smtClean="0"/>
              <a:t> </a:t>
            </a:r>
            <a:r>
              <a:rPr lang="en-US" sz="1600" dirty="0"/>
              <a:t>n/(cm2*deuteron)</a:t>
            </a:r>
            <a:endParaRPr lang="ru-RU" sz="1600" dirty="0"/>
          </a:p>
        </p:txBody>
      </p:sp>
      <p:sp>
        <p:nvSpPr>
          <p:cNvPr id="11363" name="Rectangle 99"/>
          <p:cNvSpPr>
            <a:spLocks noChangeArrowheads="1"/>
          </p:cNvSpPr>
          <p:nvPr/>
        </p:nvSpPr>
        <p:spPr bwMode="auto">
          <a:xfrm>
            <a:off x="5435600" y="6092825"/>
            <a:ext cx="2305050" cy="288925"/>
          </a:xfrm>
          <a:prstGeom prst="rect">
            <a:avLst/>
          </a:prstGeom>
          <a:solidFill>
            <a:schemeClr val="bg1"/>
          </a:solidFill>
          <a:ln w="9525">
            <a:solidFill>
              <a:schemeClr val="bg1"/>
            </a:solidFill>
            <a:miter lim="800000"/>
            <a:headEnd/>
            <a:tailEnd/>
          </a:ln>
          <a:effectLst/>
        </p:spPr>
        <p:txBody>
          <a:bodyPr wrap="none" anchor="ctr"/>
          <a:lstStyle/>
          <a:p>
            <a:r>
              <a:rPr lang="en-US" sz="1600"/>
              <a:t>Neutron Energy, MeV</a:t>
            </a:r>
            <a:endParaRPr lang="ru-RU" sz="1600"/>
          </a:p>
        </p:txBody>
      </p:sp>
      <p:grpSp>
        <p:nvGrpSpPr>
          <p:cNvPr id="3" name="Group 101"/>
          <p:cNvGrpSpPr>
            <a:grpSpLocks/>
          </p:cNvGrpSpPr>
          <p:nvPr/>
        </p:nvGrpSpPr>
        <p:grpSpPr bwMode="auto">
          <a:xfrm>
            <a:off x="3995738" y="3140968"/>
            <a:ext cx="4071937" cy="2835275"/>
            <a:chOff x="3102" y="7111"/>
            <a:chExt cx="6412" cy="4463"/>
          </a:xfrm>
        </p:grpSpPr>
        <p:pic>
          <p:nvPicPr>
            <p:cNvPr id="11366" name="Picture 6"/>
            <p:cNvPicPr>
              <a:picLocks noChangeAspect="1" noChangeArrowheads="1"/>
            </p:cNvPicPr>
            <p:nvPr/>
          </p:nvPicPr>
          <p:blipFill>
            <a:blip r:embed="rId4" cstate="print"/>
            <a:srcRect l="8257" t="8202" r="6079" b="11357"/>
            <a:stretch>
              <a:fillRect/>
            </a:stretch>
          </p:blipFill>
          <p:spPr bwMode="auto">
            <a:xfrm>
              <a:off x="3102" y="7111"/>
              <a:ext cx="6412" cy="4463"/>
            </a:xfrm>
            <a:prstGeom prst="rect">
              <a:avLst/>
            </a:prstGeom>
            <a:noFill/>
            <a:ln w="9525">
              <a:noFill/>
              <a:miter lim="800000"/>
              <a:headEnd/>
              <a:tailEnd/>
            </a:ln>
          </p:spPr>
        </p:pic>
        <p:sp>
          <p:nvSpPr>
            <p:cNvPr id="11367" name="Text Box 15"/>
            <p:cNvSpPr txBox="1">
              <a:spLocks noChangeArrowheads="1"/>
            </p:cNvSpPr>
            <p:nvPr/>
          </p:nvSpPr>
          <p:spPr bwMode="auto">
            <a:xfrm>
              <a:off x="8545" y="7347"/>
              <a:ext cx="454" cy="480"/>
            </a:xfrm>
            <a:prstGeom prst="rect">
              <a:avLst/>
            </a:prstGeom>
            <a:noFill/>
            <a:ln w="9525">
              <a:noFill/>
              <a:miter lim="800000"/>
              <a:headEnd/>
              <a:tailEnd/>
            </a:ln>
          </p:spPr>
          <p:txBody>
            <a:bodyPr/>
            <a:lstStyle/>
            <a:p>
              <a:pPr algn="l"/>
              <a:endParaRPr lang="ru-RU" dirty="0"/>
            </a:p>
          </p:txBody>
        </p:sp>
        <p:sp>
          <p:nvSpPr>
            <p:cNvPr id="11368" name="Rectangle 8"/>
            <p:cNvSpPr>
              <a:spLocks noChangeArrowheads="1"/>
            </p:cNvSpPr>
            <p:nvPr/>
          </p:nvSpPr>
          <p:spPr bwMode="auto">
            <a:xfrm>
              <a:off x="5741" y="7347"/>
              <a:ext cx="2045" cy="3630"/>
            </a:xfrm>
            <a:prstGeom prst="rect">
              <a:avLst/>
            </a:prstGeom>
            <a:solidFill>
              <a:srgbClr val="FE8637">
                <a:alpha val="27058"/>
              </a:srgbClr>
            </a:solidFill>
            <a:ln w="9525">
              <a:noFill/>
              <a:miter lim="800000"/>
              <a:headEnd/>
              <a:tailEnd/>
            </a:ln>
          </p:spPr>
          <p:txBody>
            <a:bodyPr anchor="ctr"/>
            <a:lstStyle/>
            <a:p>
              <a:endParaRPr lang="pl-PL"/>
            </a:p>
          </p:txBody>
        </p:sp>
        <p:sp>
          <p:nvSpPr>
            <p:cNvPr id="11370" name="Rectangle 16"/>
            <p:cNvSpPr>
              <a:spLocks noChangeArrowheads="1"/>
            </p:cNvSpPr>
            <p:nvPr/>
          </p:nvSpPr>
          <p:spPr bwMode="auto">
            <a:xfrm>
              <a:off x="8432" y="9790"/>
              <a:ext cx="454" cy="480"/>
            </a:xfrm>
            <a:prstGeom prst="rect">
              <a:avLst/>
            </a:prstGeom>
            <a:noFill/>
            <a:ln w="9525">
              <a:noFill/>
              <a:miter lim="800000"/>
              <a:headEnd/>
              <a:tailEnd/>
            </a:ln>
          </p:spPr>
          <p:txBody>
            <a:bodyPr/>
            <a:lstStyle/>
            <a:p>
              <a:pPr algn="l"/>
              <a:endParaRPr lang="ru-RU" dirty="0"/>
            </a:p>
          </p:txBody>
        </p:sp>
      </p:grpSp>
      <p:pic>
        <p:nvPicPr>
          <p:cNvPr id="19" name="Picture 2" descr="Znalezione obrazy dla zapytania ncbj logo"/>
          <p:cNvPicPr>
            <a:picLocks noChangeAspect="1" noChangeArrowheads="1"/>
          </p:cNvPicPr>
          <p:nvPr/>
        </p:nvPicPr>
        <p:blipFill>
          <a:blip r:embed="rId5"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ytuł 1"/>
          <p:cNvSpPr>
            <a:spLocks noGrp="1"/>
          </p:cNvSpPr>
          <p:nvPr>
            <p:ph type="title"/>
          </p:nvPr>
        </p:nvSpPr>
        <p:spPr/>
        <p:txBody>
          <a:bodyPr/>
          <a:lstStyle/>
          <a:p>
            <a:pPr eaLnBrk="1" hangingPunct="1"/>
            <a:r>
              <a:rPr lang="en-US" sz="2000" dirty="0" smtClean="0"/>
              <a:t>1. Introduction      </a:t>
            </a:r>
            <a:br>
              <a:rPr lang="en-US" sz="2000" dirty="0" smtClean="0"/>
            </a:br>
            <a:r>
              <a:rPr lang="pl-PL" sz="2000" dirty="0" smtClean="0"/>
              <a:t>1.1</a:t>
            </a:r>
            <a:r>
              <a:rPr lang="en-US" sz="2000" dirty="0" smtClean="0"/>
              <a:t>. Fast neutron fluency measurement methods</a:t>
            </a:r>
            <a:r>
              <a:rPr lang="pl-PL" sz="2000" dirty="0" smtClean="0"/>
              <a:t>.</a:t>
            </a:r>
            <a:r>
              <a:rPr lang="en-US" sz="2400" dirty="0" smtClean="0"/>
              <a:t> </a:t>
            </a:r>
            <a:endParaRPr lang="pl-PL" altLang="pl-PL" sz="2400" dirty="0" smtClean="0"/>
          </a:p>
        </p:txBody>
      </p:sp>
      <p:sp>
        <p:nvSpPr>
          <p:cNvPr id="2052" name="Symbol zastępczy zawartości 2"/>
          <p:cNvSpPr>
            <a:spLocks noGrp="1"/>
          </p:cNvSpPr>
          <p:nvPr>
            <p:ph idx="1"/>
          </p:nvPr>
        </p:nvSpPr>
        <p:spPr/>
        <p:txBody>
          <a:bodyPr/>
          <a:lstStyle/>
          <a:p>
            <a:pPr>
              <a:buFontTx/>
              <a:buNone/>
            </a:pPr>
            <a:endParaRPr lang="pl-PL" altLang="pl-PL" dirty="0" smtClean="0"/>
          </a:p>
        </p:txBody>
      </p:sp>
      <p:sp>
        <p:nvSpPr>
          <p:cNvPr id="4" name="Symbol zastępczy stopki 3"/>
          <p:cNvSpPr>
            <a:spLocks noGrp="1"/>
          </p:cNvSpPr>
          <p:nvPr>
            <p:ph type="ftr" sz="quarter" idx="11"/>
          </p:nvPr>
        </p:nvSpPr>
        <p:spPr>
          <a:xfrm>
            <a:off x="2771775" y="6248400"/>
            <a:ext cx="3744913" cy="457200"/>
          </a:xfrm>
        </p:spPr>
        <p:txBody>
          <a:bodyPr/>
          <a:lstStyle/>
          <a:p>
            <a:pPr>
              <a:defRPr/>
            </a:pPr>
            <a:r>
              <a:rPr lang="en-US" dirty="0" smtClean="0"/>
              <a:t>M. </a:t>
            </a:r>
            <a:r>
              <a:rPr lang="en-US" dirty="0" err="1" smtClean="0"/>
              <a:t>Szuta</a:t>
            </a:r>
            <a:endParaRPr lang="en-US" dirty="0" smtClean="0"/>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E108F780-2E92-4AE2-9694-8E6C7C80434D}" type="slidenum">
              <a:rPr lang="pl-PL" smtClean="0"/>
              <a:pPr>
                <a:defRPr/>
              </a:pPr>
              <a:t>6</a:t>
            </a:fld>
            <a:endParaRPr lang="pl-PL"/>
          </a:p>
        </p:txBody>
      </p:sp>
      <p:graphicFrame>
        <p:nvGraphicFramePr>
          <p:cNvPr id="2050" name="Object 2"/>
          <p:cNvGraphicFramePr>
            <a:graphicFrameLocks noChangeAspect="1"/>
          </p:cNvGraphicFramePr>
          <p:nvPr/>
        </p:nvGraphicFramePr>
        <p:xfrm>
          <a:off x="1187624" y="2420888"/>
          <a:ext cx="6586537" cy="3228975"/>
        </p:xfrm>
        <a:graphic>
          <a:graphicData uri="http://schemas.openxmlformats.org/presentationml/2006/ole">
            <p:oleObj spid="_x0000_s2050" name="Dokument" r:id="rId3" imgW="6680248" imgH="3280983" progId="Word.Document.12">
              <p:embed/>
            </p:oleObj>
          </a:graphicData>
        </a:graphic>
      </p:graphicFrame>
      <p:pic>
        <p:nvPicPr>
          <p:cNvPr id="9"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Tytuł 1"/>
          <p:cNvSpPr>
            <a:spLocks noGrp="1"/>
          </p:cNvSpPr>
          <p:nvPr>
            <p:ph type="title"/>
          </p:nvPr>
        </p:nvSpPr>
        <p:spPr/>
        <p:txBody>
          <a:bodyPr/>
          <a:lstStyle/>
          <a:p>
            <a:pPr eaLnBrk="1" hangingPunct="1"/>
            <a:r>
              <a:rPr lang="en-US" sz="2000" dirty="0" smtClean="0"/>
              <a:t>1. Introduction      </a:t>
            </a:r>
            <a:br>
              <a:rPr lang="en-US" sz="2000" dirty="0" smtClean="0"/>
            </a:br>
            <a:r>
              <a:rPr lang="pl-PL" sz="2000" dirty="0" smtClean="0"/>
              <a:t>1.1</a:t>
            </a:r>
            <a:r>
              <a:rPr lang="en-US" sz="2000" dirty="0" smtClean="0"/>
              <a:t>. Fast neutron fluency measurement methods</a:t>
            </a:r>
            <a:r>
              <a:rPr lang="pl-PL" sz="1800" dirty="0" smtClean="0"/>
              <a:t>.</a:t>
            </a:r>
          </a:p>
        </p:txBody>
      </p:sp>
      <p:sp>
        <p:nvSpPr>
          <p:cNvPr id="3078" name="Symbol zastępczy zawartości 2"/>
          <p:cNvSpPr>
            <a:spLocks noGrp="1"/>
          </p:cNvSpPr>
          <p:nvPr>
            <p:ph idx="1"/>
          </p:nvPr>
        </p:nvSpPr>
        <p:spPr>
          <a:xfrm>
            <a:off x="611188" y="1700213"/>
            <a:ext cx="7772400" cy="4114800"/>
          </a:xfrm>
        </p:spPr>
        <p:txBody>
          <a:bodyPr/>
          <a:lstStyle/>
          <a:p>
            <a:r>
              <a:rPr lang="en-US" altLang="pl-PL" sz="2400" dirty="0" smtClean="0"/>
              <a:t>The amount of neutron induced </a:t>
            </a:r>
            <a:r>
              <a:rPr lang="en-US" altLang="pl-PL" sz="2400" dirty="0" err="1" smtClean="0"/>
              <a:t>fissioned</a:t>
            </a:r>
            <a:r>
              <a:rPr lang="en-US" altLang="pl-PL" sz="2400" dirty="0" smtClean="0"/>
              <a:t> (</a:t>
            </a:r>
            <a:r>
              <a:rPr lang="en-US" altLang="pl-PL" sz="2400" dirty="0" err="1" smtClean="0"/>
              <a:t>N</a:t>
            </a:r>
            <a:r>
              <a:rPr lang="en-US" altLang="pl-PL" sz="2400" baseline="-25000" dirty="0" err="1" smtClean="0"/>
              <a:t>yf</a:t>
            </a:r>
            <a:r>
              <a:rPr lang="en-US" altLang="pl-PL" sz="2400" dirty="0" smtClean="0"/>
              <a:t>) and neutron captured actinide isotopes (</a:t>
            </a:r>
            <a:r>
              <a:rPr lang="en-US" altLang="pl-PL" sz="2400" dirty="0" err="1" smtClean="0"/>
              <a:t>N</a:t>
            </a:r>
            <a:r>
              <a:rPr lang="en-US" altLang="pl-PL" sz="2400" baseline="-25000" dirty="0" err="1" smtClean="0"/>
              <a:t>yc</a:t>
            </a:r>
            <a:r>
              <a:rPr lang="en-US" altLang="pl-PL" sz="2400" dirty="0" smtClean="0"/>
              <a:t>) in the actinide sample of volume </a:t>
            </a:r>
            <a:r>
              <a:rPr lang="en-US" altLang="pl-PL" sz="2400" dirty="0" err="1" smtClean="0"/>
              <a:t>V</a:t>
            </a:r>
            <a:r>
              <a:rPr lang="en-US" altLang="pl-PL" sz="2400" baseline="-25000" dirty="0" err="1" smtClean="0"/>
              <a:t>p</a:t>
            </a:r>
            <a:r>
              <a:rPr lang="en-US" altLang="pl-PL" sz="2400" dirty="0" smtClean="0"/>
              <a:t> can be expressed:</a:t>
            </a:r>
            <a:endParaRPr lang="pl-PL" altLang="pl-PL" sz="2400" dirty="0" smtClean="0"/>
          </a:p>
          <a:p>
            <a:r>
              <a:rPr lang="pl-PL" altLang="pl-PL" sz="2400" dirty="0" smtClean="0"/>
              <a:t>                                                                             (1)</a:t>
            </a:r>
          </a:p>
          <a:p>
            <a:r>
              <a:rPr lang="pl-PL" altLang="pl-PL" sz="2400" dirty="0" smtClean="0"/>
              <a:t>                                                                             (2)</a:t>
            </a:r>
          </a:p>
          <a:p>
            <a:endParaRPr lang="pl-PL" altLang="pl-PL" sz="2400" dirty="0" smtClean="0"/>
          </a:p>
        </p:txBody>
      </p:sp>
      <p:sp>
        <p:nvSpPr>
          <p:cNvPr id="4" name="Symbol zastępczy stopki 3"/>
          <p:cNvSpPr>
            <a:spLocks noGrp="1"/>
          </p:cNvSpPr>
          <p:nvPr>
            <p:ph type="ftr" sz="quarter" idx="11"/>
          </p:nvPr>
        </p:nvSpPr>
        <p:spPr>
          <a:xfrm>
            <a:off x="2339975" y="6248400"/>
            <a:ext cx="3679825" cy="457200"/>
          </a:xfrm>
        </p:spPr>
        <p:txBody>
          <a:bodyPr/>
          <a:lstStyle/>
          <a:p>
            <a:pPr>
              <a:defRPr/>
            </a:pPr>
            <a:r>
              <a:rPr lang="en-US" dirty="0" smtClean="0"/>
              <a:t>M. </a:t>
            </a:r>
            <a:r>
              <a:rPr lang="en-US" dirty="0" err="1" smtClean="0"/>
              <a:t>Szuta</a:t>
            </a:r>
            <a:endParaRPr lang="en-US" dirty="0" smtClean="0"/>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152BF690-77EB-4A2D-AC1E-11A70EC23CD5}" type="slidenum">
              <a:rPr lang="pl-PL" smtClean="0"/>
              <a:pPr>
                <a:defRPr/>
              </a:pPr>
              <a:t>7</a:t>
            </a:fld>
            <a:endParaRPr lang="pl-PL"/>
          </a:p>
        </p:txBody>
      </p:sp>
      <p:graphicFrame>
        <p:nvGraphicFramePr>
          <p:cNvPr id="3074" name="Object 2"/>
          <p:cNvGraphicFramePr>
            <a:graphicFrameLocks noChangeAspect="1"/>
          </p:cNvGraphicFramePr>
          <p:nvPr/>
        </p:nvGraphicFramePr>
        <p:xfrm>
          <a:off x="1979613" y="2997200"/>
          <a:ext cx="1930400" cy="368300"/>
        </p:xfrm>
        <a:graphic>
          <a:graphicData uri="http://schemas.openxmlformats.org/presentationml/2006/ole">
            <p:oleObj spid="_x0000_s3074" name="Równanie" r:id="rId3" imgW="1930400" imgH="368300" progId="">
              <p:embed/>
            </p:oleObj>
          </a:graphicData>
        </a:graphic>
      </p:graphicFrame>
      <p:graphicFrame>
        <p:nvGraphicFramePr>
          <p:cNvPr id="3075" name="Object 3"/>
          <p:cNvGraphicFramePr>
            <a:graphicFrameLocks noChangeAspect="1"/>
          </p:cNvGraphicFramePr>
          <p:nvPr/>
        </p:nvGraphicFramePr>
        <p:xfrm>
          <a:off x="1979613" y="3357563"/>
          <a:ext cx="1879600" cy="368300"/>
        </p:xfrm>
        <a:graphic>
          <a:graphicData uri="http://schemas.openxmlformats.org/presentationml/2006/ole">
            <p:oleObj spid="_x0000_s3075" name="Równanie" r:id="rId4" imgW="1879600" imgH="368300" progId="">
              <p:embed/>
            </p:oleObj>
          </a:graphicData>
        </a:graphic>
      </p:graphicFrame>
      <p:graphicFrame>
        <p:nvGraphicFramePr>
          <p:cNvPr id="3076" name="Object 4"/>
          <p:cNvGraphicFramePr>
            <a:graphicFrameLocks noChangeAspect="1"/>
          </p:cNvGraphicFramePr>
          <p:nvPr/>
        </p:nvGraphicFramePr>
        <p:xfrm>
          <a:off x="1042988" y="3644900"/>
          <a:ext cx="6818312" cy="3000375"/>
        </p:xfrm>
        <a:graphic>
          <a:graphicData uri="http://schemas.openxmlformats.org/presentationml/2006/ole">
            <p:oleObj spid="_x0000_s3076" name="Dokument" r:id="rId5" imgW="5726315" imgH="2536459" progId="Word.Document.12">
              <p:embed/>
            </p:oleObj>
          </a:graphicData>
        </a:graphic>
      </p:graphicFrame>
      <p:pic>
        <p:nvPicPr>
          <p:cNvPr id="11" name="Picture 2" descr="Znalezione obrazy dla zapytania ncbj logo"/>
          <p:cNvPicPr>
            <a:picLocks noChangeAspect="1" noChangeArrowheads="1"/>
          </p:cNvPicPr>
          <p:nvPr/>
        </p:nvPicPr>
        <p:blipFill>
          <a:blip r:embed="rId6"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ytuł 1"/>
          <p:cNvSpPr>
            <a:spLocks noGrp="1"/>
          </p:cNvSpPr>
          <p:nvPr>
            <p:ph type="title"/>
          </p:nvPr>
        </p:nvSpPr>
        <p:spPr/>
        <p:txBody>
          <a:bodyPr/>
          <a:lstStyle/>
          <a:p>
            <a:r>
              <a:rPr lang="en-US" sz="2000" dirty="0" smtClean="0"/>
              <a:t>1. Introduction      </a:t>
            </a:r>
            <a:br>
              <a:rPr lang="en-US" sz="2000" dirty="0" smtClean="0"/>
            </a:br>
            <a:r>
              <a:rPr lang="pl-PL" sz="2000" dirty="0" smtClean="0"/>
              <a:t>1.1</a:t>
            </a:r>
            <a:r>
              <a:rPr lang="en-US" sz="2000" dirty="0" smtClean="0"/>
              <a:t>. Fast neutron fluency measurement methods</a:t>
            </a:r>
            <a:r>
              <a:rPr lang="pl-PL" sz="1800" dirty="0" smtClean="0"/>
              <a:t>.</a:t>
            </a:r>
            <a:endParaRPr lang="pl-PL" altLang="pl-PL" sz="2000" dirty="0" smtClean="0"/>
          </a:p>
        </p:txBody>
      </p:sp>
      <p:sp>
        <p:nvSpPr>
          <p:cNvPr id="4100" name="Symbol zastępczy zawartości 2"/>
          <p:cNvSpPr>
            <a:spLocks noGrp="1"/>
          </p:cNvSpPr>
          <p:nvPr>
            <p:ph idx="1"/>
          </p:nvPr>
        </p:nvSpPr>
        <p:spPr/>
        <p:txBody>
          <a:bodyPr/>
          <a:lstStyle/>
          <a:p>
            <a:r>
              <a:rPr lang="en-US" altLang="pl-PL" sz="2400" dirty="0" smtClean="0"/>
              <a:t>Two different equations for </a:t>
            </a:r>
            <a:r>
              <a:rPr lang="en-US" altLang="pl-PL" sz="2400" dirty="0" err="1" smtClean="0"/>
              <a:t>fissioned</a:t>
            </a:r>
            <a:r>
              <a:rPr lang="en-US" altLang="pl-PL" sz="2400" dirty="0" smtClean="0"/>
              <a:t> (</a:t>
            </a:r>
            <a:r>
              <a:rPr lang="en-US" altLang="pl-PL" sz="2400" dirty="0" err="1" smtClean="0"/>
              <a:t>N</a:t>
            </a:r>
            <a:r>
              <a:rPr lang="en-US" altLang="pl-PL" sz="2400" baseline="-25000" dirty="0" err="1" smtClean="0"/>
              <a:t>yf</a:t>
            </a:r>
            <a:r>
              <a:rPr lang="en-US" altLang="pl-PL" sz="2400" dirty="0" smtClean="0"/>
              <a:t>) and captured (</a:t>
            </a:r>
            <a:r>
              <a:rPr lang="en-US" altLang="pl-PL" sz="2400" dirty="0" err="1" smtClean="0"/>
              <a:t>N</a:t>
            </a:r>
            <a:r>
              <a:rPr lang="en-US" altLang="pl-PL" sz="2400" baseline="-25000" dirty="0" err="1" smtClean="0"/>
              <a:t>yc</a:t>
            </a:r>
            <a:r>
              <a:rPr lang="en-US" altLang="pl-PL" sz="2400" dirty="0" smtClean="0"/>
              <a:t>) actinide isotopes should give the same average neutron flux value what is a proof for correct measurements.</a:t>
            </a:r>
            <a:endParaRPr lang="pl-PL" altLang="pl-PL" sz="2400" dirty="0" smtClean="0"/>
          </a:p>
          <a:p>
            <a:endParaRPr lang="pl-PL" altLang="pl-PL" sz="2400" dirty="0" smtClean="0"/>
          </a:p>
          <a:p>
            <a:endParaRPr lang="pl-PL" altLang="pl-PL" sz="2000" dirty="0" smtClean="0"/>
          </a:p>
          <a:p>
            <a:endParaRPr lang="pl-PL" altLang="pl-PL" sz="2000" dirty="0" smtClean="0"/>
          </a:p>
          <a:p>
            <a:endParaRPr lang="pl-PL" altLang="pl-PL" sz="2000" dirty="0" smtClean="0"/>
          </a:p>
          <a:p>
            <a:endParaRPr lang="pl-PL" altLang="pl-PL" sz="2000" dirty="0" smtClean="0"/>
          </a:p>
          <a:p>
            <a:endParaRPr lang="pl-PL" altLang="pl-PL" sz="2000" dirty="0" smtClean="0"/>
          </a:p>
          <a:p>
            <a:endParaRPr lang="pl-PL" altLang="pl-PL" sz="2000" dirty="0" smtClean="0"/>
          </a:p>
        </p:txBody>
      </p:sp>
      <p:sp>
        <p:nvSpPr>
          <p:cNvPr id="4" name="Symbol zastępczy stopki 3"/>
          <p:cNvSpPr>
            <a:spLocks noGrp="1"/>
          </p:cNvSpPr>
          <p:nvPr>
            <p:ph type="ftr" sz="quarter" idx="11"/>
          </p:nvPr>
        </p:nvSpPr>
        <p:spPr>
          <a:xfrm>
            <a:off x="2484438" y="6248400"/>
            <a:ext cx="3816350" cy="457200"/>
          </a:xfrm>
        </p:spPr>
        <p:txBody>
          <a:bodyPr/>
          <a:lstStyle/>
          <a:p>
            <a:pPr>
              <a:defRPr/>
            </a:pPr>
            <a:r>
              <a:rPr lang="en-US" dirty="0" smtClean="0"/>
              <a:t>M. </a:t>
            </a:r>
            <a:r>
              <a:rPr lang="en-US" dirty="0" err="1" smtClean="0"/>
              <a:t>Szuta</a:t>
            </a:r>
            <a:endParaRPr lang="en-US" dirty="0" smtClean="0"/>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F9B6C50F-522D-4532-8598-85E5C8C80F33}" type="slidenum">
              <a:rPr lang="pl-PL" smtClean="0"/>
              <a:pPr>
                <a:defRPr/>
              </a:pPr>
              <a:t>8</a:t>
            </a:fld>
            <a:endParaRPr lang="pl-PL"/>
          </a:p>
        </p:txBody>
      </p:sp>
      <p:graphicFrame>
        <p:nvGraphicFramePr>
          <p:cNvPr id="4098" name="Object 7"/>
          <p:cNvGraphicFramePr>
            <a:graphicFrameLocks noChangeAspect="1"/>
          </p:cNvGraphicFramePr>
          <p:nvPr/>
        </p:nvGraphicFramePr>
        <p:xfrm>
          <a:off x="3203575" y="3789040"/>
          <a:ext cx="2667000" cy="936103"/>
        </p:xfrm>
        <a:graphic>
          <a:graphicData uri="http://schemas.openxmlformats.org/presentationml/2006/ole">
            <p:oleObj spid="_x0000_s4098" name="Równanie" r:id="rId3" imgW="2667000" imgH="736600" progId="">
              <p:embed/>
            </p:oleObj>
          </a:graphicData>
        </a:graphic>
      </p:graphicFrame>
      <p:pic>
        <p:nvPicPr>
          <p:cNvPr id="9" name="Picture 2" descr="Znalezione obrazy dla zapytania ncbj logo"/>
          <p:cNvPicPr>
            <a:picLocks noChangeAspect="1" noChangeArrowheads="1"/>
          </p:cNvPicPr>
          <p:nvPr/>
        </p:nvPicPr>
        <p:blipFill>
          <a:blip r:embed="rId4" cstate="print"/>
          <a:srcRect l="23901" t="24570" r="24934" b="22635"/>
          <a:stretch>
            <a:fillRect/>
          </a:stretch>
        </p:blipFill>
        <p:spPr bwMode="auto">
          <a:xfrm>
            <a:off x="0" y="5596303"/>
            <a:ext cx="864000" cy="1261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z="2000" dirty="0" smtClean="0"/>
              <a:t>1. Introduction      </a:t>
            </a:r>
            <a:br>
              <a:rPr lang="en-US" sz="2000" dirty="0" smtClean="0"/>
            </a:br>
            <a:r>
              <a:rPr lang="pl-PL" sz="2000" dirty="0" smtClean="0"/>
              <a:t>1.2.</a:t>
            </a:r>
            <a:r>
              <a:rPr lang="en-US" sz="2000" dirty="0" smtClean="0">
                <a:solidFill>
                  <a:schemeClr val="tx1"/>
                </a:solidFill>
              </a:rPr>
              <a:t>  Metallic natural uranium as activation detector foil</a:t>
            </a:r>
            <a:endParaRPr lang="pl-PL" sz="2000" dirty="0"/>
          </a:p>
        </p:txBody>
      </p:sp>
      <p:sp>
        <p:nvSpPr>
          <p:cNvPr id="3" name="Symbol zastępczy zawartości 2"/>
          <p:cNvSpPr>
            <a:spLocks noGrp="1"/>
          </p:cNvSpPr>
          <p:nvPr>
            <p:ph idx="1"/>
          </p:nvPr>
        </p:nvSpPr>
        <p:spPr/>
        <p:txBody>
          <a:bodyPr/>
          <a:lstStyle/>
          <a:p>
            <a:pPr algn="just"/>
            <a:r>
              <a:rPr lang="en-US" sz="2000" dirty="0" smtClean="0"/>
              <a:t>Since metallic natural uranium consists of uranium-238 (99.2752%), uranium-235 (0.7202%), and a very small amount of </a:t>
            </a:r>
            <a:r>
              <a:rPr lang="pl-PL" sz="2000" dirty="0" smtClean="0"/>
              <a:t> uranium-234  </a:t>
            </a:r>
            <a:r>
              <a:rPr lang="en-US" sz="2000" dirty="0" smtClean="0"/>
              <a:t>so the irradiated detector foil introduces an additional error in the measurement of the average neutron flux and neutron fluency. </a:t>
            </a:r>
            <a:endParaRPr lang="pl-PL" sz="2000" dirty="0" smtClean="0"/>
          </a:p>
          <a:p>
            <a:pPr algn="just"/>
            <a:r>
              <a:rPr lang="en-US" sz="2000" dirty="0" smtClean="0"/>
              <a:t>Since the measurements of the amount of fissions in the irradiated natural uranium foil constitute the sum of U-238 and U-235 fissions, Eq. </a:t>
            </a:r>
            <a:r>
              <a:rPr lang="pl-PL" sz="2000" dirty="0" smtClean="0"/>
              <a:t>(</a:t>
            </a:r>
            <a:r>
              <a:rPr lang="en-US" sz="2000" dirty="0" smtClean="0"/>
              <a:t>1 </a:t>
            </a:r>
            <a:r>
              <a:rPr lang="pl-PL" sz="2000" dirty="0" smtClean="0"/>
              <a:t>) </a:t>
            </a:r>
            <a:r>
              <a:rPr lang="en-US" sz="2000" dirty="0" smtClean="0"/>
              <a:t>must be modified. In contrast, the measurement of neutron captures is based on the measurement of the amount of Pu-239 produced (see Eq.</a:t>
            </a:r>
            <a:r>
              <a:rPr lang="pl-PL" sz="2000" dirty="0" smtClean="0"/>
              <a:t>(</a:t>
            </a:r>
            <a:r>
              <a:rPr lang="en-US" sz="2000" dirty="0" smtClean="0"/>
              <a:t>3</a:t>
            </a:r>
            <a:r>
              <a:rPr lang="pl-PL" sz="2000" dirty="0" smtClean="0"/>
              <a:t>)</a:t>
            </a:r>
            <a:r>
              <a:rPr lang="en-US" sz="2000" dirty="0" smtClean="0"/>
              <a:t>)</a:t>
            </a:r>
            <a:r>
              <a:rPr lang="pl-PL" sz="2000" dirty="0" smtClean="0"/>
              <a:t>.  So</a:t>
            </a:r>
            <a:r>
              <a:rPr lang="en-US" sz="2000" dirty="0" smtClean="0"/>
              <a:t> the Eq. </a:t>
            </a:r>
            <a:r>
              <a:rPr lang="pl-PL" sz="2000" dirty="0" smtClean="0"/>
              <a:t>(</a:t>
            </a:r>
            <a:r>
              <a:rPr lang="en-US" sz="2000" dirty="0" smtClean="0"/>
              <a:t>2</a:t>
            </a:r>
            <a:r>
              <a:rPr lang="pl-PL" sz="2000" dirty="0" smtClean="0"/>
              <a:t>) </a:t>
            </a:r>
            <a:r>
              <a:rPr lang="en-US" sz="2000" dirty="0" smtClean="0"/>
              <a:t> does not have to be modified since neutron captures are not taken into (considered) account by U-235.</a:t>
            </a:r>
            <a:endParaRPr lang="pl-PL" sz="2000" dirty="0" smtClean="0"/>
          </a:p>
          <a:p>
            <a:r>
              <a:rPr lang="en-US" sz="2000" dirty="0" smtClean="0"/>
              <a:t> </a:t>
            </a:r>
            <a:endParaRPr lang="pl-PL" sz="2000" dirty="0" smtClean="0"/>
          </a:p>
          <a:p>
            <a:r>
              <a:rPr lang="en-US" sz="2000" dirty="0" smtClean="0"/>
              <a:t>                                                                (3)</a:t>
            </a:r>
            <a:endParaRPr lang="pl-PL" sz="2000" dirty="0" smtClean="0"/>
          </a:p>
          <a:p>
            <a:endParaRPr lang="pl-PL" sz="2000" dirty="0"/>
          </a:p>
        </p:txBody>
      </p:sp>
      <p:sp>
        <p:nvSpPr>
          <p:cNvPr id="4" name="Symbol zastępczy stopki 3"/>
          <p:cNvSpPr>
            <a:spLocks noGrp="1"/>
          </p:cNvSpPr>
          <p:nvPr>
            <p:ph type="ftr" sz="quarter" idx="11"/>
          </p:nvPr>
        </p:nvSpPr>
        <p:spPr>
          <a:xfrm>
            <a:off x="3124200" y="6248400"/>
            <a:ext cx="3464024" cy="457200"/>
          </a:xfrm>
        </p:spPr>
        <p:txBody>
          <a:bodyPr/>
          <a:lstStyle/>
          <a:p>
            <a:pPr>
              <a:defRPr/>
            </a:pPr>
            <a:r>
              <a:rPr lang="en-US" dirty="0" smtClean="0"/>
              <a:t>M. Szuta</a:t>
            </a:r>
          </a:p>
          <a:p>
            <a:pPr>
              <a:defRPr/>
            </a:pPr>
            <a:r>
              <a:rPr lang="en-US" dirty="0" smtClean="0"/>
              <a:t>National Centre for Nuclear Research, Poland </a:t>
            </a:r>
          </a:p>
        </p:txBody>
      </p:sp>
      <p:sp>
        <p:nvSpPr>
          <p:cNvPr id="5" name="Symbol zastępczy numeru slajdu 4"/>
          <p:cNvSpPr>
            <a:spLocks noGrp="1"/>
          </p:cNvSpPr>
          <p:nvPr>
            <p:ph type="sldNum" sz="quarter" idx="12"/>
          </p:nvPr>
        </p:nvSpPr>
        <p:spPr/>
        <p:txBody>
          <a:bodyPr/>
          <a:lstStyle/>
          <a:p>
            <a:pPr>
              <a:defRPr/>
            </a:pPr>
            <a:fld id="{710C1A3F-456E-45F8-85F1-0CE34E8EFDC0}" type="slidenum">
              <a:rPr lang="pl-PL" smtClean="0"/>
              <a:pPr>
                <a:defRPr/>
              </a:pPr>
              <a:t>9</a:t>
            </a:fld>
            <a:endParaRPr lang="pl-PL"/>
          </a:p>
        </p:txBody>
      </p:sp>
      <p:pic>
        <p:nvPicPr>
          <p:cNvPr id="6" name="Picture 2" descr="Znalezione obrazy dla zapytania ncbj logo"/>
          <p:cNvPicPr>
            <a:picLocks noChangeAspect="1" noChangeArrowheads="1"/>
          </p:cNvPicPr>
          <p:nvPr/>
        </p:nvPicPr>
        <p:blipFill>
          <a:blip r:embed="rId3" cstate="print"/>
          <a:srcRect l="23901" t="24570" r="24934" b="22635"/>
          <a:stretch>
            <a:fillRect/>
          </a:stretch>
        </p:blipFill>
        <p:spPr bwMode="auto">
          <a:xfrm>
            <a:off x="0" y="5596303"/>
            <a:ext cx="864000" cy="1261697"/>
          </a:xfrm>
          <a:prstGeom prst="rect">
            <a:avLst/>
          </a:prstGeom>
          <a:noFill/>
          <a:ln w="9525">
            <a:noFill/>
            <a:miter lim="800000"/>
            <a:headEnd/>
            <a:tailEnd/>
          </a:ln>
        </p:spPr>
      </p:pic>
      <p:graphicFrame>
        <p:nvGraphicFramePr>
          <p:cNvPr id="45057" name="Object 1"/>
          <p:cNvGraphicFramePr>
            <a:graphicFrameLocks noChangeAspect="1"/>
          </p:cNvGraphicFramePr>
          <p:nvPr/>
        </p:nvGraphicFramePr>
        <p:xfrm>
          <a:off x="1763688" y="5157192"/>
          <a:ext cx="6339579" cy="1080000"/>
        </p:xfrm>
        <a:graphic>
          <a:graphicData uri="http://schemas.openxmlformats.org/presentationml/2006/ole">
            <p:oleObj spid="_x0000_s45057" name="Dokument" r:id="rId4" imgW="5775241" imgH="917661" progId="Word.Document.12">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ojekt domyślny">
      <a:majorFont>
        <a:latin typeface="Times New Roman"/>
        <a:ea typeface=""/>
        <a:cs typeface=""/>
      </a:majorFont>
      <a:minorFont>
        <a:latin typeface="Times New Roman"/>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ojekt domyśln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ojekt domyśln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13195</TotalTime>
  <Words>3644</Words>
  <Application>Microsoft Office PowerPoint</Application>
  <PresentationFormat>Pokaz na ekranie (4:3)</PresentationFormat>
  <Paragraphs>332</Paragraphs>
  <Slides>43</Slides>
  <Notes>2</Notes>
  <HiddenSlides>0</HiddenSlides>
  <MMClips>0</MMClips>
  <ScaleCrop>false</ScaleCrop>
  <HeadingPairs>
    <vt:vector size="6" baseType="variant">
      <vt:variant>
        <vt:lpstr>Motyw</vt:lpstr>
      </vt:variant>
      <vt:variant>
        <vt:i4>1</vt:i4>
      </vt:variant>
      <vt:variant>
        <vt:lpstr>Osadzone serwery OLE</vt:lpstr>
      </vt:variant>
      <vt:variant>
        <vt:i4>2</vt:i4>
      </vt:variant>
      <vt:variant>
        <vt:lpstr>Tytuły slajdów</vt:lpstr>
      </vt:variant>
      <vt:variant>
        <vt:i4>43</vt:i4>
      </vt:variant>
    </vt:vector>
  </HeadingPairs>
  <TitlesOfParts>
    <vt:vector size="46" baseType="lpstr">
      <vt:lpstr>Projekt domyślny</vt:lpstr>
      <vt:lpstr>Równanie</vt:lpstr>
      <vt:lpstr>Dokument</vt:lpstr>
      <vt:lpstr>III NICA DAYS 2019, International scientific and engineering conference associated with the IVth MPD Collaboration Meeting and V Slow Control, 21 -25 October 2019 hosted  by Warsaw University of Technology.      Average high energy neutron flux distribution in the Quinta sub-critical assembly irradiated with proton beam of 0.66 GeV energy applying the actinide spectral index method.    </vt:lpstr>
      <vt:lpstr>   Average high energy neutron flux distribution in the Quinta sub-critical assembly irradiated with proton beam of 0.66 GeV energy applying the actinide spectral index method.   </vt:lpstr>
      <vt:lpstr>1. Introduction       1.1. Fast neutron fluency measurement methods.</vt:lpstr>
      <vt:lpstr>1. Introduction       1.1. Fast neutron fluency measurement methods.</vt:lpstr>
      <vt:lpstr>Slajd 5</vt:lpstr>
      <vt:lpstr>1. Introduction       1.1. Fast neutron fluency measurement methods. </vt:lpstr>
      <vt:lpstr>1. Introduction       1.1. Fast neutron fluency measurement methods.</vt:lpstr>
      <vt:lpstr>1. Introduction       1.1. Fast neutron fluency measurement methods.</vt:lpstr>
      <vt:lpstr>1. Introduction       1.2.  Metallic natural uranium as activation detector foil</vt:lpstr>
      <vt:lpstr>1. Introduction       1.2.  Metallic natural uranium as activation detector foil</vt:lpstr>
      <vt:lpstr>1. Introduction       1.2.  Metallic natural uranium as activation detector foil</vt:lpstr>
      <vt:lpstr>1. Introduction       1.2.  Metallic natural uranium as activation detector foil</vt:lpstr>
      <vt:lpstr>2. Experimental part.    2.1. Subcritical  assembly Quinta</vt:lpstr>
      <vt:lpstr>2. Experimental part.    2.1. Subcritical  assembly Quinta</vt:lpstr>
      <vt:lpstr>  2. Experimental part. 2.1. Subcritical assembly Quinta  </vt:lpstr>
      <vt:lpstr>2. Experimental part. 2.2. Location of activation detector foils in the Quinta sub-critical assembly. </vt:lpstr>
      <vt:lpstr>2. Experimental part. 2.3. Measurement. 2.3.1. Irradiation details. </vt:lpstr>
      <vt:lpstr>2. Experimental part. 2.3. Measurement. 2.3.2. Results </vt:lpstr>
      <vt:lpstr>2. Experimental part. 2.3. Measurement. 2.3.2. Results </vt:lpstr>
      <vt:lpstr>2. Experimental part. 2.3. Measurement. 2.3.2. Results </vt:lpstr>
      <vt:lpstr>2. Experimental part. 2.3. Measurement. 2.3.2. Results </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2. Experimental part. 2.3. Measurement. 2.3.2. Results</vt:lpstr>
      <vt:lpstr>3. Comparison of current and earlier  neutron fluencies evaluation.</vt:lpstr>
      <vt:lpstr>3. Comparison of current and earlier  neutron fluencies evaluation.</vt:lpstr>
      <vt:lpstr>3. Comparison of current and earlier  neutron fluencies evaluation.</vt:lpstr>
      <vt:lpstr>3. Comparison of current and earlier  neutron fluencies evaluation.</vt:lpstr>
      <vt:lpstr>3. Comparison of current and earlier  neutron fluencies evaluation.</vt:lpstr>
      <vt:lpstr>4. Conclusions</vt:lpstr>
      <vt:lpstr>4. Conclusions</vt:lpstr>
      <vt:lpstr>4. Conclusions</vt:lpstr>
      <vt:lpstr>4. Discussion. </vt:lpstr>
      <vt:lpstr>5. Referencs </vt:lpstr>
      <vt:lpstr>5. References.</vt:lpstr>
      <vt:lpstr>Slajd 43</vt:lpstr>
    </vt:vector>
  </TitlesOfParts>
  <Company>ASC Partner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Erwin Szuta</dc:creator>
  <cp:lastModifiedBy>Marcin Szuta</cp:lastModifiedBy>
  <cp:revision>550</cp:revision>
  <dcterms:created xsi:type="dcterms:W3CDTF">2007-11-03T15:43:07Z</dcterms:created>
  <dcterms:modified xsi:type="dcterms:W3CDTF">2019-10-20T20:25:39Z</dcterms:modified>
</cp:coreProperties>
</file>