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mp4" ContentType="video/mp4"/>
  <Default Extension="rels" ContentType="application/vnd.openxmlformats-package.relationships+xml"/>
  <Default Extension="mov" ContentType="video/quicktime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40"/>
  </p:notesMasterIdLst>
  <p:handoutMasterIdLst>
    <p:handoutMasterId r:id="rId41"/>
  </p:handoutMasterIdLst>
  <p:sldIdLst>
    <p:sldId id="275" r:id="rId2"/>
    <p:sldId id="608" r:id="rId3"/>
    <p:sldId id="609" r:id="rId4"/>
    <p:sldId id="612" r:id="rId5"/>
    <p:sldId id="614" r:id="rId6"/>
    <p:sldId id="615" r:id="rId7"/>
    <p:sldId id="625" r:id="rId8"/>
    <p:sldId id="611" r:id="rId9"/>
    <p:sldId id="550" r:id="rId10"/>
    <p:sldId id="626" r:id="rId11"/>
    <p:sldId id="535" r:id="rId12"/>
    <p:sldId id="596" r:id="rId13"/>
    <p:sldId id="597" r:id="rId14"/>
    <p:sldId id="598" r:id="rId15"/>
    <p:sldId id="599" r:id="rId16"/>
    <p:sldId id="600" r:id="rId17"/>
    <p:sldId id="601" r:id="rId18"/>
    <p:sldId id="602" r:id="rId19"/>
    <p:sldId id="603" r:id="rId20"/>
    <p:sldId id="604" r:id="rId21"/>
    <p:sldId id="605" r:id="rId22"/>
    <p:sldId id="606" r:id="rId23"/>
    <p:sldId id="621" r:id="rId24"/>
    <p:sldId id="627" r:id="rId25"/>
    <p:sldId id="623" r:id="rId26"/>
    <p:sldId id="624" r:id="rId27"/>
    <p:sldId id="617" r:id="rId28"/>
    <p:sldId id="628" r:id="rId29"/>
    <p:sldId id="619" r:id="rId30"/>
    <p:sldId id="629" r:id="rId31"/>
    <p:sldId id="560" r:id="rId32"/>
    <p:sldId id="554" r:id="rId33"/>
    <p:sldId id="555" r:id="rId34"/>
    <p:sldId id="556" r:id="rId35"/>
    <p:sldId id="557" r:id="rId36"/>
    <p:sldId id="558" r:id="rId37"/>
    <p:sldId id="549" r:id="rId38"/>
    <p:sldId id="531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  <a:srgbClr val="73FEFF"/>
    <a:srgbClr val="73FDD6"/>
    <a:srgbClr val="376092"/>
    <a:srgbClr val="0B66AC"/>
    <a:srgbClr val="B4D767"/>
    <a:srgbClr val="A8CA61"/>
    <a:srgbClr val="D5FC79"/>
    <a:srgbClr val="0000FF"/>
    <a:srgbClr val="179E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80" autoAdjust="0"/>
    <p:restoredTop sz="95062" autoAdjust="0"/>
  </p:normalViewPr>
  <p:slideViewPr>
    <p:cSldViewPr snapToGrid="0">
      <p:cViewPr>
        <p:scale>
          <a:sx n="123" d="100"/>
          <a:sy n="123" d="100"/>
        </p:scale>
        <p:origin x="2248" y="10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168" y="16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3/13/19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3/13/19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0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3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28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68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97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72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423229" y="6560095"/>
            <a:ext cx="4911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>
                <a:solidFill>
                  <a:schemeClr val="accent1">
                    <a:lumMod val="75000"/>
                  </a:schemeClr>
                </a:solidFill>
              </a:rPr>
              <a:t>Cooling Meeting, 13</a:t>
            </a:r>
            <a:r>
              <a:rPr lang="en-US" sz="1200" baseline="30000" dirty="0" smtClean="0">
                <a:solidFill>
                  <a:schemeClr val="accent1">
                    <a:lumMod val="75000"/>
                  </a:schemeClr>
                </a:solidFill>
              </a:rPr>
              <a:t>th </a:t>
            </a:r>
            <a:r>
              <a:rPr lang="en-US" sz="1200" baseline="0" dirty="0" smtClean="0">
                <a:solidFill>
                  <a:schemeClr val="accent1">
                    <a:lumMod val="75000"/>
                  </a:schemeClr>
                </a:solidFill>
              </a:rPr>
              <a:t>March 2019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2423229" y="6560095"/>
            <a:ext cx="4911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olidFill>
                  <a:schemeClr val="accent1">
                    <a:lumMod val="75000"/>
                  </a:schemeClr>
                </a:solidFill>
              </a:rPr>
              <a:t>Cooling Meeting, 13</a:t>
            </a:r>
            <a:r>
              <a:rPr lang="en-US" sz="1200" baseline="30000" dirty="0" smtClean="0">
                <a:solidFill>
                  <a:schemeClr val="accent1">
                    <a:lumMod val="75000"/>
                  </a:schemeClr>
                </a:solidFill>
              </a:rPr>
              <a:t>th </a:t>
            </a:r>
            <a:r>
              <a:rPr lang="en-US" sz="1200" baseline="0" dirty="0" smtClean="0">
                <a:solidFill>
                  <a:schemeClr val="accent1">
                    <a:lumMod val="75000"/>
                  </a:schemeClr>
                </a:solidFill>
              </a:rPr>
              <a:t>March 2019</a:t>
            </a:r>
            <a:endParaRPr lang="en-US" sz="1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28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34.png"/><Relationship Id="rId1" Type="http://schemas.microsoft.com/office/2007/relationships/media" Target="../media/media2.mov"/><Relationship Id="rId2" Type="http://schemas.openxmlformats.org/officeDocument/2006/relationships/video" Target="../media/media2.mo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4.tiff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4" Type="http://schemas.openxmlformats.org/officeDocument/2006/relationships/video" Target="../media/media4.mp4"/><Relationship Id="rId5" Type="http://schemas.openxmlformats.org/officeDocument/2006/relationships/slideLayout" Target="../slideLayouts/slideLayout3.xml"/><Relationship Id="rId6" Type="http://schemas.openxmlformats.org/officeDocument/2006/relationships/image" Target="../media/image45.tiff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tiff"/><Relationship Id="rId3" Type="http://schemas.openxmlformats.org/officeDocument/2006/relationships/image" Target="../media/image49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tiff"/><Relationship Id="rId3" Type="http://schemas.openxmlformats.org/officeDocument/2006/relationships/image" Target="../media/image5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8.png"/><Relationship Id="rId3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3148" y="2625675"/>
            <a:ext cx="7424552" cy="1344706"/>
          </a:xfrm>
        </p:spPr>
        <p:txBody>
          <a:bodyPr>
            <a:normAutofit/>
          </a:bodyPr>
          <a:lstStyle/>
          <a:p>
            <a:r>
              <a:rPr lang="en-US" sz="3500" dirty="0" smtClean="0"/>
              <a:t>e-Cooling </a:t>
            </a:r>
            <a:r>
              <a:rPr lang="en-US" sz="3500" dirty="0" smtClean="0"/>
              <a:t>measurements at LEIR </a:t>
            </a:r>
            <a:r>
              <a:rPr lang="en-US" sz="3500" dirty="0" smtClean="0"/>
              <a:t>2018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805881"/>
            <a:ext cx="8701471" cy="1946017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is-IS" dirty="0" smtClean="0">
                <a:solidFill>
                  <a:srgbClr val="FFFFFF"/>
                </a:solidFill>
              </a:rPr>
              <a:t>A. Saa Hernandez, H. Bartosik, M. Zampetakis</a:t>
            </a:r>
          </a:p>
          <a:p>
            <a:pPr>
              <a:spcBef>
                <a:spcPts val="400"/>
              </a:spcBef>
            </a:pPr>
            <a:r>
              <a:rPr lang="is-IS" dirty="0" smtClean="0">
                <a:solidFill>
                  <a:srgbClr val="FFFFFF"/>
                </a:solidFill>
              </a:rPr>
              <a:t>N. Biancacci</a:t>
            </a: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D</a:t>
            </a:r>
            <a:r>
              <a:rPr lang="is-IS" dirty="0" smtClean="0">
                <a:solidFill>
                  <a:srgbClr val="FFFFFF"/>
                </a:solidFill>
              </a:rPr>
              <a:t>. Gamba, A. Latina</a:t>
            </a: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399" cy="1001560"/>
          </a:xfrm>
        </p:spPr>
        <p:txBody>
          <a:bodyPr/>
          <a:lstStyle/>
          <a:p>
            <a:r>
              <a:rPr lang="en-US" dirty="0"/>
              <a:t>Ion acceleration with the </a:t>
            </a:r>
            <a:r>
              <a:rPr lang="en-US" dirty="0" smtClean="0"/>
              <a:t>Electron Cooler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22960" y="1313597"/>
            <a:ext cx="717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Losses after RF capture, stabilized after t ≈ 2100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ms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97680" y="2921595"/>
            <a:ext cx="455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Linac3 could not inject at a higher energy, so we would need to accelerate the ions without RF during the (no-longer) flat bottom by means of the Electron Cooler</a:t>
            </a:r>
            <a:endParaRPr lang="en-US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3" t="4000" r="30682" b="40834"/>
          <a:stretch/>
        </p:blipFill>
        <p:spPr>
          <a:xfrm>
            <a:off x="960119" y="1808216"/>
            <a:ext cx="3200401" cy="23180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17670" y="1535906"/>
            <a:ext cx="48234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p(t=2100 </a:t>
            </a:r>
            <a:r>
              <a:rPr lang="en-US" dirty="0" err="1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ms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) ≈ 1.4 p(flat bottom)</a:t>
            </a: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  <a:sym typeface="Wingdings"/>
            </a:endParaRPr>
          </a:p>
          <a:p>
            <a:r>
              <a:rPr lang="en-US" b="1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Could we do the RF-capture at a higher p?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87190" y="4731345"/>
            <a:ext cx="45540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Hypothesis: assume losses are caused by IBS, how much would the emittance blow-up decrease for a higher p?</a:t>
            </a:r>
          </a:p>
          <a:p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(arbitrary inputs)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74"/>
          <a:stretch/>
        </p:blipFill>
        <p:spPr>
          <a:xfrm>
            <a:off x="939800" y="4535977"/>
            <a:ext cx="3106420" cy="2081530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1" r="2944" b="82125"/>
          <a:stretch/>
        </p:blipFill>
        <p:spPr>
          <a:xfrm>
            <a:off x="4122420" y="5860024"/>
            <a:ext cx="2407920" cy="451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3236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 smtClean="0"/>
              <a:t>Ion acceleration with the Electron Cooler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1249210"/>
            <a:ext cx="7583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How to?</a:t>
            </a:r>
          </a:p>
          <a:p>
            <a:pPr algn="ctr"/>
            <a:endParaRPr lang="en-US" b="1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increase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e- gun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voltage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increase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e-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velocity  via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momentum exchange drag the ion beam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to higher momentum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  <a:sym typeface="Wingdings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Measurements from cooling force useful for optimum settings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synchronize momentum and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Bfield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and also quadrupoles,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sextupoles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and dipole correctors. Ensure ion </a:t>
            </a:r>
            <a:r>
              <a:rPr lang="en-US" u="sng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beam stays cooled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u="sng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orbit centered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u="sng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tune constant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trick: use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LSA-knob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Brho_dot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Arial" charset="0"/>
                <a:cs typeface="Arial" charset="0"/>
              </a:rPr>
              <a:t>+ fine tuning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" t="10451" r="33291" b="51892"/>
          <a:stretch/>
        </p:blipFill>
        <p:spPr>
          <a:xfrm>
            <a:off x="3876622" y="4514850"/>
            <a:ext cx="3087376" cy="17328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18020" y="4629150"/>
            <a:ext cx="19091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tune measured during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cooling-acceleration</a:t>
            </a: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  <a:sym typeface="Wingdings"/>
              </a:rPr>
              <a:t>additional correction needed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" y="4366600"/>
            <a:ext cx="3509010" cy="201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1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35" y="4263390"/>
            <a:ext cx="3455658" cy="2468327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 smtClean="0"/>
              <a:t>Ion acceleration with the Electron Cooler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73417" y="1641423"/>
            <a:ext cx="767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We do indeed accelerate the ion beam!</a:t>
            </a: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44988" y="2622649"/>
            <a:ext cx="1287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Longitudinal</a:t>
            </a:r>
          </a:p>
          <a:p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600" dirty="0" err="1" smtClean="0">
                <a:latin typeface="Arial" charset="0"/>
                <a:ea typeface="Arial" charset="0"/>
                <a:cs typeface="Arial" charset="0"/>
              </a:rPr>
              <a:t>chottky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24685" y="5004758"/>
            <a:ext cx="23168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Limit comes from duration of “injection plateau” and slow thermalizing process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0" t="7383" r="5194" b="5938"/>
          <a:stretch/>
        </p:blipFill>
        <p:spPr>
          <a:xfrm>
            <a:off x="3866016" y="4539137"/>
            <a:ext cx="3006248" cy="206679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881511" y="5918763"/>
            <a:ext cx="1246044" cy="36576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25924" y="4596287"/>
            <a:ext cx="1705802" cy="1311367"/>
          </a:xfrm>
          <a:prstGeom prst="line">
            <a:avLst/>
          </a:prstGeom>
          <a:ln w="63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160214" y="6284523"/>
            <a:ext cx="1828856" cy="264867"/>
          </a:xfrm>
          <a:prstGeom prst="line">
            <a:avLst/>
          </a:prstGeom>
          <a:ln w="63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275999" y="6143166"/>
            <a:ext cx="12634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rgbClr val="376092"/>
                </a:solidFill>
              </a:rPr>
              <a:t>p</a:t>
            </a:r>
            <a:r>
              <a:rPr lang="en-US" sz="1400" b="1" baseline="-25000" dirty="0" err="1" smtClean="0">
                <a:solidFill>
                  <a:srgbClr val="376092"/>
                </a:solidFill>
              </a:rPr>
              <a:t>initial</a:t>
            </a:r>
            <a:r>
              <a:rPr lang="en-US" sz="1400" b="1" baseline="-25000" dirty="0" smtClean="0">
                <a:solidFill>
                  <a:srgbClr val="376092"/>
                </a:solidFill>
              </a:rPr>
              <a:t> </a:t>
            </a:r>
            <a:r>
              <a:rPr lang="en-US" sz="1400" b="1" dirty="0">
                <a:solidFill>
                  <a:srgbClr val="376092"/>
                </a:solidFill>
              </a:rPr>
              <a:t>= 0.3378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099098" y="4613557"/>
            <a:ext cx="11616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rgbClr val="376092"/>
                </a:solidFill>
              </a:rPr>
              <a:t>p</a:t>
            </a:r>
            <a:r>
              <a:rPr lang="en-US" sz="1400" b="1" baseline="-25000" dirty="0" err="1" smtClean="0">
                <a:solidFill>
                  <a:srgbClr val="376092"/>
                </a:solidFill>
              </a:rPr>
              <a:t>final</a:t>
            </a:r>
            <a:r>
              <a:rPr lang="en-US" sz="1400" b="1" baseline="-25000" dirty="0" smtClean="0">
                <a:solidFill>
                  <a:srgbClr val="376092"/>
                </a:solidFill>
              </a:rPr>
              <a:t> </a:t>
            </a:r>
            <a:r>
              <a:rPr lang="en-US" sz="1400" b="1" dirty="0">
                <a:solidFill>
                  <a:srgbClr val="376092"/>
                </a:solidFill>
              </a:rPr>
              <a:t>= </a:t>
            </a:r>
            <a:r>
              <a:rPr lang="en-US" sz="1400" b="1" dirty="0" smtClean="0">
                <a:solidFill>
                  <a:srgbClr val="376092"/>
                </a:solidFill>
              </a:rPr>
              <a:t>0.3582</a:t>
            </a:r>
            <a:endParaRPr lang="en-US" sz="1400" b="1" dirty="0">
              <a:solidFill>
                <a:srgbClr val="376092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413326" y="4792497"/>
            <a:ext cx="12526" cy="1517078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367308" y="5430794"/>
            <a:ext cx="4844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C00000"/>
                </a:solidFill>
              </a:rPr>
              <a:t>6%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38200" y="1260640"/>
            <a:ext cx="7583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Results</a:t>
            </a: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/>
          <a:srcRect l="1375" t="9550" b="48288"/>
          <a:stretch/>
        </p:blipFill>
        <p:spPr>
          <a:xfrm>
            <a:off x="993228" y="2061573"/>
            <a:ext cx="6361596" cy="2175673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>
            <a:off x="1068114" y="2133600"/>
            <a:ext cx="7620" cy="18592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1075734" y="2092892"/>
            <a:ext cx="6178506" cy="178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669280" y="1805940"/>
            <a:ext cx="17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r</a:t>
            </a:r>
            <a:r>
              <a:rPr lang="en-US" sz="1400" smtClean="0">
                <a:solidFill>
                  <a:srgbClr val="FF0000"/>
                </a:solidFill>
              </a:rPr>
              <a:t>evolution frequency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6260" y="3718560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time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430039" y="2245817"/>
            <a:ext cx="440156" cy="554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5836920" y="2191532"/>
            <a:ext cx="518160" cy="309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993384" y="2593008"/>
            <a:ext cx="400050" cy="373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217920" y="2346960"/>
            <a:ext cx="11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</a:t>
            </a:r>
            <a:r>
              <a:rPr lang="en-US" sz="1400" dirty="0" smtClean="0">
                <a:solidFill>
                  <a:schemeClr val="bg1"/>
                </a:solidFill>
              </a:rPr>
              <a:t>armonic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100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88920" y="2476500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h=99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25788" y="3087534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h=97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31344" y="3399954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h=96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96440" y="3787010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h=95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603408" y="2780672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h=98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309360" y="2065020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/>
                </a:solidFill>
              </a:rPr>
              <a:t>injection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92020" y="2129083"/>
            <a:ext cx="2013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</a:t>
            </a:r>
            <a:r>
              <a:rPr lang="en-US" sz="1400" dirty="0" smtClean="0">
                <a:solidFill>
                  <a:schemeClr val="bg1"/>
                </a:solidFill>
              </a:rPr>
              <a:t>educe </a:t>
            </a:r>
            <a:r>
              <a:rPr lang="en-US" sz="1400" dirty="0" err="1" smtClean="0">
                <a:solidFill>
                  <a:schemeClr val="bg1"/>
                </a:solidFill>
              </a:rPr>
              <a:t>dp</a:t>
            </a:r>
            <a:r>
              <a:rPr lang="en-US" sz="1400" dirty="0" smtClean="0">
                <a:solidFill>
                  <a:schemeClr val="bg1"/>
                </a:solidFill>
              </a:rPr>
              <a:t>/p with cooling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851236" y="2476500"/>
            <a:ext cx="1234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</a:t>
            </a:r>
            <a:r>
              <a:rPr lang="en-US" sz="1400" smtClean="0">
                <a:solidFill>
                  <a:schemeClr val="bg1"/>
                </a:solidFill>
              </a:rPr>
              <a:t>rag ion beam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82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 smtClean="0"/>
              <a:t>Ion acceleration with the </a:t>
            </a:r>
            <a:r>
              <a:rPr lang="en-US" dirty="0" err="1" smtClean="0"/>
              <a:t>Ecooler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531" y="3371851"/>
            <a:ext cx="6728574" cy="28484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TextBox 22"/>
          <p:cNvSpPr txBox="1"/>
          <p:nvPr/>
        </p:nvSpPr>
        <p:spPr>
          <a:xfrm>
            <a:off x="209551" y="3981549"/>
            <a:ext cx="17144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However:</a:t>
            </a:r>
          </a:p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imilar emittance blow-up for higher final 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endParaRPr lang="en-US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Too small p increase!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89780" y="5485130"/>
            <a:ext cx="472440" cy="36576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062220" y="3531870"/>
            <a:ext cx="538480" cy="1945640"/>
          </a:xfrm>
          <a:prstGeom prst="line">
            <a:avLst/>
          </a:prstGeom>
          <a:ln w="63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62220" y="5850890"/>
            <a:ext cx="572770" cy="92710"/>
          </a:xfrm>
          <a:prstGeom prst="line">
            <a:avLst/>
          </a:prstGeom>
          <a:ln w="635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838200" y="1249210"/>
            <a:ext cx="7583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Results</a:t>
            </a: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No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losses during cooling-acceleration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No losses during RF-capture by simply adjusting RF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No losses during RF acceleration, but ramp had to be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adjusted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Beam could be extracted 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b="1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864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 smtClean="0"/>
              <a:t>Ion acceleration with the </a:t>
            </a:r>
            <a:r>
              <a:rPr lang="en-US" dirty="0" err="1" smtClean="0"/>
              <a:t>Ecooler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38200" y="1249210"/>
            <a:ext cx="7583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That simple? </a:t>
            </a:r>
            <a:r>
              <a:rPr lang="en-US" b="1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w</a:t>
            </a:r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ell</a:t>
            </a:r>
            <a:r>
              <a:rPr lang="is-I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...</a:t>
            </a:r>
            <a:endParaRPr lang="en-US" b="1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Actually quite fast to set up.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However first tests with very fast and large gun voltage increase failed to drag the full beam. Implemented as step – plateau – step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1" b="45937"/>
          <a:stretch/>
        </p:blipFill>
        <p:spPr>
          <a:xfrm>
            <a:off x="2090203" y="2790466"/>
            <a:ext cx="5334181" cy="17929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718" y="4767499"/>
            <a:ext cx="3494082" cy="20021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38665"/>
          <a:stretch/>
        </p:blipFill>
        <p:spPr>
          <a:xfrm>
            <a:off x="5352593" y="4733571"/>
            <a:ext cx="3048457" cy="203610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240280" y="2823210"/>
            <a:ext cx="1314" cy="175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76400" y="4301490"/>
            <a:ext cx="51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time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228850" y="2823210"/>
            <a:ext cx="5242560" cy="12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32185" y="2663190"/>
            <a:ext cx="17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</a:t>
            </a:r>
            <a:r>
              <a:rPr lang="en-US" sz="1400" dirty="0" smtClean="0">
                <a:solidFill>
                  <a:srgbClr val="FF0000"/>
                </a:solidFill>
              </a:rPr>
              <a:t>evolution frequency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471" y="4960620"/>
            <a:ext cx="16344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losses,</a:t>
            </a:r>
          </a:p>
          <a:p>
            <a:r>
              <a:rPr lang="en-US" sz="1600" dirty="0"/>
              <a:t>h</a:t>
            </a:r>
            <a:r>
              <a:rPr lang="en-US" sz="1600" dirty="0" smtClean="0"/>
              <a:t>owever large momentum spread and emittance increase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7444988" y="3354169"/>
            <a:ext cx="1287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Longitudinal</a:t>
            </a:r>
          </a:p>
          <a:p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600" dirty="0" err="1" smtClean="0">
                <a:latin typeface="Arial" charset="0"/>
                <a:ea typeface="Arial" charset="0"/>
                <a:cs typeface="Arial" charset="0"/>
              </a:rPr>
              <a:t>chottky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82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7260" y="1313597"/>
            <a:ext cx="7170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Losses after RF capture, electron cooler switched off earlier</a:t>
            </a:r>
            <a:r>
              <a:rPr lang="is-I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0060" y="4100245"/>
            <a:ext cx="8366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Better if we do the </a:t>
            </a:r>
            <a:r>
              <a:rPr lang="en-US" b="1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RF-capture </a:t>
            </a:r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earlier and switch Electron Cooler off later?</a:t>
            </a:r>
            <a:endParaRPr lang="en-US" b="1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50" y="4617720"/>
            <a:ext cx="75209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Pros: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Compensate heating effects (IBS, space-charge), which create losses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Cons: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Cooling a bunched beam instead of a coasting one </a:t>
            </a:r>
            <a:r>
              <a:rPr lang="en-US" dirty="0" smtClean="0">
                <a:latin typeface="Arial" charset="0"/>
                <a:ea typeface="Arial" charset="0"/>
                <a:cs typeface="Arial" charset="0"/>
                <a:sym typeface="Wingdings"/>
              </a:rPr>
              <a:t> damping in all 3 planes  more compressed beam, may create even stronger heating effects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3" t="4000" r="30682" b="40834"/>
          <a:stretch/>
        </p:blipFill>
        <p:spPr>
          <a:xfrm>
            <a:off x="2663189" y="1739636"/>
            <a:ext cx="3200401" cy="231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54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pic>
        <p:nvPicPr>
          <p:cNvPr id="7" name="Εικόνα 22" descr="Εικόνα που περιέχει κείμενο, χάρτης&#10;&#10;Η περιγραφή δημιουργήθηκε με πολύ υψηλή αξιοπιστία">
            <a:extLst>
              <a:ext uri="{FF2B5EF4-FFF2-40B4-BE49-F238E27FC236}">
                <a16:creationId xmlns="" xmlns:a16="http://schemas.microsoft.com/office/drawing/2014/main" id="{94818DA1-FB31-4F86-A286-90F8AD639A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30" y="3485250"/>
            <a:ext cx="3082860" cy="2435490"/>
          </a:xfrm>
          <a:prstGeom prst="rect">
            <a:avLst/>
          </a:prstGeom>
        </p:spPr>
      </p:pic>
      <p:pic>
        <p:nvPicPr>
          <p:cNvPr id="9" name="Εικόνα 2">
            <a:extLst>
              <a:ext uri="{FF2B5EF4-FFF2-40B4-BE49-F238E27FC236}">
                <a16:creationId xmlns="" xmlns:a16="http://schemas.microsoft.com/office/drawing/2014/main" id="{2F40FE61-198F-491A-B9C4-5E18006FE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680" y="3508110"/>
            <a:ext cx="2361146" cy="1971000"/>
          </a:xfrm>
          <a:prstGeom prst="rect">
            <a:avLst/>
          </a:prstGeom>
        </p:spPr>
      </p:pic>
      <p:pic>
        <p:nvPicPr>
          <p:cNvPr id="10" name="Εικόνα 5">
            <a:extLst>
              <a:ext uri="{FF2B5EF4-FFF2-40B4-BE49-F238E27FC236}">
                <a16:creationId xmlns="" xmlns:a16="http://schemas.microsoft.com/office/drawing/2014/main" id="{6849AD55-4D30-4F47-A060-4D185540FD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605" y="4662971"/>
            <a:ext cx="2351993" cy="1971000"/>
          </a:xfrm>
          <a:prstGeom prst="rect">
            <a:avLst/>
          </a:prstGeom>
        </p:spPr>
      </p:pic>
      <p:sp>
        <p:nvSpPr>
          <p:cNvPr id="13" name="Διάγραμμα ροής: Διεργασία 9">
            <a:extLst>
              <a:ext uri="{FF2B5EF4-FFF2-40B4-BE49-F238E27FC236}">
                <a16:creationId xmlns="" xmlns:a16="http://schemas.microsoft.com/office/drawing/2014/main" id="{30F28623-EC4D-484C-837D-78533194A6EE}"/>
              </a:ext>
            </a:extLst>
          </p:cNvPr>
          <p:cNvSpPr/>
          <p:nvPr/>
        </p:nvSpPr>
        <p:spPr>
          <a:xfrm flipV="1">
            <a:off x="436627" y="3920489"/>
            <a:ext cx="2752343" cy="4800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14" name="Διάγραμμα ροής: Διεργασία 15">
            <a:extLst>
              <a:ext uri="{FF2B5EF4-FFF2-40B4-BE49-F238E27FC236}">
                <a16:creationId xmlns="" xmlns:a16="http://schemas.microsoft.com/office/drawing/2014/main" id="{6621E351-2C56-4992-8069-418176E1B0D6}"/>
              </a:ext>
            </a:extLst>
          </p:cNvPr>
          <p:cNvSpPr/>
          <p:nvPr/>
        </p:nvSpPr>
        <p:spPr>
          <a:xfrm>
            <a:off x="448057" y="4599430"/>
            <a:ext cx="2752343" cy="52580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Ορθογώνιο 12">
                <a:extLst>
                  <a:ext uri="{FF2B5EF4-FFF2-40B4-BE49-F238E27FC236}">
                    <a16:creationId xmlns="" xmlns:a16="http://schemas.microsoft.com/office/drawing/2014/main" id="{2F7BF943-A3B8-4815-9485-9FBA7D8234C1}"/>
                  </a:ext>
                </a:extLst>
              </p:cNvPr>
              <p:cNvSpPr/>
              <p:nvPr/>
            </p:nvSpPr>
            <p:spPr>
              <a:xfrm>
                <a:off x="702097" y="4386574"/>
                <a:ext cx="2062681" cy="2192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𝐼𝑜𝑛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𝑒𝑞𝑢𝑖𝑣𝑎𝑙𝑒𝑛𝑡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𝑒𝑛𝑒𝑟𝑔𝑦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𝑜𝑓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𝑡h𝑒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 </m:t>
                      </m:r>
                      <m:r>
                        <a:rPr lang="en-US" sz="825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𝑒𝑙𝑒𝑐𝑡𝑟𝑜𝑛𝑠</m:t>
                      </m:r>
                    </m:oMath>
                  </m:oMathPara>
                </a14:m>
                <a:endParaRPr lang="el-GR" sz="825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Ορθογώνιο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2F7BF943-A3B8-4815-9485-9FBA7D8234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97" y="4386574"/>
                <a:ext cx="2062681" cy="219291"/>
              </a:xfrm>
              <a:prstGeom prst="rect">
                <a:avLst/>
              </a:prstGeom>
              <a:blipFill rotWithShape="0">
                <a:blip r:embed="rId5"/>
                <a:stretch>
                  <a:fillRect t="-61111" b="-7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34390" y="1314450"/>
                <a:ext cx="4709160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685800">
                  <a:buClr>
                    <a:srgbClr val="4472C4">
                      <a:lumMod val="75000"/>
                    </a:srgbClr>
                  </a:buClr>
                  <a:buSzPct val="80000"/>
                  <a:defRPr/>
                </a:pPr>
                <a:r>
                  <a:rPr lang="en-US" dirty="0" smtClean="0">
                    <a:solidFill>
                      <a:srgbClr val="376092"/>
                    </a:solidFill>
                    <a:latin typeface="Arial" charset="0"/>
                    <a:ea typeface="Arial" charset="0"/>
                    <a:cs typeface="Arial" charset="0"/>
                  </a:rPr>
                  <a:t>By </a:t>
                </a:r>
                <a:r>
                  <a:rPr lang="en-US" dirty="0">
                    <a:solidFill>
                      <a:srgbClr val="376092"/>
                    </a:solidFill>
                    <a:latin typeface="Arial" charset="0"/>
                    <a:ea typeface="Arial" charset="0"/>
                    <a:cs typeface="Arial" charset="0"/>
                  </a:rPr>
                  <a:t>changing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3760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3760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rgbClr val="376092"/>
                            </a:solidFill>
                            <a:latin typeface="Cambria Math" charset="0"/>
                            <a:ea typeface="Arial" charset="0"/>
                            <a:cs typeface="Arial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376092"/>
                    </a:solidFill>
                    <a:latin typeface="Arial" charset="0"/>
                    <a:ea typeface="Arial" charset="0"/>
                    <a:cs typeface="Arial" charset="0"/>
                  </a:rPr>
                  <a:t> gun </a:t>
                </a:r>
                <a:r>
                  <a:rPr lang="en-US" dirty="0" smtClean="0">
                    <a:solidFill>
                      <a:srgbClr val="376092"/>
                    </a:solidFill>
                    <a:latin typeface="Arial" charset="0"/>
                    <a:ea typeface="Arial" charset="0"/>
                    <a:cs typeface="Arial" charset="0"/>
                  </a:rPr>
                  <a:t>voltage, </a:t>
                </a:r>
                <a:r>
                  <a:rPr lang="en-US" dirty="0">
                    <a:solidFill>
                      <a:srgbClr val="376092"/>
                    </a:solidFill>
                    <a:latin typeface="Arial" charset="0"/>
                    <a:ea typeface="Arial" charset="0"/>
                    <a:cs typeface="Arial" charset="0"/>
                  </a:rPr>
                  <a:t>we can drag the ion beam to a frequency which has an offset with the RF frequency.</a:t>
                </a:r>
              </a:p>
              <a:p>
                <a:pPr marL="557213" lvl="1" indent="-214313" algn="just" defTabSz="685800">
                  <a:buClr>
                    <a:srgbClr val="4472C4">
                      <a:lumMod val="75000"/>
                    </a:srgbClr>
                  </a:buClr>
                  <a:buSzPct val="80000"/>
                  <a:buFont typeface="Symbol" panose="05050102010706020507" pitchFamily="18" charset="2"/>
                  <a:buChar char="Þ"/>
                  <a:defRPr/>
                </a:pPr>
                <a:r>
                  <a:rPr lang="en-US" dirty="0" smtClean="0">
                    <a:solidFill>
                      <a:srgbClr val="376092"/>
                    </a:solidFill>
                    <a:latin typeface="Arial" charset="0"/>
                    <a:ea typeface="Arial" charset="0"/>
                    <a:cs typeface="Arial" charset="0"/>
                  </a:rPr>
                  <a:t> longitudinal distributions can be varied between parabolic, flat and  hollow</a:t>
                </a:r>
                <a:endParaRPr lang="en-US" dirty="0">
                  <a:solidFill>
                    <a:srgbClr val="376092"/>
                  </a:solidFill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390" y="1314450"/>
                <a:ext cx="4709160" cy="1477328"/>
              </a:xfrm>
              <a:prstGeom prst="rect">
                <a:avLst/>
              </a:prstGeom>
              <a:blipFill rotWithShape="0">
                <a:blip r:embed="rId6"/>
                <a:stretch>
                  <a:fillRect l="-1166" t="-2479" r="-1036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Εικόνα 4" descr="Εικόνα που περιέχει χάρτης&#10;&#10;Η περιγραφή δημιουργήθηκε με υψηλή αξιοπιστία">
            <a:extLst>
              <a:ext uri="{FF2B5EF4-FFF2-40B4-BE49-F238E27FC236}">
                <a16:creationId xmlns="" xmlns:a16="http://schemas.microsoft.com/office/drawing/2014/main" id="{25EF115D-EB95-47CE-B954-DE621BA8D9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331" y="1298863"/>
            <a:ext cx="3042878" cy="1935827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3383280" y="3943350"/>
            <a:ext cx="1863090" cy="114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371850" y="4629150"/>
            <a:ext cx="502920" cy="457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905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Εικόνα 13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343FAB97-FB68-4EF8-ACD1-C05633C43C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22808"/>
            <a:ext cx="2937509" cy="1477992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314CEA96-CC21-4919-AE37-634537D40799}"/>
              </a:ext>
            </a:extLst>
          </p:cNvPr>
          <p:cNvSpPr txBox="1"/>
          <p:nvPr/>
        </p:nvSpPr>
        <p:spPr>
          <a:xfrm>
            <a:off x="928889" y="1160283"/>
            <a:ext cx="7666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We measured the losses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between the start of RF and the start of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ramping (400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ms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),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as a function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of rev. frequency set by the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Ecooler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0" name="Ομάδα 20">
            <a:extLst>
              <a:ext uri="{FF2B5EF4-FFF2-40B4-BE49-F238E27FC236}">
                <a16:creationId xmlns="" xmlns:a16="http://schemas.microsoft.com/office/drawing/2014/main" id="{92DD3214-9228-45C2-975E-803241082756}"/>
              </a:ext>
            </a:extLst>
          </p:cNvPr>
          <p:cNvGrpSpPr/>
          <p:nvPr/>
        </p:nvGrpSpPr>
        <p:grpSpPr>
          <a:xfrm>
            <a:off x="1147425" y="5177233"/>
            <a:ext cx="1391463" cy="1011014"/>
            <a:chOff x="1468940" y="5241817"/>
            <a:chExt cx="1855284" cy="1348019"/>
          </a:xfrm>
        </p:grpSpPr>
        <p:cxnSp>
          <p:nvCxnSpPr>
            <p:cNvPr id="21" name="Ευθύγραμμο βέλος σύνδεσης 16">
              <a:extLst>
                <a:ext uri="{FF2B5EF4-FFF2-40B4-BE49-F238E27FC236}">
                  <a16:creationId xmlns="" xmlns:a16="http://schemas.microsoft.com/office/drawing/2014/main" id="{9AA973CF-0C54-4D06-A259-82C421C75D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4059" y="5264080"/>
              <a:ext cx="9144" cy="132575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Ευθεία γραμμή σύνδεσης 17">
              <a:extLst>
                <a:ext uri="{FF2B5EF4-FFF2-40B4-BE49-F238E27FC236}">
                  <a16:creationId xmlns="" xmlns:a16="http://schemas.microsoft.com/office/drawing/2014/main" id="{5AF556F7-7BC6-423B-B70F-F9F55AF2EFBD}"/>
                </a:ext>
              </a:extLst>
            </p:cNvPr>
            <p:cNvCxnSpPr>
              <a:cxnSpLocks/>
            </p:cNvCxnSpPr>
            <p:nvPr/>
          </p:nvCxnSpPr>
          <p:spPr>
            <a:xfrm>
              <a:off x="2087349" y="5241817"/>
              <a:ext cx="12264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Ευθεία γραμμή σύνδεσης 18">
              <a:extLst>
                <a:ext uri="{FF2B5EF4-FFF2-40B4-BE49-F238E27FC236}">
                  <a16:creationId xmlns="" xmlns:a16="http://schemas.microsoft.com/office/drawing/2014/main" id="{FC022CC3-507A-4511-BB4A-00544FBCA3B1}"/>
                </a:ext>
              </a:extLst>
            </p:cNvPr>
            <p:cNvCxnSpPr>
              <a:cxnSpLocks/>
            </p:cNvCxnSpPr>
            <p:nvPr/>
          </p:nvCxnSpPr>
          <p:spPr>
            <a:xfrm>
              <a:off x="1468940" y="6589836"/>
              <a:ext cx="133023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74571FC9-5536-4DBF-9225-210090E96C04}"/>
                </a:ext>
              </a:extLst>
            </p:cNvPr>
            <p:cNvSpPr txBox="1"/>
            <p:nvPr/>
          </p:nvSpPr>
          <p:spPr>
            <a:xfrm>
              <a:off x="2334210" y="5721658"/>
              <a:ext cx="99001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Peak Line</a:t>
              </a:r>
            </a:p>
            <a:p>
              <a:r>
                <a:rPr lang="en-US" sz="1050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Density</a:t>
              </a:r>
              <a:endParaRPr lang="el-GR" sz="1050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pic>
        <p:nvPicPr>
          <p:cNvPr id="28" name="Εικόνα 4" descr="Εικόνα που περιέχει κείμενο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D4E3E2EE-DCDD-4A98-993C-6F51CE093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083" y="1949067"/>
            <a:ext cx="5067254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76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314CEA96-CC21-4919-AE37-634537D40799}"/>
              </a:ext>
            </a:extLst>
          </p:cNvPr>
          <p:cNvSpPr txBox="1"/>
          <p:nvPr/>
        </p:nvSpPr>
        <p:spPr>
          <a:xfrm>
            <a:off x="928889" y="1160283"/>
            <a:ext cx="7666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We measured the losses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between the start of RF and the start of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ramping (400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ms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),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as a function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of rev. frequency set by the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Ecooler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Εικόνα 4" descr="Εικόνα που περιέχει κείμενο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D4E3E2EE-DCDD-4A98-993C-6F51CE093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083" y="1949067"/>
            <a:ext cx="5067254" cy="3510000"/>
          </a:xfrm>
          <a:prstGeom prst="rect">
            <a:avLst/>
          </a:prstGeom>
        </p:spPr>
      </p:pic>
      <p:pic>
        <p:nvPicPr>
          <p:cNvPr id="11" name="Εικόνα 13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343FAB97-FB68-4EF8-ACD1-C05633C43C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22808"/>
            <a:ext cx="2937509" cy="1477992"/>
          </a:xfrm>
          <a:prstGeom prst="rect">
            <a:avLst/>
          </a:prstGeom>
        </p:spPr>
      </p:pic>
      <p:pic>
        <p:nvPicPr>
          <p:cNvPr id="12" name="Εικόνα 11">
            <a:extLst>
              <a:ext uri="{FF2B5EF4-FFF2-40B4-BE49-F238E27FC236}">
                <a16:creationId xmlns="" xmlns:a16="http://schemas.microsoft.com/office/drawing/2014/main" id="{90CE7A43-98A8-4FF2-AAEE-223B69ACF8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07" y="3156345"/>
            <a:ext cx="1539441" cy="1512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6DB04FB-322C-44F1-A168-78C569E29B20}"/>
              </a:ext>
            </a:extLst>
          </p:cNvPr>
          <p:cNvSpPr txBox="1"/>
          <p:nvPr/>
        </p:nvSpPr>
        <p:spPr>
          <a:xfrm>
            <a:off x="73291" y="2879346"/>
            <a:ext cx="18600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5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central case</a:t>
            </a:r>
            <a:endParaRPr lang="el-GR" sz="135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7" name="Εικόνα 15">
            <a:extLst>
              <a:ext uri="{FF2B5EF4-FFF2-40B4-BE49-F238E27FC236}">
                <a16:creationId xmlns="" xmlns:a16="http://schemas.microsoft.com/office/drawing/2014/main" id="{981F4197-8619-4C0C-885D-00C6E242A4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048" y="4417159"/>
            <a:ext cx="1644438" cy="1512000"/>
          </a:xfrm>
          <a:prstGeom prst="rect">
            <a:avLst/>
          </a:prstGeom>
        </p:spPr>
      </p:pic>
      <p:pic>
        <p:nvPicPr>
          <p:cNvPr id="25" name="Εικόνα 3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CCDD8637-0BC6-4A4F-AC9D-903CE220F1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2666008"/>
            <a:ext cx="2885718" cy="14496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DF363BFC-20BE-49CD-84DF-C164BF17EE69}"/>
              </a:ext>
            </a:extLst>
          </p:cNvPr>
          <p:cNvSpPr txBox="1"/>
          <p:nvPr/>
        </p:nvSpPr>
        <p:spPr>
          <a:xfrm>
            <a:off x="6901929" y="2325358"/>
            <a:ext cx="224484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minimum losses</a:t>
            </a:r>
            <a:endParaRPr lang="el-GR" sz="135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926080" y="4537710"/>
            <a:ext cx="788670" cy="4914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994910" y="4057650"/>
            <a:ext cx="1257300" cy="400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219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314CEA96-CC21-4919-AE37-634537D40799}"/>
              </a:ext>
            </a:extLst>
          </p:cNvPr>
          <p:cNvSpPr txBox="1"/>
          <p:nvPr/>
        </p:nvSpPr>
        <p:spPr>
          <a:xfrm>
            <a:off x="928889" y="1160283"/>
            <a:ext cx="7666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We measured the losses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between the start of RF and the start of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ramping (400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ms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),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as a function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of rev. frequency set by the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Ecooler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ezgif.com-gif-maker">
            <a:hlinkClick r:id="" action="ppaction://media"/>
            <a:extLst>
              <a:ext uri="{FF2B5EF4-FFF2-40B4-BE49-F238E27FC236}">
                <a16:creationId xmlns="" xmlns:a16="http://schemas.microsoft.com/office/drawing/2014/main" id="{129E25FC-D868-4CA3-8556-2839BCAF97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248" y="2355356"/>
            <a:ext cx="9032899" cy="255677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02189A32-0BC5-4096-BE4A-0B3227394D01}"/>
              </a:ext>
            </a:extLst>
          </p:cNvPr>
          <p:cNvSpPr txBox="1"/>
          <p:nvPr/>
        </p:nvSpPr>
        <p:spPr>
          <a:xfrm flipH="1">
            <a:off x="7160568" y="5023106"/>
            <a:ext cx="19165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*</a:t>
            </a:r>
            <a:r>
              <a:rPr lang="en-US" sz="1350" i="1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Colorbar</a:t>
            </a:r>
            <a:r>
              <a:rPr lang="en-US" sz="135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not calibrated.</a:t>
            </a:r>
            <a:endParaRPr lang="el-GR" sz="1350" i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19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51770" y="274638"/>
            <a:ext cx="7835030" cy="100156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906780" y="1186072"/>
            <a:ext cx="713994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x-none" dirty="0">
                <a:solidFill>
                  <a:srgbClr val="376092"/>
                </a:solidFill>
                <a:latin typeface="Arial" charset="0"/>
              </a:rPr>
              <a:t>E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lectron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C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ooler </a:t>
            </a: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is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an essential component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of LEIR:</a:t>
            </a:r>
            <a:endParaRPr kumimoji="0" lang="en-US" altLang="x-none" sz="18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To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 en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able beam storage: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reduc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the transverse and longitudinal emittances of the ion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beam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(high charge state: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en-US" altLang="x-none" sz="1600" b="0" i="0" u="none" strike="noStrike" cap="none" normalizeH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Pb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54+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, low injection energy: </a:t>
            </a:r>
            <a:r>
              <a:rPr kumimoji="0" lang="en-US" altLang="x-none" sz="1600" b="0" i="0" u="none" strike="noStrike" cap="none" normalizeH="0" baseline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0" lang="en-US" altLang="x-none" sz="1600" b="0" i="0" u="none" strike="noStrike" cap="none" normalizeH="0" baseline="-2500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rel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= 0.094)</a:t>
            </a: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 enable beam accumulation: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drag mean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energy of each injected pulse 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accommodate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next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injection</a:t>
            </a:r>
            <a:endParaRPr kumimoji="0" lang="en-US" altLang="x-none" sz="16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x-none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Several measurements during 2018</a:t>
            </a:r>
          </a:p>
        </p:txBody>
      </p:sp>
    </p:spTree>
    <p:extLst>
      <p:ext uri="{BB962C8B-B14F-4D97-AF65-F5344CB8AC3E}">
        <p14:creationId xmlns:p14="http://schemas.microsoft.com/office/powerpoint/2010/main" val="1457580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Εικόνα 10">
            <a:extLst>
              <a:ext uri="{FF2B5EF4-FFF2-40B4-BE49-F238E27FC236}">
                <a16:creationId xmlns="" xmlns:a16="http://schemas.microsoft.com/office/drawing/2014/main" id="{67A666DF-2F1C-4929-9084-75511280C6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9"/>
          <a:stretch/>
        </p:blipFill>
        <p:spPr>
          <a:xfrm>
            <a:off x="171450" y="3205872"/>
            <a:ext cx="1672613" cy="1512000"/>
          </a:xfrm>
          <a:prstGeom prst="rect">
            <a:avLst/>
          </a:prstGeom>
        </p:spPr>
      </p:pic>
      <p:pic>
        <p:nvPicPr>
          <p:cNvPr id="19" name="Εικόνα 26" descr="Εικόνα που περιέχει κείμενο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92462BB1-C4CB-4D4C-BCF7-8847AA4CD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083" y="1937637"/>
            <a:ext cx="5067254" cy="3510000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314CEA96-CC21-4919-AE37-634537D40799}"/>
              </a:ext>
            </a:extLst>
          </p:cNvPr>
          <p:cNvSpPr txBox="1"/>
          <p:nvPr/>
        </p:nvSpPr>
        <p:spPr>
          <a:xfrm>
            <a:off x="928889" y="1160283"/>
            <a:ext cx="7666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Same measurements setting the RF cavity to h2+4 settings: minimum losses &lt; 4%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similar to standard case for equivalent intensities (~3e10 total charges = low intensity)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6DB04FB-322C-44F1-A168-78C569E29B20}"/>
              </a:ext>
            </a:extLst>
          </p:cNvPr>
          <p:cNvSpPr txBox="1"/>
          <p:nvPr/>
        </p:nvSpPr>
        <p:spPr>
          <a:xfrm>
            <a:off x="73291" y="2879346"/>
            <a:ext cx="18600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5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central case</a:t>
            </a:r>
            <a:endParaRPr lang="el-GR" sz="135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DF363BFC-20BE-49CD-84DF-C164BF17EE69}"/>
              </a:ext>
            </a:extLst>
          </p:cNvPr>
          <p:cNvSpPr txBox="1"/>
          <p:nvPr/>
        </p:nvSpPr>
        <p:spPr>
          <a:xfrm>
            <a:off x="6901929" y="2325358"/>
            <a:ext cx="224484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Profiles for minimum losses</a:t>
            </a:r>
            <a:endParaRPr lang="el-GR" sz="135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0" name="Εικόνα 30" descr="Εικόνα που περιέχει στιγμιότυπο οθόνης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0D4E0E14-767C-45AB-8241-81BF85BD24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34238"/>
            <a:ext cx="2937510" cy="1477992"/>
          </a:xfrm>
          <a:prstGeom prst="rect">
            <a:avLst/>
          </a:prstGeom>
        </p:spPr>
      </p:pic>
      <p:pic>
        <p:nvPicPr>
          <p:cNvPr id="22" name="Εικόνα 3">
            <a:extLst>
              <a:ext uri="{FF2B5EF4-FFF2-40B4-BE49-F238E27FC236}">
                <a16:creationId xmlns="" xmlns:a16="http://schemas.microsoft.com/office/drawing/2014/main" id="{6352210E-795A-4A28-BF2D-D3B5E0BC3A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2662502"/>
            <a:ext cx="2886860" cy="145022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</p:pic>
      <p:pic>
        <p:nvPicPr>
          <p:cNvPr id="23" name="Εικόνα 15">
            <a:extLst>
              <a:ext uri="{FF2B5EF4-FFF2-40B4-BE49-F238E27FC236}">
                <a16:creationId xmlns="" xmlns:a16="http://schemas.microsoft.com/office/drawing/2014/main" id="{1B218920-2DED-444E-9CE9-C49727F2E9E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1"/>
          <a:stretch/>
        </p:blipFill>
        <p:spPr>
          <a:xfrm>
            <a:off x="7475220" y="4309196"/>
            <a:ext cx="1632305" cy="15120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V="1">
            <a:off x="2926080" y="4583430"/>
            <a:ext cx="868680" cy="4686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154930" y="4034790"/>
            <a:ext cx="1017270" cy="685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603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pic>
        <p:nvPicPr>
          <p:cNvPr id="16" name="ezgif.com-gif-maker">
            <a:hlinkClick r:id="" action="ppaction://media"/>
            <a:extLst>
              <a:ext uri="{FF2B5EF4-FFF2-40B4-BE49-F238E27FC236}">
                <a16:creationId xmlns="" xmlns:a16="http://schemas.microsoft.com/office/drawing/2014/main" id="{3DB5198E-9BE6-4413-93AB-283D59AAEA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01" y="2355750"/>
            <a:ext cx="9033359" cy="25569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314CEA96-CC21-4919-AE37-634537D40799}"/>
              </a:ext>
            </a:extLst>
          </p:cNvPr>
          <p:cNvSpPr txBox="1"/>
          <p:nvPr/>
        </p:nvSpPr>
        <p:spPr>
          <a:xfrm>
            <a:off x="928889" y="1160283"/>
            <a:ext cx="7666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Same measurements setting the RF cavity to h2+4 settings: minimum losses &lt; 4%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similar to standard case for equivalent intensities (~3e10 total charges = low intensity)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3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02042" y="274638"/>
            <a:ext cx="7784757" cy="1001560"/>
          </a:xfrm>
        </p:spPr>
        <p:txBody>
          <a:bodyPr/>
          <a:lstStyle/>
          <a:p>
            <a:r>
              <a:rPr lang="en-US" dirty="0"/>
              <a:t>Cooling of bunched </a:t>
            </a:r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314CEA96-CC21-4919-AE37-634537D40799}"/>
              </a:ext>
            </a:extLst>
          </p:cNvPr>
          <p:cNvSpPr txBox="1"/>
          <p:nvPr/>
        </p:nvSpPr>
        <p:spPr>
          <a:xfrm>
            <a:off x="928889" y="1160283"/>
            <a:ext cx="7666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For higher intensities (~6.5e10 total charges)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Εικόνα 3" descr="Εικόνα που περιέχει κείμενο, χάρτης&#10;&#10;Η περιγραφή δημιουργήθηκε αυτόματα">
            <a:extLst>
              <a:ext uri="{FF2B5EF4-FFF2-40B4-BE49-F238E27FC236}">
                <a16:creationId xmlns="" xmlns:a16="http://schemas.microsoft.com/office/drawing/2014/main" id="{AD4AA232-011E-48EA-805A-FB520FB98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010" y="1616040"/>
            <a:ext cx="4603160" cy="3062352"/>
          </a:xfrm>
          <a:prstGeom prst="rect">
            <a:avLst/>
          </a:prstGeom>
        </p:spPr>
      </p:pic>
      <p:grpSp>
        <p:nvGrpSpPr>
          <p:cNvPr id="10" name="Ομάδα 10">
            <a:extLst>
              <a:ext uri="{FF2B5EF4-FFF2-40B4-BE49-F238E27FC236}">
                <a16:creationId xmlns="" xmlns:a16="http://schemas.microsoft.com/office/drawing/2014/main" id="{4C9CAC9C-CC2F-4A6F-B437-9CE983C6E21C}"/>
              </a:ext>
            </a:extLst>
          </p:cNvPr>
          <p:cNvGrpSpPr/>
          <p:nvPr/>
        </p:nvGrpSpPr>
        <p:grpSpPr>
          <a:xfrm>
            <a:off x="96421" y="4807141"/>
            <a:ext cx="4096881" cy="1746957"/>
            <a:chOff x="128561" y="3940641"/>
            <a:chExt cx="5462508" cy="2329276"/>
          </a:xfrm>
        </p:grpSpPr>
        <p:pic>
          <p:nvPicPr>
            <p:cNvPr id="11" name="Εικόνα 4" descr="Εικόνα που περιέχει κείμενο, χάρτης&#10;&#10;Η περιγραφή δημιουργήθηκε αυτόματα">
              <a:extLst>
                <a:ext uri="{FF2B5EF4-FFF2-40B4-BE49-F238E27FC236}">
                  <a16:creationId xmlns="" xmlns:a16="http://schemas.microsoft.com/office/drawing/2014/main" id="{142C65A8-1B66-4692-8038-1C0D5B421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949" y="3940641"/>
              <a:ext cx="5170120" cy="216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E2FE06BF-A3FB-4610-A144-A5D8D2CBFB9C}"/>
                </a:ext>
              </a:extLst>
            </p:cNvPr>
            <p:cNvSpPr txBox="1"/>
            <p:nvPr/>
          </p:nvSpPr>
          <p:spPr>
            <a:xfrm rot="16200000">
              <a:off x="-645370" y="4869218"/>
              <a:ext cx="1855637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Cambria" panose="02040503050406030204" pitchFamily="18" charset="0"/>
                  <a:ea typeface="Cambria" panose="02040503050406030204" pitchFamily="18" charset="0"/>
                </a:rPr>
                <a:t>Intensity (1e10 charges)</a:t>
              </a:r>
              <a:endParaRPr lang="el-GR" sz="9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3EDE6ADE-1676-40D0-9BE3-792016995017}"/>
                </a:ext>
              </a:extLst>
            </p:cNvPr>
            <p:cNvSpPr txBox="1"/>
            <p:nvPr/>
          </p:nvSpPr>
          <p:spPr>
            <a:xfrm>
              <a:off x="2571433" y="5962141"/>
              <a:ext cx="92803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Cambria" panose="02040503050406030204" pitchFamily="18" charset="0"/>
                  <a:ea typeface="Cambria" panose="02040503050406030204" pitchFamily="18" charset="0"/>
                </a:rPr>
                <a:t>Time (</a:t>
              </a:r>
              <a:r>
                <a:rPr lang="en-US" sz="9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ms</a:t>
              </a:r>
              <a:r>
                <a:rPr lang="en-US" sz="900" dirty="0">
                  <a:latin typeface="Cambria" panose="02040503050406030204" pitchFamily="18" charset="0"/>
                  <a:ea typeface="Cambria" panose="02040503050406030204" pitchFamily="18" charset="0"/>
                </a:rPr>
                <a:t>)</a:t>
              </a:r>
              <a:endParaRPr lang="el-GR" sz="9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C4A8708A-06C4-471A-B83D-25BA8CC6CDD0}"/>
                  </a:ext>
                </a:extLst>
              </p:cNvPr>
              <p:cNvSpPr txBox="1"/>
              <p:nvPr/>
            </p:nvSpPr>
            <p:spPr>
              <a:xfrm>
                <a:off x="4227997" y="5300829"/>
                <a:ext cx="345296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accent1">
                      <a:lumMod val="75000"/>
                    </a:schemeClr>
                  </a:buClr>
                  <a:buSzPct val="70000"/>
                </a:pP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Well-centered beam during </a:t>
                </a:r>
                <a:r>
                  <a:rPr lang="en-US" dirty="0" smtClean="0">
                    <a:latin typeface="Arial" charset="0"/>
                    <a:ea typeface="Arial" charset="0"/>
                    <a:cs typeface="Arial" charset="0"/>
                  </a:rPr>
                  <a:t>capture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dirty="0" smtClean="0">
                    <a:latin typeface="Arial" charset="0"/>
                    <a:ea typeface="Arial" charset="0"/>
                    <a:cs typeface="Arial" charset="0"/>
                  </a:rPr>
                  <a:t>very </a:t>
                </a:r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compressed</a:t>
                </a:r>
                <a:endParaRPr lang="en-US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>
                  <a:buClr>
                    <a:schemeClr val="accent1">
                      <a:lumMod val="75000"/>
                    </a:schemeClr>
                  </a:buClr>
                  <a:buSzPct val="70000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Arial" charset="0"/>
                        <a:cs typeface="Arial" charset="0"/>
                      </a:rPr>
                      <m:t>⇒</m:t>
                    </m:r>
                  </m:oMath>
                </a14:m>
                <a:r>
                  <a:rPr lang="en-US" dirty="0">
                    <a:latin typeface="Arial" charset="0"/>
                    <a:ea typeface="Arial" charset="0"/>
                    <a:cs typeface="Arial" charset="0"/>
                  </a:rPr>
                  <a:t> more losses</a:t>
                </a:r>
                <a:r>
                  <a:rPr lang="en-US" dirty="0" smtClean="0">
                    <a:latin typeface="Arial" charset="0"/>
                    <a:ea typeface="Arial" charset="0"/>
                    <a:cs typeface="Arial" charset="0"/>
                  </a:rPr>
                  <a:t>!</a:t>
                </a:r>
              </a:p>
              <a:p>
                <a:pPr>
                  <a:buClr>
                    <a:schemeClr val="accent1">
                      <a:lumMod val="75000"/>
                    </a:schemeClr>
                  </a:buClr>
                  <a:buSzPct val="70000"/>
                </a:pPr>
                <a:endParaRPr lang="el-GR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4A8708A-06C4-471A-B83D-25BA8CC6C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997" y="5300829"/>
                <a:ext cx="3452963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590" t="-3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/>
          <p:cNvCxnSpPr/>
          <p:nvPr/>
        </p:nvCxnSpPr>
        <p:spPr>
          <a:xfrm flipV="1">
            <a:off x="3383280" y="4309110"/>
            <a:ext cx="502920" cy="7086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524500" y="3501390"/>
            <a:ext cx="1539240" cy="6477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C4A8708A-06C4-471A-B83D-25BA8CC6CDD0}"/>
              </a:ext>
            </a:extLst>
          </p:cNvPr>
          <p:cNvSpPr txBox="1"/>
          <p:nvPr/>
        </p:nvSpPr>
        <p:spPr>
          <a:xfrm>
            <a:off x="6526530" y="4138779"/>
            <a:ext cx="2491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SzPct val="70000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Initial losses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during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offset capture of a high intensity beam</a:t>
            </a:r>
          </a:p>
          <a:p>
            <a:pPr>
              <a:buClr>
                <a:schemeClr val="accent1">
                  <a:lumMod val="75000"/>
                </a:schemeClr>
              </a:buClr>
              <a:buSzPct val="70000"/>
            </a:pPr>
            <a:endParaRPr lang="el-GR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73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75"/>
          <a:stretch/>
        </p:blipFill>
        <p:spPr>
          <a:xfrm>
            <a:off x="1394702" y="4276430"/>
            <a:ext cx="2834397" cy="220749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52955" cy="1001560"/>
          </a:xfrm>
        </p:spPr>
        <p:txBody>
          <a:bodyPr/>
          <a:lstStyle/>
          <a:p>
            <a:r>
              <a:rPr lang="en-US" dirty="0" smtClean="0"/>
              <a:t>Studies of equilibrium values:</a:t>
            </a:r>
            <a:br>
              <a:rPr lang="en-US" dirty="0" smtClean="0"/>
            </a:br>
            <a:r>
              <a:rPr lang="en-US" dirty="0" smtClean="0"/>
              <a:t>as a function of intensity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276198"/>
            <a:ext cx="762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Vary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ion beam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intensity by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mis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-steering a corrector (BHN10) in the transfer line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709" y="2004777"/>
            <a:ext cx="5585114" cy="21958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660" y="4320540"/>
            <a:ext cx="2939933" cy="220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5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52955" cy="1001560"/>
          </a:xfrm>
        </p:spPr>
        <p:txBody>
          <a:bodyPr/>
          <a:lstStyle/>
          <a:p>
            <a:r>
              <a:rPr lang="en-US" dirty="0" smtClean="0"/>
              <a:t>Studies of equilibrium values:</a:t>
            </a:r>
            <a:br>
              <a:rPr lang="en-US" dirty="0" smtClean="0"/>
            </a:br>
            <a:r>
              <a:rPr lang="en-US" dirty="0" smtClean="0"/>
              <a:t>as a function of intensity and tune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276198"/>
            <a:ext cx="762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Vary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ion beam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intensity by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mis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-steering a corrector (BHN10) in the transfer line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1" y="1957745"/>
            <a:ext cx="5440679" cy="23512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50"/>
          <a:stretch/>
        </p:blipFill>
        <p:spPr>
          <a:xfrm>
            <a:off x="1577256" y="4419252"/>
            <a:ext cx="2664227" cy="20542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059" y="4299919"/>
            <a:ext cx="3127485" cy="226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66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399" y="1276198"/>
            <a:ext cx="762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Let’s look in more detail:</a:t>
            </a:r>
          </a:p>
          <a:p>
            <a:r>
              <a:rPr lang="en-US" dirty="0">
                <a:solidFill>
                  <a:srgbClr val="376092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aseline="-1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~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I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consistent with measurements at other labs (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Ti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22+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Kr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36+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Xe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54+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Au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79+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U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92+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measured at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GSI) for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IBS dominated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regime</a:t>
            </a:r>
            <a:r>
              <a:rPr lang="is-I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is-I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but then emittance blow up and losses should be similar for all tunes and we had already observed that was not the case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62" y="3413270"/>
            <a:ext cx="3589129" cy="2457167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914400" y="274638"/>
            <a:ext cx="8052955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Studies of equilibrium values:</a:t>
            </a:r>
            <a:br>
              <a:rPr lang="en-US" smtClean="0"/>
            </a:br>
            <a:r>
              <a:rPr lang="en-US" smtClean="0"/>
              <a:t>as a function of intensity and 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89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55962" y="2689363"/>
            <a:ext cx="8188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emittance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dependence on WP, above a threshold intensity!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Space charge dominates for certain tunes and intensities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(ongoing studies)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063" y="3405457"/>
            <a:ext cx="3589129" cy="2481776"/>
          </a:xfrm>
          <a:prstGeom prst="rect">
            <a:avLst/>
          </a:prstGeom>
        </p:spPr>
      </p:pic>
      <p:pic>
        <p:nvPicPr>
          <p:cNvPr id="6" name="Qy2.69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14221" y="3337532"/>
            <a:ext cx="2577588" cy="2518784"/>
          </a:xfrm>
          <a:prstGeom prst="rect">
            <a:avLst/>
          </a:prstGeom>
        </p:spPr>
      </p:pic>
      <p:pic>
        <p:nvPicPr>
          <p:cNvPr id="7" name="Qy2.66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70543" y="3337532"/>
            <a:ext cx="2577588" cy="25187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4399" y="1276198"/>
            <a:ext cx="762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Let’s look in more detail:</a:t>
            </a:r>
          </a:p>
          <a:p>
            <a:r>
              <a:rPr lang="en-US" dirty="0">
                <a:solidFill>
                  <a:srgbClr val="376092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aseline="-1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~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I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consistent with measurements at other labs (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Ti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22+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Kr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36+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Xe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54+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Au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79+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U</a:t>
            </a:r>
            <a:r>
              <a:rPr lang="en-US" baseline="300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92+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measured at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GSI) for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IBS dominated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regime</a:t>
            </a:r>
            <a:r>
              <a:rPr lang="is-IS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is-I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but then emittance blow up and losses should be similar for all tunes and we had already observed that was not the case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2445" y="5902037"/>
            <a:ext cx="753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quilibrium values studies not only to characterize cooling process but also dominant heating processes!</a:t>
            </a:r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914400" y="274638"/>
            <a:ext cx="8052955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Studies of equilibrium values:</a:t>
            </a:r>
            <a:br>
              <a:rPr lang="en-US" dirty="0" smtClean="0"/>
            </a:br>
            <a:r>
              <a:rPr lang="en-US" dirty="0" smtClean="0"/>
              <a:t>as a function of intensity and 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734" y="4203894"/>
            <a:ext cx="4497525" cy="17459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735" y="2389354"/>
            <a:ext cx="4497524" cy="175056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70609" y="1834581"/>
            <a:ext cx="3607873" cy="32050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0" dirty="0" smtClean="0"/>
              <a:t>Scan</a:t>
            </a:r>
            <a:r>
              <a:rPr lang="en-US" sz="1800" b="0" dirty="0" smtClean="0"/>
              <a:t> </a:t>
            </a:r>
            <a:r>
              <a:rPr lang="en-US" sz="1800" b="0" dirty="0" smtClean="0"/>
              <a:t>equilibrium emittances </a:t>
            </a:r>
            <a:r>
              <a:rPr lang="en-US" sz="1800" b="0" dirty="0" smtClean="0"/>
              <a:t>as </a:t>
            </a:r>
            <a:r>
              <a:rPr lang="en-US" sz="1800" b="0" dirty="0" smtClean="0"/>
              <a:t>a </a:t>
            </a:r>
            <a:r>
              <a:rPr lang="en-US" sz="1800" b="0" dirty="0" smtClean="0">
                <a:solidFill>
                  <a:srgbClr val="376092"/>
                </a:solidFill>
              </a:rPr>
              <a:t>function </a:t>
            </a:r>
            <a:r>
              <a:rPr lang="en-US" sz="1800" b="0" dirty="0">
                <a:solidFill>
                  <a:srgbClr val="376092"/>
                </a:solidFill>
              </a:rPr>
              <a:t>of </a:t>
            </a:r>
            <a:r>
              <a:rPr lang="en-US" sz="1800" b="0" dirty="0" smtClean="0">
                <a:solidFill>
                  <a:srgbClr val="376092"/>
                </a:solidFill>
              </a:rPr>
              <a:t>orbit bumps (offset/angle)</a:t>
            </a:r>
            <a:endParaRPr lang="en-US" sz="1800" b="0" dirty="0">
              <a:solidFill>
                <a:srgbClr val="376092"/>
              </a:solidFill>
            </a:endParaRPr>
          </a:p>
          <a:p>
            <a:r>
              <a:rPr lang="en-US" sz="1800" b="0" dirty="0" smtClean="0"/>
              <a:t>Indirect measurement of e-beam position</a:t>
            </a:r>
          </a:p>
          <a:p>
            <a:r>
              <a:rPr lang="en-US" sz="1800" b="0" dirty="0" smtClean="0"/>
              <a:t>Create “cooling maps” to guide us in the preparation of beams with certain specifications</a:t>
            </a:r>
            <a:endParaRPr lang="en-US" sz="1800" b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9686" y="274638"/>
            <a:ext cx="7797114" cy="1001560"/>
          </a:xfrm>
        </p:spPr>
        <p:txBody>
          <a:bodyPr>
            <a:normAutofit/>
          </a:bodyPr>
          <a:lstStyle/>
          <a:p>
            <a:r>
              <a:rPr lang="en-US" dirty="0"/>
              <a:t>Studies of equilibrium values:</a:t>
            </a:r>
            <a:br>
              <a:rPr lang="en-US" dirty="0"/>
            </a:br>
            <a:r>
              <a:rPr lang="en-US" dirty="0"/>
              <a:t>as a function of </a:t>
            </a:r>
            <a:r>
              <a:rPr lang="en-US" dirty="0" smtClean="0"/>
              <a:t>ion beam position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5322" y="2516654"/>
            <a:ext cx="701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Electron</a:t>
            </a:r>
          </a:p>
          <a:p>
            <a:pPr algn="ctr"/>
            <a:r>
              <a:rPr lang="en-US" sz="1200" dirty="0" smtClean="0"/>
              <a:t>Cooler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799438" y="4336337"/>
            <a:ext cx="701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Electron</a:t>
            </a:r>
          </a:p>
          <a:p>
            <a:pPr algn="ctr"/>
            <a:r>
              <a:rPr lang="en-US" sz="1200" dirty="0" smtClean="0"/>
              <a:t>Cooler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840198" y="1885331"/>
            <a:ext cx="2376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Calibrate </a:t>
            </a:r>
            <a:r>
              <a:rPr lang="en-US" sz="1400" dirty="0" smtClean="0">
                <a:solidFill>
                  <a:srgbClr val="002060"/>
                </a:solidFill>
              </a:rPr>
              <a:t>bump knob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(here </a:t>
            </a:r>
            <a:r>
              <a:rPr lang="en-US" sz="1400" dirty="0" err="1" smtClean="0">
                <a:solidFill>
                  <a:srgbClr val="002060"/>
                </a:solidFill>
              </a:rPr>
              <a:t>H_offset</a:t>
            </a:r>
            <a:r>
              <a:rPr lang="en-US" sz="1400" dirty="0" smtClean="0">
                <a:solidFill>
                  <a:srgbClr val="002060"/>
                </a:solidFill>
              </a:rPr>
              <a:t>=0</a:t>
            </a:r>
            <a:r>
              <a:rPr lang="en-US" sz="1400" dirty="0" smtClean="0">
                <a:solidFill>
                  <a:srgbClr val="002060"/>
                </a:solidFill>
              </a:rPr>
              <a:t>, </a:t>
            </a:r>
            <a:r>
              <a:rPr lang="en-US" sz="1400" dirty="0" err="1" smtClean="0">
                <a:solidFill>
                  <a:srgbClr val="002060"/>
                </a:solidFill>
              </a:rPr>
              <a:t>H_angle</a:t>
            </a:r>
            <a:r>
              <a:rPr lang="en-US" sz="1400" dirty="0" smtClean="0">
                <a:solidFill>
                  <a:srgbClr val="002060"/>
                </a:solidFill>
              </a:rPr>
              <a:t>=0) 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3099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22564" y="1242300"/>
            <a:ext cx="7870372" cy="2137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0" dirty="0"/>
              <a:t>Scan equilibrium emittances as a </a:t>
            </a:r>
            <a:r>
              <a:rPr lang="en-US" sz="1800" b="0" dirty="0">
                <a:solidFill>
                  <a:srgbClr val="376092"/>
                </a:solidFill>
              </a:rPr>
              <a:t>function of orbit </a:t>
            </a:r>
            <a:r>
              <a:rPr lang="en-US" sz="1800" b="0" dirty="0" smtClean="0">
                <a:solidFill>
                  <a:srgbClr val="376092"/>
                </a:solidFill>
              </a:rPr>
              <a:t>bumps </a:t>
            </a:r>
            <a:r>
              <a:rPr lang="en-US" sz="1800" b="0" dirty="0" smtClean="0">
                <a:solidFill>
                  <a:srgbClr val="376092"/>
                </a:solidFill>
              </a:rPr>
              <a:t>(</a:t>
            </a:r>
            <a:r>
              <a:rPr lang="en-US" sz="1800" b="0" dirty="0">
                <a:solidFill>
                  <a:srgbClr val="376092"/>
                </a:solidFill>
              </a:rPr>
              <a:t>i.e. on the e-ion overlap</a:t>
            </a:r>
            <a:r>
              <a:rPr lang="en-US" sz="1800" b="0" dirty="0" smtClean="0">
                <a:solidFill>
                  <a:srgbClr val="376092"/>
                </a:solidFill>
              </a:rPr>
              <a:t>)</a:t>
            </a:r>
            <a:endParaRPr lang="en-US" sz="1800" b="0" dirty="0" smtClean="0"/>
          </a:p>
          <a:p>
            <a:endParaRPr lang="en-US" sz="1800" b="0" dirty="0" smtClean="0"/>
          </a:p>
          <a:p>
            <a:endParaRPr lang="en-US" sz="1800" b="0" dirty="0"/>
          </a:p>
          <a:p>
            <a:endParaRPr lang="en-US" sz="1800" b="0" dirty="0" smtClean="0"/>
          </a:p>
          <a:p>
            <a:endParaRPr lang="en-US" sz="1800" b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0" y="2296389"/>
            <a:ext cx="4067366" cy="15064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73" y="3595250"/>
            <a:ext cx="4113073" cy="15186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90" y="1876667"/>
            <a:ext cx="3869870" cy="3395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smtClean="0"/>
              <a:t>Scan range: limited </a:t>
            </a:r>
            <a:r>
              <a:rPr lang="en-US" sz="1600" dirty="0" smtClean="0"/>
              <a:t>by intensity losses &lt; 20% 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558641" y="3901866"/>
            <a:ext cx="440871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Some observations</a:t>
            </a:r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:</a:t>
            </a:r>
            <a:endParaRPr lang="en-US" sz="1400" b="1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Increasing emittance with abs(angle)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expected</a:t>
            </a:r>
            <a:endParaRPr lang="en-US" sz="14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10 mm offset between center of e-beam and zero-orbit ion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beam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Vertical emittance independent of H-angle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expected</a:t>
            </a:r>
            <a:endParaRPr lang="en-US" sz="1400" dirty="0" smtClean="0">
              <a:latin typeface="Arial" charset="0"/>
              <a:ea typeface="Arial" charset="0"/>
              <a:cs typeface="Arial" charset="0"/>
              <a:sym typeface="Wingdings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Vertical emittance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increases as e-ion overlap decreases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Momentum dependence with e-ion overlap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Momentum spread not that sensitive (further analysis may be required)</a:t>
            </a:r>
            <a:endParaRPr lang="en-US" sz="1400" dirty="0">
              <a:latin typeface="Arial" charset="0"/>
              <a:ea typeface="Arial" charset="0"/>
              <a:cs typeface="Arial" charset="0"/>
              <a:sym typeface="Wingdings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294246" y="2940627"/>
            <a:ext cx="1002145" cy="457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7390" y="2595893"/>
            <a:ext cx="2252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Zero-orbit		e- </a:t>
            </a:r>
            <a:r>
              <a:rPr lang="en-US" sz="1600" dirty="0" smtClean="0">
                <a:solidFill>
                  <a:schemeClr val="bg1"/>
                </a:solidFill>
              </a:rPr>
              <a:t>beam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889686" y="274638"/>
            <a:ext cx="7797114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Studies of equilibrium values:</a:t>
            </a:r>
            <a:br>
              <a:rPr lang="en-US" smtClean="0"/>
            </a:br>
            <a:r>
              <a:rPr lang="en-US" smtClean="0"/>
              <a:t>as a function of ion beam position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91" y="5111171"/>
            <a:ext cx="3496836" cy="1601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283" y="2213263"/>
            <a:ext cx="3515732" cy="162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898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10644" y="1850069"/>
            <a:ext cx="45333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(horizontal orbit set to maximum cooling: </a:t>
            </a:r>
            <a:r>
              <a:rPr lang="en-US" dirty="0" err="1" smtClean="0"/>
              <a:t>H_offset</a:t>
            </a:r>
            <a:r>
              <a:rPr lang="en-US" dirty="0" smtClean="0"/>
              <a:t> </a:t>
            </a:r>
            <a:r>
              <a:rPr lang="en-US" dirty="0"/>
              <a:t>= 10 mm, </a:t>
            </a:r>
            <a:r>
              <a:rPr lang="en-US" dirty="0" err="1" smtClean="0"/>
              <a:t>H_angle</a:t>
            </a:r>
            <a:r>
              <a:rPr lang="en-US" dirty="0" smtClean="0"/>
              <a:t> = 0 </a:t>
            </a:r>
            <a:r>
              <a:rPr lang="en-US" dirty="0" err="1"/>
              <a:t>mrad</a:t>
            </a:r>
            <a:r>
              <a:rPr lang="en-US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4" y="2743204"/>
            <a:ext cx="3969327" cy="1470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33" y="4010892"/>
            <a:ext cx="3996167" cy="14755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449" y="1847363"/>
            <a:ext cx="4129983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Scan range:</a:t>
            </a:r>
          </a:p>
          <a:p>
            <a:r>
              <a:rPr lang="en-US" sz="1600" dirty="0"/>
              <a:t>limited by intensity losses &lt; 20% </a:t>
            </a:r>
            <a:r>
              <a:rPr lang="en-US" sz="1600" dirty="0" smtClean="0"/>
              <a:t>and by vertical correctors strength (smaller than in H plane)</a:t>
            </a:r>
            <a:endParaRPr lang="en-US" sz="1600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889686" y="274638"/>
            <a:ext cx="7797114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Studies of equilibrium values:</a:t>
            </a:r>
            <a:br>
              <a:rPr lang="en-US" dirty="0" smtClean="0"/>
            </a:br>
            <a:r>
              <a:rPr lang="en-US" dirty="0" smtClean="0"/>
              <a:t>as a function of ion beam position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26527" y="2769256"/>
            <a:ext cx="38787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Some observations</a:t>
            </a:r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: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Horizontal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emittance independent of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V-angle 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 expected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Vertical emittance not very sensitive to vertical bump, except for very large offsets</a:t>
            </a:r>
            <a:endParaRPr lang="en-US" sz="1400" dirty="0">
              <a:latin typeface="Arial" charset="0"/>
              <a:ea typeface="Arial" charset="0"/>
              <a:cs typeface="Arial" charset="0"/>
              <a:sym typeface="Wingding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5392" y="5696742"/>
            <a:ext cx="751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Measurements repeated: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For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different electron currents: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210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340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430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For different transverse beam profiles: parabolic, flat, hollow</a:t>
            </a:r>
          </a:p>
        </p:txBody>
      </p:sp>
      <p:sp>
        <p:nvSpPr>
          <p:cNvPr id="1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22564" y="1242300"/>
            <a:ext cx="7870372" cy="2137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0" dirty="0"/>
              <a:t>Scan equilibrium emittances as a </a:t>
            </a:r>
            <a:r>
              <a:rPr lang="en-US" sz="1800" b="0" dirty="0">
                <a:solidFill>
                  <a:srgbClr val="376092"/>
                </a:solidFill>
              </a:rPr>
              <a:t>function of orbit </a:t>
            </a:r>
            <a:r>
              <a:rPr lang="en-US" sz="1800" b="0" dirty="0" smtClean="0">
                <a:solidFill>
                  <a:srgbClr val="376092"/>
                </a:solidFill>
              </a:rPr>
              <a:t>bumps </a:t>
            </a:r>
            <a:r>
              <a:rPr lang="en-US" sz="1800" b="0" dirty="0" smtClean="0">
                <a:solidFill>
                  <a:srgbClr val="376092"/>
                </a:solidFill>
              </a:rPr>
              <a:t>(</a:t>
            </a:r>
            <a:r>
              <a:rPr lang="en-US" sz="1800" b="0" dirty="0">
                <a:solidFill>
                  <a:srgbClr val="376092"/>
                </a:solidFill>
              </a:rPr>
              <a:t>i.e. on the e-ion overlap</a:t>
            </a:r>
            <a:r>
              <a:rPr lang="en-US" sz="1800" b="0" dirty="0" smtClean="0">
                <a:solidFill>
                  <a:srgbClr val="376092"/>
                </a:solidFill>
              </a:rPr>
              <a:t>)</a:t>
            </a:r>
            <a:endParaRPr lang="en-US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232069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51770" y="274638"/>
            <a:ext cx="7835030" cy="100156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906780" y="1182278"/>
            <a:ext cx="7139940" cy="290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x-none" dirty="0">
                <a:solidFill>
                  <a:srgbClr val="376092"/>
                </a:solidFill>
                <a:latin typeface="Arial" charset="0"/>
              </a:rPr>
              <a:t>E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lectron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C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ooler </a:t>
            </a: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is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an essential component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of LEIR:</a:t>
            </a:r>
            <a:endParaRPr kumimoji="0" lang="en-US" altLang="x-none" sz="18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To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 en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able beam storage: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reduc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the transverse and longitudinal emittances of the ion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beam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(high charge state: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en-US" altLang="x-none" sz="1600" b="0" i="0" u="none" strike="noStrike" cap="none" normalizeH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Pb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54+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, low injection energy: </a:t>
            </a:r>
            <a:r>
              <a:rPr kumimoji="0" lang="en-US" altLang="x-none" sz="1600" b="0" i="0" u="none" strike="noStrike" cap="none" normalizeH="0" baseline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0" lang="en-US" altLang="x-none" sz="1600" b="0" i="0" u="none" strike="noStrike" cap="none" normalizeH="0" baseline="-2500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rel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= 0.094)</a:t>
            </a: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 enable beam accumulation: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drag mean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energy of each injected pulse 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accommodate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next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injection</a:t>
            </a:r>
            <a:endParaRPr kumimoji="0" lang="en-US" altLang="x-none" sz="16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x-none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Several measurements during 2018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characterize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the cooling force and benchmark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simulations of new code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Already discussed in the previous meeting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(https://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indico.cern.ch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/event/774322/contributions/3217585/attachments/1776825/2889336/Ecool_and_Elens_2019_01_10.pdf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5138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>
          <a:xfrm>
            <a:off x="889686" y="274638"/>
            <a:ext cx="7797114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55A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24790" y="1340427"/>
            <a:ext cx="7481455" cy="4660324"/>
          </a:xfrm>
        </p:spPr>
        <p:txBody>
          <a:bodyPr>
            <a:normAutofit/>
          </a:bodyPr>
          <a:lstStyle/>
          <a:p>
            <a:r>
              <a:rPr lang="en-US" sz="1800" dirty="0"/>
              <a:t>Very successful year from the point of view of the </a:t>
            </a:r>
            <a:r>
              <a:rPr lang="en-US" sz="1800" dirty="0" smtClean="0"/>
              <a:t>MDs in LEIR (performed many cooling-related measurements, quite some data still to be analyzed).</a:t>
            </a:r>
            <a:endParaRPr lang="en-US" sz="1800" dirty="0"/>
          </a:p>
          <a:p>
            <a:r>
              <a:rPr lang="en-US" sz="1800" dirty="0" smtClean="0"/>
              <a:t>“Exotic” ideas tested to try to overcome intensity limitations in LEIR. Successfully implemented, did not help overcoming limitations, but better characterized (</a:t>
            </a:r>
            <a:r>
              <a:rPr lang="en-US" sz="1800" dirty="0"/>
              <a:t>SC, IBS</a:t>
            </a:r>
            <a:r>
              <a:rPr lang="en-US" sz="1800" dirty="0" smtClean="0"/>
              <a:t>).</a:t>
            </a:r>
            <a:endParaRPr lang="en-US" sz="1800" dirty="0"/>
          </a:p>
          <a:p>
            <a:r>
              <a:rPr lang="en-US" sz="1800" dirty="0"/>
              <a:t>Detailed </a:t>
            </a:r>
            <a:r>
              <a:rPr lang="en-US" sz="1800" dirty="0" smtClean="0"/>
              <a:t>characterization of e-cooling as a function of ion beam position that helped us preparing beam with given specifications.</a:t>
            </a: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532419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720159" y="2607399"/>
            <a:ext cx="5866646" cy="3393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Extra: tests to measure directly 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the e-beam </a:t>
            </a:r>
            <a:r>
              <a:rPr lang="en-US" sz="3200" dirty="0">
                <a:latin typeface="Arial" charset="0"/>
                <a:ea typeface="Arial" charset="0"/>
                <a:cs typeface="Arial" charset="0"/>
              </a:rPr>
              <a:t>position with a </a:t>
            </a:r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scope</a:t>
            </a:r>
            <a:endParaRPr lang="en-US" sz="28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70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7330" y="274638"/>
            <a:ext cx="7809470" cy="1001560"/>
          </a:xfrm>
        </p:spPr>
        <p:txBody>
          <a:bodyPr/>
          <a:lstStyle/>
          <a:p>
            <a:r>
              <a:rPr lang="en-US" dirty="0" smtClean="0"/>
              <a:t>Measurements of the electron </a:t>
            </a:r>
            <a:r>
              <a:rPr lang="en-US" smtClean="0"/>
              <a:t>beam position?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854" y="1952207"/>
            <a:ext cx="3930020" cy="35300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22463" y="1260283"/>
            <a:ext cx="7398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Monitor with a scope the signal from gun and grid voltage from e-cooler and sum </a:t>
            </a:r>
            <a:r>
              <a:rPr lang="en-US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and difference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signals from a pick-up inside e-cooler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472" y="3225070"/>
            <a:ext cx="2140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RF capture, bunched beam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3931" y="5433285"/>
            <a:ext cx="35058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Switch off Electron Cooler: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Use “switch” to avoid decaying gun voltage</a:t>
            </a:r>
          </a:p>
          <a:p>
            <a:r>
              <a:rPr lang="en-US" sz="1400" dirty="0" smtClean="0">
                <a:solidFill>
                  <a:srgbClr val="FF0000"/>
                </a:solidFill>
                <a:sym typeface="Wingdings"/>
              </a:rPr>
              <a:t> Measure signal not present for e- dc-beam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4005" y="3395577"/>
            <a:ext cx="1266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Coasting beam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299672" y="3388033"/>
            <a:ext cx="986828" cy="3078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035205" y="5145085"/>
            <a:ext cx="141674" cy="288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7934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7330" y="274638"/>
            <a:ext cx="7809470" cy="1001560"/>
          </a:xfrm>
        </p:spPr>
        <p:txBody>
          <a:bodyPr/>
          <a:lstStyle/>
          <a:p>
            <a:r>
              <a:rPr lang="en-US" dirty="0" smtClean="0"/>
              <a:t>Measurements of the electron </a:t>
            </a:r>
            <a:r>
              <a:rPr lang="en-US" smtClean="0"/>
              <a:t>beam position?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43" y="2217100"/>
            <a:ext cx="4008230" cy="36002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1386" y="1228555"/>
            <a:ext cx="5711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Advance RF capture to get signal from bunched beam</a:t>
            </a: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Zooming in to 5us/div to look in detail at the signal 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122" y="3938256"/>
            <a:ext cx="155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FF0000"/>
                </a:solidFill>
              </a:rPr>
              <a:t>Bunched ion beam</a:t>
            </a:r>
            <a:endParaRPr lang="en-US" sz="14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92424" y="4941682"/>
            <a:ext cx="1488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Switch off </a:t>
            </a:r>
            <a:r>
              <a:rPr lang="en-US" sz="1400" dirty="0" err="1" smtClean="0">
                <a:solidFill>
                  <a:srgbClr val="FF0000"/>
                </a:solidFill>
              </a:rPr>
              <a:t>Ecooler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181885" y="4535786"/>
            <a:ext cx="166063" cy="4240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03006" y="3121935"/>
            <a:ext cx="3813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Electron signal (modulated by bunched ion beam)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807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7330" y="274638"/>
            <a:ext cx="7809470" cy="1001560"/>
          </a:xfrm>
        </p:spPr>
        <p:txBody>
          <a:bodyPr/>
          <a:lstStyle/>
          <a:p>
            <a:r>
              <a:rPr lang="en-US" dirty="0" smtClean="0"/>
              <a:t>Measurements of the electron </a:t>
            </a:r>
            <a:r>
              <a:rPr lang="en-US" smtClean="0"/>
              <a:t>beam position?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05" y="2252870"/>
            <a:ext cx="4315483" cy="38762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65" y="2260529"/>
            <a:ext cx="4306957" cy="38686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6628" y="1909302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ion beam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80262" y="1947943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ion beam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2260" y="1157074"/>
            <a:ext cx="831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Compare signals from a pick-up inside e-cooler and one outside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6734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7330" y="274638"/>
            <a:ext cx="7809470" cy="1001560"/>
          </a:xfrm>
        </p:spPr>
        <p:txBody>
          <a:bodyPr/>
          <a:lstStyle/>
          <a:p>
            <a:r>
              <a:rPr lang="en-US" dirty="0" smtClean="0"/>
              <a:t>Measurements of the electron beam position?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3" y="2841561"/>
            <a:ext cx="4300375" cy="37564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444" y="2833596"/>
            <a:ext cx="4295346" cy="37520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8854" y="1359244"/>
            <a:ext cx="912301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Different amplitude proportional to electron beam current?</a:t>
            </a: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White signals: reference for 340 mA default case</a:t>
            </a:r>
          </a:p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Reducing current from e-cooler to 210 mA	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ncreasing current from e-cooler to 430 mA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5401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7330" y="274638"/>
            <a:ext cx="7809470" cy="1001560"/>
          </a:xfrm>
        </p:spPr>
        <p:txBody>
          <a:bodyPr/>
          <a:lstStyle/>
          <a:p>
            <a:r>
              <a:rPr lang="en-US" dirty="0" smtClean="0"/>
              <a:t>Measurements of the electron </a:t>
            </a:r>
            <a:r>
              <a:rPr lang="en-US" smtClean="0"/>
              <a:t>beam position?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5244" y="1253108"/>
            <a:ext cx="7567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Sum and difference signals of the two Horizontal pick-ups inside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Ecooler</a:t>
            </a:r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Changing (slightly and very carefully!) a coil inside the cooler: 3A 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2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A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327" y="2301265"/>
            <a:ext cx="3908031" cy="34137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19" y="2298186"/>
            <a:ext cx="3900438" cy="34071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4197" y="5789433"/>
            <a:ext cx="8219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Additional: measurements while switching OFF filament by A. </a:t>
            </a:r>
            <a:r>
              <a:rPr lang="en-US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Frassier</a:t>
            </a:r>
            <a:r>
              <a:rPr lang="en-US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 (at beginning of shut down)</a:t>
            </a:r>
            <a:r>
              <a:rPr lang="en-US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confirm measured signal from e-beam</a:t>
            </a:r>
          </a:p>
        </p:txBody>
      </p:sp>
    </p:spTree>
    <p:extLst>
      <p:ext uri="{BB962C8B-B14F-4D97-AF65-F5344CB8AC3E}">
        <p14:creationId xmlns:p14="http://schemas.microsoft.com/office/powerpoint/2010/main" val="5913808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7330" y="274638"/>
            <a:ext cx="7809470" cy="1001560"/>
          </a:xfrm>
        </p:spPr>
        <p:txBody>
          <a:bodyPr/>
          <a:lstStyle/>
          <a:p>
            <a:r>
              <a:rPr lang="en-US" dirty="0" smtClean="0"/>
              <a:t>Measurements of the electron </a:t>
            </a:r>
            <a:r>
              <a:rPr lang="en-US" smtClean="0"/>
              <a:t>beam position?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762735" y="-1482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37261" y="1234440"/>
            <a:ext cx="7315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Conclusions:</a:t>
            </a:r>
          </a:p>
          <a:p>
            <a:endParaRPr lang="en-US" b="1" dirty="0" smtClean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Signal from e-beam when Electron cooler switched off, proportional to beam current and varies with coil current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Can it be calibrated?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Any other measurement possible?</a:t>
            </a:r>
          </a:p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Crazy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idea (just for discussion):</a:t>
            </a:r>
            <a:endParaRPr lang="en-US" dirty="0" smtClean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Retractable screen inside electron cooler for e- position + distribution measurements?</a:t>
            </a:r>
          </a:p>
          <a:p>
            <a:pPr marL="742950" lvl="2" indent="-285750">
              <a:buFont typeface="Arial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Could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stand high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e-current? If only for smaller e-currents, should we expect same results?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Space between solenoid sections? Otherwise: screen just outside +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let e-beam go through? High radiation levels in open hall?</a:t>
            </a:r>
            <a:endParaRPr lang="en-US" dirty="0" smtClean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1422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Thank you for your attention!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721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51770" y="274638"/>
            <a:ext cx="7835030" cy="100156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906780" y="1134399"/>
            <a:ext cx="7139940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x-none" dirty="0">
                <a:solidFill>
                  <a:srgbClr val="376092"/>
                </a:solidFill>
                <a:latin typeface="Arial" charset="0"/>
              </a:rPr>
              <a:t>E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lectron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C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ooler </a:t>
            </a: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is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an essential component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of LEIR:</a:t>
            </a:r>
            <a:endParaRPr kumimoji="0" lang="en-US" altLang="x-none" sz="18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To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 en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able beam storage: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reduc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the transverse and longitudinal emittances of the ion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beam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(high charge state: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en-US" altLang="x-none" sz="1600" b="0" i="0" u="none" strike="noStrike" cap="none" normalizeH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Pb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54+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, low injection energy: </a:t>
            </a:r>
            <a:r>
              <a:rPr kumimoji="0" lang="en-US" altLang="x-none" sz="1600" b="0" i="0" u="none" strike="noStrike" cap="none" normalizeH="0" baseline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0" lang="en-US" altLang="x-none" sz="1600" b="0" i="0" u="none" strike="noStrike" cap="none" normalizeH="0" baseline="-2500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rel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= 0.094)</a:t>
            </a: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 enable beam accumulation: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drag mean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energy of each injected pulse 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accommodate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next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injection</a:t>
            </a:r>
            <a:endParaRPr kumimoji="0" lang="en-US" altLang="x-none" sz="16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x-none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Several measurements during 2018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characterize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the cooling force and benchmark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simulations of new code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 try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overcome intensity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limitations</a:t>
            </a: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Ion-acceleration with </a:t>
            </a:r>
            <a:r>
              <a:rPr lang="en-US" sz="1400" dirty="0" err="1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Ecooler</a:t>
            </a:r>
            <a:endParaRPr lang="en-US" sz="14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Cooling of bunched beams</a:t>
            </a: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Studies of equilibrium </a:t>
            </a:r>
            <a:r>
              <a:rPr lang="en-US" sz="14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emittances</a:t>
            </a:r>
            <a:endParaRPr lang="en-US" sz="14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85972" y="3916580"/>
            <a:ext cx="4119828" cy="273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154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51770" y="274638"/>
            <a:ext cx="7835030" cy="100156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906780" y="1134399"/>
            <a:ext cx="7139940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x-none" dirty="0">
                <a:solidFill>
                  <a:srgbClr val="376092"/>
                </a:solidFill>
                <a:latin typeface="Arial" charset="0"/>
              </a:rPr>
              <a:t>E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lectron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C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ooler </a:t>
            </a: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is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an essential component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of LEIR:</a:t>
            </a:r>
            <a:endParaRPr kumimoji="0" lang="en-US" altLang="x-none" sz="18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To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 en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able beam storage: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reduc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the transverse and longitudinal emittances of the ion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beam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(high charge state: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en-US" altLang="x-none" sz="1600" b="0" i="0" u="none" strike="noStrike" cap="none" normalizeH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Pb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54+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, low injection energy: </a:t>
            </a:r>
            <a:r>
              <a:rPr kumimoji="0" lang="en-US" altLang="x-none" sz="1600" b="0" i="0" u="none" strike="noStrike" cap="none" normalizeH="0" baseline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0" lang="en-US" altLang="x-none" sz="1600" b="0" i="0" u="none" strike="noStrike" cap="none" normalizeH="0" baseline="-2500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rel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= 0.094)</a:t>
            </a: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 enable beam accumulation: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drag mean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energy of each injected pulse 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accommodate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next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injection</a:t>
            </a:r>
            <a:endParaRPr kumimoji="0" lang="en-US" altLang="x-none" sz="16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x-none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Several measurements during 2018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characterize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the cooling force and benchmark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simulations of new code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 try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overcome intensity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limitations</a:t>
            </a: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Ion-acceleration with </a:t>
            </a:r>
            <a:r>
              <a:rPr lang="en-US" sz="1400" dirty="0" err="1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Ecooler</a:t>
            </a:r>
            <a:endParaRPr lang="en-US" sz="14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Cooling of bunched beams</a:t>
            </a: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Studies of equilibrium </a:t>
            </a:r>
            <a:r>
              <a:rPr lang="en-US" sz="14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emittances</a:t>
            </a:r>
            <a:endParaRPr lang="en-US" sz="14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85972" y="3916580"/>
            <a:ext cx="4119828" cy="273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632960" y="4122420"/>
            <a:ext cx="1897380" cy="2110740"/>
          </a:xfrm>
          <a:prstGeom prst="rect">
            <a:avLst/>
          </a:prstGeom>
          <a:solidFill>
            <a:srgbClr val="73FEFF">
              <a:alpha val="4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3200" y="4130040"/>
            <a:ext cx="99060" cy="2110740"/>
          </a:xfrm>
          <a:prstGeom prst="rect">
            <a:avLst/>
          </a:prstGeom>
          <a:solidFill>
            <a:srgbClr val="FF7E79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54489" y="4124708"/>
            <a:ext cx="11015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Electron cooling</a:t>
            </a:r>
            <a:endParaRPr lang="en-US" sz="1100" dirty="0" smtClean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208870" y="4345688"/>
            <a:ext cx="798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RF capture</a:t>
            </a: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191226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51770" y="274638"/>
            <a:ext cx="7835030" cy="100156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906780" y="1134399"/>
            <a:ext cx="7139940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x-none" dirty="0">
                <a:solidFill>
                  <a:srgbClr val="376092"/>
                </a:solidFill>
                <a:latin typeface="Arial" charset="0"/>
              </a:rPr>
              <a:t>E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lectron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C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ooler </a:t>
            </a: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is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an essential component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of LEIR:</a:t>
            </a:r>
            <a:endParaRPr kumimoji="0" lang="en-US" altLang="x-none" sz="18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To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 en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able beam storage: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reduc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the transverse and longitudinal emittances of the ion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beam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(high charge state: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en-US" altLang="x-none" sz="1600" b="0" i="0" u="none" strike="noStrike" cap="none" normalizeH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Pb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54+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, low injection energy: </a:t>
            </a:r>
            <a:r>
              <a:rPr kumimoji="0" lang="en-US" altLang="x-none" sz="1600" b="0" i="0" u="none" strike="noStrike" cap="none" normalizeH="0" baseline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0" lang="en-US" altLang="x-none" sz="1600" b="0" i="0" u="none" strike="noStrike" cap="none" normalizeH="0" baseline="-2500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rel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= 0.094)</a:t>
            </a: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 enable beam accumulation: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drag mean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energy of each injected pulse 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accommodate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next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injection</a:t>
            </a:r>
            <a:endParaRPr kumimoji="0" lang="en-US" altLang="x-none" sz="16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x-none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Several measurements during 2018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characterize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the cooling force and benchmark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simulations of new code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 try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overcome intensity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limitations</a:t>
            </a: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Ion-acceleration with </a:t>
            </a:r>
            <a:r>
              <a:rPr lang="en-US" sz="1400" dirty="0" err="1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Ecooler</a:t>
            </a:r>
            <a:endParaRPr lang="en-US" sz="14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Cooling of bunched beams</a:t>
            </a:r>
          </a:p>
          <a:p>
            <a:pPr marL="544500" lvl="1" indent="-342900">
              <a:buFont typeface="Arial" charset="0"/>
              <a:buChar char="•"/>
            </a:pPr>
            <a:r>
              <a:rPr lang="en-US" sz="14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Studies of equilibrium </a:t>
            </a:r>
            <a:r>
              <a:rPr lang="en-US" sz="14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values</a:t>
            </a:r>
            <a:endParaRPr lang="en-US" sz="14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85972" y="3916580"/>
            <a:ext cx="4119828" cy="273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632960" y="4122420"/>
            <a:ext cx="1897380" cy="2110740"/>
          </a:xfrm>
          <a:prstGeom prst="rect">
            <a:avLst/>
          </a:prstGeom>
          <a:solidFill>
            <a:srgbClr val="73FEFF">
              <a:alpha val="4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53200" y="4130040"/>
            <a:ext cx="99060" cy="2110740"/>
          </a:xfrm>
          <a:prstGeom prst="rect">
            <a:avLst/>
          </a:prstGeom>
          <a:solidFill>
            <a:srgbClr val="FF7E79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54489" y="4124708"/>
            <a:ext cx="11015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Electron cooling</a:t>
            </a:r>
            <a:endParaRPr lang="en-US" sz="1100" dirty="0" smtClean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208870" y="4345688"/>
            <a:ext cx="798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RF capture</a:t>
            </a:r>
            <a:endParaRPr lang="en-US" sz="1100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37960" y="6164580"/>
            <a:ext cx="251460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10100" y="6164580"/>
            <a:ext cx="1920240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10101" y="5779115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Interplay of heating and cooling processes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44049" y="5359148"/>
            <a:ext cx="8386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Equilibrium</a:t>
            </a:r>
          </a:p>
          <a:p>
            <a:r>
              <a:rPr lang="en-US" sz="1100" dirty="0" smtClean="0">
                <a:solidFill>
                  <a:srgbClr val="C00000"/>
                </a:solidFill>
              </a:rPr>
              <a:t>value</a:t>
            </a:r>
            <a:r>
              <a:rPr lang="en-US" sz="1100" dirty="0" smtClean="0">
                <a:solidFill>
                  <a:srgbClr val="C00000"/>
                </a:solidFill>
              </a:rPr>
              <a:t>s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44745" y="5557267"/>
            <a:ext cx="15019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Heating processes no longer compensated, emittances blow up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97871" y="4084320"/>
            <a:ext cx="93429" cy="21646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51770" y="274638"/>
            <a:ext cx="7835030" cy="100156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906780" y="1179971"/>
            <a:ext cx="7139940" cy="338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x-none" dirty="0">
                <a:solidFill>
                  <a:srgbClr val="376092"/>
                </a:solidFill>
                <a:latin typeface="Arial" charset="0"/>
              </a:rPr>
              <a:t>E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lectron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C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ooler </a:t>
            </a: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is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an essential component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of LEIR:</a:t>
            </a:r>
            <a:endParaRPr kumimoji="0" lang="en-US" altLang="x-none" sz="18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To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 en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able beam storage: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reduc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the transverse and longitudinal emittances of the ion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beam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(high charge state: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en-US" altLang="x-none" sz="1600" b="0" i="0" u="none" strike="noStrike" cap="none" normalizeH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Pb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54+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, low injection energy: </a:t>
            </a:r>
            <a:r>
              <a:rPr kumimoji="0" lang="en-US" altLang="x-none" sz="1600" b="0" i="0" u="none" strike="noStrike" cap="none" normalizeH="0" baseline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0" lang="en-US" altLang="x-none" sz="1600" b="0" i="0" u="none" strike="noStrike" cap="none" normalizeH="0" baseline="-2500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rel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= 0.094)</a:t>
            </a: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 enable beam accumulation: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drag mean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energy of each injected pulse 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accommodate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next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injection</a:t>
            </a:r>
            <a:endParaRPr kumimoji="0" lang="en-US" altLang="x-none" sz="16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x-none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Several measurements during 2018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characterize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the cooling force and benchmark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simulations of new code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 try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overcome intensity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limitations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 indirectly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measure e- beam parameters and create maps to prepare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beams with given specifications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x-none" altLang="x-none" b="0" i="0" u="none" strike="noStrike" cap="none" normalizeH="0" baseline="0" dirty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393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851770" y="274638"/>
            <a:ext cx="7835030" cy="1001560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906780" y="1179971"/>
            <a:ext cx="7139940" cy="338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x-none" dirty="0">
                <a:solidFill>
                  <a:srgbClr val="376092"/>
                </a:solidFill>
                <a:latin typeface="Arial" charset="0"/>
              </a:rPr>
              <a:t>E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lectron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C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ooler </a:t>
            </a:r>
            <a:r>
              <a:rPr kumimoji="0" lang="x-none" altLang="x-none" sz="18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is </a:t>
            </a:r>
            <a:r>
              <a:rPr lang="en-US" altLang="x-none" dirty="0" smtClean="0">
                <a:solidFill>
                  <a:srgbClr val="376092"/>
                </a:solidFill>
                <a:latin typeface="Arial" charset="0"/>
              </a:rPr>
              <a:t>an essential component </a:t>
            </a:r>
            <a:r>
              <a:rPr kumimoji="0" lang="x-none" altLang="x-none" sz="18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of LEIR:</a:t>
            </a:r>
            <a:endParaRPr kumimoji="0" lang="en-US" altLang="x-none" sz="18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To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 en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able beam storage: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reduc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the transverse and longitudinal emittances of the ion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beam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(high charge state: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</a:t>
            </a:r>
            <a:r>
              <a:rPr kumimoji="0" lang="en-US" altLang="x-none" sz="1600" b="0" i="0" u="none" strike="noStrike" cap="none" normalizeH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Pb</a:t>
            </a:r>
            <a:r>
              <a:rPr kumimoji="0" lang="en-US" altLang="x-none" sz="1600" b="0" i="0" u="none" strike="noStrike" cap="none" normalizeH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54+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, low injection energy: </a:t>
            </a:r>
            <a:r>
              <a:rPr kumimoji="0" lang="en-US" altLang="x-none" sz="1600" b="0" i="0" u="none" strike="noStrike" cap="none" normalizeH="0" baseline="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0" lang="en-US" altLang="x-none" sz="1600" b="0" i="0" u="none" strike="noStrike" cap="none" normalizeH="0" baseline="-25000" dirty="0" err="1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rel</a:t>
            </a:r>
            <a:r>
              <a:rPr kumimoji="0" lang="en-US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= 0.094)</a:t>
            </a: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 enable beam accumulation: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drag mean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energy of each injected pulse </a:t>
            </a:r>
            <a:r>
              <a:rPr lang="en-US" altLang="x-none" sz="1600" dirty="0" smtClean="0">
                <a:solidFill>
                  <a:srgbClr val="376092"/>
                </a:solidFill>
                <a:latin typeface="Arial" charset="0"/>
              </a:rPr>
              <a:t>to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 accommodate </a:t>
            </a:r>
            <a:r>
              <a:rPr kumimoji="0" lang="x-none" altLang="x-none" sz="1600" b="0" i="0" u="none" strike="noStrike" cap="none" normalizeH="0" baseline="0" dirty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next </a:t>
            </a:r>
            <a:r>
              <a:rPr kumimoji="0" lang="x-none" altLang="x-none" sz="1600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injection</a:t>
            </a:r>
            <a:endParaRPr kumimoji="0" lang="en-US" altLang="x-none" sz="1600" b="0" i="0" u="none" strike="noStrike" cap="none" normalizeH="0" baseline="0" dirty="0" smtClean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lang="en-US" altLang="x-none" sz="1600" dirty="0">
              <a:solidFill>
                <a:srgbClr val="376092"/>
              </a:solidFill>
              <a:latin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x-none" b="0" i="0" u="none" strike="noStrike" cap="none" normalizeH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Arial" charset="0"/>
              </a:rPr>
              <a:t>Several measurements during 2018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characterize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the cooling force and benchmark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simulations of new code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 try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to overcome intensity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limitations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o indirectly </a:t>
            </a:r>
            <a:r>
              <a:rPr lang="en-US" sz="1600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measure e- beam parameters and create maps to prepare </a:t>
            </a:r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beams with given specifications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x-none" altLang="x-none" b="0" i="0" u="none" strike="noStrike" cap="none" normalizeH="0" baseline="0" dirty="0">
              <a:ln>
                <a:noFill/>
              </a:ln>
              <a:solidFill>
                <a:srgbClr val="376092"/>
              </a:solidFill>
              <a:effectLst/>
              <a:latin typeface="Arial" charset="0"/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34441" y="4381500"/>
            <a:ext cx="4693919" cy="17754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b="0" dirty="0" smtClean="0">
                <a:solidFill>
                  <a:srgbClr val="C00000"/>
                </a:solidFill>
              </a:rPr>
              <a:t>* Discussion on measurable parameters:</a:t>
            </a:r>
          </a:p>
          <a:p>
            <a:pPr lvl="1"/>
            <a:r>
              <a:rPr lang="en-US" sz="1050" dirty="0" smtClean="0"/>
              <a:t>We </a:t>
            </a:r>
            <a:r>
              <a:rPr lang="en-US" sz="1050" dirty="0" smtClean="0"/>
              <a:t>pretty much cannot measure </a:t>
            </a:r>
            <a:r>
              <a:rPr lang="en-US" sz="1050" dirty="0" smtClean="0"/>
              <a:t>any e- beam parameter</a:t>
            </a:r>
            <a:r>
              <a:rPr lang="is-IS" sz="1050" dirty="0" smtClean="0"/>
              <a:t>…</a:t>
            </a:r>
            <a:r>
              <a:rPr lang="en-US" sz="1050" dirty="0" smtClean="0"/>
              <a:t> </a:t>
            </a:r>
            <a:r>
              <a:rPr lang="en-US" sz="1050" dirty="0" smtClean="0"/>
              <a:t>at least directly</a:t>
            </a:r>
            <a:endParaRPr lang="is-IS" sz="1050" dirty="0" smtClean="0"/>
          </a:p>
          <a:p>
            <a:pPr lvl="1"/>
            <a:r>
              <a:rPr lang="en-US" sz="1050" dirty="0" smtClean="0"/>
              <a:t>I</a:t>
            </a:r>
            <a:r>
              <a:rPr lang="is-IS" sz="1050" dirty="0" smtClean="0"/>
              <a:t>nstead we can measure its effects on the ion beam!</a:t>
            </a:r>
          </a:p>
          <a:p>
            <a:pPr lvl="2"/>
            <a:r>
              <a:rPr lang="is-IS" sz="1050" dirty="0" smtClean="0"/>
              <a:t>Intensity: Beam Current Transformer (BCT)</a:t>
            </a:r>
          </a:p>
          <a:p>
            <a:pPr lvl="2"/>
            <a:r>
              <a:rPr lang="is-IS" sz="1050" dirty="0" smtClean="0"/>
              <a:t>Position: Beam Position Monitors (BPM)</a:t>
            </a:r>
          </a:p>
          <a:p>
            <a:pPr lvl="2"/>
            <a:r>
              <a:rPr lang="en-US" sz="1050" dirty="0" smtClean="0"/>
              <a:t>B</a:t>
            </a:r>
            <a:r>
              <a:rPr lang="is-IS" sz="1050" dirty="0" smtClean="0"/>
              <a:t>eam size (</a:t>
            </a:r>
            <a:r>
              <a:rPr lang="is-IS" sz="1050" dirty="0" smtClean="0">
                <a:sym typeface="Wingdings"/>
              </a:rPr>
              <a:t> emittances) : Ionization Profile Monitor (IPM)</a:t>
            </a:r>
            <a:endParaRPr lang="is-IS" sz="1050" dirty="0" smtClean="0"/>
          </a:p>
          <a:p>
            <a:pPr lvl="2"/>
            <a:r>
              <a:rPr lang="en-US" sz="1050" dirty="0" smtClean="0"/>
              <a:t>Revolution Frequency (</a:t>
            </a:r>
            <a:r>
              <a:rPr lang="en-US" sz="1050" dirty="0" smtClean="0">
                <a:sym typeface="Wingdings"/>
              </a:rPr>
              <a:t> momentum): longitudinal </a:t>
            </a:r>
            <a:r>
              <a:rPr lang="en-US" sz="1050" dirty="0" err="1" smtClean="0">
                <a:sym typeface="Wingdings"/>
              </a:rPr>
              <a:t>Schottky</a:t>
            </a:r>
            <a:endParaRPr lang="en-US" sz="1050" dirty="0" smtClean="0">
              <a:sym typeface="Wingdings"/>
            </a:endParaRPr>
          </a:p>
          <a:p>
            <a:pPr lvl="2"/>
            <a:r>
              <a:rPr lang="en-US" sz="1050" dirty="0" smtClean="0">
                <a:sym typeface="Wingdings"/>
              </a:rPr>
              <a:t>Longitudinal profile (when bunched): </a:t>
            </a:r>
            <a:r>
              <a:rPr lang="en-US" sz="1050" dirty="0" err="1" smtClean="0">
                <a:sym typeface="Wingdings"/>
              </a:rPr>
              <a:t>tomoscope</a:t>
            </a:r>
            <a:endParaRPr lang="en-US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5852160" y="5046261"/>
            <a:ext cx="246888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Measurements along full cycle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Sampling rate: BCT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1ms, IPM  5ms,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schottky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,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tomo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  variable, </a:t>
            </a:r>
            <a:r>
              <a:rPr lang="en-US" sz="1100" dirty="0" err="1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ms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order</a:t>
            </a:r>
            <a:endParaRPr lang="en-US" sz="1100" dirty="0" smtClean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Measurement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resolution </a:t>
            </a: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depends on beam intensity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No clear limitations from this side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5638800" y="5082540"/>
            <a:ext cx="167640" cy="1135380"/>
          </a:xfrm>
          <a:prstGeom prst="rightBrac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09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399" cy="1001560"/>
          </a:xfrm>
        </p:spPr>
        <p:txBody>
          <a:bodyPr/>
          <a:lstStyle/>
          <a:p>
            <a:r>
              <a:rPr lang="en-US" dirty="0"/>
              <a:t>Ion acceleration with the </a:t>
            </a:r>
            <a:r>
              <a:rPr lang="en-US" dirty="0" smtClean="0"/>
              <a:t>Electron Cooler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22960" y="1313597"/>
            <a:ext cx="717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Losses after RF capture, stabilized after t ≈ 2100 </a:t>
            </a:r>
            <a:r>
              <a:rPr lang="en-US" dirty="0" err="1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ms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3" t="4000" r="30682" b="40834"/>
          <a:stretch/>
        </p:blipFill>
        <p:spPr>
          <a:xfrm>
            <a:off x="960119" y="1808216"/>
            <a:ext cx="3200401" cy="23180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17670" y="1535906"/>
            <a:ext cx="4823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p(t=2100 </a:t>
            </a:r>
            <a:r>
              <a:rPr lang="en-US" dirty="0" err="1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ms</a:t>
            </a:r>
            <a:r>
              <a:rPr lang="en-US" dirty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) ≈ 1.4 p(flat bottom</a:t>
            </a:r>
            <a:r>
              <a:rPr lang="en-US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74"/>
          <a:stretch/>
        </p:blipFill>
        <p:spPr>
          <a:xfrm>
            <a:off x="939800" y="4535977"/>
            <a:ext cx="3106420" cy="208153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187190" y="4731345"/>
            <a:ext cx="45540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Hypothesis: assume losses are caused by IBS, how much would the emittance blow-up decrease for a higher p?</a:t>
            </a:r>
          </a:p>
          <a:p>
            <a:r>
              <a:rPr lang="en-US" sz="1600" dirty="0" smtClean="0">
                <a:solidFill>
                  <a:srgbClr val="376092"/>
                </a:solidFill>
                <a:latin typeface="Arial" charset="0"/>
                <a:ea typeface="Arial" charset="0"/>
                <a:cs typeface="Arial" charset="0"/>
              </a:rPr>
              <a:t>(arbitrary inputs)</a:t>
            </a:r>
            <a:endParaRPr lang="en-US" sz="1600" dirty="0">
              <a:solidFill>
                <a:srgbClr val="37609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1" r="2944" b="82125"/>
          <a:stretch/>
        </p:blipFill>
        <p:spPr>
          <a:xfrm>
            <a:off x="4122420" y="5860024"/>
            <a:ext cx="2407920" cy="451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9457838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109334</TotalTime>
  <Words>2385</Words>
  <Application>Microsoft Macintosh PowerPoint</Application>
  <PresentationFormat>On-screen Show (4:3)</PresentationFormat>
  <Paragraphs>301</Paragraphs>
  <Slides>38</Slides>
  <Notes>7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Calibri</vt:lpstr>
      <vt:lpstr>Cambria</vt:lpstr>
      <vt:lpstr>Cambria Math</vt:lpstr>
      <vt:lpstr>Lucida Grande</vt:lpstr>
      <vt:lpstr>Symbol</vt:lpstr>
      <vt:lpstr>Wingdings</vt:lpstr>
      <vt:lpstr>Arial</vt:lpstr>
      <vt:lpstr>LIU_PowerPoint_Template</vt:lpstr>
      <vt:lpstr>e-Cooling measurements at LEIR 2018</vt:lpstr>
      <vt:lpstr>Motivation</vt:lpstr>
      <vt:lpstr>Motivation</vt:lpstr>
      <vt:lpstr>Motivation</vt:lpstr>
      <vt:lpstr>Motivation</vt:lpstr>
      <vt:lpstr>Motivation</vt:lpstr>
      <vt:lpstr>Motivation</vt:lpstr>
      <vt:lpstr>Motivation</vt:lpstr>
      <vt:lpstr>Ion acceleration with the Electron Cooler</vt:lpstr>
      <vt:lpstr>Ion acceleration with the Electron Cooler</vt:lpstr>
      <vt:lpstr>Ion acceleration with the Electron Cooler</vt:lpstr>
      <vt:lpstr>Ion acceleration with the Electron Cooler</vt:lpstr>
      <vt:lpstr>Ion acceleration with the Ecooler</vt:lpstr>
      <vt:lpstr>Ion acceleration with the Ecooler</vt:lpstr>
      <vt:lpstr>Cooling of bunched beams</vt:lpstr>
      <vt:lpstr>Cooling of bunched beams</vt:lpstr>
      <vt:lpstr>Cooling of bunched beams</vt:lpstr>
      <vt:lpstr>Cooling of bunched beams</vt:lpstr>
      <vt:lpstr>Cooling of bunched beams</vt:lpstr>
      <vt:lpstr>Cooling of bunched beams</vt:lpstr>
      <vt:lpstr>Cooling of bunched beams</vt:lpstr>
      <vt:lpstr>Cooling of bunched beams</vt:lpstr>
      <vt:lpstr>Studies of equilibrium values: as a function of intensity</vt:lpstr>
      <vt:lpstr>Studies of equilibrium values: as a function of intensity and tune</vt:lpstr>
      <vt:lpstr>PowerPoint Presentation</vt:lpstr>
      <vt:lpstr>PowerPoint Presentation</vt:lpstr>
      <vt:lpstr>Studies of equilibrium values: as a function of ion beam position</vt:lpstr>
      <vt:lpstr>PowerPoint Presentation</vt:lpstr>
      <vt:lpstr>PowerPoint Presentation</vt:lpstr>
      <vt:lpstr>PowerPoint Presentation</vt:lpstr>
      <vt:lpstr>PowerPoint Presentation</vt:lpstr>
      <vt:lpstr>Measurements of the electron beam position?</vt:lpstr>
      <vt:lpstr>Measurements of the electron beam position?</vt:lpstr>
      <vt:lpstr>Measurements of the electron beam position?</vt:lpstr>
      <vt:lpstr>Measurements of the electron beam position?</vt:lpstr>
      <vt:lpstr>Measurements of the electron beam position?</vt:lpstr>
      <vt:lpstr>Measurements of the electron beam position?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asaahern</cp:lastModifiedBy>
  <cp:revision>3213</cp:revision>
  <cp:lastPrinted>2018-09-04T09:00:35Z</cp:lastPrinted>
  <dcterms:created xsi:type="dcterms:W3CDTF">2013-04-17T22:56:34Z</dcterms:created>
  <dcterms:modified xsi:type="dcterms:W3CDTF">2019-03-13T12:53:25Z</dcterms:modified>
  <cp:category/>
</cp:coreProperties>
</file>