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664" r:id="rId3"/>
    <p:sldId id="299" r:id="rId4"/>
    <p:sldId id="314" r:id="rId5"/>
    <p:sldId id="315" r:id="rId6"/>
    <p:sldId id="702" r:id="rId7"/>
    <p:sldId id="693" r:id="rId8"/>
    <p:sldId id="262" r:id="rId9"/>
    <p:sldId id="667" r:id="rId10"/>
    <p:sldId id="665" r:id="rId11"/>
    <p:sldId id="668" r:id="rId12"/>
    <p:sldId id="689" r:id="rId13"/>
    <p:sldId id="313" r:id="rId14"/>
    <p:sldId id="701" r:id="rId15"/>
    <p:sldId id="697" r:id="rId16"/>
    <p:sldId id="257" r:id="rId17"/>
    <p:sldId id="703" r:id="rId18"/>
    <p:sldId id="700" r:id="rId19"/>
    <p:sldId id="69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p:restoredTop sz="87635"/>
  </p:normalViewPr>
  <p:slideViewPr>
    <p:cSldViewPr>
      <p:cViewPr varScale="1">
        <p:scale>
          <a:sx n="97" d="100"/>
          <a:sy n="97" d="100"/>
        </p:scale>
        <p:origin x="1560" y="19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D63B45-F21B-452E-BE15-2D73AF21A370}" type="datetimeFigureOut">
              <a:rPr lang="en-US" smtClean="0"/>
              <a:t>3/13/19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D92C41-C1C3-4BAE-B1AB-843708B54E42}" type="slidenum">
              <a:rPr lang="en-US" smtClean="0"/>
              <a:t>‹#›</a:t>
            </a:fld>
            <a:endParaRPr lang="en-US"/>
          </a:p>
        </p:txBody>
      </p:sp>
    </p:spTree>
    <p:extLst>
      <p:ext uri="{BB962C8B-B14F-4D97-AF65-F5344CB8AC3E}">
        <p14:creationId xmlns:p14="http://schemas.microsoft.com/office/powerpoint/2010/main" val="231122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D92C41-C1C3-4BAE-B1AB-843708B54E42}" type="slidenum">
              <a:rPr lang="en-US" smtClean="0"/>
              <a:t>1</a:t>
            </a:fld>
            <a:endParaRPr lang="en-US"/>
          </a:p>
        </p:txBody>
      </p:sp>
    </p:spTree>
    <p:extLst>
      <p:ext uri="{BB962C8B-B14F-4D97-AF65-F5344CB8AC3E}">
        <p14:creationId xmlns:p14="http://schemas.microsoft.com/office/powerpoint/2010/main" val="4181158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5"/>
          </p:nvPr>
        </p:nvSpPr>
        <p:spPr/>
        <p:txBody>
          <a:bodyPr/>
          <a:lstStyle/>
          <a:p>
            <a:fld id="{C6D92C41-C1C3-4BAE-B1AB-843708B54E42}" type="slidenum">
              <a:rPr lang="en-US" smtClean="0"/>
              <a:t>2</a:t>
            </a:fld>
            <a:endParaRPr lang="en-US"/>
          </a:p>
        </p:txBody>
      </p:sp>
    </p:spTree>
    <p:extLst>
      <p:ext uri="{BB962C8B-B14F-4D97-AF65-F5344CB8AC3E}">
        <p14:creationId xmlns:p14="http://schemas.microsoft.com/office/powerpoint/2010/main" val="3215283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Teoria e </a:t>
            </a:r>
            <a:r>
              <a:rPr lang="en-US" dirty="0" err="1"/>
              <a:t>simulazioni</a:t>
            </a:r>
            <a:r>
              <a:rPr lang="en-US" dirty="0"/>
              <a:t> </a:t>
            </a:r>
            <a:r>
              <a:rPr lang="en-US" dirty="0" err="1"/>
              <a:t>fatte</a:t>
            </a:r>
            <a:r>
              <a:rPr lang="en-US" dirty="0"/>
              <a:t> </a:t>
            </a:r>
            <a:r>
              <a:rPr lang="en-US" dirty="0" err="1"/>
              <a:t>fin'ora</a:t>
            </a:r>
            <a:r>
              <a:rPr lang="en-US" dirty="0"/>
              <a:t> (e.g. </a:t>
            </a:r>
            <a:r>
              <a:rPr lang="en-US" dirty="0" err="1"/>
              <a:t>allineamento</a:t>
            </a:r>
            <a:r>
              <a:rPr lang="en-US" dirty="0"/>
              <a:t>, </a:t>
            </a:r>
            <a:r>
              <a:rPr lang="en-US" dirty="0" err="1"/>
              <a:t>corrent</a:t>
            </a:r>
            <a:r>
              <a:rPr lang="en-US" dirty="0"/>
              <a:t>, </a:t>
            </a:r>
            <a:r>
              <a:rPr lang="en-US" dirty="0" err="1"/>
              <a:t>profili</a:t>
            </a:r>
            <a:r>
              <a:rPr lang="en-US" dirty="0"/>
              <a:t>, </a:t>
            </a:r>
            <a:r>
              <a:rPr lang="en-US" dirty="0" err="1"/>
              <a:t>singola</a:t>
            </a:r>
            <a:r>
              <a:rPr lang="en-US" dirty="0"/>
              <a:t> </a:t>
            </a:r>
            <a:r>
              <a:rPr lang="en-US" dirty="0" err="1"/>
              <a:t>iniezione</a:t>
            </a:r>
            <a:r>
              <a:rPr lang="en-US" dirty="0"/>
              <a:t>, multi-</a:t>
            </a:r>
            <a:r>
              <a:rPr lang="en-US" dirty="0" err="1"/>
              <a:t>iniezione</a:t>
            </a:r>
            <a:r>
              <a:rPr lang="en-US" dirty="0"/>
              <a:t> etc..),</a:t>
            </a:r>
          </a:p>
          <a:p>
            <a:endParaRPr lang="en-US" dirty="0"/>
          </a:p>
          <a:p>
            <a:r>
              <a:rPr lang="en-US" dirty="0" err="1"/>
              <a:t>Misura</a:t>
            </a:r>
            <a:r>
              <a:rPr lang="en-US" dirty="0"/>
              <a:t> </a:t>
            </a:r>
            <a:r>
              <a:rPr lang="en-US" dirty="0" err="1"/>
              <a:t>della</a:t>
            </a:r>
            <a:r>
              <a:rPr lang="en-US" dirty="0"/>
              <a:t> </a:t>
            </a:r>
            <a:r>
              <a:rPr lang="en-US" dirty="0" err="1"/>
              <a:t>forza</a:t>
            </a:r>
            <a:r>
              <a:rPr lang="en-US" dirty="0"/>
              <a:t> (e.g. </a:t>
            </a:r>
            <a:r>
              <a:rPr lang="en-US" dirty="0" err="1"/>
              <a:t>effetto</a:t>
            </a:r>
            <a:r>
              <a:rPr lang="en-US" dirty="0"/>
              <a:t> del rise time)</a:t>
            </a:r>
          </a:p>
          <a:p>
            <a:endParaRPr lang="en-US" dirty="0"/>
          </a:p>
          <a:p>
            <a:r>
              <a:rPr lang="en-US" dirty="0"/>
              <a:t>set di </a:t>
            </a:r>
            <a:r>
              <a:rPr lang="en-US" dirty="0" err="1"/>
              <a:t>misure</a:t>
            </a:r>
            <a:r>
              <a:rPr lang="en-US" dirty="0"/>
              <a:t> </a:t>
            </a:r>
            <a:r>
              <a:rPr lang="en-US" dirty="0" err="1"/>
              <a:t>fatte</a:t>
            </a:r>
            <a:r>
              <a:rPr lang="en-US" dirty="0"/>
              <a:t> (e.g. </a:t>
            </a:r>
            <a:r>
              <a:rPr lang="en-US" dirty="0" err="1"/>
              <a:t>allineamento</a:t>
            </a:r>
            <a:r>
              <a:rPr lang="en-US" dirty="0"/>
              <a:t>, </a:t>
            </a:r>
            <a:r>
              <a:rPr lang="en-US" dirty="0" err="1"/>
              <a:t>corrente</a:t>
            </a:r>
            <a:r>
              <a:rPr lang="en-US" dirty="0"/>
              <a:t>, </a:t>
            </a:r>
            <a:r>
              <a:rPr lang="en-US" dirty="0" err="1"/>
              <a:t>profili</a:t>
            </a:r>
            <a:r>
              <a:rPr lang="en-US" dirty="0"/>
              <a:t>) e </a:t>
            </a:r>
            <a:r>
              <a:rPr lang="en-US" dirty="0" err="1"/>
              <a:t>ove</a:t>
            </a:r>
            <a:r>
              <a:rPr lang="en-US" dirty="0"/>
              <a:t> </a:t>
            </a:r>
            <a:r>
              <a:rPr lang="en-US" dirty="0" err="1"/>
              <a:t>possibile</a:t>
            </a:r>
            <a:r>
              <a:rPr lang="en-US" dirty="0"/>
              <a:t> </a:t>
            </a:r>
            <a:r>
              <a:rPr lang="en-US" dirty="0" err="1"/>
              <a:t>confronto</a:t>
            </a:r>
            <a:r>
              <a:rPr lang="en-US" dirty="0"/>
              <a:t> con </a:t>
            </a:r>
            <a:r>
              <a:rPr lang="en-US" dirty="0" err="1"/>
              <a:t>simulazioni</a:t>
            </a:r>
            <a:endParaRPr lang="en-US" dirty="0"/>
          </a:p>
          <a:p>
            <a:endParaRPr lang="en-US" dirty="0"/>
          </a:p>
          <a:p>
            <a:r>
              <a:rPr lang="en-US" dirty="0" err="1"/>
              <a:t>identificare</a:t>
            </a:r>
            <a:r>
              <a:rPr lang="en-US" dirty="0"/>
              <a:t> </a:t>
            </a:r>
            <a:r>
              <a:rPr lang="en-US" dirty="0" err="1"/>
              <a:t>i</a:t>
            </a:r>
            <a:r>
              <a:rPr lang="en-US" dirty="0"/>
              <a:t> </a:t>
            </a:r>
            <a:r>
              <a:rPr lang="en-US" dirty="0" err="1"/>
              <a:t>parametri</a:t>
            </a:r>
            <a:r>
              <a:rPr lang="en-US" dirty="0"/>
              <a:t> </a:t>
            </a:r>
            <a:r>
              <a:rPr lang="en-US" dirty="0" err="1"/>
              <a:t>chiave</a:t>
            </a:r>
            <a:r>
              <a:rPr lang="en-US" dirty="0"/>
              <a:t> (</a:t>
            </a:r>
            <a:r>
              <a:rPr lang="en-US" dirty="0" err="1"/>
              <a:t>presenti</a:t>
            </a:r>
            <a:r>
              <a:rPr lang="en-US" dirty="0"/>
              <a:t> e/o </a:t>
            </a:r>
            <a:r>
              <a:rPr lang="en-US" dirty="0" err="1"/>
              <a:t>mancanti</a:t>
            </a:r>
            <a:r>
              <a:rPr lang="en-US" dirty="0"/>
              <a:t>), e.g. relative impact of different parameters, e.g. angle vs position</a:t>
            </a:r>
          </a:p>
          <a:p>
            <a:endParaRPr lang="en-US" dirty="0"/>
          </a:p>
          <a:p>
            <a:r>
              <a:rPr lang="en-US" dirty="0"/>
              <a:t>planning </a:t>
            </a:r>
            <a:r>
              <a:rPr lang="en-US" dirty="0" err="1"/>
              <a:t>delle</a:t>
            </a:r>
            <a:r>
              <a:rPr lang="en-US" dirty="0"/>
              <a:t> </a:t>
            </a:r>
            <a:r>
              <a:rPr lang="en-US" dirty="0" err="1"/>
              <a:t>simulazioni</a:t>
            </a:r>
            <a:r>
              <a:rPr lang="en-US" dirty="0"/>
              <a:t> in LS2 (e.g. </a:t>
            </a:r>
            <a:r>
              <a:rPr lang="en-US" dirty="0" err="1"/>
              <a:t>confronto</a:t>
            </a:r>
            <a:r>
              <a:rPr lang="en-US" dirty="0"/>
              <a:t> 200ms vs 150ms injection rate: </a:t>
            </a:r>
            <a:r>
              <a:rPr lang="en-US" dirty="0" err="1"/>
              <a:t>fattibile</a:t>
            </a:r>
            <a:r>
              <a:rPr lang="en-US" dirty="0"/>
              <a:t>?)</a:t>
            </a:r>
          </a:p>
          <a:p>
            <a:r>
              <a:rPr lang="en-US" dirty="0"/>
              <a:t>* EC, IBS, SC</a:t>
            </a:r>
          </a:p>
          <a:p>
            <a:endParaRPr lang="en-US" dirty="0"/>
          </a:p>
          <a:p>
            <a:r>
              <a:rPr lang="en-US" dirty="0"/>
              <a:t>planning del </a:t>
            </a:r>
            <a:r>
              <a:rPr lang="en-US" dirty="0" err="1"/>
              <a:t>lavoro</a:t>
            </a:r>
            <a:r>
              <a:rPr lang="en-US" dirty="0"/>
              <a:t> </a:t>
            </a:r>
            <a:r>
              <a:rPr lang="en-US" dirty="0" err="1"/>
              <a:t>sul</a:t>
            </a:r>
            <a:r>
              <a:rPr lang="en-US" dirty="0"/>
              <a:t> </a:t>
            </a:r>
            <a:r>
              <a:rPr lang="en-US" dirty="0" err="1"/>
              <a:t>codice</a:t>
            </a:r>
            <a:endParaRPr lang="en-US" dirty="0"/>
          </a:p>
          <a:p>
            <a:r>
              <a:rPr lang="en-US" dirty="0"/>
              <a:t>chi </a:t>
            </a:r>
            <a:r>
              <a:rPr lang="en-US" dirty="0" err="1"/>
              <a:t>lavora</a:t>
            </a:r>
            <a:r>
              <a:rPr lang="en-US" dirty="0"/>
              <a:t> </a:t>
            </a:r>
            <a:r>
              <a:rPr lang="en-US" dirty="0" err="1"/>
              <a:t>su</a:t>
            </a:r>
            <a:r>
              <a:rPr lang="en-US" dirty="0"/>
              <a:t> </a:t>
            </a:r>
            <a:r>
              <a:rPr lang="en-US" dirty="0" err="1"/>
              <a:t>cosa</a:t>
            </a:r>
            <a:r>
              <a:rPr lang="en-US" dirty="0"/>
              <a:t> (e </a:t>
            </a:r>
            <a:r>
              <a:rPr lang="en-US" dirty="0" err="1"/>
              <a:t>quanto</a:t>
            </a:r>
            <a:r>
              <a:rPr lang="en-US" dirty="0"/>
              <a:t> </a:t>
            </a:r>
            <a:r>
              <a:rPr lang="en-US" dirty="0" err="1"/>
              <a:t>puo</a:t>
            </a:r>
            <a:r>
              <a:rPr lang="en-US" dirty="0"/>
              <a:t>’).</a:t>
            </a:r>
          </a:p>
          <a:p>
            <a:endParaRPr lang="en-GB" dirty="0"/>
          </a:p>
          <a:p>
            <a:r>
              <a:rPr lang="en-GB" dirty="0"/>
              <a:t>RESOURCES:</a:t>
            </a:r>
          </a:p>
          <a:p>
            <a:r>
              <a:rPr lang="en-GB" dirty="0"/>
              <a:t>NB = </a:t>
            </a:r>
          </a:p>
          <a:p>
            <a:r>
              <a:rPr lang="en-GB" dirty="0"/>
              <a:t>DG = </a:t>
            </a:r>
            <a:r>
              <a:rPr lang="en-GB" dirty="0" err="1"/>
              <a:t>Supervisione</a:t>
            </a:r>
            <a:r>
              <a:rPr lang="en-GB" dirty="0"/>
              <a:t> Bianca </a:t>
            </a:r>
            <a:r>
              <a:rPr lang="en-GB" dirty="0" err="1"/>
              <a:t>su</a:t>
            </a:r>
            <a:r>
              <a:rPr lang="en-GB" dirty="0"/>
              <a:t> </a:t>
            </a:r>
            <a:r>
              <a:rPr lang="en-GB" dirty="0" err="1"/>
              <a:t>Betacool</a:t>
            </a:r>
            <a:r>
              <a:rPr lang="en-GB" dirty="0"/>
              <a:t>[ ELENA ]</a:t>
            </a:r>
          </a:p>
          <a:p>
            <a:r>
              <a:rPr lang="en-GB" dirty="0"/>
              <a:t>AL = ??%</a:t>
            </a:r>
          </a:p>
          <a:p>
            <a:r>
              <a:rPr lang="en-GB" dirty="0"/>
              <a:t>MZ = 100% (?)</a:t>
            </a:r>
          </a:p>
          <a:p>
            <a:r>
              <a:rPr lang="en-GB" dirty="0"/>
              <a:t>BV = Liverpool PHD Student, </a:t>
            </a:r>
            <a:r>
              <a:rPr lang="en-GB" dirty="0" err="1"/>
              <a:t>su</a:t>
            </a:r>
            <a:r>
              <a:rPr lang="en-GB" dirty="0"/>
              <a:t> ELENA and LEIR data analysis </a:t>
            </a:r>
          </a:p>
          <a:p>
            <a:r>
              <a:rPr lang="en-GB" dirty="0"/>
              <a:t>New PhD Student ? </a:t>
            </a:r>
            <a:r>
              <a:rPr lang="en-GB" dirty="0" err="1"/>
              <a:t>Analisi</a:t>
            </a:r>
            <a:r>
              <a:rPr lang="en-GB" dirty="0"/>
              <a:t> </a:t>
            </a:r>
            <a:r>
              <a:rPr lang="en-GB" dirty="0" err="1"/>
              <a:t>dati</a:t>
            </a:r>
            <a:r>
              <a:rPr lang="en-GB" dirty="0"/>
              <a:t> / </a:t>
            </a:r>
            <a:r>
              <a:rPr lang="en-GB" dirty="0" err="1"/>
              <a:t>simulazioni</a:t>
            </a:r>
            <a:r>
              <a:rPr lang="en-GB" dirty="0"/>
              <a:t> (SC + impedances) + code development </a:t>
            </a:r>
          </a:p>
        </p:txBody>
      </p:sp>
      <p:sp>
        <p:nvSpPr>
          <p:cNvPr id="4" name="Slide Number Placeholder 3"/>
          <p:cNvSpPr>
            <a:spLocks noGrp="1"/>
          </p:cNvSpPr>
          <p:nvPr>
            <p:ph type="sldNum" sz="quarter" idx="5"/>
          </p:nvPr>
        </p:nvSpPr>
        <p:spPr/>
        <p:txBody>
          <a:bodyPr/>
          <a:lstStyle/>
          <a:p>
            <a:fld id="{C6D92C41-C1C3-4BAE-B1AB-843708B54E42}" type="slidenum">
              <a:rPr lang="en-US" smtClean="0"/>
              <a:t>3</a:t>
            </a:fld>
            <a:endParaRPr lang="en-US"/>
          </a:p>
        </p:txBody>
      </p:sp>
    </p:spTree>
    <p:extLst>
      <p:ext uri="{BB962C8B-B14F-4D97-AF65-F5344CB8AC3E}">
        <p14:creationId xmlns:p14="http://schemas.microsoft.com/office/powerpoint/2010/main" val="2830053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D92C41-C1C3-4BAE-B1AB-843708B54E42}" type="slidenum">
              <a:rPr lang="en-US" smtClean="0"/>
              <a:t>4</a:t>
            </a:fld>
            <a:endParaRPr lang="en-US"/>
          </a:p>
        </p:txBody>
      </p:sp>
    </p:spTree>
    <p:extLst>
      <p:ext uri="{BB962C8B-B14F-4D97-AF65-F5344CB8AC3E}">
        <p14:creationId xmlns:p14="http://schemas.microsoft.com/office/powerpoint/2010/main" val="1628102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D92C41-C1C3-4BAE-B1AB-843708B54E42}" type="slidenum">
              <a:rPr lang="en-US" smtClean="0"/>
              <a:t>5</a:t>
            </a:fld>
            <a:endParaRPr lang="en-US"/>
          </a:p>
        </p:txBody>
      </p:sp>
    </p:spTree>
    <p:extLst>
      <p:ext uri="{BB962C8B-B14F-4D97-AF65-F5344CB8AC3E}">
        <p14:creationId xmlns:p14="http://schemas.microsoft.com/office/powerpoint/2010/main" val="3658464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D92C41-C1C3-4BAE-B1AB-843708B54E42}" type="slidenum">
              <a:rPr lang="en-US" smtClean="0"/>
              <a:t>6</a:t>
            </a:fld>
            <a:endParaRPr lang="en-US"/>
          </a:p>
        </p:txBody>
      </p:sp>
    </p:spTree>
    <p:extLst>
      <p:ext uri="{BB962C8B-B14F-4D97-AF65-F5344CB8AC3E}">
        <p14:creationId xmlns:p14="http://schemas.microsoft.com/office/powerpoint/2010/main" val="594459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D92C41-C1C3-4BAE-B1AB-843708B54E42}" type="slidenum">
              <a:rPr lang="en-US" smtClean="0"/>
              <a:t>9</a:t>
            </a:fld>
            <a:endParaRPr lang="en-US"/>
          </a:p>
        </p:txBody>
      </p:sp>
    </p:spTree>
    <p:extLst>
      <p:ext uri="{BB962C8B-B14F-4D97-AF65-F5344CB8AC3E}">
        <p14:creationId xmlns:p14="http://schemas.microsoft.com/office/powerpoint/2010/main" val="351351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6D92C41-C1C3-4BAE-B1AB-843708B54E42}" type="slidenum">
              <a:rPr lang="en-US" smtClean="0"/>
              <a:t>10</a:t>
            </a:fld>
            <a:endParaRPr lang="en-US"/>
          </a:p>
        </p:txBody>
      </p:sp>
    </p:spTree>
    <p:extLst>
      <p:ext uri="{BB962C8B-B14F-4D97-AF65-F5344CB8AC3E}">
        <p14:creationId xmlns:p14="http://schemas.microsoft.com/office/powerpoint/2010/main" val="4017023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ntra</a:t>
            </a:r>
            <a:r>
              <a:rPr lang="en-US" dirty="0"/>
              <a:t>-beam scattering in RF-Track (e </a:t>
            </a:r>
            <a:r>
              <a:rPr lang="en-US" dirty="0" err="1"/>
              <a:t>chissà</a:t>
            </a:r>
            <a:r>
              <a:rPr lang="en-US" dirty="0"/>
              <a:t> Intra-beam stripping se </a:t>
            </a:r>
            <a:r>
              <a:rPr lang="en-US" dirty="0" err="1"/>
              <a:t>troviamo</a:t>
            </a:r>
            <a:r>
              <a:rPr lang="en-US" dirty="0"/>
              <a:t> </a:t>
            </a:r>
            <a:r>
              <a:rPr lang="en-US" dirty="0" err="1"/>
              <a:t>evidenza</a:t>
            </a:r>
            <a:r>
              <a:rPr lang="en-US" dirty="0"/>
              <a:t> </a:t>
            </a:r>
            <a:r>
              <a:rPr lang="en-US" dirty="0" err="1"/>
              <a:t>che</a:t>
            </a:r>
            <a:r>
              <a:rPr lang="en-US" dirty="0"/>
              <a:t> </a:t>
            </a:r>
            <a:r>
              <a:rPr lang="en-US" dirty="0" err="1"/>
              <a:t>esiste</a:t>
            </a:r>
            <a:r>
              <a:rPr lang="en-US" dirty="0"/>
              <a:t>)</a:t>
            </a:r>
            <a:br>
              <a:rPr lang="en-US" dirty="0"/>
            </a:br>
            <a:r>
              <a:rPr lang="en-US" dirty="0"/>
              <a:t>* Impedance in LEIR + cooling (</a:t>
            </a:r>
            <a:r>
              <a:rPr lang="en-US" dirty="0" err="1"/>
              <a:t>Nicolò</a:t>
            </a:r>
            <a:r>
              <a:rPr lang="en-US" dirty="0"/>
              <a:t> </a:t>
            </a:r>
            <a:r>
              <a:rPr lang="en-US" dirty="0" err="1"/>
              <a:t>sta</a:t>
            </a:r>
            <a:r>
              <a:rPr lang="en-US" dirty="0"/>
              <a:t> </a:t>
            </a:r>
            <a:r>
              <a:rPr lang="en-US" dirty="0" err="1"/>
              <a:t>facendo</a:t>
            </a:r>
            <a:r>
              <a:rPr lang="en-US" dirty="0"/>
              <a:t> </a:t>
            </a:r>
            <a:r>
              <a:rPr lang="en-US" dirty="0" err="1"/>
              <a:t>calcoli</a:t>
            </a:r>
            <a:r>
              <a:rPr lang="en-US" dirty="0"/>
              <a:t> </a:t>
            </a:r>
            <a:r>
              <a:rPr lang="en-US" dirty="0" err="1"/>
              <a:t>preliminari</a:t>
            </a:r>
            <a:r>
              <a:rPr lang="en-US" dirty="0"/>
              <a:t>)</a:t>
            </a:r>
          </a:p>
          <a:p>
            <a:r>
              <a:rPr lang="en-US" dirty="0"/>
              <a:t>* </a:t>
            </a:r>
            <a:r>
              <a:rPr lang="en-US" dirty="0" err="1"/>
              <a:t>Simulazioni</a:t>
            </a:r>
            <a:r>
              <a:rPr lang="en-US" dirty="0"/>
              <a:t> di bunched beam?</a:t>
            </a:r>
            <a:br>
              <a:rPr lang="en-US" dirty="0"/>
            </a:br>
            <a:r>
              <a:rPr lang="en-US" dirty="0"/>
              <a:t>* </a:t>
            </a:r>
            <a:r>
              <a:rPr lang="en-US" dirty="0" err="1"/>
              <a:t>Simulazioni</a:t>
            </a:r>
            <a:r>
              <a:rPr lang="en-US" dirty="0"/>
              <a:t> di ELENA?</a:t>
            </a:r>
            <a:br>
              <a:rPr lang="en-US" dirty="0"/>
            </a:br>
            <a:r>
              <a:rPr lang="en-US" dirty="0"/>
              <a:t>* </a:t>
            </a:r>
            <a:r>
              <a:rPr lang="en-US" dirty="0" err="1"/>
              <a:t>Simulazioni</a:t>
            </a:r>
            <a:r>
              <a:rPr lang="en-US" dirty="0"/>
              <a:t> e </a:t>
            </a:r>
            <a:r>
              <a:rPr lang="en-US" dirty="0" err="1"/>
              <a:t>ottimizzazione</a:t>
            </a:r>
            <a:r>
              <a:rPr lang="en-US" dirty="0"/>
              <a:t> del </a:t>
            </a:r>
            <a:r>
              <a:rPr lang="en-US" dirty="0" err="1"/>
              <a:t>nuovo</a:t>
            </a:r>
            <a:r>
              <a:rPr lang="en-US" dirty="0"/>
              <a:t> cooler per AD?</a:t>
            </a:r>
          </a:p>
          <a:p>
            <a:endParaRPr lang="en-GB" dirty="0"/>
          </a:p>
        </p:txBody>
      </p:sp>
      <p:sp>
        <p:nvSpPr>
          <p:cNvPr id="4" name="Slide Number Placeholder 3"/>
          <p:cNvSpPr>
            <a:spLocks noGrp="1"/>
          </p:cNvSpPr>
          <p:nvPr>
            <p:ph type="sldNum" sz="quarter" idx="5"/>
          </p:nvPr>
        </p:nvSpPr>
        <p:spPr/>
        <p:txBody>
          <a:bodyPr/>
          <a:lstStyle/>
          <a:p>
            <a:fld id="{C6D92C41-C1C3-4BAE-B1AB-843708B54E42}" type="slidenum">
              <a:rPr lang="en-US" smtClean="0"/>
              <a:t>15</a:t>
            </a:fld>
            <a:endParaRPr lang="en-US"/>
          </a:p>
        </p:txBody>
      </p:sp>
    </p:spTree>
    <p:extLst>
      <p:ext uri="{BB962C8B-B14F-4D97-AF65-F5344CB8AC3E}">
        <p14:creationId xmlns:p14="http://schemas.microsoft.com/office/powerpoint/2010/main" val="1647542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3761769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1446605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14406958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03200" y="1143001"/>
            <a:ext cx="8763034" cy="5126510"/>
          </a:xfrm>
        </p:spPr>
        <p:txBody>
          <a:bodyPr/>
          <a:lstStyle>
            <a:lvl1pPr marL="180000" indent="-187200">
              <a:spcBef>
                <a:spcPts val="1600"/>
              </a:spcBef>
              <a:spcAft>
                <a:spcPts val="400"/>
              </a:spcAft>
              <a:buFont typeface="Arial"/>
              <a:buChar char="•"/>
              <a:defRPr sz="1700" b="0" i="0">
                <a:solidFill>
                  <a:srgbClr val="0055A0"/>
                </a:solidFill>
                <a:latin typeface="Calibri Light" panose="020F0302020204030204" pitchFamily="34" charset="0"/>
                <a:cs typeface="Calibri Light" panose="020F0302020204030204" pitchFamily="34" charset="0"/>
              </a:defRPr>
            </a:lvl1pPr>
            <a:lvl2pPr marL="381600" indent="-194400">
              <a:spcBef>
                <a:spcPts val="0"/>
              </a:spcBef>
              <a:spcAft>
                <a:spcPts val="400"/>
              </a:spcAft>
              <a:buClrTx/>
              <a:buSzPct val="100000"/>
              <a:buFont typeface="Arial"/>
              <a:buChar char="•"/>
              <a:defRPr sz="1500" b="0" i="0">
                <a:latin typeface="Calibri Light" panose="020F0302020204030204" pitchFamily="34" charset="0"/>
                <a:cs typeface="Calibri Light" panose="020F0302020204030204" pitchFamily="34" charset="0"/>
              </a:defRPr>
            </a:lvl2pPr>
            <a:lvl3pPr>
              <a:spcBef>
                <a:spcPts val="0"/>
              </a:spcBef>
              <a:spcAft>
                <a:spcPts val="200"/>
              </a:spcAft>
              <a:defRPr sz="1500" b="0" i="0">
                <a:solidFill>
                  <a:schemeClr val="tx1">
                    <a:lumMod val="50000"/>
                    <a:lumOff val="50000"/>
                  </a:schemeClr>
                </a:solidFill>
                <a:latin typeface="Calibri Light" panose="020F0302020204030204" pitchFamily="34" charset="0"/>
                <a:cs typeface="Calibri Light" panose="020F0302020204030204" pitchFamily="34" charset="0"/>
              </a:defRPr>
            </a:lvl3p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34400" y="6269511"/>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3" name="Title 2"/>
          <p:cNvSpPr>
            <a:spLocks noGrp="1"/>
          </p:cNvSpPr>
          <p:nvPr>
            <p:ph type="title"/>
          </p:nvPr>
        </p:nvSpPr>
        <p:spPr>
          <a:xfrm>
            <a:off x="469917" y="153929"/>
            <a:ext cx="8229600" cy="487362"/>
          </a:xfrm>
        </p:spPr>
        <p:txBody>
          <a:bodyPr/>
          <a:lstStyle>
            <a:lvl1pPr>
              <a:defRPr b="0" i="0">
                <a:latin typeface="Calibri Light" panose="020F0302020204030204" pitchFamily="34" charset="0"/>
                <a:cs typeface="Calibri Light" panose="020F0302020204030204" pitchFamily="34" charset="0"/>
              </a:defRPr>
            </a:lvl1pPr>
          </a:lstStyle>
          <a:p>
            <a:r>
              <a:rPr lang="en-US" dirty="0"/>
              <a:t>Click to edit Master title style</a:t>
            </a:r>
          </a:p>
        </p:txBody>
      </p:sp>
      <p:sp>
        <p:nvSpPr>
          <p:cNvPr id="8" name="TextBox 7"/>
          <p:cNvSpPr txBox="1"/>
          <p:nvPr userDrawn="1"/>
        </p:nvSpPr>
        <p:spPr>
          <a:xfrm>
            <a:off x="2423229" y="6560095"/>
            <a:ext cx="4911190" cy="276999"/>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0" i="0" dirty="0">
                <a:solidFill>
                  <a:schemeClr val="bg1">
                    <a:lumMod val="50000"/>
                  </a:schemeClr>
                </a:solidFill>
                <a:latin typeface="Calibri Light" panose="020F0302020204030204" pitchFamily="34" charset="0"/>
                <a:cs typeface="Calibri Light" panose="020F0302020204030204" pitchFamily="34" charset="0"/>
              </a:rPr>
              <a:t>E-beams meeting – 13-3-2019</a:t>
            </a:r>
          </a:p>
        </p:txBody>
      </p:sp>
    </p:spTree>
    <p:extLst>
      <p:ext uri="{BB962C8B-B14F-4D97-AF65-F5344CB8AC3E}">
        <p14:creationId xmlns:p14="http://schemas.microsoft.com/office/powerpoint/2010/main" val="183938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2288796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1964650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141714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3427043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1607586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3039269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3880405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73F656-499C-4D5C-80E6-A4E7B1EBEDE9}" type="slidenum">
              <a:rPr lang="en-US" smtClean="0"/>
              <a:t>‹#›</a:t>
            </a:fld>
            <a:endParaRPr lang="en-US"/>
          </a:p>
        </p:txBody>
      </p:sp>
    </p:spTree>
    <p:extLst>
      <p:ext uri="{BB962C8B-B14F-4D97-AF65-F5344CB8AC3E}">
        <p14:creationId xmlns:p14="http://schemas.microsoft.com/office/powerpoint/2010/main" val="740695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73F656-499C-4D5C-80E6-A4E7B1EBEDE9}" type="slidenum">
              <a:rPr lang="en-US" smtClean="0"/>
              <a:t>‹#›</a:t>
            </a:fld>
            <a:endParaRPr lang="en-US"/>
          </a:p>
        </p:txBody>
      </p:sp>
    </p:spTree>
    <p:extLst>
      <p:ext uri="{BB962C8B-B14F-4D97-AF65-F5344CB8AC3E}">
        <p14:creationId xmlns:p14="http://schemas.microsoft.com/office/powerpoint/2010/main" val="3597482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category/10717/"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774322/"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a:bodyPr>
          <a:lstStyle/>
          <a:p>
            <a:r>
              <a:rPr lang="en-US" dirty="0"/>
              <a:t>Simulation and code development plans for LS2</a:t>
            </a:r>
            <a:endParaRPr lang="en-US" b="1" dirty="0">
              <a:latin typeface="Calibri Light" panose="020F0302020204030204" pitchFamily="34" charset="0"/>
              <a:cs typeface="Calibri Light" panose="020F0302020204030204" pitchFamily="34" charset="0"/>
            </a:endParaRPr>
          </a:p>
        </p:txBody>
      </p:sp>
      <p:sp>
        <p:nvSpPr>
          <p:cNvPr id="3" name="Subtitle 2"/>
          <p:cNvSpPr>
            <a:spLocks noGrp="1"/>
          </p:cNvSpPr>
          <p:nvPr>
            <p:ph type="subTitle" idx="1"/>
          </p:nvPr>
        </p:nvSpPr>
        <p:spPr>
          <a:xfrm>
            <a:off x="1371600" y="3276600"/>
            <a:ext cx="6400800" cy="457200"/>
          </a:xfrm>
        </p:spPr>
        <p:txBody>
          <a:bodyPr>
            <a:normAutofit/>
          </a:bodyPr>
          <a:lstStyle/>
          <a:p>
            <a:r>
              <a:rPr lang="en-US" sz="2400" dirty="0">
                <a:solidFill>
                  <a:schemeClr val="bg1">
                    <a:lumMod val="50000"/>
                  </a:schemeClr>
                </a:solidFill>
                <a:latin typeface="Calibri Light" panose="020F0302020204030204" pitchFamily="34" charset="0"/>
                <a:cs typeface="Calibri Light" panose="020F0302020204030204" pitchFamily="34" charset="0"/>
              </a:rPr>
              <a:t>Andrea Latina</a:t>
            </a:r>
          </a:p>
        </p:txBody>
      </p:sp>
      <p:sp>
        <p:nvSpPr>
          <p:cNvPr id="4" name="TextBox 3"/>
          <p:cNvSpPr txBox="1"/>
          <p:nvPr/>
        </p:nvSpPr>
        <p:spPr>
          <a:xfrm>
            <a:off x="1714500" y="6135469"/>
            <a:ext cx="5715000" cy="369332"/>
          </a:xfrm>
          <a:prstGeom prst="rect">
            <a:avLst/>
          </a:prstGeom>
          <a:noFill/>
        </p:spPr>
        <p:txBody>
          <a:bodyPr wrap="square" rtlCol="0">
            <a:spAutoFit/>
          </a:bodyPr>
          <a:lstStyle/>
          <a:p>
            <a:pPr algn="ctr"/>
            <a:r>
              <a:rPr lang="en-US" dirty="0">
                <a:latin typeface="Calibri Light" panose="020F0302020204030204" pitchFamily="34" charset="0"/>
                <a:cs typeface="Calibri Light" panose="020F0302020204030204" pitchFamily="34" charset="0"/>
              </a:rPr>
              <a:t>E-beams meeting - 13-3-2019</a:t>
            </a:r>
          </a:p>
        </p:txBody>
      </p:sp>
      <p:sp>
        <p:nvSpPr>
          <p:cNvPr id="5" name="Rectangle 4">
            <a:extLst>
              <a:ext uri="{FF2B5EF4-FFF2-40B4-BE49-F238E27FC236}">
                <a16:creationId xmlns:a16="http://schemas.microsoft.com/office/drawing/2014/main" id="{018464E2-A287-3D4B-9968-BBD923E4DDBB}"/>
              </a:ext>
            </a:extLst>
          </p:cNvPr>
          <p:cNvSpPr/>
          <p:nvPr/>
        </p:nvSpPr>
        <p:spPr>
          <a:xfrm>
            <a:off x="228600" y="4114800"/>
            <a:ext cx="8686800" cy="1631216"/>
          </a:xfrm>
          <a:prstGeom prst="rect">
            <a:avLst/>
          </a:prstGeom>
          <a:noFill/>
          <a:ln>
            <a:noFill/>
          </a:ln>
        </p:spPr>
        <p:txBody>
          <a:bodyPr wrap="square">
            <a:spAutoFit/>
          </a:bodyPr>
          <a:lstStyle/>
          <a:p>
            <a:pPr algn="ctr"/>
            <a:r>
              <a:rPr lang="en-US" sz="2000" dirty="0">
                <a:solidFill>
                  <a:schemeClr val="bg1">
                    <a:lumMod val="50000"/>
                  </a:schemeClr>
                </a:solidFill>
                <a:latin typeface="Calibri Light" panose="020F0302020204030204" pitchFamily="34" charset="0"/>
                <a:cs typeface="Calibri Light" panose="020F0302020204030204" pitchFamily="34" charset="0"/>
              </a:rPr>
              <a:t>Acknowledgments and credits: </a:t>
            </a:r>
          </a:p>
          <a:p>
            <a:pPr algn="ctr"/>
            <a:endParaRPr lang="en-US" sz="2000" dirty="0">
              <a:solidFill>
                <a:schemeClr val="bg1">
                  <a:lumMod val="50000"/>
                </a:schemeClr>
              </a:solidFill>
              <a:latin typeface="Calibri Light" panose="020F0302020204030204" pitchFamily="34" charset="0"/>
              <a:cs typeface="Calibri Light" panose="020F0302020204030204" pitchFamily="34" charset="0"/>
            </a:endParaRPr>
          </a:p>
          <a:p>
            <a:pPr algn="ctr"/>
            <a:r>
              <a:rPr lang="en-US" sz="2000" dirty="0" err="1">
                <a:solidFill>
                  <a:schemeClr val="bg1">
                    <a:lumMod val="50000"/>
                  </a:schemeClr>
                </a:solidFill>
                <a:latin typeface="Calibri Light" panose="020F0302020204030204" pitchFamily="34" charset="0"/>
                <a:cs typeface="Calibri Light" panose="020F0302020204030204" pitchFamily="34" charset="0"/>
              </a:rPr>
              <a:t>Nicolò</a:t>
            </a:r>
            <a:r>
              <a:rPr lang="en-US" sz="2000" dirty="0">
                <a:solidFill>
                  <a:schemeClr val="bg1">
                    <a:lumMod val="50000"/>
                  </a:schemeClr>
                </a:solidFill>
                <a:latin typeface="Calibri Light" panose="020F0302020204030204" pitchFamily="34" charset="0"/>
                <a:cs typeface="Calibri Light" panose="020F0302020204030204" pitchFamily="34" charset="0"/>
              </a:rPr>
              <a:t> </a:t>
            </a:r>
            <a:r>
              <a:rPr lang="en-US" sz="2000" dirty="0" err="1">
                <a:solidFill>
                  <a:schemeClr val="bg1">
                    <a:lumMod val="50000"/>
                  </a:schemeClr>
                </a:solidFill>
                <a:latin typeface="Calibri Light" panose="020F0302020204030204" pitchFamily="34" charset="0"/>
                <a:cs typeface="Calibri Light" panose="020F0302020204030204" pitchFamily="34" charset="0"/>
              </a:rPr>
              <a:t>Biancacci</a:t>
            </a:r>
            <a:r>
              <a:rPr lang="en-US" sz="2000" dirty="0">
                <a:solidFill>
                  <a:schemeClr val="bg1">
                    <a:lumMod val="50000"/>
                  </a:schemeClr>
                </a:solidFill>
                <a:latin typeface="Calibri Light" panose="020F0302020204030204" pitchFamily="34" charset="0"/>
                <a:cs typeface="Calibri Light" panose="020F0302020204030204" pitchFamily="34" charset="0"/>
              </a:rPr>
              <a:t>, Davide </a:t>
            </a:r>
            <a:r>
              <a:rPr lang="en-US" sz="2000" dirty="0" err="1">
                <a:solidFill>
                  <a:schemeClr val="bg1">
                    <a:lumMod val="50000"/>
                  </a:schemeClr>
                </a:solidFill>
                <a:latin typeface="Calibri Light" panose="020F0302020204030204" pitchFamily="34" charset="0"/>
                <a:cs typeface="Calibri Light" panose="020F0302020204030204" pitchFamily="34" charset="0"/>
              </a:rPr>
              <a:t>Gamba</a:t>
            </a:r>
            <a:r>
              <a:rPr lang="en-US" sz="2000" dirty="0">
                <a:solidFill>
                  <a:schemeClr val="bg1">
                    <a:lumMod val="50000"/>
                  </a:schemeClr>
                </a:solidFill>
                <a:latin typeface="Calibri Light" panose="020F0302020204030204" pitchFamily="34" charset="0"/>
                <a:cs typeface="Calibri Light" panose="020F0302020204030204" pitchFamily="34" charset="0"/>
              </a:rPr>
              <a:t>, Angela </a:t>
            </a:r>
            <a:r>
              <a:rPr lang="en-US" sz="2000" dirty="0" err="1">
                <a:solidFill>
                  <a:schemeClr val="bg1">
                    <a:lumMod val="50000"/>
                  </a:schemeClr>
                </a:solidFill>
                <a:latin typeface="Calibri Light" panose="020F0302020204030204" pitchFamily="34" charset="0"/>
                <a:cs typeface="Calibri Light" panose="020F0302020204030204" pitchFamily="34" charset="0"/>
              </a:rPr>
              <a:t>Saa</a:t>
            </a:r>
            <a:r>
              <a:rPr lang="en-US" sz="2000" dirty="0">
                <a:solidFill>
                  <a:schemeClr val="bg1">
                    <a:lumMod val="50000"/>
                  </a:schemeClr>
                </a:solidFill>
                <a:latin typeface="Calibri Light" panose="020F0302020204030204" pitchFamily="34" charset="0"/>
                <a:cs typeface="Calibri Light" panose="020F0302020204030204" pitchFamily="34" charset="0"/>
              </a:rPr>
              <a:t> Hernandez, </a:t>
            </a:r>
            <a:br>
              <a:rPr lang="en-US" sz="2000" dirty="0">
                <a:solidFill>
                  <a:schemeClr val="bg1">
                    <a:lumMod val="50000"/>
                  </a:schemeClr>
                </a:solidFill>
                <a:latin typeface="Calibri Light" panose="020F0302020204030204" pitchFamily="34" charset="0"/>
                <a:cs typeface="Calibri Light" panose="020F0302020204030204" pitchFamily="34" charset="0"/>
              </a:rPr>
            </a:br>
            <a:r>
              <a:rPr lang="en-US" sz="2000" dirty="0">
                <a:solidFill>
                  <a:schemeClr val="bg1">
                    <a:lumMod val="50000"/>
                  </a:schemeClr>
                </a:solidFill>
                <a:latin typeface="Calibri Light" panose="020F0302020204030204" pitchFamily="34" charset="0"/>
                <a:cs typeface="Calibri Light" panose="020F0302020204030204" pitchFamily="34" charset="0"/>
              </a:rPr>
              <a:t>Michalis </a:t>
            </a:r>
            <a:r>
              <a:rPr lang="en-US" sz="2000" dirty="0" err="1">
                <a:solidFill>
                  <a:schemeClr val="bg1">
                    <a:lumMod val="50000"/>
                  </a:schemeClr>
                </a:solidFill>
                <a:latin typeface="Calibri Light" panose="020F0302020204030204" pitchFamily="34" charset="0"/>
                <a:cs typeface="Calibri Light" panose="020F0302020204030204" pitchFamily="34" charset="0"/>
              </a:rPr>
              <a:t>Zampetakis</a:t>
            </a:r>
            <a:r>
              <a:rPr lang="en-US" sz="2000" dirty="0">
                <a:solidFill>
                  <a:schemeClr val="bg1">
                    <a:lumMod val="50000"/>
                  </a:schemeClr>
                </a:solidFill>
                <a:latin typeface="Calibri Light" panose="020F0302020204030204" pitchFamily="34" charset="0"/>
                <a:cs typeface="Calibri Light" panose="020F0302020204030204" pitchFamily="34" charset="0"/>
              </a:rPr>
              <a:t>, Simon </a:t>
            </a:r>
            <a:r>
              <a:rPr lang="en-US" sz="2000" dirty="0" err="1">
                <a:solidFill>
                  <a:schemeClr val="bg1">
                    <a:lumMod val="50000"/>
                  </a:schemeClr>
                </a:solidFill>
                <a:latin typeface="Calibri Light" panose="020F0302020204030204" pitchFamily="34" charset="0"/>
                <a:cs typeface="Calibri Light" panose="020F0302020204030204" pitchFamily="34" charset="0"/>
              </a:rPr>
              <a:t>Hirlander</a:t>
            </a:r>
            <a:r>
              <a:rPr lang="en-US" sz="2000" dirty="0">
                <a:solidFill>
                  <a:schemeClr val="bg1">
                    <a:lumMod val="50000"/>
                  </a:schemeClr>
                </a:solidFill>
                <a:latin typeface="Calibri Light" panose="020F0302020204030204" pitchFamily="34" charset="0"/>
                <a:cs typeface="Calibri Light" panose="020F0302020204030204" pitchFamily="34" charset="0"/>
              </a:rPr>
              <a:t>. </a:t>
            </a:r>
            <a:r>
              <a:rPr lang="fr-FR" sz="2000" dirty="0" err="1">
                <a:solidFill>
                  <a:schemeClr val="bg1">
                    <a:lumMod val="50000"/>
                  </a:schemeClr>
                </a:solidFill>
                <a:latin typeface="Calibri Light" panose="020F0302020204030204" pitchFamily="34" charset="0"/>
                <a:cs typeface="Calibri Light" panose="020F0302020204030204" pitchFamily="34" charset="0"/>
              </a:rPr>
              <a:t>A.Frassier</a:t>
            </a:r>
            <a:r>
              <a:rPr lang="fr-FR" sz="2000" dirty="0">
                <a:solidFill>
                  <a:schemeClr val="bg1">
                    <a:lumMod val="50000"/>
                  </a:schemeClr>
                </a:solidFill>
                <a:latin typeface="Calibri Light" panose="020F0302020204030204" pitchFamily="34" charset="0"/>
                <a:cs typeface="Calibri Light" panose="020F0302020204030204" pitchFamily="34" charset="0"/>
              </a:rPr>
              <a:t>, </a:t>
            </a:r>
            <a:r>
              <a:rPr lang="fr-FR" sz="2000" dirty="0" err="1">
                <a:solidFill>
                  <a:schemeClr val="bg1">
                    <a:lumMod val="50000"/>
                  </a:schemeClr>
                </a:solidFill>
                <a:latin typeface="Calibri Light" panose="020F0302020204030204" pitchFamily="34" charset="0"/>
                <a:cs typeface="Calibri Light" panose="020F0302020204030204" pitchFamily="34" charset="0"/>
              </a:rPr>
              <a:t>G.Tranquille</a:t>
            </a:r>
            <a:r>
              <a:rPr lang="fr-FR" sz="2000" dirty="0">
                <a:solidFill>
                  <a:schemeClr val="bg1">
                    <a:lumMod val="50000"/>
                  </a:schemeClr>
                </a:solidFill>
                <a:latin typeface="Calibri Light" panose="020F0302020204030204" pitchFamily="34" charset="0"/>
                <a:cs typeface="Calibri Light" panose="020F0302020204030204" pitchFamily="34" charset="0"/>
              </a:rPr>
              <a:t>.</a:t>
            </a:r>
            <a:br>
              <a:rPr lang="en-US" sz="2000" dirty="0">
                <a:solidFill>
                  <a:schemeClr val="bg1">
                    <a:lumMod val="50000"/>
                  </a:schemeClr>
                </a:solidFill>
                <a:latin typeface="Calibri Light" panose="020F0302020204030204" pitchFamily="34" charset="0"/>
                <a:cs typeface="Calibri Light" panose="020F0302020204030204" pitchFamily="34" charset="0"/>
              </a:rPr>
            </a:br>
            <a:r>
              <a:rPr lang="en-US" sz="2000" dirty="0">
                <a:solidFill>
                  <a:schemeClr val="bg1">
                    <a:lumMod val="50000"/>
                  </a:schemeClr>
                </a:solidFill>
                <a:latin typeface="Calibri Light" panose="020F0302020204030204" pitchFamily="34" charset="0"/>
                <a:cs typeface="Calibri Light" panose="020F0302020204030204" pitchFamily="34" charset="0"/>
              </a:rPr>
              <a:t>Javier </a:t>
            </a:r>
            <a:r>
              <a:rPr lang="en-US" sz="2000" dirty="0" err="1">
                <a:solidFill>
                  <a:schemeClr val="bg1">
                    <a:lumMod val="50000"/>
                  </a:schemeClr>
                </a:solidFill>
                <a:latin typeface="Calibri Light" panose="020F0302020204030204" pitchFamily="34" charset="0"/>
                <a:cs typeface="Calibri Light" panose="020F0302020204030204" pitchFamily="34" charset="0"/>
              </a:rPr>
              <a:t>Résta</a:t>
            </a:r>
            <a:r>
              <a:rPr lang="en-US" sz="2000" dirty="0">
                <a:solidFill>
                  <a:schemeClr val="bg1">
                    <a:lumMod val="50000"/>
                  </a:schemeClr>
                </a:solidFill>
                <a:latin typeface="Calibri Light" panose="020F0302020204030204" pitchFamily="34" charset="0"/>
                <a:cs typeface="Calibri Light" panose="020F0302020204030204" pitchFamily="34" charset="0"/>
              </a:rPr>
              <a:t> Lopez, Bianca </a:t>
            </a:r>
            <a:r>
              <a:rPr lang="en-US" sz="2000" dirty="0" err="1">
                <a:solidFill>
                  <a:schemeClr val="bg1">
                    <a:lumMod val="50000"/>
                  </a:schemeClr>
                </a:solidFill>
                <a:latin typeface="Calibri Light" panose="020F0302020204030204" pitchFamily="34" charset="0"/>
                <a:cs typeface="Calibri Light" panose="020F0302020204030204" pitchFamily="34" charset="0"/>
              </a:rPr>
              <a:t>Veglia</a:t>
            </a:r>
            <a:r>
              <a:rPr lang="en-US" sz="2000" dirty="0">
                <a:solidFill>
                  <a:schemeClr val="bg1">
                    <a:lumMod val="50000"/>
                  </a:schemeClr>
                </a:solidFill>
                <a:latin typeface="Calibri Light" panose="020F0302020204030204" pitchFamily="34" charset="0"/>
                <a:cs typeface="Calibri Light" panose="020F0302020204030204" pitchFamily="34" charset="0"/>
              </a:rPr>
              <a:t> (University of Liverpool)</a:t>
            </a:r>
          </a:p>
        </p:txBody>
      </p:sp>
    </p:spTree>
    <p:extLst>
      <p:ext uri="{BB962C8B-B14F-4D97-AF65-F5344CB8AC3E}">
        <p14:creationId xmlns:p14="http://schemas.microsoft.com/office/powerpoint/2010/main" val="994298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769237-8518-AD4E-B9D3-6C1AA19805BA}"/>
              </a:ext>
            </a:extLst>
          </p:cNvPr>
          <p:cNvSpPr>
            <a:spLocks noGrp="1"/>
          </p:cNvSpPr>
          <p:nvPr>
            <p:ph idx="1"/>
          </p:nvPr>
        </p:nvSpPr>
        <p:spPr>
          <a:xfrm>
            <a:off x="95250" y="1820862"/>
            <a:ext cx="7600950" cy="4732338"/>
          </a:xfrm>
        </p:spPr>
        <p:txBody>
          <a:bodyPr>
            <a:normAutofit/>
          </a:bodyPr>
          <a:lstStyle/>
          <a:p>
            <a:pPr marL="0" indent="0">
              <a:buNone/>
            </a:pPr>
            <a:r>
              <a:rPr lang="en-GB" sz="1800" u="sng" dirty="0">
                <a:latin typeface="Calibri Light" panose="020F0302020204030204" pitchFamily="34" charset="0"/>
                <a:cs typeface="Calibri Light" panose="020F0302020204030204" pitchFamily="34" charset="0"/>
              </a:rPr>
              <a:t>Simulation setup</a:t>
            </a:r>
            <a:r>
              <a:rPr lang="en-GB" sz="1800" dirty="0">
                <a:latin typeface="Calibri Light" panose="020F0302020204030204" pitchFamily="34" charset="0"/>
                <a:cs typeface="Calibri Light" panose="020F0302020204030204" pitchFamily="34" charset="0"/>
              </a:rPr>
              <a:t>:</a:t>
            </a:r>
          </a:p>
          <a:p>
            <a:pPr marL="0" indent="0">
              <a:buNone/>
            </a:pPr>
            <a:r>
              <a:rPr lang="en-GB" sz="1800" dirty="0" err="1">
                <a:latin typeface="Calibri Light" panose="020F0302020204030204" pitchFamily="34" charset="0"/>
                <a:cs typeface="Calibri Light" panose="020F0302020204030204" pitchFamily="34" charset="0"/>
              </a:rPr>
              <a:t>Pb</a:t>
            </a:r>
            <a:r>
              <a:rPr lang="en-GB" sz="1800" dirty="0">
                <a:latin typeface="Calibri Light" panose="020F0302020204030204" pitchFamily="34" charset="0"/>
                <a:cs typeface="Calibri Light" panose="020F0302020204030204" pitchFamily="34" charset="0"/>
              </a:rPr>
              <a:t> ions</a:t>
            </a:r>
          </a:p>
          <a:p>
            <a:pPr marL="0" indent="0">
              <a:buNone/>
            </a:pPr>
            <a:r>
              <a:rPr lang="en-GB" sz="1800" dirty="0">
                <a:latin typeface="Calibri Light" panose="020F0302020204030204" pitchFamily="34" charset="0"/>
                <a:cs typeface="Calibri Light" panose="020F0302020204030204" pitchFamily="34" charset="0"/>
              </a:rPr>
              <a:t>Q = 54+</a:t>
            </a:r>
          </a:p>
          <a:p>
            <a:pPr marL="0" indent="0">
              <a:buNone/>
            </a:pPr>
            <a:r>
              <a:rPr lang="en-GB" sz="1800" dirty="0">
                <a:latin typeface="Calibri Light" panose="020F0302020204030204" pitchFamily="34" charset="0"/>
                <a:cs typeface="Calibri Light" panose="020F0302020204030204" pitchFamily="34" charset="0"/>
              </a:rPr>
              <a:t>𝛽 = 0.0943; 𝛽𝛾 = 0.0947</a:t>
            </a:r>
          </a:p>
          <a:p>
            <a:pPr marL="0" indent="0">
              <a:buNone/>
            </a:pPr>
            <a:endParaRPr lang="en-GB" sz="1800" dirty="0">
              <a:latin typeface="Calibri Light" panose="020F0302020204030204" pitchFamily="34" charset="0"/>
              <a:cs typeface="Calibri Light" panose="020F0302020204030204" pitchFamily="34" charset="0"/>
            </a:endParaRPr>
          </a:p>
          <a:p>
            <a:pPr marL="0" indent="0">
              <a:buNone/>
            </a:pPr>
            <a:r>
              <a:rPr lang="en-GB" sz="1800" dirty="0">
                <a:latin typeface="Calibri Light" panose="020F0302020204030204" pitchFamily="34" charset="0"/>
                <a:cs typeface="Calibri Light" panose="020F0302020204030204" pitchFamily="34" charset="0"/>
              </a:rPr>
              <a:t>Initial geometric emittance = 7 </a:t>
            </a:r>
            <a:r>
              <a:rPr lang="en-GB" sz="1800" dirty="0" err="1">
                <a:latin typeface="Calibri Light" panose="020F0302020204030204" pitchFamily="34" charset="0"/>
                <a:cs typeface="Calibri Light" panose="020F0302020204030204" pitchFamily="34" charset="0"/>
              </a:rPr>
              <a:t>mm.mrad</a:t>
            </a:r>
            <a:endParaRPr lang="en-GB" sz="1800" dirty="0">
              <a:latin typeface="Calibri Light" panose="020F0302020204030204" pitchFamily="34" charset="0"/>
              <a:cs typeface="Calibri Light" panose="020F0302020204030204" pitchFamily="34" charset="0"/>
            </a:endParaRPr>
          </a:p>
          <a:p>
            <a:pPr marL="0" indent="0">
              <a:buNone/>
            </a:pPr>
            <a:r>
              <a:rPr lang="en-GB" sz="1800" dirty="0">
                <a:latin typeface="Calibri Light" panose="020F0302020204030204" pitchFamily="34" charset="0"/>
                <a:cs typeface="Calibri Light" panose="020F0302020204030204" pitchFamily="34" charset="0"/>
              </a:rPr>
              <a:t>Initial P spread = Stacked gaussians,  ±10</a:t>
            </a:r>
            <a:r>
              <a:rPr lang="en-GB" sz="1800" baseline="30000" dirty="0">
                <a:latin typeface="Calibri Light" panose="020F0302020204030204" pitchFamily="34" charset="0"/>
                <a:cs typeface="Calibri Light" panose="020F0302020204030204" pitchFamily="34" charset="0"/>
              </a:rPr>
              <a:t>-3</a:t>
            </a:r>
          </a:p>
          <a:p>
            <a:pPr marL="0" indent="0">
              <a:buNone/>
            </a:pPr>
            <a:endParaRPr lang="en-GB" sz="1800" dirty="0">
              <a:latin typeface="Calibri Light" panose="020F0302020204030204" pitchFamily="34" charset="0"/>
              <a:cs typeface="Calibri Light" panose="020F0302020204030204" pitchFamily="34" charset="0"/>
            </a:endParaRPr>
          </a:p>
          <a:p>
            <a:pPr marL="0" indent="0">
              <a:buNone/>
            </a:pPr>
            <a:r>
              <a:rPr lang="en-GB" sz="1800" dirty="0">
                <a:latin typeface="Calibri Light" panose="020F0302020204030204" pitchFamily="34" charset="0"/>
                <a:cs typeface="Calibri Light" panose="020F0302020204030204" pitchFamily="34" charset="0"/>
              </a:rPr>
              <a:t>Cooler (fitted to match measurements)</a:t>
            </a:r>
          </a:p>
          <a:p>
            <a:pPr marL="0" indent="0">
              <a:buNone/>
            </a:pPr>
            <a:r>
              <a:rPr lang="en-GB" sz="1800" dirty="0">
                <a:latin typeface="Calibri Light" panose="020F0302020204030204" pitchFamily="34" charset="0"/>
                <a:cs typeface="Calibri Light" panose="020F0302020204030204" pitchFamily="34" charset="0"/>
              </a:rPr>
              <a:t>	Ne = 4e13 e/m</a:t>
            </a:r>
            <a:r>
              <a:rPr lang="en-GB" sz="1800" baseline="30000" dirty="0">
                <a:latin typeface="Calibri Light" panose="020F0302020204030204" pitchFamily="34" charset="0"/>
                <a:cs typeface="Calibri Light" panose="020F0302020204030204" pitchFamily="34" charset="0"/>
              </a:rPr>
              <a:t>3</a:t>
            </a:r>
          </a:p>
          <a:p>
            <a:pPr marL="0" indent="0">
              <a:buNone/>
            </a:pPr>
            <a:r>
              <a:rPr lang="en-GB" sz="1800" dirty="0">
                <a:latin typeface="Calibri Light" panose="020F0302020204030204" pitchFamily="34" charset="0"/>
                <a:cs typeface="Calibri Light" panose="020F0302020204030204" pitchFamily="34" charset="0"/>
              </a:rPr>
              <a:t>	T</a:t>
            </a:r>
            <a:r>
              <a:rPr lang="en-GB" sz="1800" baseline="-25000" dirty="0">
                <a:latin typeface="Calibri Light" panose="020F0302020204030204" pitchFamily="34" charset="0"/>
                <a:cs typeface="Calibri Light" panose="020F0302020204030204" pitchFamily="34" charset="0"/>
              </a:rPr>
              <a:t>⟂</a:t>
            </a:r>
            <a:r>
              <a:rPr lang="en-GB" sz="1800" dirty="0">
                <a:latin typeface="Calibri Light" panose="020F0302020204030204" pitchFamily="34" charset="0"/>
                <a:cs typeface="Calibri Light" panose="020F0302020204030204" pitchFamily="34" charset="0"/>
              </a:rPr>
              <a:t> = 0.01 eV ; T</a:t>
            </a:r>
            <a:r>
              <a:rPr lang="en-GB" sz="1800" baseline="-25000" dirty="0">
                <a:latin typeface="Calibri Light" panose="020F0302020204030204" pitchFamily="34" charset="0"/>
                <a:cs typeface="Calibri Light" panose="020F0302020204030204" pitchFamily="34" charset="0"/>
              </a:rPr>
              <a:t>∥</a:t>
            </a:r>
            <a:r>
              <a:rPr lang="en-GB" sz="1800" dirty="0">
                <a:latin typeface="Calibri Light" panose="020F0302020204030204" pitchFamily="34" charset="0"/>
                <a:cs typeface="Calibri Light" panose="020F0302020204030204" pitchFamily="34" charset="0"/>
              </a:rPr>
              <a:t> = 0.001 eV</a:t>
            </a:r>
          </a:p>
          <a:p>
            <a:pPr marL="0" indent="0">
              <a:buNone/>
            </a:pPr>
            <a:endParaRPr lang="en-GB" sz="1800" dirty="0">
              <a:latin typeface="Calibri Light" panose="020F0302020204030204" pitchFamily="34" charset="0"/>
              <a:cs typeface="Calibri Light" panose="020F0302020204030204" pitchFamily="34" charset="0"/>
            </a:endParaRPr>
          </a:p>
          <a:p>
            <a:pPr marL="0" indent="0">
              <a:buNone/>
            </a:pPr>
            <a:r>
              <a:rPr lang="en-GB" sz="1800" dirty="0">
                <a:latin typeface="Calibri Light" panose="020F0302020204030204" pitchFamily="34" charset="0"/>
                <a:cs typeface="Calibri Light" panose="020F0302020204030204" pitchFamily="34" charset="0"/>
              </a:rPr>
              <a:t>Note: the e</a:t>
            </a:r>
            <a:r>
              <a:rPr lang="en-GB" sz="1800" baseline="30000" dirty="0">
                <a:latin typeface="Calibri Light" panose="020F0302020204030204" pitchFamily="34" charset="0"/>
                <a:cs typeface="Calibri Light" panose="020F0302020204030204" pitchFamily="34" charset="0"/>
              </a:rPr>
              <a:t>-</a:t>
            </a:r>
            <a:r>
              <a:rPr lang="en-GB" sz="1800" dirty="0">
                <a:latin typeface="Calibri Light" panose="020F0302020204030204" pitchFamily="34" charset="0"/>
                <a:cs typeface="Calibri Light" panose="020F0302020204030204" pitchFamily="34" charset="0"/>
              </a:rPr>
              <a:t> current depends on the electron beam size</a:t>
            </a:r>
          </a:p>
        </p:txBody>
      </p:sp>
      <p:sp>
        <p:nvSpPr>
          <p:cNvPr id="6" name="Title 5">
            <a:extLst>
              <a:ext uri="{FF2B5EF4-FFF2-40B4-BE49-F238E27FC236}">
                <a16:creationId xmlns:a16="http://schemas.microsoft.com/office/drawing/2014/main" id="{6BC2FD43-02FB-5348-99F4-F745404AF22D}"/>
              </a:ext>
            </a:extLst>
          </p:cNvPr>
          <p:cNvSpPr>
            <a:spLocks noGrp="1"/>
          </p:cNvSpPr>
          <p:nvPr>
            <p:ph type="title"/>
          </p:nvPr>
        </p:nvSpPr>
        <p:spPr>
          <a:xfrm>
            <a:off x="457200" y="228600"/>
            <a:ext cx="8229600" cy="792162"/>
          </a:xfrm>
        </p:spPr>
        <p:txBody>
          <a:bodyPr>
            <a:normAutofit/>
          </a:bodyPr>
          <a:lstStyle/>
          <a:p>
            <a:r>
              <a:rPr lang="en-GB" dirty="0">
                <a:latin typeface="Calibri Light" panose="020F0302020204030204" pitchFamily="34" charset="0"/>
                <a:cs typeface="Calibri Light" panose="020F0302020204030204" pitchFamily="34" charset="0"/>
              </a:rPr>
              <a:t>Benchmark against measurements</a:t>
            </a:r>
          </a:p>
        </p:txBody>
      </p:sp>
      <p:pic>
        <p:nvPicPr>
          <p:cNvPr id="4" name="Picture 3">
            <a:extLst>
              <a:ext uri="{FF2B5EF4-FFF2-40B4-BE49-F238E27FC236}">
                <a16:creationId xmlns:a16="http://schemas.microsoft.com/office/drawing/2014/main" id="{3BAA9759-7B74-B448-9BAF-63DC7B8F4332}"/>
              </a:ext>
            </a:extLst>
          </p:cNvPr>
          <p:cNvPicPr>
            <a:picLocks noChangeAspect="1"/>
          </p:cNvPicPr>
          <p:nvPr/>
        </p:nvPicPr>
        <p:blipFill>
          <a:blip r:embed="rId3"/>
          <a:stretch>
            <a:fillRect/>
          </a:stretch>
        </p:blipFill>
        <p:spPr>
          <a:xfrm>
            <a:off x="3657600" y="1256012"/>
            <a:ext cx="5390270" cy="3773188"/>
          </a:xfrm>
          <a:prstGeom prst="rect">
            <a:avLst/>
          </a:prstGeom>
        </p:spPr>
      </p:pic>
      <p:sp>
        <p:nvSpPr>
          <p:cNvPr id="5" name="TextBox 4">
            <a:extLst>
              <a:ext uri="{FF2B5EF4-FFF2-40B4-BE49-F238E27FC236}">
                <a16:creationId xmlns:a16="http://schemas.microsoft.com/office/drawing/2014/main" id="{A4DFE36F-DEF9-C046-B603-0D106077B529}"/>
              </a:ext>
            </a:extLst>
          </p:cNvPr>
          <p:cNvSpPr txBox="1"/>
          <p:nvPr/>
        </p:nvSpPr>
        <p:spPr>
          <a:xfrm>
            <a:off x="4481187" y="6324600"/>
            <a:ext cx="4053213" cy="307777"/>
          </a:xfrm>
          <a:prstGeom prst="rect">
            <a:avLst/>
          </a:prstGeom>
          <a:solidFill>
            <a:schemeClr val="accent6">
              <a:lumMod val="40000"/>
              <a:lumOff val="60000"/>
            </a:schemeClr>
          </a:solidFill>
          <a:ln>
            <a:solidFill>
              <a:schemeClr val="tx1">
                <a:lumMod val="50000"/>
                <a:lumOff val="50000"/>
              </a:schemeClr>
            </a:solidFill>
          </a:ln>
        </p:spPr>
        <p:txBody>
          <a:bodyPr wrap="square" rtlCol="0">
            <a:spAutoFit/>
          </a:bodyPr>
          <a:lstStyle/>
          <a:p>
            <a:pPr algn="ctr"/>
            <a:r>
              <a:rPr lang="en-US" sz="1400" dirty="0">
                <a:latin typeface="Calibri Light" panose="020F0302020204030204" pitchFamily="34" charset="0"/>
                <a:cs typeface="Calibri Light" panose="020F0302020204030204" pitchFamily="34" charset="0"/>
              </a:rPr>
              <a:t>Measurements performed with </a:t>
            </a:r>
            <a:r>
              <a:rPr lang="en-US" sz="1400" dirty="0" err="1">
                <a:latin typeface="Calibri Light" panose="020F0302020204030204" pitchFamily="34" charset="0"/>
                <a:cs typeface="Calibri Light" panose="020F0302020204030204" pitchFamily="34" charset="0"/>
              </a:rPr>
              <a:t>Nicolò</a:t>
            </a:r>
            <a:r>
              <a:rPr lang="en-US" sz="1400" dirty="0">
                <a:latin typeface="Calibri Light" panose="020F0302020204030204" pitchFamily="34" charset="0"/>
                <a:cs typeface="Calibri Light" panose="020F0302020204030204" pitchFamily="34" charset="0"/>
              </a:rPr>
              <a:t> B., Davide G.</a:t>
            </a:r>
          </a:p>
        </p:txBody>
      </p:sp>
      <p:sp>
        <p:nvSpPr>
          <p:cNvPr id="2" name="Footer Placeholder 1">
            <a:extLst>
              <a:ext uri="{FF2B5EF4-FFF2-40B4-BE49-F238E27FC236}">
                <a16:creationId xmlns:a16="http://schemas.microsoft.com/office/drawing/2014/main" id="{1C8C7D82-EC20-C742-B179-E2DCCEA387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6157D2-90A2-074D-B101-67F009F63150}"/>
              </a:ext>
            </a:extLst>
          </p:cNvPr>
          <p:cNvSpPr>
            <a:spLocks noGrp="1"/>
          </p:cNvSpPr>
          <p:nvPr>
            <p:ph type="sldNum" sz="quarter" idx="12"/>
          </p:nvPr>
        </p:nvSpPr>
        <p:spPr/>
        <p:txBody>
          <a:bodyPr/>
          <a:lstStyle/>
          <a:p>
            <a:fld id="{1E73F656-499C-4D5C-80E6-A4E7B1EBEDE9}" type="slidenum">
              <a:rPr lang="en-US" smtClean="0"/>
              <a:t>10</a:t>
            </a:fld>
            <a:endParaRPr lang="en-US"/>
          </a:p>
        </p:txBody>
      </p:sp>
    </p:spTree>
    <p:extLst>
      <p:ext uri="{BB962C8B-B14F-4D97-AF65-F5344CB8AC3E}">
        <p14:creationId xmlns:p14="http://schemas.microsoft.com/office/powerpoint/2010/main" val="674033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4D8C4-360C-8E4F-9ACA-D9867F5ABE21}"/>
              </a:ext>
            </a:extLst>
          </p:cNvPr>
          <p:cNvSpPr>
            <a:spLocks noGrp="1"/>
          </p:cNvSpPr>
          <p:nvPr>
            <p:ph type="title"/>
          </p:nvPr>
        </p:nvSpPr>
        <p:spPr>
          <a:xfrm>
            <a:off x="457200" y="152400"/>
            <a:ext cx="8229600" cy="1143000"/>
          </a:xfrm>
        </p:spPr>
        <p:txBody>
          <a:bodyPr>
            <a:normAutofit fontScale="90000"/>
          </a:bodyPr>
          <a:lstStyle/>
          <a:p>
            <a:r>
              <a:rPr lang="en-GB" dirty="0">
                <a:latin typeface="Calibri Light" panose="020F0302020204030204" pitchFamily="34" charset="0"/>
                <a:cs typeface="Calibri Light" panose="020F0302020204030204" pitchFamily="34" charset="0"/>
              </a:rPr>
              <a:t>Consistency check:</a:t>
            </a:r>
            <a:br>
              <a:rPr lang="en-GB" dirty="0">
                <a:latin typeface="Calibri Light" panose="020F0302020204030204" pitchFamily="34" charset="0"/>
                <a:cs typeface="Calibri Light" panose="020F0302020204030204" pitchFamily="34" charset="0"/>
              </a:rPr>
            </a:br>
            <a:r>
              <a:rPr lang="en-GB" dirty="0">
                <a:latin typeface="Calibri Light" panose="020F0302020204030204" pitchFamily="34" charset="0"/>
                <a:cs typeface="Calibri Light" panose="020F0302020204030204" pitchFamily="34" charset="0"/>
              </a:rPr>
              <a:t>Simulation of the measurement</a:t>
            </a:r>
          </a:p>
        </p:txBody>
      </p:sp>
      <p:sp>
        <p:nvSpPr>
          <p:cNvPr id="4" name="Slide Number Placeholder 3">
            <a:extLst>
              <a:ext uri="{FF2B5EF4-FFF2-40B4-BE49-F238E27FC236}">
                <a16:creationId xmlns:a16="http://schemas.microsoft.com/office/drawing/2014/main" id="{CAE8F926-5367-A44D-B809-9DD46BF726FC}"/>
              </a:ext>
            </a:extLst>
          </p:cNvPr>
          <p:cNvSpPr>
            <a:spLocks noGrp="1"/>
          </p:cNvSpPr>
          <p:nvPr>
            <p:ph type="sldNum" sz="quarter" idx="12"/>
          </p:nvPr>
        </p:nvSpPr>
        <p:spPr/>
        <p:txBody>
          <a:bodyPr/>
          <a:lstStyle/>
          <a:p>
            <a:fld id="{1E73F656-499C-4D5C-80E6-A4E7B1EBEDE9}" type="slidenum">
              <a:rPr lang="en-US" smtClean="0"/>
              <a:t>11</a:t>
            </a:fld>
            <a:endParaRPr lang="en-US"/>
          </a:p>
        </p:txBody>
      </p:sp>
      <p:pic>
        <p:nvPicPr>
          <p:cNvPr id="5" name="Picture 4">
            <a:extLst>
              <a:ext uri="{FF2B5EF4-FFF2-40B4-BE49-F238E27FC236}">
                <a16:creationId xmlns:a16="http://schemas.microsoft.com/office/drawing/2014/main" id="{03396AA6-4BFB-1843-91CE-CFED5C443309}"/>
              </a:ext>
            </a:extLst>
          </p:cNvPr>
          <p:cNvPicPr>
            <a:picLocks noChangeAspect="1"/>
          </p:cNvPicPr>
          <p:nvPr/>
        </p:nvPicPr>
        <p:blipFill>
          <a:blip r:embed="rId2"/>
          <a:stretch>
            <a:fillRect/>
          </a:stretch>
        </p:blipFill>
        <p:spPr>
          <a:xfrm>
            <a:off x="228600" y="1377040"/>
            <a:ext cx="7585258" cy="5480960"/>
          </a:xfrm>
          <a:prstGeom prst="rect">
            <a:avLst/>
          </a:prstGeom>
        </p:spPr>
      </p:pic>
      <p:sp>
        <p:nvSpPr>
          <p:cNvPr id="3" name="TextBox 2">
            <a:extLst>
              <a:ext uri="{FF2B5EF4-FFF2-40B4-BE49-F238E27FC236}">
                <a16:creationId xmlns:a16="http://schemas.microsoft.com/office/drawing/2014/main" id="{5B13DC68-DB44-BB4F-B9A7-C05586C52803}"/>
              </a:ext>
            </a:extLst>
          </p:cNvPr>
          <p:cNvSpPr txBox="1"/>
          <p:nvPr/>
        </p:nvSpPr>
        <p:spPr>
          <a:xfrm>
            <a:off x="183484" y="5638800"/>
            <a:ext cx="3016916" cy="338554"/>
          </a:xfrm>
          <a:prstGeom prst="rect">
            <a:avLst/>
          </a:prstGeom>
          <a:solidFill>
            <a:schemeClr val="bg1"/>
          </a:solidFill>
        </p:spPr>
        <p:txBody>
          <a:bodyPr wrap="none" rtlCol="0">
            <a:spAutoFit/>
          </a:bodyPr>
          <a:lstStyle/>
          <a:p>
            <a:pPr algn="ctr"/>
            <a:r>
              <a:rPr lang="en-GB" sz="1600" dirty="0">
                <a:latin typeface="Calibri" panose="020F0502020204030204" pitchFamily="34" charset="0"/>
                <a:cs typeface="Calibri" panose="020F0502020204030204" pitchFamily="34" charset="0"/>
              </a:rPr>
              <a:t>Analytic </a:t>
            </a:r>
            <a:r>
              <a:rPr lang="en-GB" sz="1600" dirty="0" err="1">
                <a:latin typeface="Calibri" panose="020F0502020204030204" pitchFamily="34" charset="0"/>
                <a:cs typeface="Calibri" panose="020F0502020204030204" pitchFamily="34" charset="0"/>
              </a:rPr>
              <a:t>formulæ</a:t>
            </a:r>
            <a:r>
              <a:rPr lang="en-GB" sz="1600" dirty="0">
                <a:latin typeface="Calibri" panose="020F0502020204030204" pitchFamily="34" charset="0"/>
                <a:cs typeface="Calibri" panose="020F0502020204030204" pitchFamily="34" charset="0"/>
              </a:rPr>
              <a:t>: Simulated force</a:t>
            </a:r>
          </a:p>
        </p:txBody>
      </p:sp>
      <p:sp>
        <p:nvSpPr>
          <p:cNvPr id="6" name="Footer Placeholder 5">
            <a:extLst>
              <a:ext uri="{FF2B5EF4-FFF2-40B4-BE49-F238E27FC236}">
                <a16:creationId xmlns:a16="http://schemas.microsoft.com/office/drawing/2014/main" id="{7939D7BD-51B7-F944-BE0F-972258F61758}"/>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31703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7E959-7B4B-4F4C-A090-CD4572E479C9}"/>
              </a:ext>
            </a:extLst>
          </p:cNvPr>
          <p:cNvSpPr>
            <a:spLocks noGrp="1"/>
          </p:cNvSpPr>
          <p:nvPr>
            <p:ph type="title"/>
          </p:nvPr>
        </p:nvSpPr>
        <p:spPr>
          <a:xfrm>
            <a:off x="457200" y="60410"/>
            <a:ext cx="8229600" cy="1143000"/>
          </a:xfrm>
        </p:spPr>
        <p:txBody>
          <a:bodyPr>
            <a:normAutofit fontScale="90000"/>
          </a:bodyPr>
          <a:lstStyle/>
          <a:p>
            <a:r>
              <a:rPr lang="en-GB" dirty="0">
                <a:latin typeface="Calibri Light" panose="020F0302020204030204" pitchFamily="34" charset="0"/>
                <a:cs typeface="Calibri Light" panose="020F0302020204030204" pitchFamily="34" charset="0"/>
              </a:rPr>
              <a:t>Dependence from the electron current</a:t>
            </a:r>
          </a:p>
        </p:txBody>
      </p:sp>
      <p:sp>
        <p:nvSpPr>
          <p:cNvPr id="4" name="Slide Number Placeholder 3">
            <a:extLst>
              <a:ext uri="{FF2B5EF4-FFF2-40B4-BE49-F238E27FC236}">
                <a16:creationId xmlns:a16="http://schemas.microsoft.com/office/drawing/2014/main" id="{700A9029-E6F5-C148-8C2E-3CE0D8FD4744}"/>
              </a:ext>
            </a:extLst>
          </p:cNvPr>
          <p:cNvSpPr>
            <a:spLocks noGrp="1"/>
          </p:cNvSpPr>
          <p:nvPr>
            <p:ph type="sldNum" sz="quarter" idx="12"/>
          </p:nvPr>
        </p:nvSpPr>
        <p:spPr/>
        <p:txBody>
          <a:bodyPr/>
          <a:lstStyle/>
          <a:p>
            <a:fld id="{1E73F656-499C-4D5C-80E6-A4E7B1EBEDE9}" type="slidenum">
              <a:rPr lang="en-US" smtClean="0">
                <a:latin typeface="Calibri Light" panose="020F0302020204030204" pitchFamily="34" charset="0"/>
                <a:cs typeface="Calibri Light" panose="020F0302020204030204" pitchFamily="34" charset="0"/>
              </a:rPr>
              <a:t>12</a:t>
            </a:fld>
            <a:endParaRPr lang="en-US">
              <a:latin typeface="Calibri Light" panose="020F0302020204030204" pitchFamily="34" charset="0"/>
              <a:cs typeface="Calibri Light" panose="020F0302020204030204" pitchFamily="34" charset="0"/>
            </a:endParaRPr>
          </a:p>
        </p:txBody>
      </p:sp>
      <p:pic>
        <p:nvPicPr>
          <p:cNvPr id="5" name="Picture 4">
            <a:extLst>
              <a:ext uri="{FF2B5EF4-FFF2-40B4-BE49-F238E27FC236}">
                <a16:creationId xmlns:a16="http://schemas.microsoft.com/office/drawing/2014/main" id="{48989BAE-AE09-0749-99E8-0F1F7F0024FB}"/>
              </a:ext>
            </a:extLst>
          </p:cNvPr>
          <p:cNvPicPr>
            <a:picLocks noChangeAspect="1"/>
          </p:cNvPicPr>
          <p:nvPr/>
        </p:nvPicPr>
        <p:blipFill rotWithShape="1">
          <a:blip r:embed="rId2"/>
          <a:srcRect t="1119" b="11550"/>
          <a:stretch/>
        </p:blipFill>
        <p:spPr>
          <a:xfrm>
            <a:off x="82065" y="1143000"/>
            <a:ext cx="8909535" cy="3566160"/>
          </a:xfrm>
          <a:prstGeom prst="rect">
            <a:avLst/>
          </a:prstGeom>
        </p:spPr>
      </p:pic>
      <p:sp>
        <p:nvSpPr>
          <p:cNvPr id="6" name="TextBox 5">
            <a:extLst>
              <a:ext uri="{FF2B5EF4-FFF2-40B4-BE49-F238E27FC236}">
                <a16:creationId xmlns:a16="http://schemas.microsoft.com/office/drawing/2014/main" id="{DD97E449-03AC-C04D-A5F4-037CE717C822}"/>
              </a:ext>
            </a:extLst>
          </p:cNvPr>
          <p:cNvSpPr txBox="1"/>
          <p:nvPr/>
        </p:nvSpPr>
        <p:spPr>
          <a:xfrm>
            <a:off x="137787" y="6356350"/>
            <a:ext cx="3900813" cy="307777"/>
          </a:xfrm>
          <a:prstGeom prst="rect">
            <a:avLst/>
          </a:prstGeom>
          <a:solidFill>
            <a:schemeClr val="accent6">
              <a:lumMod val="40000"/>
              <a:lumOff val="60000"/>
            </a:schemeClr>
          </a:solidFill>
          <a:ln>
            <a:solidFill>
              <a:schemeClr val="tx1">
                <a:lumMod val="50000"/>
                <a:lumOff val="50000"/>
              </a:schemeClr>
            </a:solidFill>
          </a:ln>
        </p:spPr>
        <p:txBody>
          <a:bodyPr wrap="square" rtlCol="0">
            <a:spAutoFit/>
          </a:bodyPr>
          <a:lstStyle/>
          <a:p>
            <a:pPr algn="ctr"/>
            <a:r>
              <a:rPr lang="en-US" sz="1400" dirty="0">
                <a:latin typeface="Calibri Light" panose="020F0302020204030204" pitchFamily="34" charset="0"/>
                <a:cs typeface="Calibri Light" panose="020F0302020204030204" pitchFamily="34" charset="0"/>
              </a:rPr>
              <a:t>Measurements performed with </a:t>
            </a:r>
            <a:r>
              <a:rPr lang="en-US" sz="1400" dirty="0" err="1">
                <a:latin typeface="Calibri Light" panose="020F0302020204030204" pitchFamily="34" charset="0"/>
                <a:cs typeface="Calibri Light" panose="020F0302020204030204" pitchFamily="34" charset="0"/>
              </a:rPr>
              <a:t>Nicolò</a:t>
            </a:r>
            <a:r>
              <a:rPr lang="en-US" sz="1400" dirty="0">
                <a:latin typeface="Calibri Light" panose="020F0302020204030204" pitchFamily="34" charset="0"/>
                <a:cs typeface="Calibri Light" panose="020F0302020204030204" pitchFamily="34" charset="0"/>
              </a:rPr>
              <a:t> B., Davide G.</a:t>
            </a:r>
          </a:p>
        </p:txBody>
      </p:sp>
      <p:sp>
        <p:nvSpPr>
          <p:cNvPr id="3" name="TextBox 2">
            <a:extLst>
              <a:ext uri="{FF2B5EF4-FFF2-40B4-BE49-F238E27FC236}">
                <a16:creationId xmlns:a16="http://schemas.microsoft.com/office/drawing/2014/main" id="{05273988-AFCE-5043-8684-B84D0725042E}"/>
              </a:ext>
            </a:extLst>
          </p:cNvPr>
          <p:cNvSpPr txBox="1"/>
          <p:nvPr/>
        </p:nvSpPr>
        <p:spPr>
          <a:xfrm>
            <a:off x="228600" y="4953000"/>
            <a:ext cx="8610600" cy="1200329"/>
          </a:xfrm>
          <a:prstGeom prst="rect">
            <a:avLst/>
          </a:prstGeom>
          <a:noFill/>
        </p:spPr>
        <p:txBody>
          <a:bodyPr wrap="square" rtlCol="0">
            <a:spAutoFit/>
          </a:bodyPr>
          <a:lstStyle/>
          <a:p>
            <a:r>
              <a:rPr lang="en" dirty="0">
                <a:latin typeface="Calibri Light" panose="020F0302020204030204" pitchFamily="34" charset="0"/>
                <a:cs typeface="Calibri Light" panose="020F0302020204030204" pitchFamily="34" charset="0"/>
              </a:rPr>
              <a:t>The fact that the peak shifts with the current, indicates that something more happens.  E.g.</a:t>
            </a:r>
          </a:p>
          <a:p>
            <a:pPr marL="285750"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Electron gun rise time?</a:t>
            </a:r>
          </a:p>
          <a:p>
            <a:pPr marL="285750"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Electron beam profile?</a:t>
            </a:r>
          </a:p>
          <a:p>
            <a:pPr marL="285750"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Other effects?</a:t>
            </a:r>
            <a:endParaRPr lang="en-GB" dirty="0">
              <a:latin typeface="Calibri Light" panose="020F0302020204030204" pitchFamily="34" charset="0"/>
              <a:cs typeface="Calibri Light" panose="020F0302020204030204" pitchFamily="34" charset="0"/>
            </a:endParaRPr>
          </a:p>
        </p:txBody>
      </p:sp>
      <p:sp>
        <p:nvSpPr>
          <p:cNvPr id="7" name="Footer Placeholder 6">
            <a:extLst>
              <a:ext uri="{FF2B5EF4-FFF2-40B4-BE49-F238E27FC236}">
                <a16:creationId xmlns:a16="http://schemas.microsoft.com/office/drawing/2014/main" id="{605BE06F-0B4A-534F-B188-142ADC43A1B4}"/>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22236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1392"/>
            <a:ext cx="8229600" cy="869208"/>
          </a:xfrm>
        </p:spPr>
        <p:txBody>
          <a:bodyPr>
            <a:normAutofit/>
          </a:bodyPr>
          <a:lstStyle/>
          <a:p>
            <a:r>
              <a:rPr lang="en-US" dirty="0">
                <a:latin typeface="Calibri Light" panose="020F0302020204030204" pitchFamily="34" charset="0"/>
                <a:cs typeface="Calibri Light" panose="020F0302020204030204" pitchFamily="34" charset="0"/>
              </a:rPr>
              <a:t>Effects of the electron gun rise time</a:t>
            </a:r>
          </a:p>
        </p:txBody>
      </p:sp>
      <p:sp>
        <p:nvSpPr>
          <p:cNvPr id="4" name="Slide Number Placeholder 3"/>
          <p:cNvSpPr>
            <a:spLocks noGrp="1"/>
          </p:cNvSpPr>
          <p:nvPr>
            <p:ph type="sldNum" sz="quarter" idx="12"/>
          </p:nvPr>
        </p:nvSpPr>
        <p:spPr/>
        <p:txBody>
          <a:bodyPr/>
          <a:lstStyle/>
          <a:p>
            <a:fld id="{1E73F656-499C-4D5C-80E6-A4E7B1EBEDE9}" type="slidenum">
              <a:rPr lang="en-US" smtClean="0"/>
              <a:t>13</a:t>
            </a:fld>
            <a:endParaRPr lang="en-US"/>
          </a:p>
        </p:txBody>
      </p:sp>
      <p:pic>
        <p:nvPicPr>
          <p:cNvPr id="5" name="Picture 4">
            <a:extLst>
              <a:ext uri="{FF2B5EF4-FFF2-40B4-BE49-F238E27FC236}">
                <a16:creationId xmlns:a16="http://schemas.microsoft.com/office/drawing/2014/main" id="{2D33FDAD-2A1D-BD44-8DF8-623DF6A7D3AB}"/>
              </a:ext>
            </a:extLst>
          </p:cNvPr>
          <p:cNvPicPr>
            <a:picLocks noChangeAspect="1"/>
          </p:cNvPicPr>
          <p:nvPr/>
        </p:nvPicPr>
        <p:blipFill>
          <a:blip r:embed="rId2"/>
          <a:stretch>
            <a:fillRect/>
          </a:stretch>
        </p:blipFill>
        <p:spPr>
          <a:xfrm>
            <a:off x="3657600" y="990600"/>
            <a:ext cx="5532120" cy="3872484"/>
          </a:xfrm>
          <a:prstGeom prst="rect">
            <a:avLst/>
          </a:prstGeom>
        </p:spPr>
      </p:pic>
      <p:pic>
        <p:nvPicPr>
          <p:cNvPr id="6" name="Picture 5">
            <a:extLst>
              <a:ext uri="{FF2B5EF4-FFF2-40B4-BE49-F238E27FC236}">
                <a16:creationId xmlns:a16="http://schemas.microsoft.com/office/drawing/2014/main" id="{679DC3E2-3F39-3B42-A2E2-5EE76E1B18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329" y="1399908"/>
            <a:ext cx="3372071" cy="2908461"/>
          </a:xfrm>
          <a:prstGeom prst="rect">
            <a:avLst/>
          </a:prstGeom>
        </p:spPr>
      </p:pic>
      <p:sp>
        <p:nvSpPr>
          <p:cNvPr id="7" name="TextBox 6">
            <a:extLst>
              <a:ext uri="{FF2B5EF4-FFF2-40B4-BE49-F238E27FC236}">
                <a16:creationId xmlns:a16="http://schemas.microsoft.com/office/drawing/2014/main" id="{55FC08A1-71EF-304D-819E-0393768DE05A}"/>
              </a:ext>
            </a:extLst>
          </p:cNvPr>
          <p:cNvSpPr txBox="1"/>
          <p:nvPr/>
        </p:nvSpPr>
        <p:spPr>
          <a:xfrm>
            <a:off x="213360" y="4953000"/>
            <a:ext cx="8778240" cy="1477328"/>
          </a:xfrm>
          <a:prstGeom prst="rect">
            <a:avLst/>
          </a:prstGeom>
          <a:noFill/>
        </p:spPr>
        <p:txBody>
          <a:bodyPr wrap="square" rtlCol="0">
            <a:spAutoFit/>
          </a:bodyPr>
          <a:lstStyle/>
          <a:p>
            <a:r>
              <a:rPr lang="en" dirty="0">
                <a:latin typeface="Calibri Light" panose="020F0302020204030204" pitchFamily="34" charset="0"/>
                <a:cs typeface="Calibri Light" panose="020F0302020204030204" pitchFamily="34" charset="0"/>
              </a:rPr>
              <a:t>Measured rise time is of the order of 100 </a:t>
            </a:r>
            <a:r>
              <a:rPr lang="en" dirty="0" err="1">
                <a:latin typeface="Calibri Light" panose="020F0302020204030204" pitchFamily="34" charset="0"/>
                <a:cs typeface="Calibri Light" panose="020F0302020204030204" pitchFamily="34" charset="0"/>
              </a:rPr>
              <a:t>ms</a:t>
            </a:r>
            <a:r>
              <a:rPr lang="en" dirty="0">
                <a:latin typeface="Calibri Light" panose="020F0302020204030204" pitchFamily="34" charset="0"/>
                <a:cs typeface="Calibri Light" panose="020F0302020204030204" pitchFamily="34" charset="0"/>
              </a:rPr>
              <a:t> (one sample every </a:t>
            </a:r>
            <a:r>
              <a:rPr lang="en" dirty="0" err="1">
                <a:latin typeface="Calibri Light" panose="020F0302020204030204" pitchFamily="34" charset="0"/>
                <a:cs typeface="Calibri Light" panose="020F0302020204030204" pitchFamily="34" charset="0"/>
              </a:rPr>
              <a:t>ms</a:t>
            </a:r>
            <a:r>
              <a:rPr lang="en" dirty="0">
                <a:latin typeface="Calibri Light" panose="020F0302020204030204" pitchFamily="34" charset="0"/>
                <a:cs typeface="Calibri Light" panose="020F0302020204030204" pitchFamily="34" charset="0"/>
              </a:rPr>
              <a:t> in the LHS plot)</a:t>
            </a:r>
            <a:br>
              <a:rPr lang="en" dirty="0">
                <a:latin typeface="Calibri Light" panose="020F0302020204030204" pitchFamily="34" charset="0"/>
                <a:cs typeface="Calibri Light" panose="020F0302020204030204" pitchFamily="34" charset="0"/>
              </a:rPr>
            </a:br>
            <a:r>
              <a:rPr lang="en" dirty="0">
                <a:latin typeface="Calibri Light" panose="020F0302020204030204" pitchFamily="34" charset="0"/>
                <a:cs typeface="Calibri Light" panose="020F0302020204030204" pitchFamily="34" charset="0"/>
              </a:rPr>
              <a:t>(</a:t>
            </a:r>
            <a:r>
              <a:rPr lang="en" dirty="0" err="1">
                <a:latin typeface="Calibri Light" panose="020F0302020204030204" pitchFamily="34" charset="0"/>
                <a:cs typeface="Calibri Light" panose="020F0302020204030204" pitchFamily="34" charset="0"/>
              </a:rPr>
              <a:t>eLogBook</a:t>
            </a:r>
            <a:r>
              <a:rPr lang="en" dirty="0">
                <a:latin typeface="Calibri Light" panose="020F0302020204030204" pitchFamily="34" charset="0"/>
                <a:cs typeface="Calibri Light" panose="020F0302020204030204" pitchFamily="34" charset="0"/>
              </a:rPr>
              <a:t>: </a:t>
            </a:r>
            <a:r>
              <a:rPr lang="fr-FR" dirty="0">
                <a:latin typeface="Calibri Light" panose="020F0302020204030204" pitchFamily="34" charset="0"/>
                <a:cs typeface="Calibri Light" panose="020F0302020204030204" pitchFamily="34" charset="0"/>
              </a:rPr>
              <a:t>14/05/2018)</a:t>
            </a:r>
          </a:p>
          <a:p>
            <a:endParaRPr lang="fr-FR" dirty="0">
              <a:latin typeface="Calibri Light" panose="020F0302020204030204" pitchFamily="34" charset="0"/>
              <a:cs typeface="Calibri Light" panose="020F0302020204030204" pitchFamily="34" charset="0"/>
            </a:endParaRPr>
          </a:p>
          <a:p>
            <a:r>
              <a:rPr lang="en" dirty="0">
                <a:latin typeface="Calibri Light" panose="020F0302020204030204" pitchFamily="34" charset="0"/>
                <a:cs typeface="Calibri Light" panose="020F0302020204030204" pitchFamily="34" charset="0"/>
              </a:rPr>
              <a:t>Conclusion: we need to feed the simulation with a reasonable rise time and then estimate the cooler parameters</a:t>
            </a:r>
            <a:endParaRPr lang="en-GB" dirty="0">
              <a:latin typeface="Calibri Light" panose="020F0302020204030204" pitchFamily="34" charset="0"/>
              <a:cs typeface="Calibri Light" panose="020F0302020204030204" pitchFamily="34" charset="0"/>
            </a:endParaRPr>
          </a:p>
        </p:txBody>
      </p:sp>
      <p:sp>
        <p:nvSpPr>
          <p:cNvPr id="3" name="Footer Placeholder 2">
            <a:extLst>
              <a:ext uri="{FF2B5EF4-FFF2-40B4-BE49-F238E27FC236}">
                <a16:creationId xmlns:a16="http://schemas.microsoft.com/office/drawing/2014/main" id="{7E314456-2151-A544-9939-8E6CA61C3118}"/>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124795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ED9074-2287-614A-AA40-AE1F7DED9CF3}"/>
              </a:ext>
            </a:extLst>
          </p:cNvPr>
          <p:cNvPicPr>
            <a:picLocks noChangeAspect="1"/>
          </p:cNvPicPr>
          <p:nvPr/>
        </p:nvPicPr>
        <p:blipFill>
          <a:blip r:embed="rId2"/>
          <a:stretch>
            <a:fillRect/>
          </a:stretch>
        </p:blipFill>
        <p:spPr>
          <a:xfrm>
            <a:off x="587459" y="990602"/>
            <a:ext cx="7969083" cy="5791198"/>
          </a:xfrm>
          <a:prstGeom prst="rect">
            <a:avLst/>
          </a:prstGeom>
        </p:spPr>
      </p:pic>
      <p:sp>
        <p:nvSpPr>
          <p:cNvPr id="3" name="Title 2">
            <a:extLst>
              <a:ext uri="{FF2B5EF4-FFF2-40B4-BE49-F238E27FC236}">
                <a16:creationId xmlns:a16="http://schemas.microsoft.com/office/drawing/2014/main" id="{FA0013B9-F69D-F84B-BE01-588D35111453}"/>
              </a:ext>
            </a:extLst>
          </p:cNvPr>
          <p:cNvSpPr>
            <a:spLocks noGrp="1"/>
          </p:cNvSpPr>
          <p:nvPr>
            <p:ph type="title"/>
          </p:nvPr>
        </p:nvSpPr>
        <p:spPr>
          <a:xfrm>
            <a:off x="457200" y="304800"/>
            <a:ext cx="8229600" cy="487362"/>
          </a:xfrm>
        </p:spPr>
        <p:txBody>
          <a:bodyPr>
            <a:normAutofit fontScale="90000"/>
          </a:bodyPr>
          <a:lstStyle/>
          <a:p>
            <a:r>
              <a:rPr lang="en-US" dirty="0"/>
              <a:t>Studies of equilibrium values</a:t>
            </a:r>
            <a:br>
              <a:rPr lang="en-US" dirty="0"/>
            </a:br>
            <a:r>
              <a:rPr lang="en-US" sz="3100" dirty="0"/>
              <a:t>[Simulation]</a:t>
            </a:r>
            <a:endParaRPr lang="en-US" dirty="0"/>
          </a:p>
        </p:txBody>
      </p:sp>
    </p:spTree>
    <p:extLst>
      <p:ext uri="{BB962C8B-B14F-4D97-AF65-F5344CB8AC3E}">
        <p14:creationId xmlns:p14="http://schemas.microsoft.com/office/powerpoint/2010/main" val="3721922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FBE1CE-8A46-5041-B306-E359F2E94805}"/>
              </a:ext>
            </a:extLst>
          </p:cNvPr>
          <p:cNvSpPr>
            <a:spLocks noGrp="1"/>
          </p:cNvSpPr>
          <p:nvPr>
            <p:ph type="body" sz="quarter" idx="10"/>
          </p:nvPr>
        </p:nvSpPr>
        <p:spPr>
          <a:xfrm>
            <a:off x="228600" y="1447800"/>
            <a:ext cx="8458200" cy="4876800"/>
          </a:xfrm>
        </p:spPr>
        <p:txBody>
          <a:bodyPr>
            <a:normAutofit fontScale="85000" lnSpcReduction="20000"/>
          </a:bodyPr>
          <a:lstStyle/>
          <a:p>
            <a:pPr marL="187200" lvl="1" indent="0">
              <a:buNone/>
            </a:pPr>
            <a:r>
              <a:rPr lang="en-US" sz="1800" u="sng" dirty="0"/>
              <a:t>Analysis of existing data and verification in simulation</a:t>
            </a:r>
            <a:r>
              <a:rPr lang="en-US" sz="1800" dirty="0"/>
              <a:t>:</a:t>
            </a:r>
          </a:p>
          <a:p>
            <a:pPr lvl="2"/>
            <a:r>
              <a:rPr lang="en-US" sz="1800" dirty="0"/>
              <a:t>E.g. Various electron currents, Emittance angle – position scans, bunched beams</a:t>
            </a:r>
          </a:p>
          <a:p>
            <a:pPr lvl="1"/>
            <a:endParaRPr lang="en-US" sz="1800" dirty="0">
              <a:latin typeface="Calibri Light" panose="020F0302020204030204" pitchFamily="34" charset="0"/>
              <a:cs typeface="Calibri Light" panose="020F0302020204030204" pitchFamily="34" charset="0"/>
            </a:endParaRPr>
          </a:p>
          <a:p>
            <a:pPr marL="187200" lvl="1" indent="0">
              <a:buNone/>
            </a:pPr>
            <a:r>
              <a:rPr lang="en-US" sz="1800" u="sng" dirty="0"/>
              <a:t>Simulation studies</a:t>
            </a:r>
            <a:r>
              <a:rPr lang="en-US" sz="1800" dirty="0"/>
              <a:t>:</a:t>
            </a:r>
            <a:endParaRPr lang="en-US" sz="1800" dirty="0">
              <a:latin typeface="Calibri Light" panose="020F0302020204030204" pitchFamily="34" charset="0"/>
              <a:cs typeface="Calibri Light" panose="020F0302020204030204" pitchFamily="34" charset="0"/>
            </a:endParaRPr>
          </a:p>
          <a:p>
            <a:pPr lvl="1"/>
            <a:r>
              <a:rPr lang="en-US" sz="1800" dirty="0"/>
              <a:t>Interplay between cooling and heating </a:t>
            </a:r>
          </a:p>
          <a:p>
            <a:pPr lvl="2"/>
            <a:r>
              <a:rPr lang="en-US" sz="1800" dirty="0"/>
              <a:t>IBS, SC, Ion stripping [ </a:t>
            </a:r>
            <a:r>
              <a:rPr lang="en-US" sz="1800" dirty="0" err="1"/>
              <a:t>Michail</a:t>
            </a:r>
            <a:r>
              <a:rPr lang="en-US" sz="1800" dirty="0"/>
              <a:t>, Bianca, Angela ]</a:t>
            </a:r>
          </a:p>
          <a:p>
            <a:pPr lvl="2"/>
            <a:r>
              <a:rPr lang="en-US" sz="1800" dirty="0"/>
              <a:t>Impedance [ </a:t>
            </a:r>
            <a:r>
              <a:rPr lang="en-US" sz="1800" dirty="0" err="1"/>
              <a:t>Nicolò</a:t>
            </a:r>
            <a:r>
              <a:rPr lang="en-US" sz="1800" dirty="0"/>
              <a:t>, Andrea ]</a:t>
            </a:r>
          </a:p>
          <a:p>
            <a:pPr lvl="1"/>
            <a:endParaRPr lang="en-US" sz="1800" dirty="0">
              <a:latin typeface="Calibri Light" panose="020F0302020204030204" pitchFamily="34" charset="0"/>
              <a:cs typeface="Calibri Light" panose="020F0302020204030204" pitchFamily="34" charset="0"/>
            </a:endParaRPr>
          </a:p>
          <a:p>
            <a:pPr lvl="1"/>
            <a:r>
              <a:rPr lang="en-US" sz="1800" dirty="0">
                <a:latin typeface="Calibri Light" panose="020F0302020204030204" pitchFamily="34" charset="0"/>
                <a:cs typeface="Calibri Light" panose="020F0302020204030204" pitchFamily="34" charset="0"/>
              </a:rPr>
              <a:t>Impact of other machine parameters:</a:t>
            </a:r>
          </a:p>
          <a:p>
            <a:pPr lvl="2"/>
            <a:r>
              <a:rPr lang="en-US" sz="1800" dirty="0">
                <a:latin typeface="Calibri Light" panose="020F0302020204030204" pitchFamily="34" charset="0"/>
                <a:cs typeface="Calibri Light" panose="020F0302020204030204" pitchFamily="34" charset="0"/>
              </a:rPr>
              <a:t>e.g. impedance, coupling, etc. [ </a:t>
            </a:r>
            <a:r>
              <a:rPr lang="en-US" sz="1800" dirty="0" err="1">
                <a:latin typeface="Calibri Light" panose="020F0302020204030204" pitchFamily="34" charset="0"/>
                <a:cs typeface="Calibri Light" panose="020F0302020204030204" pitchFamily="34" charset="0"/>
              </a:rPr>
              <a:t>Nicolò</a:t>
            </a:r>
            <a:r>
              <a:rPr lang="en-US" sz="1800" dirty="0">
                <a:latin typeface="Calibri Light" panose="020F0302020204030204" pitchFamily="34" charset="0"/>
                <a:cs typeface="Calibri Light" panose="020F0302020204030204" pitchFamily="34" charset="0"/>
              </a:rPr>
              <a:t>, Andrea ]</a:t>
            </a:r>
          </a:p>
          <a:p>
            <a:pPr lvl="2"/>
            <a:r>
              <a:rPr lang="en-US" sz="1800" dirty="0">
                <a:latin typeface="Calibri Light" panose="020F0302020204030204" pitchFamily="34" charset="0"/>
                <a:cs typeface="Calibri Light" panose="020F0302020204030204" pitchFamily="34" charset="0"/>
              </a:rPr>
              <a:t>Bunched beam? </a:t>
            </a:r>
            <a:r>
              <a:rPr lang="en-US" sz="1800" dirty="0"/>
              <a:t>[ </a:t>
            </a:r>
            <a:r>
              <a:rPr lang="en-US" sz="1800" dirty="0" err="1"/>
              <a:t>Michail</a:t>
            </a:r>
            <a:r>
              <a:rPr lang="en-US" sz="1800" dirty="0"/>
              <a:t>, Angela ]</a:t>
            </a:r>
            <a:endParaRPr lang="en-US" sz="1800" dirty="0">
              <a:latin typeface="Calibri Light" panose="020F0302020204030204" pitchFamily="34" charset="0"/>
              <a:cs typeface="Calibri Light" panose="020F0302020204030204" pitchFamily="34" charset="0"/>
            </a:endParaRPr>
          </a:p>
          <a:p>
            <a:pPr marL="914400" lvl="2" indent="0">
              <a:buNone/>
            </a:pPr>
            <a:endParaRPr lang="en-US" sz="1800" dirty="0">
              <a:latin typeface="Calibri Light" panose="020F0302020204030204" pitchFamily="34" charset="0"/>
              <a:cs typeface="Calibri Light" panose="020F0302020204030204" pitchFamily="34" charset="0"/>
            </a:endParaRPr>
          </a:p>
          <a:p>
            <a:pPr lvl="1"/>
            <a:r>
              <a:rPr lang="en-US" sz="1800" dirty="0">
                <a:latin typeface="Calibri Light" panose="020F0302020204030204" pitchFamily="34" charset="0"/>
                <a:cs typeface="Calibri Light" panose="020F0302020204030204" pitchFamily="34" charset="0"/>
              </a:rPr>
              <a:t>New studies:</a:t>
            </a:r>
          </a:p>
          <a:p>
            <a:pPr lvl="2"/>
            <a:r>
              <a:rPr lang="en-US" sz="1800" dirty="0"/>
              <a:t>Performance s</a:t>
            </a:r>
            <a:r>
              <a:rPr lang="en-US" sz="1800" dirty="0">
                <a:latin typeface="Calibri Light" panose="020F0302020204030204" pitchFamily="34" charset="0"/>
                <a:cs typeface="Calibri Light" panose="020F0302020204030204" pitchFamily="34" charset="0"/>
              </a:rPr>
              <a:t>imulations and parameters </a:t>
            </a:r>
            <a:r>
              <a:rPr lang="en-US" sz="1800" dirty="0" err="1">
                <a:latin typeface="Calibri Light" panose="020F0302020204030204" pitchFamily="34" charset="0"/>
                <a:cs typeface="Calibri Light" panose="020F0302020204030204" pitchFamily="34" charset="0"/>
              </a:rPr>
              <a:t>optimisation</a:t>
            </a:r>
            <a:r>
              <a:rPr lang="en-US" sz="1800" dirty="0">
                <a:latin typeface="Calibri Light" panose="020F0302020204030204" pitchFamily="34" charset="0"/>
                <a:cs typeface="Calibri Light" panose="020F0302020204030204" pitchFamily="34" charset="0"/>
              </a:rPr>
              <a:t> for ELENA ?</a:t>
            </a:r>
          </a:p>
          <a:p>
            <a:pPr lvl="2"/>
            <a:r>
              <a:rPr lang="en-US" sz="1800" dirty="0">
                <a:latin typeface="Calibri Light" panose="020F0302020204030204" pitchFamily="34" charset="0"/>
                <a:cs typeface="Calibri Light" panose="020F0302020204030204" pitchFamily="34" charset="0"/>
              </a:rPr>
              <a:t>Performance simulations and parameters </a:t>
            </a:r>
            <a:r>
              <a:rPr lang="en-US" sz="1800">
                <a:latin typeface="Calibri Light" panose="020F0302020204030204" pitchFamily="34" charset="0"/>
                <a:cs typeface="Calibri Light" panose="020F0302020204030204" pitchFamily="34" charset="0"/>
              </a:rPr>
              <a:t>optimisation</a:t>
            </a:r>
            <a:r>
              <a:rPr lang="en-US" sz="1800" dirty="0">
                <a:latin typeface="Calibri Light" panose="020F0302020204030204" pitchFamily="34" charset="0"/>
                <a:cs typeface="Calibri Light" panose="020F0302020204030204" pitchFamily="34" charset="0"/>
              </a:rPr>
              <a:t> for AD ?</a:t>
            </a:r>
          </a:p>
          <a:p>
            <a:pPr lvl="1"/>
            <a:endParaRPr lang="en-US" sz="1800" dirty="0"/>
          </a:p>
          <a:p>
            <a:pPr marL="187200" lvl="1" indent="0">
              <a:buNone/>
            </a:pPr>
            <a:r>
              <a:rPr lang="en-US" sz="1800" u="sng" dirty="0">
                <a:latin typeface="Calibri Light" panose="020F0302020204030204" pitchFamily="34" charset="0"/>
                <a:cs typeface="Calibri Light" panose="020F0302020204030204" pitchFamily="34" charset="0"/>
              </a:rPr>
              <a:t>Code review and development</a:t>
            </a:r>
            <a:r>
              <a:rPr lang="en-US" sz="1800" dirty="0">
                <a:latin typeface="Calibri Light" panose="020F0302020204030204" pitchFamily="34" charset="0"/>
                <a:cs typeface="Calibri Light" panose="020F0302020204030204" pitchFamily="34" charset="0"/>
              </a:rPr>
              <a:t>:</a:t>
            </a:r>
          </a:p>
          <a:p>
            <a:pPr lvl="2"/>
            <a:r>
              <a:rPr lang="en-US" sz="1800" dirty="0">
                <a:latin typeface="Calibri Light" panose="020F0302020204030204" pitchFamily="34" charset="0"/>
                <a:cs typeface="Calibri Light" panose="020F0302020204030204" pitchFamily="34" charset="0"/>
              </a:rPr>
              <a:t>Link: 	</a:t>
            </a:r>
            <a:r>
              <a:rPr lang="en-US" sz="1800" dirty="0" err="1">
                <a:latin typeface="Calibri Light" panose="020F0302020204030204" pitchFamily="34" charset="0"/>
                <a:cs typeface="Calibri Light" panose="020F0302020204030204" pitchFamily="34" charset="0"/>
              </a:rPr>
              <a:t>pyheadtail</a:t>
            </a:r>
            <a:r>
              <a:rPr lang="en-US" sz="1800" dirty="0">
                <a:latin typeface="Calibri Light" panose="020F0302020204030204" pitchFamily="34" charset="0"/>
                <a:cs typeface="Calibri Light" panose="020F0302020204030204" pitchFamily="34" charset="0"/>
              </a:rPr>
              <a:t> </a:t>
            </a:r>
            <a:r>
              <a:rPr lang="en-US" sz="1800" dirty="0">
                <a:latin typeface="Calibri Light" panose="020F0302020204030204" pitchFamily="34" charset="0"/>
                <a:cs typeface="Calibri Light" panose="020F0302020204030204" pitchFamily="34" charset="0"/>
                <a:sym typeface="Wingdings" pitchFamily="2" charset="2"/>
              </a:rPr>
              <a:t>&lt;-&gt; RF-Track (EC), </a:t>
            </a:r>
            <a:br>
              <a:rPr lang="en-US" sz="1800" dirty="0">
                <a:latin typeface="Calibri Light" panose="020F0302020204030204" pitchFamily="34" charset="0"/>
                <a:cs typeface="Calibri Light" panose="020F0302020204030204" pitchFamily="34" charset="0"/>
                <a:sym typeface="Wingdings" pitchFamily="2" charset="2"/>
              </a:rPr>
            </a:br>
            <a:r>
              <a:rPr lang="en-US" sz="1800" dirty="0">
                <a:latin typeface="Calibri Light" panose="020F0302020204030204" pitchFamily="34" charset="0"/>
                <a:cs typeface="Calibri Light" panose="020F0302020204030204" pitchFamily="34" charset="0"/>
                <a:sym typeface="Wingdings" pitchFamily="2" charset="2"/>
              </a:rPr>
              <a:t>	</a:t>
            </a:r>
            <a:r>
              <a:rPr lang="en-US" sz="1800" dirty="0" err="1">
                <a:sym typeface="Wingdings" pitchFamily="2" charset="2"/>
              </a:rPr>
              <a:t>BLonD</a:t>
            </a:r>
            <a:r>
              <a:rPr lang="en-US" sz="1800" baseline="30000" dirty="0">
                <a:latin typeface="Calibri Light" panose="020F0302020204030204" pitchFamily="34" charset="0"/>
                <a:cs typeface="Calibri Light" panose="020F0302020204030204" pitchFamily="34" charset="0"/>
                <a:sym typeface="Wingdings" pitchFamily="2" charset="2"/>
              </a:rPr>
              <a:t>(*)</a:t>
            </a:r>
            <a:r>
              <a:rPr lang="en-US" sz="1800" dirty="0">
                <a:latin typeface="Calibri Light" panose="020F0302020204030204" pitchFamily="34" charset="0"/>
                <a:cs typeface="Calibri Light" panose="020F0302020204030204" pitchFamily="34" charset="0"/>
                <a:sym typeface="Wingdings" pitchFamily="2" charset="2"/>
              </a:rPr>
              <a:t> &lt;-&gt; RF-Track (EC)</a:t>
            </a:r>
          </a:p>
          <a:p>
            <a:pPr lvl="2"/>
            <a:r>
              <a:rPr lang="en-US" sz="1800" dirty="0">
                <a:latin typeface="Calibri Light" panose="020F0302020204030204" pitchFamily="34" charset="0"/>
                <a:cs typeface="Calibri Light" panose="020F0302020204030204" pitchFamily="34" charset="0"/>
                <a:sym typeface="Wingdings" pitchFamily="2" charset="2"/>
              </a:rPr>
              <a:t>Review of IBS models: SIRE, MAD-X, …</a:t>
            </a:r>
          </a:p>
          <a:p>
            <a:pPr lvl="2"/>
            <a:r>
              <a:rPr lang="en-US" sz="1800" dirty="0">
                <a:latin typeface="Calibri Light" panose="020F0302020204030204" pitchFamily="34" charset="0"/>
                <a:cs typeface="Calibri Light" panose="020F0302020204030204" pitchFamily="34" charset="0"/>
                <a:sym typeface="Wingdings" pitchFamily="2" charset="2"/>
              </a:rPr>
              <a:t>Implementation of IBS (kinetic model) into RF-Track</a:t>
            </a:r>
          </a:p>
          <a:p>
            <a:pPr marL="914400" lvl="2" indent="0">
              <a:buNone/>
            </a:pPr>
            <a:r>
              <a:rPr lang="en-US" sz="1800" dirty="0">
                <a:sym typeface="Wingdings" pitchFamily="2" charset="2"/>
              </a:rPr>
              <a:t>(*) Longitudinal tracking code</a:t>
            </a:r>
            <a:endParaRPr lang="en-US" sz="1800" dirty="0">
              <a:latin typeface="Calibri Light" panose="020F0302020204030204" pitchFamily="34" charset="0"/>
              <a:cs typeface="Calibri Light" panose="020F0302020204030204" pitchFamily="34" charset="0"/>
              <a:sym typeface="Wingdings" pitchFamily="2" charset="2"/>
            </a:endParaRPr>
          </a:p>
        </p:txBody>
      </p:sp>
      <p:sp>
        <p:nvSpPr>
          <p:cNvPr id="6" name="Title 2">
            <a:extLst>
              <a:ext uri="{FF2B5EF4-FFF2-40B4-BE49-F238E27FC236}">
                <a16:creationId xmlns:a16="http://schemas.microsoft.com/office/drawing/2014/main" id="{CDB7B5AD-5DC2-9940-8227-B87A68A28B7C}"/>
              </a:ext>
            </a:extLst>
          </p:cNvPr>
          <p:cNvSpPr txBox="1">
            <a:spLocks/>
          </p:cNvSpPr>
          <p:nvPr/>
        </p:nvSpPr>
        <p:spPr>
          <a:xfrm>
            <a:off x="609600" y="228600"/>
            <a:ext cx="8229600" cy="79216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latin typeface="Calibri Light" panose="020F0302020204030204" pitchFamily="34" charset="0"/>
                <a:cs typeface="Calibri Light" panose="020F0302020204030204" pitchFamily="34" charset="0"/>
              </a:rPr>
              <a:t>On-going and new studies</a:t>
            </a:r>
          </a:p>
        </p:txBody>
      </p:sp>
    </p:spTree>
    <p:extLst>
      <p:ext uri="{BB962C8B-B14F-4D97-AF65-F5344CB8AC3E}">
        <p14:creationId xmlns:p14="http://schemas.microsoft.com/office/powerpoint/2010/main" val="182711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Integration RF-Track - </a:t>
            </a:r>
            <a:r>
              <a:rPr lang="en-US" dirty="0" err="1"/>
              <a:t>PyHEADTAIL</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833" y="2728436"/>
            <a:ext cx="3693967" cy="2834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667000"/>
            <a:ext cx="3859911" cy="282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66382E70-AE32-4946-A485-30F3D8C29CE1}"/>
              </a:ext>
            </a:extLst>
          </p:cNvPr>
          <p:cNvSpPr txBox="1"/>
          <p:nvPr/>
        </p:nvSpPr>
        <p:spPr>
          <a:xfrm>
            <a:off x="345688" y="1667470"/>
            <a:ext cx="4021165" cy="923330"/>
          </a:xfrm>
          <a:prstGeom prst="rect">
            <a:avLst/>
          </a:prstGeom>
          <a:noFill/>
        </p:spPr>
        <p:txBody>
          <a:bodyPr wrap="none" rtlCol="0">
            <a:spAutoFit/>
          </a:bodyPr>
          <a:lstStyle/>
          <a:p>
            <a:r>
              <a:rPr lang="en-GB" dirty="0"/>
              <a:t>Very preliminary result</a:t>
            </a:r>
            <a:r>
              <a:rPr lang="en-US" dirty="0"/>
              <a:t>, work ongoing</a:t>
            </a:r>
          </a:p>
          <a:p>
            <a:r>
              <a:rPr lang="en-US" dirty="0"/>
              <a:t>First step to the integration to </a:t>
            </a:r>
            <a:r>
              <a:rPr lang="en-US" dirty="0" err="1"/>
              <a:t>pyheadtail</a:t>
            </a:r>
            <a:endParaRPr lang="en-US" dirty="0"/>
          </a:p>
          <a:p>
            <a:endParaRPr lang="en-GB" dirty="0"/>
          </a:p>
        </p:txBody>
      </p:sp>
      <p:sp>
        <p:nvSpPr>
          <p:cNvPr id="6" name="TextBox 5">
            <a:extLst>
              <a:ext uri="{FF2B5EF4-FFF2-40B4-BE49-F238E27FC236}">
                <a16:creationId xmlns:a16="http://schemas.microsoft.com/office/drawing/2014/main" id="{30585F73-043E-484D-9B6D-26EF0E549F28}"/>
              </a:ext>
            </a:extLst>
          </p:cNvPr>
          <p:cNvSpPr txBox="1"/>
          <p:nvPr/>
        </p:nvSpPr>
        <p:spPr>
          <a:xfrm>
            <a:off x="304800" y="6321623"/>
            <a:ext cx="4053213" cy="307777"/>
          </a:xfrm>
          <a:prstGeom prst="rect">
            <a:avLst/>
          </a:prstGeom>
          <a:solidFill>
            <a:schemeClr val="accent6">
              <a:lumMod val="40000"/>
              <a:lumOff val="60000"/>
            </a:schemeClr>
          </a:solidFill>
          <a:ln>
            <a:solidFill>
              <a:schemeClr val="tx1">
                <a:lumMod val="50000"/>
                <a:lumOff val="50000"/>
              </a:schemeClr>
            </a:solidFill>
          </a:ln>
        </p:spPr>
        <p:txBody>
          <a:bodyPr wrap="square" rtlCol="0">
            <a:spAutoFit/>
          </a:bodyPr>
          <a:lstStyle/>
          <a:p>
            <a:pPr algn="ctr"/>
            <a:r>
              <a:rPr lang="en-US" sz="1400" dirty="0">
                <a:latin typeface="Calibri Light" panose="020F0302020204030204" pitchFamily="34" charset="0"/>
                <a:cs typeface="Calibri Light" panose="020F0302020204030204" pitchFamily="34" charset="0"/>
              </a:rPr>
              <a:t>Credits: </a:t>
            </a:r>
            <a:r>
              <a:rPr lang="en-US" sz="1400" dirty="0" err="1">
                <a:latin typeface="Calibri Light" panose="020F0302020204030204" pitchFamily="34" charset="0"/>
                <a:cs typeface="Calibri Light" panose="020F0302020204030204" pitchFamily="34" charset="0"/>
              </a:rPr>
              <a:t>Nicolò</a:t>
            </a:r>
            <a:r>
              <a:rPr lang="en-US" sz="1400" dirty="0">
                <a:latin typeface="Calibri Light" panose="020F0302020204030204" pitchFamily="34" charset="0"/>
                <a:cs typeface="Calibri Light" panose="020F0302020204030204" pitchFamily="34" charset="0"/>
              </a:rPr>
              <a:t> B. and AL</a:t>
            </a:r>
          </a:p>
        </p:txBody>
      </p:sp>
      <p:sp>
        <p:nvSpPr>
          <p:cNvPr id="4" name="Footer Placeholder 3">
            <a:extLst>
              <a:ext uri="{FF2B5EF4-FFF2-40B4-BE49-F238E27FC236}">
                <a16:creationId xmlns:a16="http://schemas.microsoft.com/office/drawing/2014/main" id="{01BC0B7E-C0D6-D445-A8E8-2CFC0FA56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934DA7F-44C5-714A-95D3-0B1DE50B019A}"/>
              </a:ext>
            </a:extLst>
          </p:cNvPr>
          <p:cNvSpPr>
            <a:spLocks noGrp="1"/>
          </p:cNvSpPr>
          <p:nvPr>
            <p:ph type="sldNum" sz="quarter" idx="12"/>
          </p:nvPr>
        </p:nvSpPr>
        <p:spPr/>
        <p:txBody>
          <a:bodyPr/>
          <a:lstStyle/>
          <a:p>
            <a:fld id="{1E73F656-499C-4D5C-80E6-A4E7B1EBEDE9}" type="slidenum">
              <a:rPr lang="en-US" smtClean="0"/>
              <a:t>16</a:t>
            </a:fld>
            <a:endParaRPr lang="en-US"/>
          </a:p>
        </p:txBody>
      </p:sp>
    </p:spTree>
    <p:extLst>
      <p:ext uri="{BB962C8B-B14F-4D97-AF65-F5344CB8AC3E}">
        <p14:creationId xmlns:p14="http://schemas.microsoft.com/office/powerpoint/2010/main" val="4214881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C325A8-A6F4-F644-89A1-87806DD199A6}"/>
              </a:ext>
            </a:extLst>
          </p:cNvPr>
          <p:cNvSpPr>
            <a:spLocks noGrp="1"/>
          </p:cNvSpPr>
          <p:nvPr>
            <p:ph type="body" sz="quarter" idx="10"/>
          </p:nvPr>
        </p:nvSpPr>
        <p:spPr>
          <a:xfrm>
            <a:off x="203200" y="1731490"/>
            <a:ext cx="8763034" cy="4288310"/>
          </a:xfrm>
        </p:spPr>
        <p:txBody>
          <a:bodyPr>
            <a:normAutofit fontScale="92500" lnSpcReduction="20000"/>
          </a:bodyPr>
          <a:lstStyle/>
          <a:p>
            <a:r>
              <a:rPr lang="en-GB" dirty="0"/>
              <a:t>﻿The EC simulation considers</a:t>
            </a:r>
          </a:p>
          <a:p>
            <a:pPr lvl="1"/>
            <a:r>
              <a:rPr lang="en-GB" dirty="0"/>
              <a:t>Scattering ion-electrons (friction force)</a:t>
            </a:r>
          </a:p>
          <a:p>
            <a:pPr lvl="1"/>
            <a:r>
              <a:rPr lang="en-GB" dirty="0"/>
              <a:t>Ions self-fields in free space</a:t>
            </a:r>
          </a:p>
          <a:p>
            <a:r>
              <a:rPr lang="en-GB" dirty="0"/>
              <a:t>It ignores:</a:t>
            </a:r>
          </a:p>
          <a:p>
            <a:pPr lvl="1"/>
            <a:r>
              <a:rPr lang="en-GB" dirty="0"/>
              <a:t>Electrons self-fields</a:t>
            </a:r>
          </a:p>
          <a:p>
            <a:pPr lvl="1"/>
            <a:r>
              <a:rPr lang="en-GB" dirty="0"/>
              <a:t>Electrons dynamics in plasma electrons are considered as rigid (i.e., their state parameters are constant)</a:t>
            </a:r>
          </a:p>
          <a:p>
            <a:r>
              <a:rPr lang="en-GB" dirty="0"/>
              <a:t>In order to simulate E-lens one should also consider</a:t>
            </a:r>
          </a:p>
          <a:p>
            <a:pPr lvl="1"/>
            <a:r>
              <a:rPr lang="en-GB" dirty="0"/>
              <a:t>The self-fields created by the electrons (mostly magnetic)</a:t>
            </a:r>
          </a:p>
          <a:p>
            <a:pPr lvl="2"/>
            <a:r>
              <a:rPr lang="en-GB" dirty="0"/>
              <a:t>Need to extend the electron plasma simulation (some work needed)</a:t>
            </a:r>
          </a:p>
          <a:p>
            <a:pPr lvl="1"/>
            <a:r>
              <a:rPr lang="en-GB" dirty="0"/>
              <a:t>The effect of the ion bunch on the electron plasma</a:t>
            </a:r>
          </a:p>
          <a:p>
            <a:pPr lvl="2"/>
            <a:r>
              <a:rPr lang="en-GB" dirty="0"/>
              <a:t>Implement the Euler's equations of fluid dynamics (some work needed)</a:t>
            </a:r>
          </a:p>
          <a:p>
            <a:pPr lvl="1"/>
            <a:endParaRPr lang="en-GB" dirty="0"/>
          </a:p>
          <a:p>
            <a:pPr lvl="1"/>
            <a:r>
              <a:rPr lang="en-GB" dirty="0"/>
              <a:t>To complete the picture: the shieling effect of the electrons on the ions self-fields (some work needed)</a:t>
            </a:r>
          </a:p>
          <a:p>
            <a:r>
              <a:rPr lang="en-GB" dirty="0"/>
              <a:t>Resource needed:</a:t>
            </a:r>
          </a:p>
          <a:p>
            <a:pPr lvl="1"/>
            <a:r>
              <a:rPr lang="en-GB" dirty="0"/>
              <a:t>My time or the help of 1 person with good programming/simulation skills and good physics background</a:t>
            </a:r>
          </a:p>
        </p:txBody>
      </p:sp>
      <p:sp>
        <p:nvSpPr>
          <p:cNvPr id="3" name="Title 2">
            <a:extLst>
              <a:ext uri="{FF2B5EF4-FFF2-40B4-BE49-F238E27FC236}">
                <a16:creationId xmlns:a16="http://schemas.microsoft.com/office/drawing/2014/main" id="{DFF780C5-9AD9-134F-9148-40F695665F4A}"/>
              </a:ext>
            </a:extLst>
          </p:cNvPr>
          <p:cNvSpPr>
            <a:spLocks noGrp="1"/>
          </p:cNvSpPr>
          <p:nvPr>
            <p:ph type="title"/>
          </p:nvPr>
        </p:nvSpPr>
        <p:spPr>
          <a:xfrm>
            <a:off x="685800" y="458729"/>
            <a:ext cx="8229600" cy="836671"/>
          </a:xfrm>
        </p:spPr>
        <p:txBody>
          <a:bodyPr>
            <a:normAutofit fontScale="90000"/>
          </a:bodyPr>
          <a:lstStyle/>
          <a:p>
            <a:r>
              <a:rPr lang="en-GB" dirty="0"/>
              <a:t>From Electron-Cooling to Electron Lenses Simulation</a:t>
            </a:r>
          </a:p>
        </p:txBody>
      </p:sp>
    </p:spTree>
    <p:extLst>
      <p:ext uri="{BB962C8B-B14F-4D97-AF65-F5344CB8AC3E}">
        <p14:creationId xmlns:p14="http://schemas.microsoft.com/office/powerpoint/2010/main" val="372700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FBE1CE-8A46-5041-B306-E359F2E94805}"/>
              </a:ext>
            </a:extLst>
          </p:cNvPr>
          <p:cNvSpPr>
            <a:spLocks noGrp="1"/>
          </p:cNvSpPr>
          <p:nvPr>
            <p:ph type="body" sz="quarter" idx="10"/>
          </p:nvPr>
        </p:nvSpPr>
        <p:spPr>
          <a:xfrm>
            <a:off x="228600" y="1600200"/>
            <a:ext cx="7429517" cy="4495800"/>
          </a:xfrm>
        </p:spPr>
        <p:txBody>
          <a:bodyPr>
            <a:normAutofit/>
          </a:bodyPr>
          <a:lstStyle/>
          <a:p>
            <a:pPr marL="187200" lvl="1" indent="0">
              <a:buNone/>
            </a:pPr>
            <a:r>
              <a:rPr lang="en-US" sz="1800" b="1" dirty="0">
                <a:latin typeface="Calibri Light" panose="020F0302020204030204" pitchFamily="34" charset="0"/>
                <a:cs typeface="Calibri Light" panose="020F0302020204030204" pitchFamily="34" charset="0"/>
              </a:rPr>
              <a:t>A fraction of:</a:t>
            </a:r>
          </a:p>
          <a:p>
            <a:pPr lvl="1"/>
            <a:r>
              <a:rPr lang="en-US" sz="1800" dirty="0">
                <a:latin typeface="Calibri Light" panose="020F0302020204030204" pitchFamily="34" charset="0"/>
                <a:cs typeface="Calibri Light" panose="020F0302020204030204" pitchFamily="34" charset="0"/>
              </a:rPr>
              <a:t>Andrea</a:t>
            </a:r>
          </a:p>
          <a:p>
            <a:pPr lvl="1"/>
            <a:r>
              <a:rPr lang="en-US" sz="1800" dirty="0" err="1">
                <a:latin typeface="Calibri Light" panose="020F0302020204030204" pitchFamily="34" charset="0"/>
                <a:cs typeface="Calibri Light" panose="020F0302020204030204" pitchFamily="34" charset="0"/>
              </a:rPr>
              <a:t>Nicolò</a:t>
            </a:r>
            <a:endParaRPr lang="en-US" sz="1800" dirty="0">
              <a:latin typeface="Calibri Light" panose="020F0302020204030204" pitchFamily="34" charset="0"/>
              <a:cs typeface="Calibri Light" panose="020F0302020204030204" pitchFamily="34" charset="0"/>
            </a:endParaRPr>
          </a:p>
          <a:p>
            <a:pPr lvl="1"/>
            <a:r>
              <a:rPr lang="en-US" sz="1800" dirty="0">
                <a:latin typeface="Calibri Light" panose="020F0302020204030204" pitchFamily="34" charset="0"/>
                <a:cs typeface="Calibri Light" panose="020F0302020204030204" pitchFamily="34" charset="0"/>
              </a:rPr>
              <a:t>Davide [ELENA, AD]</a:t>
            </a:r>
          </a:p>
          <a:p>
            <a:pPr marL="187200" lvl="1" indent="0">
              <a:buNone/>
            </a:pPr>
            <a:endParaRPr lang="en-US" sz="1800" dirty="0">
              <a:latin typeface="Calibri Light" panose="020F0302020204030204" pitchFamily="34" charset="0"/>
              <a:cs typeface="Calibri Light" panose="020F0302020204030204" pitchFamily="34" charset="0"/>
            </a:endParaRPr>
          </a:p>
          <a:p>
            <a:pPr marL="187200" lvl="1" indent="0">
              <a:buNone/>
            </a:pPr>
            <a:r>
              <a:rPr lang="en-US" sz="1800" b="1" dirty="0">
                <a:latin typeface="Calibri Light" panose="020F0302020204030204" pitchFamily="34" charset="0"/>
                <a:cs typeface="Calibri Light" panose="020F0302020204030204" pitchFamily="34" charset="0"/>
              </a:rPr>
              <a:t>Post-Docs:</a:t>
            </a:r>
          </a:p>
          <a:p>
            <a:pPr lvl="1"/>
            <a:r>
              <a:rPr lang="en-US" sz="1800" dirty="0">
                <a:latin typeface="Calibri Light" panose="020F0302020204030204" pitchFamily="34" charset="0"/>
                <a:cs typeface="Calibri Light" panose="020F0302020204030204" pitchFamily="34" charset="0"/>
              </a:rPr>
              <a:t>Angela (not for long…)</a:t>
            </a:r>
          </a:p>
          <a:p>
            <a:pPr marL="187200" lvl="1" indent="0">
              <a:buNone/>
            </a:pPr>
            <a:endParaRPr lang="en-US" sz="1800" b="1" dirty="0">
              <a:latin typeface="Calibri Light" panose="020F0302020204030204" pitchFamily="34" charset="0"/>
              <a:cs typeface="Calibri Light" panose="020F0302020204030204" pitchFamily="34" charset="0"/>
            </a:endParaRPr>
          </a:p>
          <a:p>
            <a:pPr marL="187200" lvl="1" indent="0">
              <a:buNone/>
            </a:pPr>
            <a:r>
              <a:rPr lang="en-US" sz="1800" b="1" dirty="0">
                <a:latin typeface="Calibri Light" panose="020F0302020204030204" pitchFamily="34" charset="0"/>
                <a:cs typeface="Calibri Light" panose="020F0302020204030204" pitchFamily="34" charset="0"/>
              </a:rPr>
              <a:t>Students:</a:t>
            </a:r>
          </a:p>
          <a:p>
            <a:pPr lvl="1"/>
            <a:r>
              <a:rPr lang="en-US" sz="1800" dirty="0" err="1">
                <a:latin typeface="Calibri Light" panose="020F0302020204030204" pitchFamily="34" charset="0"/>
                <a:cs typeface="Calibri Light" panose="020F0302020204030204" pitchFamily="34" charset="0"/>
              </a:rPr>
              <a:t>Michail</a:t>
            </a:r>
            <a:r>
              <a:rPr lang="en-US" sz="1800" dirty="0">
                <a:latin typeface="Calibri Light" panose="020F0302020204030204" pitchFamily="34" charset="0"/>
                <a:cs typeface="Calibri Light" panose="020F0302020204030204" pitchFamily="34" charset="0"/>
              </a:rPr>
              <a:t> [100%]</a:t>
            </a:r>
          </a:p>
          <a:p>
            <a:pPr lvl="1"/>
            <a:r>
              <a:rPr lang="en-US" sz="1800" dirty="0">
                <a:latin typeface="Calibri Light" panose="020F0302020204030204" pitchFamily="34" charset="0"/>
                <a:cs typeface="Calibri Light" panose="020F0302020204030204" pitchFamily="34" charset="0"/>
              </a:rPr>
              <a:t>Bianca </a:t>
            </a:r>
            <a:r>
              <a:rPr lang="en-US" sz="1800" dirty="0" err="1">
                <a:latin typeface="Calibri Light" panose="020F0302020204030204" pitchFamily="34" charset="0"/>
                <a:cs typeface="Calibri Light" panose="020F0302020204030204" pitchFamily="34" charset="0"/>
              </a:rPr>
              <a:t>Veglia</a:t>
            </a:r>
            <a:r>
              <a:rPr lang="en-US" sz="1800" dirty="0"/>
              <a:t> (</a:t>
            </a:r>
            <a:r>
              <a:rPr lang="en-US" sz="1800" dirty="0">
                <a:latin typeface="Calibri Light" panose="020F0302020204030204" pitchFamily="34" charset="0"/>
                <a:cs typeface="Calibri Light" panose="020F0302020204030204" pitchFamily="34" charset="0"/>
              </a:rPr>
              <a:t>University of Liverpool, already half-way)</a:t>
            </a:r>
          </a:p>
          <a:p>
            <a:pPr lvl="1"/>
            <a:r>
              <a:rPr lang="en-US" sz="1800" dirty="0">
                <a:solidFill>
                  <a:srgbClr val="FF0000"/>
                </a:solidFill>
                <a:latin typeface="Calibri Light" panose="020F0302020204030204" pitchFamily="34" charset="0"/>
                <a:cs typeface="Calibri Light" panose="020F0302020204030204" pitchFamily="34" charset="0"/>
              </a:rPr>
              <a:t>New PhD student?</a:t>
            </a:r>
          </a:p>
          <a:p>
            <a:pPr lvl="1"/>
            <a:endParaRPr lang="en-US" sz="1800" dirty="0">
              <a:latin typeface="Calibri Light" panose="020F0302020204030204" pitchFamily="34" charset="0"/>
              <a:cs typeface="Calibri Light" panose="020F0302020204030204" pitchFamily="34" charset="0"/>
            </a:endParaRPr>
          </a:p>
        </p:txBody>
      </p:sp>
      <p:sp>
        <p:nvSpPr>
          <p:cNvPr id="3" name="Title 2">
            <a:extLst>
              <a:ext uri="{FF2B5EF4-FFF2-40B4-BE49-F238E27FC236}">
                <a16:creationId xmlns:a16="http://schemas.microsoft.com/office/drawing/2014/main" id="{ACDF6881-F6C3-A140-A71B-AFD8AA2F2433}"/>
              </a:ext>
            </a:extLst>
          </p:cNvPr>
          <p:cNvSpPr>
            <a:spLocks noGrp="1"/>
          </p:cNvSpPr>
          <p:nvPr>
            <p:ph type="title"/>
          </p:nvPr>
        </p:nvSpPr>
        <p:spPr>
          <a:xfrm>
            <a:off x="457200" y="350838"/>
            <a:ext cx="8229600" cy="715962"/>
          </a:xfrm>
        </p:spPr>
        <p:txBody>
          <a:bodyPr>
            <a:normAutofit fontScale="90000"/>
          </a:bodyPr>
          <a:lstStyle/>
          <a:p>
            <a:r>
              <a:rPr lang="en-GB" dirty="0">
                <a:latin typeface="Calibri Light" panose="020F0302020204030204" pitchFamily="34" charset="0"/>
                <a:cs typeface="Calibri Light" panose="020F0302020204030204" pitchFamily="34" charset="0"/>
              </a:rPr>
              <a:t>Resources for LEIR EC Studies</a:t>
            </a:r>
          </a:p>
        </p:txBody>
      </p:sp>
    </p:spTree>
    <p:extLst>
      <p:ext uri="{BB962C8B-B14F-4D97-AF65-F5344CB8AC3E}">
        <p14:creationId xmlns:p14="http://schemas.microsoft.com/office/powerpoint/2010/main" val="29898234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DF6A47E9-5624-AB46-B796-6A7FE3294794}"/>
              </a:ext>
            </a:extLst>
          </p:cNvPr>
          <p:cNvSpPr>
            <a:spLocks noGrp="1"/>
          </p:cNvSpPr>
          <p:nvPr>
            <p:ph type="title"/>
          </p:nvPr>
        </p:nvSpPr>
        <p:spPr>
          <a:xfrm>
            <a:off x="457200" y="427038"/>
            <a:ext cx="8229600" cy="715962"/>
          </a:xfrm>
        </p:spPr>
        <p:txBody>
          <a:bodyPr>
            <a:normAutofit fontScale="90000"/>
          </a:bodyPr>
          <a:lstStyle/>
          <a:p>
            <a:r>
              <a:rPr lang="en-GB" dirty="0">
                <a:latin typeface="Calibri Light" panose="020F0302020204030204" pitchFamily="34" charset="0"/>
                <a:cs typeface="Calibri Light" panose="020F0302020204030204" pitchFamily="34" charset="0"/>
              </a:rPr>
              <a:t>Conclusions and next steps</a:t>
            </a:r>
          </a:p>
        </p:txBody>
      </p:sp>
      <p:sp>
        <p:nvSpPr>
          <p:cNvPr id="5" name="Text Placeholder 1">
            <a:extLst>
              <a:ext uri="{FF2B5EF4-FFF2-40B4-BE49-F238E27FC236}">
                <a16:creationId xmlns:a16="http://schemas.microsoft.com/office/drawing/2014/main" id="{EECB1031-76A8-7843-A326-14314B367332}"/>
              </a:ext>
            </a:extLst>
          </p:cNvPr>
          <p:cNvSpPr>
            <a:spLocks noGrp="1"/>
          </p:cNvSpPr>
          <p:nvPr>
            <p:ph type="body" sz="quarter" idx="10"/>
          </p:nvPr>
        </p:nvSpPr>
        <p:spPr>
          <a:xfrm>
            <a:off x="228600" y="1600200"/>
            <a:ext cx="8686800" cy="4495800"/>
          </a:xfrm>
        </p:spPr>
        <p:txBody>
          <a:bodyPr>
            <a:normAutofit fontScale="92500" lnSpcReduction="10000"/>
          </a:bodyPr>
          <a:lstStyle/>
          <a:p>
            <a:pPr marL="187200" lvl="1" indent="0">
              <a:buNone/>
            </a:pPr>
            <a:r>
              <a:rPr lang="en" sz="1800" dirty="0"/>
              <a:t>We have simulation tools that allow us to simulate electron coolers</a:t>
            </a:r>
          </a:p>
          <a:p>
            <a:pPr marL="187200" lvl="1" indent="0">
              <a:buNone/>
            </a:pPr>
            <a:endParaRPr lang="en" sz="1800" dirty="0"/>
          </a:p>
          <a:p>
            <a:pPr marL="187200" lvl="1" indent="0">
              <a:buNone/>
            </a:pPr>
            <a:r>
              <a:rPr lang="en" sz="1800" dirty="0"/>
              <a:t>Initial benchmarks give expected results. Detailed studies can start.</a:t>
            </a:r>
          </a:p>
          <a:p>
            <a:pPr marL="187200" lvl="1" indent="0">
              <a:buNone/>
            </a:pPr>
            <a:endParaRPr lang="en" sz="1800" dirty="0"/>
          </a:p>
          <a:p>
            <a:pPr marL="187200" lvl="1" indent="0">
              <a:buNone/>
            </a:pPr>
            <a:r>
              <a:rPr lang="en" sz="1800" dirty="0"/>
              <a:t>We have performed many different measurements, but most of them haven’t yet been reproduced in simulations (mainly because of lack of resources). </a:t>
            </a:r>
          </a:p>
          <a:p>
            <a:pPr marL="187200" lvl="1" indent="0">
              <a:buNone/>
            </a:pPr>
            <a:endParaRPr lang="en" sz="1800" dirty="0"/>
          </a:p>
          <a:p>
            <a:pPr marL="187200" lvl="1" indent="0">
              <a:buNone/>
            </a:pPr>
            <a:r>
              <a:rPr lang="en" sz="1800" dirty="0"/>
              <a:t>Limited resources -&gt; we’ll need to </a:t>
            </a:r>
            <a:r>
              <a:rPr lang="en" sz="1800" dirty="0" err="1"/>
              <a:t>prioritise</a:t>
            </a:r>
            <a:r>
              <a:rPr lang="en" sz="1800" dirty="0"/>
              <a:t> studies, and possibly get some additional help.</a:t>
            </a:r>
          </a:p>
          <a:p>
            <a:pPr marL="187200" lvl="1" indent="0">
              <a:buNone/>
            </a:pPr>
            <a:endParaRPr lang="en" sz="1800" dirty="0"/>
          </a:p>
          <a:p>
            <a:pPr marL="187200" lvl="1" indent="0">
              <a:buNone/>
            </a:pPr>
            <a:r>
              <a:rPr lang="en" sz="1800" dirty="0"/>
              <a:t>We need to fully conclude on the cooler parameters that would best fit our observation (force, effect of currents, cooling maps, rise time), to be then safe to extrapolate to interesting cases (e.g. 150ms injection repetition rate vs 200ms presently used) .</a:t>
            </a:r>
          </a:p>
          <a:p>
            <a:pPr marL="187200" lvl="1" indent="0">
              <a:buNone/>
            </a:pPr>
            <a:endParaRPr lang="en" sz="1800" dirty="0">
              <a:latin typeface="Calibri Light" panose="020F0302020204030204" pitchFamily="34" charset="0"/>
              <a:cs typeface="Calibri Light" panose="020F0302020204030204" pitchFamily="34" charset="0"/>
            </a:endParaRPr>
          </a:p>
          <a:p>
            <a:pPr marL="187200" lvl="1" indent="0">
              <a:buNone/>
            </a:pPr>
            <a:r>
              <a:rPr lang="en" sz="1800" dirty="0">
                <a:latin typeface="Calibri Light" panose="020F0302020204030204" pitchFamily="34" charset="0"/>
                <a:cs typeface="Calibri Light" panose="020F0302020204030204" pitchFamily="34" charset="0"/>
              </a:rPr>
              <a:t>T</a:t>
            </a:r>
            <a:r>
              <a:rPr lang="en-US" sz="1800" dirty="0">
                <a:latin typeface="Calibri Light" panose="020F0302020204030204" pitchFamily="34" charset="0"/>
                <a:cs typeface="Calibri Light" panose="020F0302020204030204" pitchFamily="34" charset="0"/>
              </a:rPr>
              <a:t>h</a:t>
            </a:r>
            <a:r>
              <a:rPr lang="en" sz="1800" dirty="0">
                <a:latin typeface="Calibri Light" panose="020F0302020204030204" pitchFamily="34" charset="0"/>
                <a:cs typeface="Calibri Light" panose="020F0302020204030204" pitchFamily="34" charset="0"/>
              </a:rPr>
              <a:t>e co</a:t>
            </a:r>
            <a:r>
              <a:rPr lang="en" sz="1800" dirty="0"/>
              <a:t>de can be used for ELENA and AD.</a:t>
            </a:r>
          </a:p>
          <a:p>
            <a:pPr marL="187200" lvl="1" indent="0">
              <a:buNone/>
            </a:pPr>
            <a:endParaRPr lang="en" sz="1800" dirty="0">
              <a:latin typeface="Calibri Light" panose="020F0302020204030204" pitchFamily="34" charset="0"/>
              <a:cs typeface="Calibri Light" panose="020F0302020204030204" pitchFamily="34" charset="0"/>
            </a:endParaRPr>
          </a:p>
          <a:p>
            <a:pPr marL="187200" lvl="1" indent="0">
              <a:buNone/>
            </a:pPr>
            <a:r>
              <a:rPr lang="en" sz="1800" dirty="0"/>
              <a:t>With some extensions, also for Electron lenses.</a:t>
            </a:r>
            <a:endParaRPr lang="en-US" sz="1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812065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8600" y="1495100"/>
            <a:ext cx="8686800" cy="4753300"/>
          </a:xfrm>
        </p:spPr>
        <p:txBody>
          <a:bodyPr>
            <a:noAutofit/>
          </a:bodyPr>
          <a:lstStyle/>
          <a:p>
            <a:pPr marL="0" indent="0">
              <a:buNone/>
            </a:pPr>
            <a:r>
              <a:rPr lang="en-US" sz="1800" b="0" dirty="0">
                <a:latin typeface="Calibri Light" panose="020F0302020204030204" pitchFamily="34" charset="0"/>
                <a:cs typeface="Calibri Light" panose="020F0302020204030204" pitchFamily="34" charset="0"/>
              </a:rPr>
              <a:t>The Electron Cooler is essential for LEIR operation, but it’s complex and with limited diagnostics </a:t>
            </a:r>
            <a:r>
              <a:rPr lang="en-US" sz="1800" b="0" dirty="0">
                <a:latin typeface="Calibri Light" panose="020F0302020204030204" pitchFamily="34" charset="0"/>
                <a:cs typeface="Calibri Light" panose="020F0302020204030204" pitchFamily="34" charset="0"/>
                <a:sym typeface="Wingdings"/>
              </a:rPr>
              <a:t> instead characterized by studying the effects on ion beam</a:t>
            </a:r>
            <a:endParaRPr lang="en-US" sz="1800" b="0" dirty="0">
              <a:latin typeface="Calibri Light" panose="020F0302020204030204" pitchFamily="34" charset="0"/>
              <a:cs typeface="Calibri Light" panose="020F0302020204030204" pitchFamily="34" charset="0"/>
            </a:endParaRPr>
          </a:p>
          <a:p>
            <a:pPr marL="0" indent="0">
              <a:buNone/>
            </a:pPr>
            <a:r>
              <a:rPr lang="en-US" sz="1800" dirty="0"/>
              <a:t>We want to use simulation tools and dedicated experiments to understand the performance limitations and overcome them.</a:t>
            </a:r>
          </a:p>
          <a:p>
            <a:pPr marL="0" indent="0">
              <a:buNone/>
            </a:pPr>
            <a:r>
              <a:rPr lang="en-US" sz="1800" b="0" dirty="0">
                <a:latin typeface="Calibri Light" panose="020F0302020204030204" pitchFamily="34" charset="0"/>
                <a:cs typeface="Calibri Light" panose="020F0302020204030204" pitchFamily="34" charset="0"/>
              </a:rPr>
              <a:t>Not many “simple” codes either</a:t>
            </a:r>
            <a:r>
              <a:rPr lang="is-IS" sz="1800" b="0" dirty="0">
                <a:latin typeface="Calibri Light" panose="020F0302020204030204" pitchFamily="34" charset="0"/>
                <a:cs typeface="Calibri Light" panose="020F0302020204030204" pitchFamily="34" charset="0"/>
              </a:rPr>
              <a:t>… measurements to </a:t>
            </a:r>
            <a:r>
              <a:rPr lang="is-IS" sz="1800" dirty="0"/>
              <a:t>benchmark</a:t>
            </a:r>
            <a:r>
              <a:rPr lang="en-US" sz="1800" b="0" dirty="0">
                <a:latin typeface="Calibri Light" panose="020F0302020204030204" pitchFamily="34" charset="0"/>
                <a:cs typeface="Calibri Light" panose="020F0302020204030204" pitchFamily="34" charset="0"/>
              </a:rPr>
              <a:t> the newly developed Electron Cooling module of the code RF-Track.</a:t>
            </a:r>
          </a:p>
          <a:p>
            <a:pPr marL="0" indent="0">
              <a:buNone/>
            </a:pPr>
            <a:endParaRPr lang="en-US" sz="1800" dirty="0"/>
          </a:p>
          <a:p>
            <a:pPr marL="0" indent="0">
              <a:buNone/>
            </a:pPr>
            <a:r>
              <a:rPr lang="en-US" sz="1800" dirty="0"/>
              <a:t>NB, DG, ASH, MZ, BV, JRL and myself,</a:t>
            </a:r>
            <a:r>
              <a:rPr lang="en-US" sz="1800" b="0" dirty="0">
                <a:latin typeface="Calibri Light" panose="020F0302020204030204" pitchFamily="34" charset="0"/>
                <a:cs typeface="Calibri Light" panose="020F0302020204030204" pitchFamily="34" charset="0"/>
              </a:rPr>
              <a:t> started a series of meetings  on “Beam Dynamics and Electron Cooling”, now part of this project</a:t>
            </a:r>
            <a:br>
              <a:rPr lang="en-US" sz="1800" b="0" dirty="0">
                <a:latin typeface="Calibri Light" panose="020F0302020204030204" pitchFamily="34" charset="0"/>
                <a:cs typeface="Calibri Light" panose="020F0302020204030204" pitchFamily="34" charset="0"/>
              </a:rPr>
            </a:br>
            <a:r>
              <a:rPr lang="en-US" sz="1800" b="0" dirty="0">
                <a:latin typeface="Calibri Light" panose="020F0302020204030204" pitchFamily="34" charset="0"/>
                <a:cs typeface="Calibri Light" panose="020F0302020204030204" pitchFamily="34" charset="0"/>
                <a:hlinkClick r:id="rId3"/>
              </a:rPr>
              <a:t>https://indico.cern.ch/category/10717/</a:t>
            </a:r>
            <a:endParaRPr lang="en-US" sz="1800" b="0" dirty="0">
              <a:latin typeface="Calibri Light" panose="020F0302020204030204" pitchFamily="34" charset="0"/>
              <a:cs typeface="Calibri Light" panose="020F0302020204030204" pitchFamily="34" charset="0"/>
            </a:endParaRPr>
          </a:p>
        </p:txBody>
      </p:sp>
      <p:sp>
        <p:nvSpPr>
          <p:cNvPr id="3" name="Title 2"/>
          <p:cNvSpPr>
            <a:spLocks noGrp="1"/>
          </p:cNvSpPr>
          <p:nvPr>
            <p:ph type="title"/>
          </p:nvPr>
        </p:nvSpPr>
        <p:spPr>
          <a:xfrm>
            <a:off x="660748" y="8586"/>
            <a:ext cx="7822504" cy="1001560"/>
          </a:xfrm>
        </p:spPr>
        <p:txBody>
          <a:bodyPr/>
          <a:lstStyle/>
          <a:p>
            <a:r>
              <a:rPr lang="en-US" dirty="0">
                <a:latin typeface="Calibri Light" panose="020F0302020204030204" pitchFamily="34" charset="0"/>
                <a:cs typeface="Calibri Light" panose="020F0302020204030204" pitchFamily="34" charset="0"/>
              </a:rPr>
              <a:t>Cooling at LEIR</a:t>
            </a:r>
          </a:p>
        </p:txBody>
      </p:sp>
    </p:spTree>
    <p:extLst>
      <p:ext uri="{BB962C8B-B14F-4D97-AF65-F5344CB8AC3E}">
        <p14:creationId xmlns:p14="http://schemas.microsoft.com/office/powerpoint/2010/main" val="201330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a:latin typeface="Calibri Light" panose="020F0302020204030204" pitchFamily="34" charset="0"/>
                <a:cs typeface="Calibri Light" panose="020F0302020204030204" pitchFamily="34" charset="0"/>
              </a:rPr>
              <a:t>Outline of this presentation</a:t>
            </a:r>
          </a:p>
        </p:txBody>
      </p:sp>
      <p:sp>
        <p:nvSpPr>
          <p:cNvPr id="3" name="Content Placeholder 2"/>
          <p:cNvSpPr>
            <a:spLocks noGrp="1"/>
          </p:cNvSpPr>
          <p:nvPr>
            <p:ph idx="1"/>
          </p:nvPr>
        </p:nvSpPr>
        <p:spPr>
          <a:xfrm>
            <a:off x="228600" y="1355725"/>
            <a:ext cx="8915400" cy="4359275"/>
          </a:xfrm>
        </p:spPr>
        <p:txBody>
          <a:bodyPr>
            <a:normAutofit fontScale="92500" lnSpcReduction="20000"/>
          </a:bodyPr>
          <a:lstStyle/>
          <a:p>
            <a:pPr marL="514350" indent="-514350">
              <a:buFont typeface="+mj-lt"/>
              <a:buAutoNum type="arabicPeriod"/>
            </a:pPr>
            <a:r>
              <a:rPr lang="en-US" dirty="0">
                <a:latin typeface="Calibri Light" panose="020F0302020204030204" pitchFamily="34" charset="0"/>
                <a:cs typeface="Calibri Light" panose="020F0302020204030204" pitchFamily="34" charset="0"/>
              </a:rPr>
              <a:t>Theory and simulations</a:t>
            </a:r>
          </a:p>
          <a:p>
            <a:pPr lvl="1"/>
            <a:r>
              <a:rPr lang="en-US" dirty="0">
                <a:latin typeface="Calibri Light" panose="020F0302020204030204" pitchFamily="34" charset="0"/>
                <a:cs typeface="Calibri Light" panose="020F0302020204030204" pitchFamily="34" charset="0"/>
              </a:rPr>
              <a:t>New ideas, new code [ AL ]</a:t>
            </a:r>
          </a:p>
          <a:p>
            <a:pPr lvl="1"/>
            <a:r>
              <a:rPr lang="en-US" dirty="0">
                <a:latin typeface="Calibri Light" panose="020F0302020204030204" pitchFamily="34" charset="0"/>
                <a:cs typeface="Calibri Light" panose="020F0302020204030204" pitchFamily="34" charset="0"/>
              </a:rPr>
              <a:t>Benchmark against other codes [ BV ]</a:t>
            </a:r>
          </a:p>
          <a:p>
            <a:pPr lvl="1"/>
            <a:r>
              <a:rPr lang="en-US" dirty="0">
                <a:latin typeface="Calibri Light" panose="020F0302020204030204" pitchFamily="34" charset="0"/>
                <a:cs typeface="Calibri Light" panose="020F0302020204030204" pitchFamily="34" charset="0"/>
              </a:rPr>
              <a:t>Benchmark against measurements [ AL, NB, DG ]</a:t>
            </a:r>
          </a:p>
          <a:p>
            <a:pPr marL="914400" lvl="2" indent="0">
              <a:buNone/>
            </a:pPr>
            <a:endParaRPr lang="en-US" dirty="0">
              <a:latin typeface="Calibri Light" panose="020F0302020204030204" pitchFamily="34" charset="0"/>
              <a:cs typeface="Calibri Light" panose="020F0302020204030204" pitchFamily="34" charset="0"/>
            </a:endParaRPr>
          </a:p>
          <a:p>
            <a:pPr marL="514350" indent="-514350">
              <a:buFont typeface="+mj-lt"/>
              <a:buAutoNum type="arabicPeriod"/>
            </a:pPr>
            <a:r>
              <a:rPr lang="en-US" dirty="0">
                <a:latin typeface="Calibri Light" panose="020F0302020204030204" pitchFamily="34" charset="0"/>
                <a:cs typeface="Calibri Light" panose="020F0302020204030204" pitchFamily="34" charset="0"/>
              </a:rPr>
              <a:t>New studies to be performed</a:t>
            </a:r>
          </a:p>
          <a:p>
            <a:pPr marL="914400" lvl="1" indent="-514350"/>
            <a:r>
              <a:rPr lang="en-US" dirty="0">
                <a:latin typeface="Calibri Light" panose="020F0302020204030204" pitchFamily="34" charset="0"/>
                <a:cs typeface="Calibri Light" panose="020F0302020204030204" pitchFamily="34" charset="0"/>
              </a:rPr>
              <a:t>Simulation work</a:t>
            </a:r>
          </a:p>
          <a:p>
            <a:pPr marL="914400" lvl="1" indent="-514350"/>
            <a:r>
              <a:rPr lang="en-US" dirty="0">
                <a:latin typeface="Calibri Light" panose="020F0302020204030204" pitchFamily="34" charset="0"/>
                <a:cs typeface="Calibri Light" panose="020F0302020204030204" pitchFamily="34" charset="0"/>
              </a:rPr>
              <a:t>Code development</a:t>
            </a:r>
          </a:p>
          <a:p>
            <a:pPr marL="971550" lvl="1" indent="-514350">
              <a:buFont typeface="+mj-lt"/>
              <a:buAutoNum type="arabicPeriod"/>
            </a:pPr>
            <a:endParaRPr lang="en-US" dirty="0">
              <a:latin typeface="Calibri Light" panose="020F0302020204030204" pitchFamily="34" charset="0"/>
              <a:cs typeface="Calibri Light" panose="020F0302020204030204" pitchFamily="34" charset="0"/>
            </a:endParaRPr>
          </a:p>
          <a:p>
            <a:pPr marL="514350" indent="-514350">
              <a:buFont typeface="+mj-lt"/>
              <a:buAutoNum type="arabicPeriod"/>
            </a:pPr>
            <a:r>
              <a:rPr lang="en-US" dirty="0">
                <a:latin typeface="Calibri Light" panose="020F0302020204030204" pitchFamily="34" charset="0"/>
                <a:cs typeface="Calibri Light" panose="020F0302020204030204" pitchFamily="34" charset="0"/>
              </a:rPr>
              <a:t>Resources available</a:t>
            </a:r>
          </a:p>
        </p:txBody>
      </p:sp>
      <p:sp>
        <p:nvSpPr>
          <p:cNvPr id="4" name="Slide Number Placeholder 3"/>
          <p:cNvSpPr>
            <a:spLocks noGrp="1"/>
          </p:cNvSpPr>
          <p:nvPr>
            <p:ph type="sldNum" sz="quarter" idx="12"/>
          </p:nvPr>
        </p:nvSpPr>
        <p:spPr/>
        <p:txBody>
          <a:bodyPr/>
          <a:lstStyle/>
          <a:p>
            <a:fld id="{1E73F656-499C-4D5C-80E6-A4E7B1EBEDE9}" type="slidenum">
              <a:rPr lang="en-US" smtClean="0"/>
              <a:t>3</a:t>
            </a:fld>
            <a:endParaRPr lang="en-US"/>
          </a:p>
        </p:txBody>
      </p:sp>
      <p:sp>
        <p:nvSpPr>
          <p:cNvPr id="5" name="Footer Placeholder 4">
            <a:extLst>
              <a:ext uri="{FF2B5EF4-FFF2-40B4-BE49-F238E27FC236}">
                <a16:creationId xmlns:a16="http://schemas.microsoft.com/office/drawing/2014/main" id="{D983AA82-2EDD-E040-8E43-37E31CBC7C71}"/>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38281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D0572-30F1-CE46-8E31-A190C5959903}"/>
              </a:ext>
            </a:extLst>
          </p:cNvPr>
          <p:cNvSpPr>
            <a:spLocks noGrp="1"/>
          </p:cNvSpPr>
          <p:nvPr>
            <p:ph type="title"/>
          </p:nvPr>
        </p:nvSpPr>
        <p:spPr>
          <a:xfrm>
            <a:off x="457200" y="34344"/>
            <a:ext cx="8229600" cy="1143000"/>
          </a:xfrm>
        </p:spPr>
        <p:txBody>
          <a:bodyPr/>
          <a:lstStyle/>
          <a:p>
            <a:r>
              <a:rPr lang="en-GB" dirty="0">
                <a:latin typeface="Calibri Light" panose="020F0302020204030204" pitchFamily="34" charset="0"/>
                <a:cs typeface="Calibri Light" panose="020F0302020204030204" pitchFamily="34" charset="0"/>
              </a:rPr>
              <a:t>EC: Theory and simulation</a:t>
            </a:r>
          </a:p>
        </p:txBody>
      </p:sp>
      <p:sp>
        <p:nvSpPr>
          <p:cNvPr id="3" name="Content Placeholder 2">
            <a:extLst>
              <a:ext uri="{FF2B5EF4-FFF2-40B4-BE49-F238E27FC236}">
                <a16:creationId xmlns:a16="http://schemas.microsoft.com/office/drawing/2014/main" id="{DA228E80-A07F-5B4A-A60F-E43AA4610DD2}"/>
              </a:ext>
            </a:extLst>
          </p:cNvPr>
          <p:cNvSpPr>
            <a:spLocks noGrp="1"/>
          </p:cNvSpPr>
          <p:nvPr>
            <p:ph idx="1"/>
          </p:nvPr>
        </p:nvSpPr>
        <p:spPr>
          <a:xfrm>
            <a:off x="342900" y="1219200"/>
            <a:ext cx="8458200" cy="4800600"/>
          </a:xfrm>
        </p:spPr>
        <p:txBody>
          <a:bodyPr>
            <a:noAutofit/>
          </a:bodyPr>
          <a:lstStyle/>
          <a:p>
            <a:pPr marL="0" indent="0">
              <a:buNone/>
            </a:pPr>
            <a:r>
              <a:rPr lang="en-GB" sz="1600" u="sng" dirty="0">
                <a:latin typeface="Calibri Light" panose="020F0302020204030204" pitchFamily="34" charset="0"/>
                <a:cs typeface="Calibri Light" panose="020F0302020204030204" pitchFamily="34" charset="0"/>
              </a:rPr>
              <a:t>Physics of electron cooling</a:t>
            </a:r>
            <a:r>
              <a:rPr lang="en-GB" sz="1600" dirty="0">
                <a:latin typeface="Calibri Light" panose="020F0302020204030204" pitchFamily="34" charset="0"/>
                <a:cs typeface="Calibri Light" panose="020F0302020204030204" pitchFamily="34" charset="0"/>
              </a:rPr>
              <a:t>:</a:t>
            </a:r>
          </a:p>
          <a:p>
            <a:r>
              <a:rPr lang="en-GB" sz="1600" dirty="0">
                <a:latin typeface="Calibri Light" panose="020F0302020204030204" pitchFamily="34" charset="0"/>
                <a:cs typeface="Calibri Light" panose="020F0302020204030204" pitchFamily="34" charset="0"/>
              </a:rPr>
              <a:t>Some good references are in my previous </a:t>
            </a:r>
            <a:r>
              <a:rPr lang="en-GB" sz="1600" dirty="0">
                <a:latin typeface="Calibri Light" panose="020F0302020204030204" pitchFamily="34" charset="0"/>
                <a:cs typeface="Calibri Light" panose="020F0302020204030204" pitchFamily="34" charset="0"/>
                <a:hlinkClick r:id="rId3"/>
              </a:rPr>
              <a:t>presentations</a:t>
            </a:r>
            <a:endParaRPr lang="en-GB" sz="1600" dirty="0">
              <a:latin typeface="Calibri Light" panose="020F0302020204030204" pitchFamily="34" charset="0"/>
              <a:cs typeface="Calibri Light" panose="020F0302020204030204" pitchFamily="34" charset="0"/>
            </a:endParaRPr>
          </a:p>
          <a:p>
            <a:endParaRPr lang="en-GB" sz="1600" dirty="0">
              <a:latin typeface="Calibri Light" panose="020F0302020204030204" pitchFamily="34" charset="0"/>
              <a:cs typeface="Calibri Light" panose="020F0302020204030204" pitchFamily="34" charset="0"/>
            </a:endParaRPr>
          </a:p>
          <a:p>
            <a:pPr marL="0" indent="0">
              <a:buNone/>
            </a:pPr>
            <a:r>
              <a:rPr lang="en-GB" sz="1600" u="sng" dirty="0">
                <a:latin typeface="Calibri Light" panose="020F0302020204030204" pitchFamily="34" charset="0"/>
                <a:cs typeface="Calibri Light" panose="020F0302020204030204" pitchFamily="34" charset="0"/>
              </a:rPr>
              <a:t>Two aspects are important</a:t>
            </a:r>
            <a:r>
              <a:rPr lang="en-GB" sz="1600" dirty="0">
                <a:latin typeface="Calibri Light" panose="020F0302020204030204" pitchFamily="34" charset="0"/>
                <a:cs typeface="Calibri Light" panose="020F0302020204030204" pitchFamily="34" charset="0"/>
              </a:rPr>
              <a:t>:</a:t>
            </a:r>
          </a:p>
          <a:p>
            <a:pPr>
              <a:buFont typeface="+mj-lt"/>
              <a:buAutoNum type="arabicPeriod"/>
            </a:pPr>
            <a:r>
              <a:rPr lang="en-GB" sz="1600" dirty="0">
                <a:latin typeface="Calibri Light" panose="020F0302020204030204" pitchFamily="34" charset="0"/>
                <a:cs typeface="Calibri Light" panose="020F0302020204030204" pitchFamily="34" charset="0"/>
              </a:rPr>
              <a:t>Model of the binary cooling force: “single ion – many electrons”</a:t>
            </a:r>
          </a:p>
          <a:p>
            <a:pPr>
              <a:buFont typeface="+mj-lt"/>
              <a:buAutoNum type="arabicPeriod"/>
            </a:pPr>
            <a:r>
              <a:rPr lang="en-GB" sz="1600" dirty="0">
                <a:latin typeface="Calibri Light" panose="020F0302020204030204" pitchFamily="34" charset="0"/>
                <a:cs typeface="Calibri Light" panose="020F0302020204030204" pitchFamily="34" charset="0"/>
              </a:rPr>
              <a:t>Inclusion of the electrons’ thermal effects</a:t>
            </a:r>
          </a:p>
          <a:p>
            <a:pPr marL="0" indent="0">
              <a:buNone/>
            </a:pPr>
            <a:r>
              <a:rPr lang="en-GB" sz="1600" dirty="0">
                <a:latin typeface="Calibri Light" panose="020F0302020204030204" pitchFamily="34" charset="0"/>
                <a:cs typeface="Calibri Light" panose="020F0302020204030204" pitchFamily="34" charset="0"/>
              </a:rPr>
              <a:t>Example of “single ion – many electrons” cooling force: </a:t>
            </a:r>
            <a:br>
              <a:rPr lang="en-GB" sz="1600" dirty="0">
                <a:latin typeface="Calibri Light" panose="020F0302020204030204" pitchFamily="34" charset="0"/>
                <a:cs typeface="Calibri Light" panose="020F0302020204030204" pitchFamily="34" charset="0"/>
              </a:rPr>
            </a:br>
            <a:r>
              <a:rPr lang="en-GB" sz="1600" dirty="0">
                <a:latin typeface="Calibri Light" panose="020F0302020204030204" pitchFamily="34" charset="0"/>
                <a:cs typeface="Calibri Light" panose="020F0302020204030204" pitchFamily="34" charset="0"/>
              </a:rPr>
              <a:t>V.V. </a:t>
            </a:r>
            <a:r>
              <a:rPr lang="en-GB" sz="1600" dirty="0" err="1">
                <a:latin typeface="Calibri Light" panose="020F0302020204030204" pitchFamily="34" charset="0"/>
                <a:cs typeface="Calibri Light" panose="020F0302020204030204" pitchFamily="34" charset="0"/>
              </a:rPr>
              <a:t>Parkhomchuk</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Nucl</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Instrum</a:t>
            </a:r>
            <a:r>
              <a:rPr lang="en-GB" sz="1600" dirty="0">
                <a:latin typeface="Calibri Light" panose="020F0302020204030204" pitchFamily="34" charset="0"/>
                <a:cs typeface="Calibri Light" panose="020F0302020204030204" pitchFamily="34" charset="0"/>
              </a:rPr>
              <a:t>. Meth. Phys. Res. A 441, 9 (2000)</a:t>
            </a:r>
          </a:p>
          <a:p>
            <a:endParaRPr lang="en-GB" sz="1600" dirty="0">
              <a:latin typeface="Calibri Light" panose="020F0302020204030204" pitchFamily="34" charset="0"/>
              <a:cs typeface="Calibri Light" panose="020F0302020204030204" pitchFamily="34" charset="0"/>
            </a:endParaRPr>
          </a:p>
          <a:p>
            <a:endParaRPr lang="en-GB" sz="1600" dirty="0">
              <a:latin typeface="Calibri Light" panose="020F0302020204030204" pitchFamily="34" charset="0"/>
              <a:cs typeface="Calibri Light" panose="020F0302020204030204" pitchFamily="34" charset="0"/>
            </a:endParaRPr>
          </a:p>
          <a:p>
            <a:pPr marL="0" indent="0">
              <a:buNone/>
            </a:pPr>
            <a:endParaRPr lang="en-GB" sz="1600" dirty="0">
              <a:latin typeface="Calibri Light" panose="020F0302020204030204" pitchFamily="34" charset="0"/>
              <a:cs typeface="Calibri Light" panose="020F0302020204030204" pitchFamily="34" charset="0"/>
            </a:endParaRPr>
          </a:p>
          <a:p>
            <a:pPr marL="0" indent="0">
              <a:buNone/>
            </a:pPr>
            <a:endParaRPr lang="en-GB" sz="1600" u="sng" dirty="0">
              <a:latin typeface="Calibri Light" panose="020F0302020204030204" pitchFamily="34" charset="0"/>
              <a:cs typeface="Calibri Light" panose="020F0302020204030204" pitchFamily="34" charset="0"/>
            </a:endParaRPr>
          </a:p>
          <a:p>
            <a:pPr marL="0" indent="0">
              <a:buNone/>
            </a:pPr>
            <a:endParaRPr lang="en-GB" sz="1600" u="sng" dirty="0">
              <a:latin typeface="Calibri Light" panose="020F0302020204030204" pitchFamily="34" charset="0"/>
              <a:cs typeface="Calibri Light" panose="020F0302020204030204" pitchFamily="34" charset="0"/>
            </a:endParaRPr>
          </a:p>
          <a:p>
            <a:pPr marL="0" indent="0">
              <a:buNone/>
            </a:pPr>
            <a:r>
              <a:rPr lang="en-GB" sz="1600" u="sng" dirty="0">
                <a:latin typeface="Calibri Light" panose="020F0302020204030204" pitchFamily="34" charset="0"/>
                <a:cs typeface="Calibri Light" panose="020F0302020204030204" pitchFamily="34" charset="0"/>
              </a:rPr>
              <a:t>The new code (RF-Track) implements</a:t>
            </a:r>
            <a:r>
              <a:rPr lang="en-GB" sz="1600" dirty="0">
                <a:latin typeface="Calibri Light" panose="020F0302020204030204" pitchFamily="34" charset="0"/>
                <a:cs typeface="Calibri Light" panose="020F0302020204030204" pitchFamily="34" charset="0"/>
              </a:rPr>
              <a:t>:</a:t>
            </a:r>
          </a:p>
          <a:p>
            <a:pPr marL="571500" indent="-514350"/>
            <a:r>
              <a:rPr lang="en-GB" sz="1600" dirty="0">
                <a:latin typeface="Calibri Light" panose="020F0302020204030204" pitchFamily="34" charset="0"/>
                <a:cs typeface="Calibri Light" panose="020F0302020204030204" pitchFamily="34" charset="0"/>
              </a:rPr>
              <a:t>A sound theoretical model of the binary cooling force</a:t>
            </a:r>
          </a:p>
          <a:p>
            <a:pPr marL="571500" indent="-514350"/>
            <a:r>
              <a:rPr lang="en-GB" sz="1600" dirty="0">
                <a:latin typeface="Calibri Light" panose="020F0302020204030204" pitchFamily="34" charset="0"/>
                <a:cs typeface="Calibri Light" panose="020F0302020204030204" pitchFamily="34" charset="0"/>
              </a:rPr>
              <a:t>A virtually exact integration of the electrons’ thermal effects</a:t>
            </a:r>
          </a:p>
        </p:txBody>
      </p:sp>
      <p:sp>
        <p:nvSpPr>
          <p:cNvPr id="4" name="Slide Number Placeholder 3">
            <a:extLst>
              <a:ext uri="{FF2B5EF4-FFF2-40B4-BE49-F238E27FC236}">
                <a16:creationId xmlns:a16="http://schemas.microsoft.com/office/drawing/2014/main" id="{C0068526-69FA-764A-816C-A30E1426DCCA}"/>
              </a:ext>
            </a:extLst>
          </p:cNvPr>
          <p:cNvSpPr>
            <a:spLocks noGrp="1"/>
          </p:cNvSpPr>
          <p:nvPr>
            <p:ph type="sldNum" sz="quarter" idx="12"/>
          </p:nvPr>
        </p:nvSpPr>
        <p:spPr/>
        <p:txBody>
          <a:bodyPr/>
          <a:lstStyle/>
          <a:p>
            <a:fld id="{1E73F656-499C-4D5C-80E6-A4E7B1EBEDE9}" type="slidenum">
              <a:rPr lang="en-US" smtClean="0"/>
              <a:t>4</a:t>
            </a:fld>
            <a:endParaRPr lang="en-US"/>
          </a:p>
        </p:txBody>
      </p:sp>
      <p:pic>
        <p:nvPicPr>
          <p:cNvPr id="5" name="Picture 4">
            <a:extLst>
              <a:ext uri="{FF2B5EF4-FFF2-40B4-BE49-F238E27FC236}">
                <a16:creationId xmlns:a16="http://schemas.microsoft.com/office/drawing/2014/main" id="{956CC62F-CA68-7944-9985-FC8951E92FEE}"/>
              </a:ext>
            </a:extLst>
          </p:cNvPr>
          <p:cNvPicPr>
            <a:picLocks noChangeAspect="1"/>
          </p:cNvPicPr>
          <p:nvPr/>
        </p:nvPicPr>
        <p:blipFill>
          <a:blip r:embed="rId4"/>
          <a:stretch>
            <a:fillRect/>
          </a:stretch>
        </p:blipFill>
        <p:spPr>
          <a:xfrm>
            <a:off x="1069486" y="3793349"/>
            <a:ext cx="7005028" cy="854851"/>
          </a:xfrm>
          <a:prstGeom prst="rect">
            <a:avLst/>
          </a:prstGeom>
          <a:ln>
            <a:solidFill>
              <a:schemeClr val="tx1">
                <a:lumMod val="50000"/>
                <a:lumOff val="50000"/>
              </a:schemeClr>
            </a:solidFill>
          </a:ln>
        </p:spPr>
      </p:pic>
      <p:sp>
        <p:nvSpPr>
          <p:cNvPr id="6" name="Footer Placeholder 5">
            <a:extLst>
              <a:ext uri="{FF2B5EF4-FFF2-40B4-BE49-F238E27FC236}">
                <a16:creationId xmlns:a16="http://schemas.microsoft.com/office/drawing/2014/main" id="{B07876A6-7340-914A-9673-C4F7ED428F2D}"/>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13039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41D8C-1A78-0F4C-8388-1E711F92B1B7}"/>
              </a:ext>
            </a:extLst>
          </p:cNvPr>
          <p:cNvSpPr>
            <a:spLocks noGrp="1"/>
          </p:cNvSpPr>
          <p:nvPr>
            <p:ph type="title"/>
          </p:nvPr>
        </p:nvSpPr>
        <p:spPr/>
        <p:txBody>
          <a:bodyPr>
            <a:normAutofit fontScale="90000"/>
          </a:bodyPr>
          <a:lstStyle/>
          <a:p>
            <a:r>
              <a:rPr lang="en-GB" dirty="0">
                <a:latin typeface="Calibri Light" panose="020F0302020204030204" pitchFamily="34" charset="0"/>
                <a:cs typeface="Calibri Light" panose="020F0302020204030204" pitchFamily="34" charset="0"/>
              </a:rPr>
              <a:t>RF-Track simulation: </a:t>
            </a:r>
            <a:br>
              <a:rPr lang="en-GB" dirty="0">
                <a:latin typeface="Calibri Light" panose="020F0302020204030204" pitchFamily="34" charset="0"/>
                <a:cs typeface="Calibri Light" panose="020F0302020204030204" pitchFamily="34" charset="0"/>
              </a:rPr>
            </a:br>
            <a:r>
              <a:rPr lang="en-GB" dirty="0">
                <a:latin typeface="Calibri Light" panose="020F0302020204030204" pitchFamily="34" charset="0"/>
                <a:cs typeface="Calibri Light" panose="020F0302020204030204" pitchFamily="34" charset="0"/>
              </a:rPr>
              <a:t>Hybrid-Kinetic Model</a:t>
            </a:r>
          </a:p>
        </p:txBody>
      </p:sp>
      <p:sp>
        <p:nvSpPr>
          <p:cNvPr id="3" name="Content Placeholder 2">
            <a:extLst>
              <a:ext uri="{FF2B5EF4-FFF2-40B4-BE49-F238E27FC236}">
                <a16:creationId xmlns:a16="http://schemas.microsoft.com/office/drawing/2014/main" id="{67AB5934-C12F-E846-B4EA-D64534D5507C}"/>
              </a:ext>
            </a:extLst>
          </p:cNvPr>
          <p:cNvSpPr>
            <a:spLocks noGrp="1"/>
          </p:cNvSpPr>
          <p:nvPr>
            <p:ph idx="1"/>
          </p:nvPr>
        </p:nvSpPr>
        <p:spPr>
          <a:xfrm>
            <a:off x="457200" y="1981200"/>
            <a:ext cx="8229600" cy="3962400"/>
          </a:xfrm>
        </p:spPr>
        <p:txBody>
          <a:bodyPr>
            <a:normAutofit fontScale="70000" lnSpcReduction="20000"/>
          </a:bodyPr>
          <a:lstStyle/>
          <a:p>
            <a:pPr>
              <a:lnSpc>
                <a:spcPct val="120000"/>
              </a:lnSpc>
            </a:pPr>
            <a:r>
              <a:rPr lang="en-GB" b="1" dirty="0">
                <a:latin typeface="Calibri Light" panose="020F0302020204030204" pitchFamily="34" charset="0"/>
                <a:cs typeface="Calibri Light" panose="020F0302020204030204" pitchFamily="34" charset="0"/>
              </a:rPr>
              <a:t>Full 6D multi-particle ion simulation + electron plasma</a:t>
            </a:r>
          </a:p>
          <a:p>
            <a:pPr>
              <a:lnSpc>
                <a:spcPct val="120000"/>
              </a:lnSpc>
            </a:pPr>
            <a:endParaRPr lang="en-GB" dirty="0">
              <a:latin typeface="Calibri Light" panose="020F0302020204030204" pitchFamily="34" charset="0"/>
              <a:cs typeface="Calibri Light" panose="020F0302020204030204" pitchFamily="34" charset="0"/>
            </a:endParaRPr>
          </a:p>
          <a:p>
            <a:pPr>
              <a:lnSpc>
                <a:spcPct val="120000"/>
              </a:lnSpc>
            </a:pPr>
            <a:r>
              <a:rPr lang="en-GB" b="1" dirty="0">
                <a:latin typeface="Calibri Light" panose="020F0302020204030204" pitchFamily="34" charset="0"/>
                <a:cs typeface="Calibri Light" panose="020F0302020204030204" pitchFamily="34" charset="0"/>
              </a:rPr>
              <a:t>The electrons’ parameters are stored on a 3D grid mesh: each cell carries</a:t>
            </a:r>
          </a:p>
          <a:p>
            <a:pPr lvl="1">
              <a:lnSpc>
                <a:spcPct val="120000"/>
              </a:lnSpc>
            </a:pPr>
            <a:r>
              <a:rPr lang="en-GB" dirty="0">
                <a:latin typeface="Calibri Light" panose="020F0302020204030204" pitchFamily="34" charset="0"/>
                <a:cs typeface="Calibri Light" panose="020F0302020204030204" pitchFamily="34" charset="0"/>
              </a:rPr>
              <a:t>Electron density and velocity</a:t>
            </a:r>
          </a:p>
          <a:p>
            <a:pPr lvl="1">
              <a:lnSpc>
                <a:spcPct val="120000"/>
              </a:lnSpc>
            </a:pPr>
            <a:r>
              <a:rPr lang="en-GB" dirty="0">
                <a:latin typeface="Calibri Light" panose="020F0302020204030204" pitchFamily="34" charset="0"/>
                <a:cs typeface="Calibri Light" panose="020F0302020204030204" pitchFamily="34" charset="0"/>
              </a:rPr>
              <a:t>Local magnetic field</a:t>
            </a:r>
          </a:p>
          <a:p>
            <a:pPr lvl="1">
              <a:lnSpc>
                <a:spcPct val="120000"/>
              </a:lnSpc>
            </a:pPr>
            <a:endParaRPr lang="en-GB" dirty="0">
              <a:latin typeface="Calibri Light" panose="020F0302020204030204" pitchFamily="34" charset="0"/>
              <a:cs typeface="Calibri Light" panose="020F0302020204030204" pitchFamily="34" charset="0"/>
            </a:endParaRPr>
          </a:p>
          <a:p>
            <a:pPr marL="0" indent="0">
              <a:lnSpc>
                <a:spcPct val="120000"/>
              </a:lnSpc>
              <a:buNone/>
            </a:pPr>
            <a:r>
              <a:rPr lang="en-GB" b="1" dirty="0">
                <a:latin typeface="Calibri Light" panose="020F0302020204030204" pitchFamily="34" charset="0"/>
                <a:cs typeface="Calibri Light" panose="020F0302020204030204" pitchFamily="34" charset="0"/>
              </a:rPr>
              <a:t>This enables the simulations of realistic conditions:</a:t>
            </a:r>
          </a:p>
          <a:p>
            <a:pPr>
              <a:lnSpc>
                <a:spcPct val="120000"/>
              </a:lnSpc>
            </a:pPr>
            <a:r>
              <a:rPr lang="en-GB" dirty="0">
                <a:latin typeface="Calibri Light" panose="020F0302020204030204" pitchFamily="34" charset="0"/>
                <a:cs typeface="Calibri Light" panose="020F0302020204030204" pitchFamily="34" charset="0"/>
              </a:rPr>
              <a:t>Hollow / parabolic beams</a:t>
            </a:r>
          </a:p>
          <a:p>
            <a:pPr>
              <a:lnSpc>
                <a:spcPct val="120000"/>
              </a:lnSpc>
            </a:pPr>
            <a:r>
              <a:rPr lang="en-GB" dirty="0">
                <a:latin typeface="Calibri Light" panose="020F0302020204030204" pitchFamily="34" charset="0"/>
                <a:cs typeface="Calibri Light" panose="020F0302020204030204" pitchFamily="34" charset="0"/>
              </a:rPr>
              <a:t>Misalignments ions / electrons / magnetic fields</a:t>
            </a:r>
          </a:p>
        </p:txBody>
      </p:sp>
      <p:sp>
        <p:nvSpPr>
          <p:cNvPr id="4" name="Slide Number Placeholder 3">
            <a:extLst>
              <a:ext uri="{FF2B5EF4-FFF2-40B4-BE49-F238E27FC236}">
                <a16:creationId xmlns:a16="http://schemas.microsoft.com/office/drawing/2014/main" id="{78375FEE-0C51-9740-9A89-B69D383E226D}"/>
              </a:ext>
            </a:extLst>
          </p:cNvPr>
          <p:cNvSpPr>
            <a:spLocks noGrp="1"/>
          </p:cNvSpPr>
          <p:nvPr>
            <p:ph type="sldNum" sz="quarter" idx="12"/>
          </p:nvPr>
        </p:nvSpPr>
        <p:spPr/>
        <p:txBody>
          <a:bodyPr/>
          <a:lstStyle/>
          <a:p>
            <a:fld id="{1E73F656-499C-4D5C-80E6-A4E7B1EBEDE9}" type="slidenum">
              <a:rPr lang="en-US" smtClean="0">
                <a:latin typeface="Calibri Light" panose="020F0302020204030204" pitchFamily="34" charset="0"/>
                <a:cs typeface="Calibri Light" panose="020F0302020204030204" pitchFamily="34" charset="0"/>
              </a:rPr>
              <a:t>5</a:t>
            </a:fld>
            <a:endParaRPr lang="en-US">
              <a:latin typeface="Calibri Light" panose="020F0302020204030204" pitchFamily="34" charset="0"/>
              <a:cs typeface="Calibri Light" panose="020F0302020204030204" pitchFamily="34" charset="0"/>
            </a:endParaRPr>
          </a:p>
        </p:txBody>
      </p:sp>
      <p:sp>
        <p:nvSpPr>
          <p:cNvPr id="5" name="Footer Placeholder 4">
            <a:extLst>
              <a:ext uri="{FF2B5EF4-FFF2-40B4-BE49-F238E27FC236}">
                <a16:creationId xmlns:a16="http://schemas.microsoft.com/office/drawing/2014/main" id="{AC0766BA-B2E7-F044-B4C3-96F7C846607B}"/>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722744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41D8C-1A78-0F4C-8388-1E711F92B1B7}"/>
              </a:ext>
            </a:extLst>
          </p:cNvPr>
          <p:cNvSpPr>
            <a:spLocks noGrp="1"/>
          </p:cNvSpPr>
          <p:nvPr>
            <p:ph type="title"/>
          </p:nvPr>
        </p:nvSpPr>
        <p:spPr/>
        <p:txBody>
          <a:bodyPr>
            <a:normAutofit fontScale="90000"/>
          </a:bodyPr>
          <a:lstStyle/>
          <a:p>
            <a:r>
              <a:rPr lang="en-GB" dirty="0">
                <a:latin typeface="Calibri Light" panose="020F0302020204030204" pitchFamily="34" charset="0"/>
                <a:cs typeface="Calibri Light" panose="020F0302020204030204" pitchFamily="34" charset="0"/>
              </a:rPr>
              <a:t>RF-Track simulation: </a:t>
            </a:r>
            <a:br>
              <a:rPr lang="en-GB" dirty="0">
                <a:latin typeface="Calibri Light" panose="020F0302020204030204" pitchFamily="34" charset="0"/>
                <a:cs typeface="Calibri Light" panose="020F0302020204030204" pitchFamily="34" charset="0"/>
              </a:rPr>
            </a:br>
            <a:r>
              <a:rPr lang="en-GB" dirty="0">
                <a:latin typeface="Calibri Light" panose="020F0302020204030204" pitchFamily="34" charset="0"/>
                <a:cs typeface="Calibri Light" panose="020F0302020204030204" pitchFamily="34" charset="0"/>
              </a:rPr>
              <a:t>Hybrid-Kinetic Model</a:t>
            </a:r>
          </a:p>
        </p:txBody>
      </p:sp>
      <p:sp>
        <p:nvSpPr>
          <p:cNvPr id="4" name="Slide Number Placeholder 3">
            <a:extLst>
              <a:ext uri="{FF2B5EF4-FFF2-40B4-BE49-F238E27FC236}">
                <a16:creationId xmlns:a16="http://schemas.microsoft.com/office/drawing/2014/main" id="{78375FEE-0C51-9740-9A89-B69D383E226D}"/>
              </a:ext>
            </a:extLst>
          </p:cNvPr>
          <p:cNvSpPr>
            <a:spLocks noGrp="1"/>
          </p:cNvSpPr>
          <p:nvPr>
            <p:ph type="sldNum" sz="quarter" idx="12"/>
          </p:nvPr>
        </p:nvSpPr>
        <p:spPr/>
        <p:txBody>
          <a:bodyPr/>
          <a:lstStyle/>
          <a:p>
            <a:fld id="{1E73F656-499C-4D5C-80E6-A4E7B1EBEDE9}" type="slidenum">
              <a:rPr lang="en-US" smtClean="0">
                <a:latin typeface="Calibri Light" panose="020F0302020204030204" pitchFamily="34" charset="0"/>
                <a:cs typeface="Calibri Light" panose="020F0302020204030204" pitchFamily="34" charset="0"/>
              </a:rPr>
              <a:t>6</a:t>
            </a:fld>
            <a:endParaRPr lang="en-US">
              <a:latin typeface="Calibri Light" panose="020F0302020204030204" pitchFamily="34" charset="0"/>
              <a:cs typeface="Calibri Light" panose="020F0302020204030204" pitchFamily="34" charset="0"/>
            </a:endParaRPr>
          </a:p>
        </p:txBody>
      </p:sp>
      <p:pic>
        <p:nvPicPr>
          <p:cNvPr id="7" name="Picture 6">
            <a:extLst>
              <a:ext uri="{FF2B5EF4-FFF2-40B4-BE49-F238E27FC236}">
                <a16:creationId xmlns:a16="http://schemas.microsoft.com/office/drawing/2014/main" id="{2B06E316-6783-7C42-8C50-EA95E1DA80C0}"/>
              </a:ext>
            </a:extLst>
          </p:cNvPr>
          <p:cNvPicPr>
            <a:picLocks noChangeAspect="1"/>
          </p:cNvPicPr>
          <p:nvPr/>
        </p:nvPicPr>
        <p:blipFill>
          <a:blip r:embed="rId3"/>
          <a:stretch>
            <a:fillRect/>
          </a:stretch>
        </p:blipFill>
        <p:spPr>
          <a:xfrm>
            <a:off x="-13025" y="1752600"/>
            <a:ext cx="9157025" cy="4526485"/>
          </a:xfrm>
          <a:prstGeom prst="rect">
            <a:avLst/>
          </a:prstGeom>
        </p:spPr>
      </p:pic>
      <p:sp>
        <p:nvSpPr>
          <p:cNvPr id="3" name="Footer Placeholder 2">
            <a:extLst>
              <a:ext uri="{FF2B5EF4-FFF2-40B4-BE49-F238E27FC236}">
                <a16:creationId xmlns:a16="http://schemas.microsoft.com/office/drawing/2014/main" id="{B29C8EF3-818C-AF43-B1FD-50B80E8B1BF4}"/>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53860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ABD94-32FD-DC4D-9C99-22000AA305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1295400"/>
            <a:ext cx="5033195" cy="5277017"/>
          </a:xfrm>
          <a:prstGeom prst="rect">
            <a:avLst/>
          </a:prstGeom>
        </p:spPr>
      </p:pic>
      <p:sp>
        <p:nvSpPr>
          <p:cNvPr id="2" name="Title 1">
            <a:extLst>
              <a:ext uri="{FF2B5EF4-FFF2-40B4-BE49-F238E27FC236}">
                <a16:creationId xmlns:a16="http://schemas.microsoft.com/office/drawing/2014/main" id="{376EFDB2-4DB1-A747-B5EF-60FC4B7C7C85}"/>
              </a:ext>
            </a:extLst>
          </p:cNvPr>
          <p:cNvSpPr>
            <a:spLocks noGrp="1"/>
          </p:cNvSpPr>
          <p:nvPr>
            <p:ph type="title"/>
          </p:nvPr>
        </p:nvSpPr>
        <p:spPr>
          <a:xfrm>
            <a:off x="457200" y="0"/>
            <a:ext cx="8229600" cy="1143000"/>
          </a:xfrm>
        </p:spPr>
        <p:txBody>
          <a:bodyPr/>
          <a:lstStyle/>
          <a:p>
            <a:r>
              <a:rPr lang="en-GB" dirty="0">
                <a:latin typeface="Calibri Light" panose="020F0302020204030204" pitchFamily="34" charset="0"/>
                <a:cs typeface="Calibri Light" panose="020F0302020204030204" pitchFamily="34" charset="0"/>
              </a:rPr>
              <a:t>Benchmark against literature</a:t>
            </a:r>
          </a:p>
        </p:txBody>
      </p:sp>
      <p:sp>
        <p:nvSpPr>
          <p:cNvPr id="4" name="Slide Number Placeholder 3">
            <a:extLst>
              <a:ext uri="{FF2B5EF4-FFF2-40B4-BE49-F238E27FC236}">
                <a16:creationId xmlns:a16="http://schemas.microsoft.com/office/drawing/2014/main" id="{CA7F441B-78AA-2144-B249-39437C133F3D}"/>
              </a:ext>
            </a:extLst>
          </p:cNvPr>
          <p:cNvSpPr>
            <a:spLocks noGrp="1"/>
          </p:cNvSpPr>
          <p:nvPr>
            <p:ph type="sldNum" sz="quarter" idx="12"/>
          </p:nvPr>
        </p:nvSpPr>
        <p:spPr/>
        <p:txBody>
          <a:bodyPr/>
          <a:lstStyle/>
          <a:p>
            <a:fld id="{1E73F656-499C-4D5C-80E6-A4E7B1EBEDE9}" type="slidenum">
              <a:rPr lang="en-US" smtClean="0">
                <a:latin typeface="Calibri Light" panose="020F0302020204030204" pitchFamily="34" charset="0"/>
                <a:cs typeface="Calibri Light" panose="020F0302020204030204" pitchFamily="34" charset="0"/>
              </a:rPr>
              <a:t>7</a:t>
            </a:fld>
            <a:endParaRPr lang="en-US">
              <a:latin typeface="Calibri Light" panose="020F0302020204030204" pitchFamily="34" charset="0"/>
              <a:cs typeface="Calibri Light" panose="020F0302020204030204" pitchFamily="34" charset="0"/>
            </a:endParaRPr>
          </a:p>
        </p:txBody>
      </p:sp>
      <p:sp>
        <p:nvSpPr>
          <p:cNvPr id="6" name="Rectangle 5">
            <a:extLst>
              <a:ext uri="{FF2B5EF4-FFF2-40B4-BE49-F238E27FC236}">
                <a16:creationId xmlns:a16="http://schemas.microsoft.com/office/drawing/2014/main" id="{B4F41192-8816-7A40-8464-5F0507056A93}"/>
              </a:ext>
            </a:extLst>
          </p:cNvPr>
          <p:cNvSpPr/>
          <p:nvPr/>
        </p:nvSpPr>
        <p:spPr>
          <a:xfrm>
            <a:off x="160769" y="1295400"/>
            <a:ext cx="4030231" cy="5078313"/>
          </a:xfrm>
          <a:prstGeom prst="rect">
            <a:avLst/>
          </a:prstGeom>
        </p:spPr>
        <p:txBody>
          <a:bodyPr wrap="square">
            <a:spAutoFit/>
          </a:bodyPr>
          <a:lstStyle/>
          <a:p>
            <a:pPr algn="just"/>
            <a:r>
              <a:rPr lang="en-US" u="sng" dirty="0">
                <a:latin typeface="Calibri Light" panose="020F0302020204030204" pitchFamily="34" charset="0"/>
                <a:cs typeface="Calibri Light" panose="020F0302020204030204" pitchFamily="34" charset="0"/>
              </a:rPr>
              <a:t>ESR Ring (GSI)</a:t>
            </a:r>
            <a:r>
              <a:rPr lang="en-US" dirty="0">
                <a:latin typeface="Calibri Light" panose="020F0302020204030204" pitchFamily="34" charset="0"/>
                <a:cs typeface="Calibri Light" panose="020F0302020204030204" pitchFamily="34" charset="0"/>
              </a:rPr>
              <a:t>:</a:t>
            </a:r>
          </a:p>
          <a:p>
            <a:pPr algn="just"/>
            <a:r>
              <a:rPr lang="en-US" dirty="0">
                <a:latin typeface="Calibri Light" panose="020F0302020204030204" pitchFamily="34" charset="0"/>
                <a:cs typeface="Calibri Light" panose="020F0302020204030204" pitchFamily="34" charset="0"/>
              </a:rPr>
              <a:t>Longitudinal cooling force for various fully stripped Xe</a:t>
            </a:r>
            <a:r>
              <a:rPr lang="en-US" baseline="30000" dirty="0">
                <a:latin typeface="Calibri Light" panose="020F0302020204030204" pitchFamily="34" charset="0"/>
                <a:cs typeface="Calibri Light" panose="020F0302020204030204" pitchFamily="34" charset="0"/>
              </a:rPr>
              <a:t>54+</a:t>
            </a:r>
            <a:r>
              <a:rPr lang="en-US" dirty="0">
                <a:latin typeface="Calibri Light" panose="020F0302020204030204" pitchFamily="34" charset="0"/>
                <a:cs typeface="Calibri Light" panose="020F0302020204030204" pitchFamily="34" charset="0"/>
              </a:rPr>
              <a:t> ions as function of the relative ion velocity with respect to the rest frame of the electron beam. </a:t>
            </a:r>
          </a:p>
          <a:p>
            <a:endParaRPr lang="en-US" b="1" dirty="0">
              <a:latin typeface="Calibri Light" panose="020F0302020204030204" pitchFamily="34" charset="0"/>
              <a:cs typeface="Calibri Light" panose="020F0302020204030204" pitchFamily="34" charset="0"/>
            </a:endParaRPr>
          </a:p>
          <a:p>
            <a:endParaRPr lang="en-US" b="1" dirty="0">
              <a:latin typeface="Calibri Light" panose="020F0302020204030204" pitchFamily="34" charset="0"/>
              <a:cs typeface="Calibri Light" panose="020F0302020204030204" pitchFamily="34" charset="0"/>
            </a:endParaRPr>
          </a:p>
          <a:p>
            <a:endParaRPr lang="en-US" b="1" dirty="0">
              <a:latin typeface="Calibri Light" panose="020F0302020204030204" pitchFamily="34" charset="0"/>
              <a:cs typeface="Calibri Light" panose="020F0302020204030204" pitchFamily="34" charset="0"/>
            </a:endParaRPr>
          </a:p>
          <a:p>
            <a:endParaRPr lang="en-US" b="1" dirty="0">
              <a:latin typeface="Calibri Light" panose="020F0302020204030204" pitchFamily="34" charset="0"/>
              <a:cs typeface="Calibri Light" panose="020F0302020204030204" pitchFamily="34" charset="0"/>
            </a:endParaRPr>
          </a:p>
          <a:p>
            <a:endParaRPr lang="en-US" b="1" dirty="0">
              <a:latin typeface="Calibri Light" panose="020F0302020204030204" pitchFamily="34" charset="0"/>
              <a:cs typeface="Calibri Light" panose="020F0302020204030204" pitchFamily="34" charset="0"/>
            </a:endParaRPr>
          </a:p>
          <a:p>
            <a:endParaRPr lang="en-US" b="1" dirty="0">
              <a:latin typeface="Calibri Light" panose="020F0302020204030204" pitchFamily="34" charset="0"/>
              <a:cs typeface="Calibri Light" panose="020F0302020204030204" pitchFamily="34" charset="0"/>
            </a:endParaRPr>
          </a:p>
          <a:p>
            <a:endParaRPr lang="en-US" b="1" dirty="0">
              <a:latin typeface="Calibri Light" panose="020F0302020204030204" pitchFamily="34" charset="0"/>
              <a:cs typeface="Calibri Light" panose="020F0302020204030204" pitchFamily="34" charset="0"/>
            </a:endParaRPr>
          </a:p>
          <a:p>
            <a:r>
              <a:rPr lang="en-US" b="1" dirty="0">
                <a:latin typeface="Calibri Light" panose="020F0302020204030204" pitchFamily="34" charset="0"/>
                <a:cs typeface="Calibri Light" panose="020F0302020204030204" pitchFamily="34" charset="0"/>
              </a:rPr>
              <a:t>Black marks:</a:t>
            </a:r>
            <a:r>
              <a:rPr lang="en-US" dirty="0">
                <a:latin typeface="Calibri Light" panose="020F0302020204030204" pitchFamily="34" charset="0"/>
                <a:cs typeface="Calibri Light" panose="020F0302020204030204" pitchFamily="34" charset="0"/>
              </a:rPr>
              <a:t> experimental data.</a:t>
            </a:r>
          </a:p>
          <a:p>
            <a:r>
              <a:rPr lang="en-US" b="1" dirty="0">
                <a:latin typeface="Calibri Light" panose="020F0302020204030204" pitchFamily="34" charset="0"/>
                <a:cs typeface="Calibri Light" panose="020F0302020204030204" pitchFamily="34" charset="0"/>
              </a:rPr>
              <a:t>Solid curve:</a:t>
            </a:r>
            <a:r>
              <a:rPr lang="en-US" dirty="0">
                <a:latin typeface="Calibri Light" panose="020F0302020204030204" pitchFamily="34" charset="0"/>
                <a:cs typeface="Calibri Light" panose="020F0302020204030204" pitchFamily="34" charset="0"/>
              </a:rPr>
              <a:t> binary collision approximation.</a:t>
            </a:r>
          </a:p>
          <a:p>
            <a:r>
              <a:rPr lang="en-US" b="1" dirty="0">
                <a:latin typeface="Calibri Light" panose="020F0302020204030204" pitchFamily="34" charset="0"/>
                <a:cs typeface="Calibri Light" panose="020F0302020204030204" pitchFamily="34" charset="0"/>
              </a:rPr>
              <a:t>Dashed curve:</a:t>
            </a:r>
            <a:r>
              <a:rPr lang="en-US" dirty="0">
                <a:latin typeface="Calibri Light" panose="020F0302020204030204" pitchFamily="34" charset="0"/>
                <a:cs typeface="Calibri Light" panose="020F0302020204030204" pitchFamily="34" charset="0"/>
              </a:rPr>
              <a:t> </a:t>
            </a:r>
            <a:r>
              <a:rPr lang="en-US" dirty="0" err="1">
                <a:latin typeface="Calibri Light" panose="020F0302020204030204" pitchFamily="34" charset="0"/>
                <a:cs typeface="Calibri Light" panose="020F0302020204030204" pitchFamily="34" charset="0"/>
              </a:rPr>
              <a:t>Parkhomchuk’s</a:t>
            </a:r>
            <a:r>
              <a:rPr lang="en-US" dirty="0">
                <a:latin typeface="Calibri Light" panose="020F0302020204030204" pitchFamily="34" charset="0"/>
                <a:cs typeface="Calibri Light" panose="020F0302020204030204" pitchFamily="34" charset="0"/>
              </a:rPr>
              <a:t> empiric formula (BETACOOL).</a:t>
            </a:r>
          </a:p>
          <a:p>
            <a:r>
              <a:rPr lang="en-US" b="1" dirty="0">
                <a:solidFill>
                  <a:srgbClr val="FF0000"/>
                </a:solidFill>
                <a:latin typeface="Calibri Light" panose="020F0302020204030204" pitchFamily="34" charset="0"/>
                <a:cs typeface="Calibri Light" panose="020F0302020204030204" pitchFamily="34" charset="0"/>
              </a:rPr>
              <a:t>Red triangles: </a:t>
            </a:r>
            <a:r>
              <a:rPr lang="en-US" u="sng" dirty="0">
                <a:latin typeface="Calibri Light" panose="020F0302020204030204" pitchFamily="34" charset="0"/>
                <a:cs typeface="Calibri Light" panose="020F0302020204030204" pitchFamily="34" charset="0"/>
              </a:rPr>
              <a:t>RF-Track</a:t>
            </a:r>
            <a:endParaRPr lang="en-GB" u="sng" dirty="0">
              <a:latin typeface="Calibri Light" panose="020F0302020204030204" pitchFamily="34" charset="0"/>
              <a:cs typeface="Calibri Light" panose="020F0302020204030204" pitchFamily="34" charset="0"/>
            </a:endParaRPr>
          </a:p>
        </p:txBody>
      </p:sp>
      <p:pic>
        <p:nvPicPr>
          <p:cNvPr id="7" name="Picture 6">
            <a:extLst>
              <a:ext uri="{FF2B5EF4-FFF2-40B4-BE49-F238E27FC236}">
                <a16:creationId xmlns:a16="http://schemas.microsoft.com/office/drawing/2014/main" id="{AF420CC1-2122-9043-A28B-EC6494EE537B}"/>
              </a:ext>
            </a:extLst>
          </p:cNvPr>
          <p:cNvPicPr>
            <a:picLocks noChangeAspect="1"/>
          </p:cNvPicPr>
          <p:nvPr/>
        </p:nvPicPr>
        <p:blipFill>
          <a:blip r:embed="rId3"/>
          <a:stretch>
            <a:fillRect/>
          </a:stretch>
        </p:blipFill>
        <p:spPr>
          <a:xfrm>
            <a:off x="1085363" y="2904349"/>
            <a:ext cx="2181043" cy="1515251"/>
          </a:xfrm>
          <a:prstGeom prst="rect">
            <a:avLst/>
          </a:prstGeom>
        </p:spPr>
      </p:pic>
      <p:sp>
        <p:nvSpPr>
          <p:cNvPr id="3" name="Footer Placeholder 2">
            <a:extLst>
              <a:ext uri="{FF2B5EF4-FFF2-40B4-BE49-F238E27FC236}">
                <a16:creationId xmlns:a16="http://schemas.microsoft.com/office/drawing/2014/main" id="{C78A0F5F-A0A7-144B-AE18-8C694ED55E36}"/>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00147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51BD59B-9230-4915-A152-00E502DF1DAB}" type="slidenum">
              <a:rPr lang="en-GB" smtClean="0">
                <a:latin typeface="Calibri Light" panose="020F0302020204030204" pitchFamily="34" charset="0"/>
                <a:cs typeface="Calibri Light" panose="020F0302020204030204" pitchFamily="34" charset="0"/>
              </a:rPr>
              <a:t>8</a:t>
            </a:fld>
            <a:endParaRPr lang="en-GB">
              <a:latin typeface="Calibri Light" panose="020F0302020204030204" pitchFamily="34" charset="0"/>
              <a:cs typeface="Calibri Light" panose="020F0302020204030204" pitchFamily="34" charset="0"/>
            </a:endParaRPr>
          </a:p>
        </p:txBody>
      </p:sp>
      <p:grpSp>
        <p:nvGrpSpPr>
          <p:cNvPr id="11" name="Group 10">
            <a:extLst>
              <a:ext uri="{FF2B5EF4-FFF2-40B4-BE49-F238E27FC236}">
                <a16:creationId xmlns:a16="http://schemas.microsoft.com/office/drawing/2014/main" id="{333E97D5-511B-AB4F-A842-48A0FA354F4F}"/>
              </a:ext>
            </a:extLst>
          </p:cNvPr>
          <p:cNvGrpSpPr/>
          <p:nvPr/>
        </p:nvGrpSpPr>
        <p:grpSpPr>
          <a:xfrm>
            <a:off x="262944" y="1592242"/>
            <a:ext cx="8618113" cy="3301841"/>
            <a:chOff x="76200" y="1592242"/>
            <a:chExt cx="8618113" cy="3301841"/>
          </a:xfrm>
        </p:grpSpPr>
        <p:pic>
          <p:nvPicPr>
            <p:cNvPr id="6" name="Picture 5"/>
            <p:cNvPicPr>
              <a:picLocks noChangeAspect="1"/>
            </p:cNvPicPr>
            <p:nvPr/>
          </p:nvPicPr>
          <p:blipFill>
            <a:blip r:embed="rId2"/>
            <a:stretch>
              <a:fillRect/>
            </a:stretch>
          </p:blipFill>
          <p:spPr>
            <a:xfrm>
              <a:off x="4579513" y="1738726"/>
              <a:ext cx="4114800" cy="3013817"/>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1592242"/>
              <a:ext cx="4402456" cy="3301841"/>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64920" t="10423" r="12681" b="81476"/>
            <a:stretch/>
          </p:blipFill>
          <p:spPr>
            <a:xfrm>
              <a:off x="2948904" y="1902395"/>
              <a:ext cx="1053454" cy="285750"/>
            </a:xfrm>
            <a:prstGeom prst="rect">
              <a:avLst/>
            </a:prstGeom>
            <a:ln w="3175">
              <a:solidFill>
                <a:schemeClr val="tx1">
                  <a:lumMod val="65000"/>
                  <a:lumOff val="35000"/>
                </a:schemeClr>
              </a:solidFill>
            </a:ln>
          </p:spPr>
        </p:pic>
      </p:grpSp>
      <p:sp>
        <p:nvSpPr>
          <p:cNvPr id="12" name="TextBox 11"/>
          <p:cNvSpPr txBox="1"/>
          <p:nvPr/>
        </p:nvSpPr>
        <p:spPr>
          <a:xfrm>
            <a:off x="304800" y="4953000"/>
            <a:ext cx="2459362" cy="1077218"/>
          </a:xfrm>
          <a:prstGeom prst="rect">
            <a:avLst/>
          </a:prstGeom>
          <a:noFill/>
        </p:spPr>
        <p:txBody>
          <a:bodyPr wrap="square" rtlCol="0">
            <a:spAutoFit/>
          </a:bodyPr>
          <a:lstStyle/>
          <a:p>
            <a:r>
              <a:rPr lang="en-GB" sz="1600" dirty="0">
                <a:latin typeface="Calibri Light" panose="020F0302020204030204" pitchFamily="34" charset="0"/>
                <a:cs typeface="Calibri Light" panose="020F0302020204030204" pitchFamily="34" charset="0"/>
              </a:rPr>
              <a:t>Ions:</a:t>
            </a:r>
          </a:p>
          <a:p>
            <a:r>
              <a:rPr lang="en-GB" sz="1600" dirty="0">
                <a:latin typeface="Calibri Light" panose="020F0302020204030204" pitchFamily="34" charset="0"/>
                <a:cs typeface="Calibri Light" panose="020F0302020204030204" pitchFamily="34" charset="0"/>
              </a:rPr>
              <a:t>A = 131.2 proton mass (Xenon)</a:t>
            </a:r>
          </a:p>
          <a:p>
            <a:r>
              <a:rPr lang="en-GB" sz="1600" dirty="0">
                <a:latin typeface="Calibri Light" panose="020F0302020204030204" pitchFamily="34" charset="0"/>
                <a:cs typeface="Calibri Light" panose="020F0302020204030204" pitchFamily="34" charset="0"/>
              </a:rPr>
              <a:t>Q = 54</a:t>
            </a:r>
            <a:r>
              <a:rPr lang="en-GB" sz="1600" baseline="30000" dirty="0">
                <a:latin typeface="Calibri Light" panose="020F0302020204030204" pitchFamily="34" charset="0"/>
                <a:cs typeface="Calibri Light" panose="020F0302020204030204" pitchFamily="34" charset="0"/>
              </a:rPr>
              <a:t>+</a:t>
            </a:r>
            <a:endParaRPr lang="en-GB" sz="1600" dirty="0">
              <a:latin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sp>
            <p:nvSpPr>
              <p:cNvPr id="13" name="Rectangle 12"/>
              <p:cNvSpPr/>
              <p:nvPr/>
            </p:nvSpPr>
            <p:spPr>
              <a:xfrm>
                <a:off x="3271428" y="5211072"/>
                <a:ext cx="1986371" cy="830997"/>
              </a:xfrm>
              <a:prstGeom prst="rect">
                <a:avLst/>
              </a:prstGeom>
            </p:spPr>
            <p:txBody>
              <a:bodyPr wrap="square" numCol="2">
                <a:spAutoFit/>
              </a:bodyPr>
              <a:lstStyle/>
              <a:p>
                <a:r>
                  <a:rPr lang="en-GB" sz="1600" dirty="0">
                    <a:latin typeface="Calibri Light" panose="020F0302020204030204" pitchFamily="34" charset="0"/>
                    <a:cs typeface="Calibri Light" panose="020F0302020204030204" pitchFamily="34" charset="0"/>
                  </a:rPr>
                  <a:t>Electrons:</a:t>
                </a:r>
              </a:p>
              <a:p>
                <a:r>
                  <a:rPr lang="en-GB" sz="1600" dirty="0">
                    <a:latin typeface="Calibri Light" panose="020F0302020204030204" pitchFamily="34" charset="0"/>
                    <a:cs typeface="Calibri Light" panose="020F0302020204030204" pitchFamily="34" charset="0"/>
                  </a:rPr>
                  <a:t>N</a:t>
                </a:r>
                <a:r>
                  <a:rPr lang="en-GB" sz="1600" baseline="-25000" dirty="0">
                    <a:latin typeface="Calibri Light" panose="020F0302020204030204" pitchFamily="34" charset="0"/>
                    <a:cs typeface="Calibri Light" panose="020F0302020204030204" pitchFamily="34" charset="0"/>
                  </a:rPr>
                  <a:t>e</a:t>
                </a:r>
                <a:r>
                  <a:rPr lang="en-GB" sz="1600" dirty="0">
                    <a:latin typeface="Calibri Light" panose="020F0302020204030204" pitchFamily="34" charset="0"/>
                    <a:cs typeface="Calibri Light" panose="020F0302020204030204" pitchFamily="34" charset="0"/>
                  </a:rPr>
                  <a:t> = </a:t>
                </a:r>
                <a14:m>
                  <m:oMath xmlns:m="http://schemas.openxmlformats.org/officeDocument/2006/math">
                    <m:r>
                      <a:rPr lang="en-GB" sz="1600" b="0" i="0" smtClean="0">
                        <a:latin typeface="Cambria Math" panose="02040503050406030204" pitchFamily="18" charset="0"/>
                        <a:ea typeface="Cambria Math" panose="02040503050406030204" pitchFamily="18" charset="0"/>
                      </a:rPr>
                      <m:t>1×</m:t>
                    </m:r>
                    <m:sSup>
                      <m:sSupPr>
                        <m:ctrlPr>
                          <a:rPr lang="en-GB" sz="1600" i="1">
                            <a:latin typeface="Cambria Math" panose="02040503050406030204" pitchFamily="18" charset="0"/>
                            <a:ea typeface="Cambria Math" panose="02040503050406030204" pitchFamily="18" charset="0"/>
                          </a:rPr>
                        </m:ctrlPr>
                      </m:sSupPr>
                      <m:e>
                        <m:r>
                          <a:rPr lang="en-GB" sz="1600" b="0" i="0" smtClean="0">
                            <a:latin typeface="Cambria Math" panose="02040503050406030204" pitchFamily="18" charset="0"/>
                            <a:ea typeface="Cambria Math" panose="02040503050406030204" pitchFamily="18" charset="0"/>
                          </a:rPr>
                          <m:t>10</m:t>
                        </m:r>
                      </m:e>
                      <m:sup>
                        <m:r>
                          <a:rPr lang="en-GB" sz="1600" b="0" i="0" smtClean="0">
                            <a:latin typeface="Cambria Math" panose="02040503050406030204" pitchFamily="18" charset="0"/>
                            <a:ea typeface="Cambria Math" panose="02040503050406030204" pitchFamily="18" charset="0"/>
                          </a:rPr>
                          <m:t>12</m:t>
                        </m:r>
                      </m:sup>
                    </m:sSup>
                  </m:oMath>
                </a14:m>
                <a:r>
                  <a:rPr lang="en-GB" sz="1600" dirty="0">
                    <a:latin typeface="Calibri Light" panose="020F0302020204030204" pitchFamily="34" charset="0"/>
                    <a:cs typeface="Calibri Light" panose="020F0302020204030204" pitchFamily="34" charset="0"/>
                  </a:rPr>
                  <a:t> e/m</a:t>
                </a:r>
                <a:r>
                  <a:rPr lang="en-GB" sz="1600" baseline="30000" dirty="0">
                    <a:latin typeface="Calibri Light" panose="020F0302020204030204" pitchFamily="34" charset="0"/>
                    <a:cs typeface="Calibri Light" panose="020F0302020204030204" pitchFamily="34" charset="0"/>
                  </a:rPr>
                  <a:t>3</a:t>
                </a:r>
              </a:p>
              <a:p>
                <a:pPr/>
                <a14:m>
                  <m:oMathPara xmlns:m="http://schemas.openxmlformats.org/officeDocument/2006/math">
                    <m:oMathParaPr>
                      <m:jc m:val="left"/>
                    </m:oMathParaPr>
                    <m:oMath xmlns:m="http://schemas.openxmlformats.org/officeDocument/2006/math">
                      <m:sSub>
                        <m:sSubPr>
                          <m:ctrlPr>
                            <a:rPr lang="en-GB" sz="1600" i="1">
                              <a:latin typeface="Cambria Math" panose="02040503050406030204" pitchFamily="18" charset="0"/>
                              <a:ea typeface="Cambria Math" panose="02040503050406030204" pitchFamily="18" charset="0"/>
                            </a:rPr>
                          </m:ctrlPr>
                        </m:sSubPr>
                        <m:e>
                          <m:r>
                            <m:rPr>
                              <m:sty m:val="p"/>
                            </m:rPr>
                            <a:rPr lang="en-GB" sz="1600" b="0" i="0" smtClean="0">
                              <a:latin typeface="Cambria Math" panose="02040503050406030204" pitchFamily="18" charset="0"/>
                              <a:ea typeface="Cambria Math" panose="02040503050406030204" pitchFamily="18" charset="0"/>
                            </a:rPr>
                            <m:t>T</m:t>
                          </m:r>
                        </m:e>
                        <m:sub>
                          <m:r>
                            <a:rPr lang="en-GB" sz="1600" b="0" i="0" smtClean="0">
                              <a:latin typeface="Cambria Math" panose="02040503050406030204" pitchFamily="18" charset="0"/>
                              <a:ea typeface="Cambria Math" panose="02040503050406030204" pitchFamily="18" charset="0"/>
                            </a:rPr>
                            <m:t>⊥</m:t>
                          </m:r>
                        </m:sub>
                      </m:sSub>
                      <m:r>
                        <a:rPr lang="en-GB" sz="1600" b="0" i="0" smtClean="0">
                          <a:latin typeface="Cambria Math" panose="02040503050406030204" pitchFamily="18" charset="0"/>
                          <a:ea typeface="Cambria Math" panose="02040503050406030204" pitchFamily="18" charset="0"/>
                        </a:rPr>
                        <m:t>=0.11 </m:t>
                      </m:r>
                      <m:r>
                        <m:rPr>
                          <m:sty m:val="p"/>
                        </m:rPr>
                        <a:rPr lang="en-GB" sz="1600" b="0" i="0" smtClean="0">
                          <a:latin typeface="Cambria Math" panose="02040503050406030204" pitchFamily="18" charset="0"/>
                          <a:ea typeface="Cambria Math" panose="02040503050406030204" pitchFamily="18" charset="0"/>
                        </a:rPr>
                        <m:t>eV</m:t>
                      </m:r>
                    </m:oMath>
                  </m:oMathPara>
                </a14:m>
                <a:endParaRPr lang="en-GB" sz="1600" dirty="0">
                  <a:latin typeface="Calibri Light" panose="020F0302020204030204" pitchFamily="34" charset="0"/>
                  <a:ea typeface="Cambria Math" panose="02040503050406030204" pitchFamily="18" charset="0"/>
                  <a:cs typeface="Calibri Light" panose="020F0302020204030204" pitchFamily="34" charset="0"/>
                </a:endParaRPr>
              </a:p>
            </p:txBody>
          </p:sp>
        </mc:Choice>
        <mc:Fallback xmlns="">
          <p:sp>
            <p:nvSpPr>
              <p:cNvPr id="13" name="Rectangle 12"/>
              <p:cNvSpPr>
                <a:spLocks noRot="1" noChangeAspect="1" noMove="1" noResize="1" noEditPoints="1" noAdjustHandles="1" noChangeArrowheads="1" noChangeShapeType="1" noTextEdit="1"/>
              </p:cNvSpPr>
              <p:nvPr/>
            </p:nvSpPr>
            <p:spPr>
              <a:xfrm>
                <a:off x="3271428" y="5211072"/>
                <a:ext cx="1986371" cy="830997"/>
              </a:xfrm>
              <a:prstGeom prst="rect">
                <a:avLst/>
              </a:prstGeom>
              <a:blipFill>
                <a:blip r:embed="rId5"/>
                <a:stretch>
                  <a:fillRect l="-1911" t="-1493" b="-29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635190" y="5331553"/>
                <a:ext cx="2001982" cy="5900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GB" sz="1600" i="1">
                              <a:latin typeface="Cambria Math" panose="02040503050406030204" pitchFamily="18" charset="0"/>
                              <a:ea typeface="Cambria Math" panose="02040503050406030204" pitchFamily="18" charset="0"/>
                            </a:rPr>
                          </m:ctrlPr>
                        </m:sSubPr>
                        <m:e>
                          <m:r>
                            <m:rPr>
                              <m:sty m:val="p"/>
                            </m:rPr>
                            <a:rPr lang="en-GB" sz="1600" b="0" i="0" smtClean="0">
                              <a:latin typeface="Cambria Math" panose="02040503050406030204" pitchFamily="18" charset="0"/>
                              <a:ea typeface="Cambria Math" panose="02040503050406030204" pitchFamily="18" charset="0"/>
                            </a:rPr>
                            <m:t>T</m:t>
                          </m:r>
                        </m:e>
                        <m:sub>
                          <m:r>
                            <a:rPr lang="en-GB" sz="1600" b="0" i="0" smtClean="0">
                              <a:latin typeface="Cambria Math" panose="02040503050406030204" pitchFamily="18" charset="0"/>
                              <a:ea typeface="Cambria Math" panose="02040503050406030204" pitchFamily="18" charset="0"/>
                            </a:rPr>
                            <m:t>∥</m:t>
                          </m:r>
                        </m:sub>
                      </m:sSub>
                      <m:r>
                        <a:rPr lang="en-GB" sz="1600" b="0" i="0" smtClean="0">
                          <a:latin typeface="Cambria Math" panose="02040503050406030204" pitchFamily="18" charset="0"/>
                          <a:ea typeface="Cambria Math" panose="02040503050406030204" pitchFamily="18" charset="0"/>
                        </a:rPr>
                        <m:t>=0.001 </m:t>
                      </m:r>
                      <m:r>
                        <m:rPr>
                          <m:sty m:val="p"/>
                        </m:rPr>
                        <a:rPr lang="en-GB" sz="1600" b="0" i="0" smtClean="0">
                          <a:latin typeface="Cambria Math" panose="02040503050406030204" pitchFamily="18" charset="0"/>
                          <a:ea typeface="Cambria Math" panose="02040503050406030204" pitchFamily="18" charset="0"/>
                        </a:rPr>
                        <m:t>eV</m:t>
                      </m:r>
                    </m:oMath>
                  </m:oMathPara>
                </a14:m>
                <a:endParaRPr lang="en-GB" sz="1600" dirty="0">
                  <a:latin typeface="Calibri Light" panose="020F0302020204030204" pitchFamily="34" charset="0"/>
                  <a:ea typeface="Cambria Math" panose="02040503050406030204" pitchFamily="18" charset="0"/>
                  <a:cs typeface="Calibri Light" panose="020F0302020204030204" pitchFamily="34" charset="0"/>
                </a:endParaRPr>
              </a:p>
              <a:p>
                <a:r>
                  <a:rPr lang="en-GB" sz="1600" dirty="0">
                    <a:latin typeface="Calibri Light" panose="020F0302020204030204" pitchFamily="34" charset="0"/>
                    <a:ea typeface="Cambria Math" panose="02040503050406030204" pitchFamily="18" charset="0"/>
                    <a:cs typeface="Calibri Light" panose="020F0302020204030204" pitchFamily="34" charset="0"/>
                  </a:rPr>
                  <a:t>B = 0.1 T</a:t>
                </a:r>
              </a:p>
            </p:txBody>
          </p:sp>
        </mc:Choice>
        <mc:Fallback xmlns="">
          <p:sp>
            <p:nvSpPr>
              <p:cNvPr id="14" name="TextBox 13"/>
              <p:cNvSpPr txBox="1">
                <a:spLocks noRot="1" noChangeAspect="1" noMove="1" noResize="1" noEditPoints="1" noAdjustHandles="1" noChangeArrowheads="1" noChangeShapeType="1" noTextEdit="1"/>
              </p:cNvSpPr>
              <p:nvPr/>
            </p:nvSpPr>
            <p:spPr>
              <a:xfrm>
                <a:off x="5635190" y="5331553"/>
                <a:ext cx="2001982" cy="590033"/>
              </a:xfrm>
              <a:prstGeom prst="rect">
                <a:avLst/>
              </a:prstGeom>
              <a:blipFill>
                <a:blip r:embed="rId6"/>
                <a:stretch>
                  <a:fillRect l="-1911" b="-13043"/>
                </a:stretch>
              </a:blipFill>
            </p:spPr>
            <p:txBody>
              <a:bodyPr/>
              <a:lstStyle/>
              <a:p>
                <a:r>
                  <a:rPr lang="en-GB">
                    <a:noFill/>
                  </a:rPr>
                  <a:t> </a:t>
                </a:r>
              </a:p>
            </p:txBody>
          </p:sp>
        </mc:Fallback>
      </mc:AlternateContent>
      <p:sp>
        <p:nvSpPr>
          <p:cNvPr id="15" name="Title 1">
            <a:extLst>
              <a:ext uri="{FF2B5EF4-FFF2-40B4-BE49-F238E27FC236}">
                <a16:creationId xmlns:a16="http://schemas.microsoft.com/office/drawing/2014/main" id="{28DFB3A0-4905-944E-8CD4-7BFFB30B7F1A}"/>
              </a:ext>
            </a:extLst>
          </p:cNvPr>
          <p:cNvSpPr>
            <a:spLocks noGrp="1"/>
          </p:cNvSpPr>
          <p:nvPr>
            <p:ph type="title"/>
          </p:nvPr>
        </p:nvSpPr>
        <p:spPr>
          <a:xfrm>
            <a:off x="360072" y="0"/>
            <a:ext cx="8423857" cy="1143000"/>
          </a:xfrm>
        </p:spPr>
        <p:txBody>
          <a:bodyPr>
            <a:normAutofit fontScale="90000"/>
          </a:bodyPr>
          <a:lstStyle/>
          <a:p>
            <a:r>
              <a:rPr lang="en-GB" dirty="0">
                <a:latin typeface="Calibri Light" panose="020F0302020204030204" pitchFamily="34" charset="0"/>
                <a:cs typeface="Calibri Light" panose="020F0302020204030204" pitchFamily="34" charset="0"/>
              </a:rPr>
              <a:t>“Single-ion” cooling force at ESR (GSI)</a:t>
            </a:r>
          </a:p>
        </p:txBody>
      </p:sp>
      <p:sp>
        <p:nvSpPr>
          <p:cNvPr id="10" name="TextBox 9">
            <a:extLst>
              <a:ext uri="{FF2B5EF4-FFF2-40B4-BE49-F238E27FC236}">
                <a16:creationId xmlns:a16="http://schemas.microsoft.com/office/drawing/2014/main" id="{59270053-B641-114D-B572-13E96AC12329}"/>
              </a:ext>
            </a:extLst>
          </p:cNvPr>
          <p:cNvSpPr txBox="1"/>
          <p:nvPr/>
        </p:nvSpPr>
        <p:spPr>
          <a:xfrm>
            <a:off x="2917060" y="914400"/>
            <a:ext cx="3309880" cy="369332"/>
          </a:xfrm>
          <a:prstGeom prst="rect">
            <a:avLst/>
          </a:prstGeom>
          <a:noFill/>
        </p:spPr>
        <p:txBody>
          <a:bodyPr wrap="none" rtlCol="0">
            <a:spAutoFit/>
          </a:bodyPr>
          <a:lstStyle/>
          <a:p>
            <a:pPr algn="ctr"/>
            <a:r>
              <a:rPr lang="en-GB" dirty="0">
                <a:latin typeface="Calibri Light" panose="020F0302020204030204" pitchFamily="34" charset="0"/>
                <a:cs typeface="Calibri Light" panose="020F0302020204030204" pitchFamily="34" charset="0"/>
              </a:rPr>
              <a:t>BETACOOL vs RF-Track Simulation</a:t>
            </a:r>
          </a:p>
        </p:txBody>
      </p:sp>
      <p:sp>
        <p:nvSpPr>
          <p:cNvPr id="16" name="TextBox 15">
            <a:extLst>
              <a:ext uri="{FF2B5EF4-FFF2-40B4-BE49-F238E27FC236}">
                <a16:creationId xmlns:a16="http://schemas.microsoft.com/office/drawing/2014/main" id="{6C46259C-BB71-F34A-BDC9-F7D005CBFAF8}"/>
              </a:ext>
            </a:extLst>
          </p:cNvPr>
          <p:cNvSpPr txBox="1"/>
          <p:nvPr/>
        </p:nvSpPr>
        <p:spPr>
          <a:xfrm>
            <a:off x="7173873" y="5978052"/>
            <a:ext cx="981102" cy="369332"/>
          </a:xfrm>
          <a:prstGeom prst="rect">
            <a:avLst/>
          </a:prstGeom>
          <a:solidFill>
            <a:schemeClr val="accent6">
              <a:lumMod val="40000"/>
              <a:lumOff val="60000"/>
            </a:schemeClr>
          </a:solidFill>
          <a:ln>
            <a:solidFill>
              <a:schemeClr val="tx1">
                <a:lumMod val="50000"/>
                <a:lumOff val="50000"/>
              </a:schemeClr>
            </a:solidFill>
          </a:ln>
        </p:spPr>
        <p:txBody>
          <a:bodyPr wrap="none" rtlCol="0">
            <a:spAutoFit/>
          </a:bodyPr>
          <a:lstStyle/>
          <a:p>
            <a:r>
              <a:rPr lang="en-GB" dirty="0">
                <a:latin typeface="Calibri Light" panose="020F0302020204030204" pitchFamily="34" charset="0"/>
                <a:cs typeface="Calibri Light" panose="020F0302020204030204" pitchFamily="34" charset="0"/>
              </a:rPr>
              <a:t>B. </a:t>
            </a:r>
            <a:r>
              <a:rPr lang="en-GB" dirty="0" err="1">
                <a:latin typeface="Calibri Light" panose="020F0302020204030204" pitchFamily="34" charset="0"/>
                <a:cs typeface="Calibri Light" panose="020F0302020204030204" pitchFamily="34" charset="0"/>
              </a:rPr>
              <a:t>Veglia</a:t>
            </a:r>
            <a:endParaRPr lang="en-GB" dirty="0">
              <a:latin typeface="Calibri Light" panose="020F0302020204030204" pitchFamily="34" charset="0"/>
              <a:cs typeface="Calibri Light" panose="020F0302020204030204" pitchFamily="34" charset="0"/>
            </a:endParaRPr>
          </a:p>
        </p:txBody>
      </p:sp>
      <p:sp>
        <p:nvSpPr>
          <p:cNvPr id="2" name="Footer Placeholder 1">
            <a:extLst>
              <a:ext uri="{FF2B5EF4-FFF2-40B4-BE49-F238E27FC236}">
                <a16:creationId xmlns:a16="http://schemas.microsoft.com/office/drawing/2014/main" id="{450FEE80-1A1A-6B4E-89B6-726513823037}"/>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28713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BB25F-5D80-F644-88B4-3D104DE28D6B}"/>
              </a:ext>
            </a:extLst>
          </p:cNvPr>
          <p:cNvSpPr>
            <a:spLocks noGrp="1"/>
          </p:cNvSpPr>
          <p:nvPr>
            <p:ph type="title"/>
          </p:nvPr>
        </p:nvSpPr>
        <p:spPr>
          <a:xfrm>
            <a:off x="457200" y="0"/>
            <a:ext cx="8229600" cy="1143000"/>
          </a:xfrm>
        </p:spPr>
        <p:txBody>
          <a:bodyPr/>
          <a:lstStyle/>
          <a:p>
            <a:r>
              <a:rPr lang="en-GB" dirty="0">
                <a:latin typeface="Calibri Light" panose="020F0302020204030204" pitchFamily="34" charset="0"/>
                <a:cs typeface="Calibri Light" panose="020F0302020204030204" pitchFamily="34" charset="0"/>
              </a:rPr>
              <a:t>Measurement of the cooling force</a:t>
            </a:r>
          </a:p>
        </p:txBody>
      </p:sp>
      <p:sp>
        <p:nvSpPr>
          <p:cNvPr id="4" name="Slide Number Placeholder 3">
            <a:extLst>
              <a:ext uri="{FF2B5EF4-FFF2-40B4-BE49-F238E27FC236}">
                <a16:creationId xmlns:a16="http://schemas.microsoft.com/office/drawing/2014/main" id="{A5C1598A-DCE5-9E49-B886-2E418C3C223F}"/>
              </a:ext>
            </a:extLst>
          </p:cNvPr>
          <p:cNvSpPr>
            <a:spLocks noGrp="1"/>
          </p:cNvSpPr>
          <p:nvPr>
            <p:ph type="sldNum" sz="quarter" idx="12"/>
          </p:nvPr>
        </p:nvSpPr>
        <p:spPr/>
        <p:txBody>
          <a:bodyPr/>
          <a:lstStyle/>
          <a:p>
            <a:fld id="{1E73F656-499C-4D5C-80E6-A4E7B1EBEDE9}" type="slidenum">
              <a:rPr lang="en-US" smtClean="0"/>
              <a:t>9</a:t>
            </a:fld>
            <a:endParaRPr lang="en-US"/>
          </a:p>
        </p:txBody>
      </p:sp>
      <p:pic>
        <p:nvPicPr>
          <p:cNvPr id="5" name="Picture 4">
            <a:extLst>
              <a:ext uri="{FF2B5EF4-FFF2-40B4-BE49-F238E27FC236}">
                <a16:creationId xmlns:a16="http://schemas.microsoft.com/office/drawing/2014/main" id="{39CCC46B-70FE-C947-B445-372F38CA0492}"/>
              </a:ext>
            </a:extLst>
          </p:cNvPr>
          <p:cNvPicPr>
            <a:picLocks noChangeAspect="1"/>
          </p:cNvPicPr>
          <p:nvPr/>
        </p:nvPicPr>
        <p:blipFill rotWithShape="1">
          <a:blip r:embed="rId3"/>
          <a:srcRect t="270" b="-286"/>
          <a:stretch/>
        </p:blipFill>
        <p:spPr>
          <a:xfrm>
            <a:off x="143231" y="1169505"/>
            <a:ext cx="8857539" cy="5459895"/>
          </a:xfrm>
          <a:prstGeom prst="rect">
            <a:avLst/>
          </a:prstGeom>
        </p:spPr>
      </p:pic>
      <p:sp>
        <p:nvSpPr>
          <p:cNvPr id="3" name="Footer Placeholder 2">
            <a:extLst>
              <a:ext uri="{FF2B5EF4-FFF2-40B4-BE49-F238E27FC236}">
                <a16:creationId xmlns:a16="http://schemas.microsoft.com/office/drawing/2014/main" id="{4F6A87B5-6336-0642-B54C-17DDC4C8D34E}"/>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95937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6626</TotalTime>
  <Words>1074</Words>
  <Application>Microsoft Macintosh PowerPoint</Application>
  <PresentationFormat>On-screen Show (4:3)</PresentationFormat>
  <Paragraphs>218</Paragraphs>
  <Slides>19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Cambria Math</vt:lpstr>
      <vt:lpstr>Wingdings</vt:lpstr>
      <vt:lpstr>Office Theme</vt:lpstr>
      <vt:lpstr>Simulation and code development plans for LS2</vt:lpstr>
      <vt:lpstr>Cooling at LEIR</vt:lpstr>
      <vt:lpstr>Outline of this presentation</vt:lpstr>
      <vt:lpstr>EC: Theory and simulation</vt:lpstr>
      <vt:lpstr>RF-Track simulation:  Hybrid-Kinetic Model</vt:lpstr>
      <vt:lpstr>RF-Track simulation:  Hybrid-Kinetic Model</vt:lpstr>
      <vt:lpstr>Benchmark against literature</vt:lpstr>
      <vt:lpstr>“Single-ion” cooling force at ESR (GSI)</vt:lpstr>
      <vt:lpstr>Measurement of the cooling force</vt:lpstr>
      <vt:lpstr>Benchmark against measurements</vt:lpstr>
      <vt:lpstr>Consistency check: Simulation of the measurement</vt:lpstr>
      <vt:lpstr>Dependence from the electron current</vt:lpstr>
      <vt:lpstr>Effects of the electron gun rise time</vt:lpstr>
      <vt:lpstr>Studies of equilibrium values [Simulation]</vt:lpstr>
      <vt:lpstr>PowerPoint Presentation</vt:lpstr>
      <vt:lpstr>Integration RF-Track - PyHEADTAIL</vt:lpstr>
      <vt:lpstr>From Electron-Cooling to Electron Lenses Simulation</vt:lpstr>
      <vt:lpstr>Resources for LEIR EC Studies</vt:lpstr>
      <vt:lpstr>Conclusions and next steps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LEIR operation  during the LHC-Ion run</dc:title>
  <dc:creator>nbiancac</dc:creator>
  <cp:lastModifiedBy>Andrea Latina</cp:lastModifiedBy>
  <cp:revision>142</cp:revision>
  <dcterms:created xsi:type="dcterms:W3CDTF">2018-12-10T14:02:43Z</dcterms:created>
  <dcterms:modified xsi:type="dcterms:W3CDTF">2019-03-13T13:38:11Z</dcterms:modified>
</cp:coreProperties>
</file>