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2" r:id="rId2"/>
    <p:sldId id="263" r:id="rId3"/>
    <p:sldId id="264" r:id="rId4"/>
    <p:sldId id="265" r:id="rId5"/>
    <p:sldId id="268" r:id="rId6"/>
    <p:sldId id="266" r:id="rId7"/>
    <p:sldId id="267" r:id="rId8"/>
    <p:sldId id="269" r:id="rId9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99"/>
    <a:srgbClr val="FFFF00"/>
    <a:srgbClr val="FFFFCC"/>
    <a:srgbClr val="FF7A01"/>
    <a:srgbClr val="339933"/>
    <a:srgbClr val="00FF00"/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3306" autoAdjust="0"/>
  </p:normalViewPr>
  <p:slideViewPr>
    <p:cSldViewPr>
      <p:cViewPr>
        <p:scale>
          <a:sx n="130" d="100"/>
          <a:sy n="130" d="100"/>
        </p:scale>
        <p:origin x="-1344" y="-8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fld id="{424B3FEF-C763-6F47-AD72-A5D7285DED2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495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fld id="{72C72C5F-1E4A-594E-A3A9-321CD162652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95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406442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31060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53135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82560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74466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80131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42639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87217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56893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8120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29347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 i="0">
                <a:solidFill>
                  <a:schemeClr val="accent2"/>
                </a:solidFill>
                <a:latin typeface="Helvetica Neue Light"/>
                <a:ea typeface="+mn-ea"/>
                <a:cs typeface="Helvetica Neue Light"/>
              </a:defRPr>
            </a:lvl1pPr>
          </a:lstStyle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0" i="0" dirty="0">
              <a:latin typeface="Helvetica Neue Light"/>
              <a:ea typeface="+mn-ea"/>
              <a:cs typeface="Helvetica Neue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i="0">
          <a:solidFill>
            <a:schemeClr val="accent2"/>
          </a:solidFill>
          <a:latin typeface="Helvetica Neue Light"/>
          <a:ea typeface="ＭＳ Ｐゴシック" charset="0"/>
          <a:cs typeface="Helvetica Neue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Higgs boson mass 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Verkerke (Nikhef)</a:t>
            </a: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9600" y="685800"/>
            <a:ext cx="79248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of recoil mass in ZH at 250 </a:t>
            </a:r>
            <a:r>
              <a:rPr lang="en-US" dirty="0" err="1" smtClean="0"/>
              <a:t>GeV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(From March 8</a:t>
            </a:r>
            <a:r>
              <a:rPr lang="en-US" baseline="30000" dirty="0" smtClean="0"/>
              <a:t>th</a:t>
            </a:r>
            <a:r>
              <a:rPr lang="en-US" dirty="0" smtClean="0"/>
              <a:t> long report), refers to 2016 dedicated paper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4311315" cy="3276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5029200"/>
            <a:ext cx="6553200" cy="14947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1000" y="2057400"/>
            <a:ext cx="34823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250 fb-1 of 80/30 polarized beam: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dM</a:t>
            </a:r>
            <a:r>
              <a:rPr lang="en-US" baseline="-25000" dirty="0" err="1" smtClean="0"/>
              <a:t>H</a:t>
            </a:r>
            <a:r>
              <a:rPr lang="en-US" dirty="0" smtClean="0"/>
              <a:t> = 37/41 MeV (</a:t>
            </a:r>
            <a:r>
              <a:rPr lang="en-US" dirty="0" err="1" smtClean="0"/>
              <a:t>dep</a:t>
            </a:r>
            <a:r>
              <a:rPr lang="en-US" dirty="0" smtClean="0"/>
              <a:t> on LR/RL)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Ultimate (‘20 year running’)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dM</a:t>
            </a:r>
            <a:r>
              <a:rPr lang="en-US" baseline="-25000" dirty="0" err="1" smtClean="0"/>
              <a:t>H</a:t>
            </a:r>
            <a:r>
              <a:rPr lang="en-US" dirty="0"/>
              <a:t> </a:t>
            </a:r>
            <a:r>
              <a:rPr lang="en-US" dirty="0" smtClean="0"/>
              <a:t>= 14 MeV</a:t>
            </a:r>
            <a:br>
              <a:rPr lang="en-US" dirty="0" smtClean="0"/>
            </a:br>
            <a:r>
              <a:rPr lang="en-US" dirty="0" smtClean="0"/>
              <a:t>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70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350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document arXiv:1608.07538 </a:t>
            </a:r>
          </a:p>
          <a:p>
            <a:r>
              <a:rPr lang="en-US" dirty="0" smtClean="0"/>
              <a:t>Also uses recoil mass method</a:t>
            </a:r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leptonic</a:t>
            </a:r>
            <a:r>
              <a:rPr lang="en-US" dirty="0" smtClean="0"/>
              <a:t> Z channel at </a:t>
            </a:r>
            <a:r>
              <a:rPr lang="en-US" dirty="0" err="1" smtClean="0"/>
              <a:t>sqrt</a:t>
            </a:r>
            <a:r>
              <a:rPr lang="en-US" dirty="0" smtClean="0"/>
              <a:t>(s)=350 </a:t>
            </a:r>
            <a:r>
              <a:rPr lang="en-US" dirty="0" err="1" smtClean="0"/>
              <a:t>GeV</a:t>
            </a:r>
            <a:r>
              <a:rPr lang="en-US" dirty="0" smtClean="0"/>
              <a:t>, 500 fb-1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Summary document  arXiv:1812.01644 states in summary table</a:t>
            </a:r>
            <a:br>
              <a:rPr lang="en-US" dirty="0" smtClean="0"/>
            </a:br>
            <a:r>
              <a:rPr lang="en-US" dirty="0" smtClean="0"/>
              <a:t>a simple </a:t>
            </a:r>
            <a:r>
              <a:rPr lang="en-US" dirty="0" err="1" smtClean="0"/>
              <a:t>sqrt</a:t>
            </a:r>
            <a:r>
              <a:rPr lang="en-US" dirty="0" smtClean="0"/>
              <a:t>(2) scaling from the number above for 1 ab-1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759596"/>
            <a:ext cx="2552700" cy="526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286001"/>
            <a:ext cx="5486400" cy="2488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400" y="2626583"/>
            <a:ext cx="2616200" cy="15644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5486400"/>
            <a:ext cx="7010400" cy="119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59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1400/3000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arXiv:1812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47800"/>
            <a:ext cx="8153400" cy="14422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3048000"/>
            <a:ext cx="3683000" cy="3512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682" y="3854000"/>
            <a:ext cx="4350718" cy="155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3846493"/>
            <a:ext cx="1915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stat-only precision,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combination below </a:t>
            </a:r>
            <a:br>
              <a:rPr lang="en-US" dirty="0" smtClean="0"/>
            </a:br>
            <a:r>
              <a:rPr lang="en-US" dirty="0" smtClean="0"/>
              <a:t>is ‘simple average’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5327404"/>
            <a:ext cx="4893725" cy="99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dirty="0"/>
              <a:t>An uncertainty on the jet energy scale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3.5 </a:t>
            </a:r>
            <a:r>
              <a:rPr lang="en-US" dirty="0"/>
              <a:t>× </a:t>
            </a:r>
            <a:r>
              <a:rPr lang="en-US" dirty="0" smtClean="0"/>
              <a:t>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/>
              <a:t>leads to a systematic </a:t>
            </a:r>
            <a:r>
              <a:rPr lang="en-US" dirty="0" smtClean="0"/>
              <a:t>uncertainty </a:t>
            </a:r>
            <a:r>
              <a:rPr lang="en-US" dirty="0"/>
              <a:t>on </a:t>
            </a: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Higgs </a:t>
            </a:r>
            <a:r>
              <a:rPr lang="en-US" dirty="0"/>
              <a:t>mass similar to the statistical </a:t>
            </a:r>
            <a:r>
              <a:rPr lang="en-US" dirty="0" smtClean="0"/>
              <a:t>error </a:t>
            </a:r>
            <a:r>
              <a:rPr lang="en-US" dirty="0"/>
              <a:t>at 3 TeV</a:t>
            </a:r>
            <a:r>
              <a:rPr lang="en-US" dirty="0" smtClean="0"/>
              <a:t>.”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3276600"/>
            <a:ext cx="4353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/>
              <a:t>From [5] = </a:t>
            </a:r>
            <a:r>
              <a:rPr lang="en-US" b="1" dirty="0"/>
              <a:t>arXiv:</a:t>
            </a:r>
            <a:r>
              <a:rPr lang="en-US" b="1" dirty="0" smtClean="0"/>
              <a:t>1608.07538</a:t>
            </a:r>
            <a:br>
              <a:rPr lang="en-US" b="1" dirty="0" smtClean="0"/>
            </a:br>
            <a:r>
              <a:rPr lang="en-US" b="1" dirty="0" smtClean="0"/>
              <a:t>assumes 1.5 ab</a:t>
            </a:r>
            <a:r>
              <a:rPr lang="en-US" b="1" baseline="30000" dirty="0" smtClean="0"/>
              <a:t>-1</a:t>
            </a:r>
            <a:r>
              <a:rPr lang="en-US" b="1" dirty="0" smtClean="0"/>
              <a:t>, 2 ab</a:t>
            </a:r>
            <a:r>
              <a:rPr lang="en-US" b="1" baseline="30000" dirty="0" smtClean="0"/>
              <a:t>-1</a:t>
            </a:r>
            <a:r>
              <a:rPr lang="en-US" b="1" dirty="0" smtClean="0"/>
              <a:t> for 1.4/3.0 TeV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452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1400/3000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arXiv:1812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47800"/>
            <a:ext cx="8153400" cy="14422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3048000"/>
            <a:ext cx="3683000" cy="3512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682" y="3854000"/>
            <a:ext cx="4350718" cy="155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3846493"/>
            <a:ext cx="1915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stat-only precision,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combination below </a:t>
            </a:r>
            <a:br>
              <a:rPr lang="en-US" dirty="0" smtClean="0"/>
            </a:br>
            <a:r>
              <a:rPr lang="en-US" dirty="0" smtClean="0"/>
              <a:t>is ‘simple average’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5327404"/>
            <a:ext cx="4893725" cy="99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dirty="0"/>
              <a:t>An uncertainty on the jet energy scale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3.5 </a:t>
            </a:r>
            <a:r>
              <a:rPr lang="en-US" dirty="0"/>
              <a:t>× </a:t>
            </a:r>
            <a:r>
              <a:rPr lang="en-US" dirty="0" smtClean="0"/>
              <a:t>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/>
              <a:t>leads to a systematic </a:t>
            </a:r>
            <a:r>
              <a:rPr lang="en-US" dirty="0" smtClean="0"/>
              <a:t>uncertainty </a:t>
            </a:r>
            <a:r>
              <a:rPr lang="en-US" dirty="0"/>
              <a:t>on </a:t>
            </a: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Higgs </a:t>
            </a:r>
            <a:r>
              <a:rPr lang="en-US" dirty="0"/>
              <a:t>mass similar to the statistical </a:t>
            </a:r>
            <a:r>
              <a:rPr lang="en-US" dirty="0" smtClean="0"/>
              <a:t>error </a:t>
            </a:r>
            <a:r>
              <a:rPr lang="en-US" dirty="0"/>
              <a:t>at 3 TeV</a:t>
            </a:r>
            <a:r>
              <a:rPr lang="en-US" dirty="0" smtClean="0"/>
              <a:t>.”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3276600"/>
            <a:ext cx="4353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/>
              <a:t>From [5] = </a:t>
            </a:r>
            <a:r>
              <a:rPr lang="en-US" b="1" dirty="0"/>
              <a:t>arXiv:</a:t>
            </a:r>
            <a:r>
              <a:rPr lang="en-US" b="1" dirty="0" smtClean="0"/>
              <a:t>1608.07538</a:t>
            </a:r>
            <a:br>
              <a:rPr lang="en-US" b="1" dirty="0" smtClean="0"/>
            </a:br>
            <a:r>
              <a:rPr lang="en-US" b="1" dirty="0" smtClean="0"/>
              <a:t>assumes 1.5 ab</a:t>
            </a:r>
            <a:r>
              <a:rPr lang="en-US" b="1" baseline="30000" dirty="0" smtClean="0"/>
              <a:t>-1</a:t>
            </a:r>
            <a:r>
              <a:rPr lang="en-US" b="1" dirty="0" smtClean="0"/>
              <a:t>, 2 ab</a:t>
            </a:r>
            <a:r>
              <a:rPr lang="en-US" b="1" baseline="30000" dirty="0" smtClean="0"/>
              <a:t>-1</a:t>
            </a:r>
            <a:r>
              <a:rPr lang="en-US" b="1" dirty="0" smtClean="0"/>
              <a:t> for 1.4/3.0 TeV 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057400" y="3124200"/>
            <a:ext cx="5638800" cy="3276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381000">
              <a:schemeClr val="tx1">
                <a:alpha val="75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en-US" b="1" dirty="0" smtClean="0"/>
              <a:t>Statements on the b-jet scale calibration</a:t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dirty="0" err="1" smtClean="0"/>
              <a:t>σ</a:t>
            </a:r>
            <a:r>
              <a:rPr lang="en-US" dirty="0"/>
              <a:t>(</a:t>
            </a:r>
            <a:r>
              <a:rPr lang="en-US" dirty="0" err="1"/>
              <a:t>Zνeνe</a:t>
            </a:r>
            <a:r>
              <a:rPr lang="en-US" dirty="0"/>
              <a:t>)×</a:t>
            </a:r>
            <a:r>
              <a:rPr lang="en-US" i="1" dirty="0"/>
              <a:t>BR</a:t>
            </a:r>
            <a:r>
              <a:rPr lang="en-US" dirty="0"/>
              <a:t>(Z → bb) = 276fb leads to an expected number of events for calibration which is slightly larger than the signal event sample.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improve the precision further, additional high-statistics Z boson samples would be needed.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Generator</a:t>
            </a:r>
            <a:r>
              <a:rPr lang="en-US" dirty="0"/>
              <a:t>-level studies show that </a:t>
            </a:r>
            <a:r>
              <a:rPr lang="en-US" dirty="0" err="1"/>
              <a:t>e±γ</a:t>
            </a:r>
            <a:r>
              <a:rPr lang="en-US" dirty="0"/>
              <a:t> → </a:t>
            </a:r>
            <a:r>
              <a:rPr lang="en-US" dirty="0" err="1"/>
              <a:t>Ze</a:t>
            </a:r>
            <a:r>
              <a:rPr lang="en-US" dirty="0"/>
              <a:t>±</a:t>
            </a:r>
            <a:r>
              <a:rPr lang="en-US" dirty="0" smtClean="0"/>
              <a:t>;Z </a:t>
            </a:r>
            <a:r>
              <a:rPr lang="en-US" dirty="0"/>
              <a:t>→ bb with a cross section about one order of magnitude larger compared to the signal process is a promising channel for this purpose.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254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– Conceptual Design Report 2.0 – 240 </a:t>
            </a:r>
            <a:r>
              <a:rPr lang="en-US" dirty="0" err="1" smtClean="0"/>
              <a:t>GeV</a:t>
            </a:r>
            <a:r>
              <a:rPr lang="en-US" dirty="0" smtClean="0"/>
              <a:t>/5.6 ab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Recoil mass method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80721" y="1828800"/>
            <a:ext cx="7558479" cy="1212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“The </a:t>
            </a:r>
            <a:r>
              <a:rPr lang="en-US" dirty="0"/>
              <a:t>Higgs boson mass can be determined with precision of 6.5 MeV and 14 MeV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the Z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/>
              <a:t>μ+μ</a:t>
            </a:r>
            <a:r>
              <a:rPr lang="en-US" dirty="0"/>
              <a:t> and Z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/>
              <a:t>e+e</a:t>
            </a:r>
            <a:r>
              <a:rPr lang="en-US" dirty="0"/>
              <a:t> decay modes, respectively.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After </a:t>
            </a:r>
            <a:r>
              <a:rPr lang="en-US" dirty="0"/>
              <a:t>combining all channels, an uncertainty of 5.9 MeV can be achieved</a:t>
            </a:r>
            <a:r>
              <a:rPr lang="en-US" dirty="0" smtClean="0"/>
              <a:t>.”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2819400"/>
            <a:ext cx="6218587" cy="386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3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334000"/>
          </a:xfrm>
        </p:spPr>
        <p:txBody>
          <a:bodyPr/>
          <a:lstStyle/>
          <a:p>
            <a:r>
              <a:rPr lang="en-US" dirty="0" smtClean="0"/>
              <a:t>From Yellow Report: delta(</a:t>
            </a:r>
            <a:r>
              <a:rPr lang="en-US" dirty="0" err="1" smtClean="0"/>
              <a:t>mH</a:t>
            </a:r>
            <a:r>
              <a:rPr lang="en-US" dirty="0" smtClean="0"/>
              <a:t>) in LHC-Run2 = 160 MeV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Furthermore it states</a:t>
            </a:r>
            <a:r>
              <a:rPr lang="is-IS" dirty="0" smtClean="0"/>
              <a:t>…precision of 10-20 MeV in reach at HL-LHC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47800"/>
            <a:ext cx="8001000" cy="15551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410200" y="2743200"/>
            <a:ext cx="3124200" cy="457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810000"/>
            <a:ext cx="8305800" cy="136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73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of results presented in this talk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numbers provided by FCC, but FCC-</a:t>
            </a:r>
            <a:r>
              <a:rPr lang="en-US" dirty="0" err="1" smtClean="0"/>
              <a:t>ee</a:t>
            </a:r>
            <a:r>
              <a:rPr lang="en-US" dirty="0" smtClean="0"/>
              <a:t> should perform</a:t>
            </a:r>
            <a:br>
              <a:rPr lang="en-US" dirty="0" smtClean="0"/>
            </a:br>
            <a:r>
              <a:rPr lang="en-US" dirty="0" smtClean="0"/>
              <a:t>comparably to CEPC based on luminosity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259391"/>
              </p:ext>
            </p:extLst>
          </p:nvPr>
        </p:nvGraphicFramePr>
        <p:xfrm>
          <a:off x="838200" y="1494324"/>
          <a:ext cx="7391400" cy="375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486876">
                <a:tc>
                  <a:txBody>
                    <a:bodyPr/>
                    <a:lstStyle/>
                    <a:p>
                      <a:r>
                        <a:rPr lang="en-US" dirty="0" smtClean="0"/>
                        <a:t>Accelerator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delta(</a:t>
                      </a:r>
                      <a:r>
                        <a:rPr lang="en-US" dirty="0" err="1" smtClean="0"/>
                        <a:t>mH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37/41 MeV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‘20 years’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MeV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 MeV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ab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 MeV*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ab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r>
                        <a:rPr lang="en-US" baseline="0" dirty="0" smtClean="0"/>
                        <a:t> MeV*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CEPC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 ab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 MeV</a:t>
                      </a:r>
                      <a:endParaRPr lang="en-US" dirty="0"/>
                    </a:p>
                  </a:txBody>
                  <a:tcPr/>
                </a:tc>
              </a:tr>
              <a:tr h="466223"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ab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10-20</a:t>
                      </a:r>
                      <a:r>
                        <a:rPr lang="en-US" baseline="0" dirty="0" smtClean="0"/>
                        <a:t> MeV 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5301091"/>
            <a:ext cx="6323792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* Systematics apply, but not included (may be comparable to stats)</a:t>
            </a:r>
          </a:p>
          <a:p>
            <a:pPr>
              <a:buNone/>
            </a:pPr>
            <a:r>
              <a:rPr lang="en-US" dirty="0" smtClean="0"/>
              <a:t>** ‘Plausibly in reach’ based on LHC-Run2 precision of 160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79216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36134</TotalTime>
  <Words>362</Words>
  <Application>Microsoft Macintosh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Higgs boson mass measurements</vt:lpstr>
      <vt:lpstr>ILC</vt:lpstr>
      <vt:lpstr>CLIC 350</vt:lpstr>
      <vt:lpstr>CLIC 1400/3000</vt:lpstr>
      <vt:lpstr>CLIC 1400/3000</vt:lpstr>
      <vt:lpstr>CEPC</vt:lpstr>
      <vt:lpstr>HL-LHC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 Verkerke</cp:lastModifiedBy>
  <cp:revision>2238</cp:revision>
  <dcterms:created xsi:type="dcterms:W3CDTF">2001-03-20T09:34:26Z</dcterms:created>
  <dcterms:modified xsi:type="dcterms:W3CDTF">2019-03-22T09:40:07Z</dcterms:modified>
</cp:coreProperties>
</file>