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2" r:id="rId2"/>
    <p:sldId id="260" r:id="rId3"/>
    <p:sldId id="261" r:id="rId4"/>
    <p:sldId id="263" r:id="rId5"/>
    <p:sldId id="264" r:id="rId6"/>
  </p:sldIdLst>
  <p:sldSz cx="9144000" cy="6858000" type="screen4x3"/>
  <p:notesSz cx="6994525" cy="9278938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Verdana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99"/>
    <a:srgbClr val="FFFF00"/>
    <a:srgbClr val="FFFFCC"/>
    <a:srgbClr val="FF7A01"/>
    <a:srgbClr val="339933"/>
    <a:srgbClr val="00FF00"/>
    <a:srgbClr val="FF00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00" autoAdjust="0"/>
    <p:restoredTop sz="93306" autoAdjust="0"/>
  </p:normalViewPr>
  <p:slideViewPr>
    <p:cSldViewPr>
      <p:cViewPr>
        <p:scale>
          <a:sx n="205" d="100"/>
          <a:sy n="205" d="100"/>
        </p:scale>
        <p:origin x="-2424" y="-472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818" y="-72"/>
      </p:cViewPr>
      <p:guideLst>
        <p:guide orient="horz" pos="2922"/>
        <p:guide pos="220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05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5388"/>
            <a:ext cx="303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5388"/>
            <a:ext cx="30305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FontTx/>
              <a:buNone/>
              <a:defRPr sz="1200">
                <a:latin typeface="Times New Roman" charset="0"/>
              </a:defRPr>
            </a:lvl1pPr>
          </a:lstStyle>
          <a:p>
            <a:fld id="{424B3FEF-C763-6F47-AD72-A5D7285DED2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495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03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8318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charset="0"/>
              </a:defRPr>
            </a:lvl1pPr>
          </a:lstStyle>
          <a:p>
            <a:fld id="{72C72C5F-1E4A-594E-A3A9-321CD162652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951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4064421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3310604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531350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1825609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3744666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801318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3426393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3872179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2568933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281206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129347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477000"/>
            <a:ext cx="777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000" b="0" i="0">
                <a:solidFill>
                  <a:schemeClr val="accent2"/>
                </a:solidFill>
                <a:latin typeface="Helvetica Neue Light"/>
                <a:ea typeface="+mn-ea"/>
                <a:cs typeface="Helvetica Neue Light"/>
              </a:defRPr>
            </a:lvl1pPr>
          </a:lstStyle>
          <a:p>
            <a:pPr>
              <a:defRPr/>
            </a:pPr>
            <a:r>
              <a:rPr lang="en-US" smtClean="0"/>
              <a:t>Wouter Verkerke, NIKHEF </a:t>
            </a:r>
            <a:endParaRPr lang="en-US" dirty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b="0" i="0" dirty="0">
              <a:latin typeface="Helvetica Neue Light"/>
              <a:ea typeface="+mn-ea"/>
              <a:cs typeface="Helvetica Neue Ligh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0" i="0">
          <a:solidFill>
            <a:schemeClr val="accent2"/>
          </a:solidFill>
          <a:latin typeface="Helvetica Neue Light"/>
          <a:ea typeface="ＭＳ Ｐゴシック" charset="0"/>
          <a:cs typeface="Helvetica Neue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000" b="0" i="0">
          <a:solidFill>
            <a:schemeClr val="tx1"/>
          </a:solidFill>
          <a:latin typeface="Helvetica Neue Light"/>
          <a:ea typeface="ＭＳ Ｐゴシック" charset="0"/>
          <a:cs typeface="Helvetica Neue Light"/>
        </a:defRPr>
      </a:lvl1pPr>
      <a:lvl2pPr marL="742950" indent="-285750" algn="l" rtl="0" eaLnBrk="0" fontAlgn="base" hangingPunct="0">
        <a:spcBef>
          <a:spcPct val="50000"/>
        </a:spcBef>
        <a:spcAft>
          <a:spcPct val="0"/>
        </a:spcAft>
        <a:buChar char="–"/>
        <a:defRPr sz="1600" b="0" i="0">
          <a:solidFill>
            <a:schemeClr val="tx1"/>
          </a:solidFill>
          <a:latin typeface="Helvetica Neue Light"/>
          <a:ea typeface="ＭＳ Ｐゴシック" charset="0"/>
          <a:cs typeface="Helvetica Neue Light"/>
        </a:defRPr>
      </a:lvl2pPr>
      <a:lvl3pPr marL="1143000" indent="-228600" algn="l" rtl="0" eaLnBrk="0" fontAlgn="base" hangingPunct="0">
        <a:spcBef>
          <a:spcPct val="50000"/>
        </a:spcBef>
        <a:spcAft>
          <a:spcPct val="0"/>
        </a:spcAft>
        <a:buChar char="•"/>
        <a:defRPr sz="1200" b="0" i="0">
          <a:solidFill>
            <a:schemeClr val="tx1"/>
          </a:solidFill>
          <a:latin typeface="Helvetica Neue Light"/>
          <a:ea typeface="ＭＳ Ｐゴシック" charset="0"/>
          <a:cs typeface="Helvetica Neue Light"/>
        </a:defRPr>
      </a:lvl3pPr>
      <a:lvl4pPr marL="1600200" indent="-228600" algn="l" rtl="0" eaLnBrk="0" fontAlgn="base" hangingPunct="0">
        <a:spcBef>
          <a:spcPct val="50000"/>
        </a:spcBef>
        <a:spcAft>
          <a:spcPct val="0"/>
        </a:spcAft>
        <a:buChar char="–"/>
        <a:defRPr sz="1200" b="0" i="0">
          <a:solidFill>
            <a:schemeClr val="tx1"/>
          </a:solidFill>
          <a:latin typeface="Helvetica Neue Light"/>
          <a:ea typeface="ＭＳ Ｐゴシック" charset="0"/>
          <a:cs typeface="Helvetica Neue Light"/>
        </a:defRPr>
      </a:lvl4pPr>
      <a:lvl5pPr marL="2057400" indent="-228600" algn="l" rtl="0" eaLnBrk="0" fontAlgn="base" hangingPunct="0">
        <a:spcBef>
          <a:spcPct val="50000"/>
        </a:spcBef>
        <a:spcAft>
          <a:spcPct val="0"/>
        </a:spcAft>
        <a:buChar char="»"/>
        <a:defRPr sz="1200" b="0" i="0">
          <a:solidFill>
            <a:schemeClr val="tx1"/>
          </a:solidFill>
          <a:latin typeface="Helvetica Neue Light"/>
          <a:ea typeface="ＭＳ Ｐゴシック" charset="0"/>
          <a:cs typeface="Helvetica Neue Light"/>
        </a:defRPr>
      </a:lvl5pPr>
      <a:lvl6pPr marL="25146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Kappa Framework –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implementation </a:t>
            </a:r>
            <a:r>
              <a:rPr lang="en-US" dirty="0"/>
              <a:t>adopted by the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W. Verkerke (Nikhef)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09600" y="685800"/>
            <a:ext cx="7924800" cy="152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8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Kappa-framework - generalities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Introductory notes on use of kappa formalism</a:t>
            </a:r>
          </a:p>
          <a:p>
            <a:pPr lvl="1"/>
            <a:r>
              <a:rPr lang="en-US" dirty="0" smtClean="0"/>
              <a:t>Follow kappa framework formalism as described in (e.g.) YR3.</a:t>
            </a:r>
          </a:p>
          <a:p>
            <a:pPr lvl="1"/>
            <a:r>
              <a:rPr lang="en-US" dirty="0" smtClean="0"/>
              <a:t>K-framework clearly not ultimate/ideal framework for high-precision interpretation of future Higgs data, but chosen to be used because</a:t>
            </a:r>
            <a:r>
              <a:rPr lang="en-US" dirty="0"/>
              <a:t> </a:t>
            </a:r>
            <a:r>
              <a:rPr lang="en-US" dirty="0" smtClean="0"/>
              <a:t>i</a:t>
            </a:r>
            <a:r>
              <a:rPr lang="en-US" dirty="0" smtClean="0"/>
              <a:t>t’s well-known, most current LHC-Higgs results are formulated in it, it can effectively capture the performance of (future) detectors well in similar ways </a:t>
            </a:r>
            <a:r>
              <a:rPr lang="en-US" dirty="0" smtClean="0">
                <a:sym typeface="Wingdings"/>
              </a:rPr>
              <a:t> useful for side-by-side comparisons.</a:t>
            </a:r>
          </a:p>
          <a:p>
            <a:pPr lvl="1"/>
            <a:r>
              <a:rPr lang="en-US" dirty="0" smtClean="0">
                <a:sym typeface="Wingdings"/>
              </a:rPr>
              <a:t>K-framework only captures a subset of the future accelerator Higgs data, notably </a:t>
            </a:r>
            <a:r>
              <a:rPr lang="en-US" i="1" dirty="0" smtClean="0">
                <a:sym typeface="Wingdings"/>
              </a:rPr>
              <a:t>not</a:t>
            </a:r>
            <a:r>
              <a:rPr lang="en-US" dirty="0" smtClean="0">
                <a:sym typeface="Wingdings"/>
              </a:rPr>
              <a:t> self-couplings, and information learned from polarization(?) runs.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Ignored here, but included in EFT fits.</a:t>
            </a:r>
          </a:p>
          <a:p>
            <a:r>
              <a:rPr lang="en-US" dirty="0" smtClean="0">
                <a:sym typeface="Wingdings"/>
              </a:rPr>
              <a:t>Choices made in parameterization </a:t>
            </a:r>
            <a:r>
              <a:rPr lang="mr-IN" dirty="0" smtClean="0">
                <a:sym typeface="Wingdings"/>
              </a:rPr>
              <a:t>–</a:t>
            </a:r>
            <a:r>
              <a:rPr lang="en-US" dirty="0" smtClean="0">
                <a:sym typeface="Wingdings"/>
              </a:rPr>
              <a:t> maximum flexibility</a:t>
            </a:r>
          </a:p>
          <a:p>
            <a:pPr lvl="1"/>
            <a:r>
              <a:rPr lang="en-US" dirty="0" smtClean="0">
                <a:sym typeface="Wingdings"/>
              </a:rPr>
              <a:t>7 parameters for coupling modifiers of </a:t>
            </a:r>
            <a:r>
              <a:rPr lang="en-US" dirty="0" err="1" smtClean="0">
                <a:sym typeface="Wingdings"/>
              </a:rPr>
              <a:t>W,Z,t,b,c,τ,μ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3 parameters for effective couplings to </a:t>
            </a:r>
            <a:r>
              <a:rPr lang="en-US" dirty="0" err="1" smtClean="0">
                <a:sym typeface="Wingdings"/>
              </a:rPr>
              <a:t>g,γ,Zγ</a:t>
            </a:r>
            <a:r>
              <a:rPr lang="en-US" dirty="0" smtClean="0">
                <a:sym typeface="Wingdings"/>
              </a:rPr>
              <a:t>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(i.e. don’t resolve loops in expected SM contributions)</a:t>
            </a:r>
          </a:p>
          <a:p>
            <a:pPr lvl="1"/>
            <a:r>
              <a:rPr lang="en-US" dirty="0" smtClean="0">
                <a:sym typeface="Wingdings"/>
              </a:rPr>
              <a:t>Up to 2 parameters that allow for BSM contributions to Higgs width </a:t>
            </a:r>
            <a:br>
              <a:rPr lang="en-US" dirty="0" smtClean="0">
                <a:sym typeface="Wingdings"/>
              </a:rPr>
            </a:br>
            <a:r>
              <a:rPr lang="mr-IN" dirty="0" smtClean="0"/>
              <a:t>𝛤</a:t>
            </a:r>
            <a:r>
              <a:rPr lang="mr-IN" dirty="0"/>
              <a:t>​</a:t>
            </a:r>
            <a:r>
              <a:rPr lang="mr-IN" b="1" baseline="-25000" dirty="0"/>
              <a:t>H</a:t>
            </a:r>
            <a:r>
              <a:rPr lang="mr-IN" b="1" dirty="0"/>
              <a:t>/</a:t>
            </a:r>
            <a:r>
              <a:rPr lang="mr-IN" dirty="0"/>
              <a:t>​ 𝛤​</a:t>
            </a:r>
            <a:r>
              <a:rPr lang="mr-IN" b="1" baseline="-25000" dirty="0"/>
              <a:t>H</a:t>
            </a:r>
            <a:r>
              <a:rPr lang="mr-IN" b="1" baseline="30000" dirty="0"/>
              <a:t>S</a:t>
            </a:r>
            <a:r>
              <a:rPr lang="mr-IN" baseline="30000" dirty="0"/>
              <a:t>​</a:t>
            </a:r>
            <a:r>
              <a:rPr lang="mr-IN" b="1" baseline="30000" dirty="0" smtClean="0"/>
              <a:t>M</a:t>
            </a:r>
            <a:r>
              <a:rPr lang="mr-IN" dirty="0"/>
              <a:t>​ </a:t>
            </a:r>
            <a:r>
              <a:rPr lang="mr-IN" b="1" dirty="0"/>
              <a:t>= </a:t>
            </a:r>
            <a:r>
              <a:rPr lang="mr-IN" dirty="0"/>
              <a:t>𝛴</a:t>
            </a:r>
            <a:r>
              <a:rPr lang="mr-IN" b="1" dirty="0"/>
              <a:t>(k</a:t>
            </a:r>
            <a:r>
              <a:rPr lang="mr-IN" baseline="-25000" dirty="0"/>
              <a:t>​</a:t>
            </a:r>
            <a:r>
              <a:rPr lang="mr-IN" b="1" baseline="-25000" dirty="0"/>
              <a:t>j</a:t>
            </a:r>
            <a:r>
              <a:rPr lang="mr-IN" b="1" baseline="30000" dirty="0"/>
              <a:t>2</a:t>
            </a:r>
            <a:r>
              <a:rPr lang="mr-IN" dirty="0"/>
              <a:t>​ ​</a:t>
            </a:r>
            <a:r>
              <a:rPr lang="mr-IN" b="1" dirty="0"/>
              <a:t>×BR</a:t>
            </a:r>
            <a:r>
              <a:rPr lang="mr-IN" b="1" baseline="-25000" dirty="0"/>
              <a:t>j</a:t>
            </a:r>
            <a:r>
              <a:rPr lang="mr-IN" dirty="0"/>
              <a:t>​</a:t>
            </a:r>
            <a:r>
              <a:rPr lang="mr-IN" b="1" baseline="30000" dirty="0" smtClean="0"/>
              <a:t>S</a:t>
            </a:r>
            <a:r>
              <a:rPr lang="mr-IN" baseline="30000" dirty="0"/>
              <a:t>​</a:t>
            </a:r>
            <a:r>
              <a:rPr lang="mr-IN" b="1" baseline="30000" dirty="0" smtClean="0"/>
              <a:t>M</a:t>
            </a:r>
            <a:r>
              <a:rPr lang="mr-IN" b="1" dirty="0"/>
              <a:t>)</a:t>
            </a:r>
            <a:r>
              <a:rPr lang="mr-IN" dirty="0"/>
              <a:t>​ </a:t>
            </a:r>
            <a:r>
              <a:rPr lang="mr-IN" b="1" dirty="0"/>
              <a:t>/(1-BR</a:t>
            </a:r>
            <a:r>
              <a:rPr lang="mr-IN" b="1" baseline="-25000" dirty="0"/>
              <a:t>B</a:t>
            </a:r>
            <a:r>
              <a:rPr lang="mr-IN" baseline="-25000" dirty="0"/>
              <a:t>​</a:t>
            </a:r>
            <a:r>
              <a:rPr lang="mr-IN" b="1" baseline="-25000" dirty="0" smtClean="0"/>
              <a:t>SM</a:t>
            </a:r>
            <a:r>
              <a:rPr lang="mr-IN" b="1" dirty="0"/>
              <a:t>)</a:t>
            </a:r>
            <a:r>
              <a:rPr lang="mr-IN" dirty="0"/>
              <a:t>​ </a:t>
            </a:r>
            <a:r>
              <a:rPr lang="en-US" dirty="0" smtClean="0"/>
              <a:t>explicitly distinguishing </a:t>
            </a:r>
            <a:br>
              <a:rPr lang="en-US" dirty="0" smtClean="0"/>
            </a:br>
            <a:r>
              <a:rPr lang="en-US" dirty="0" smtClean="0"/>
              <a:t>‘invisible’ from ‘untagged’ contributions: BR</a:t>
            </a:r>
            <a:r>
              <a:rPr lang="en-US" baseline="-25000" dirty="0" smtClean="0"/>
              <a:t>BSM</a:t>
            </a:r>
            <a:r>
              <a:rPr lang="en-US" dirty="0" smtClean="0"/>
              <a:t>=</a:t>
            </a:r>
            <a:r>
              <a:rPr lang="en-US" dirty="0" err="1" smtClean="0"/>
              <a:t>BR</a:t>
            </a:r>
            <a:r>
              <a:rPr lang="en-US" baseline="-25000" dirty="0" err="1" smtClean="0"/>
              <a:t>inv</a:t>
            </a:r>
            <a:r>
              <a:rPr lang="en-US" dirty="0" err="1" smtClean="0"/>
              <a:t>+BR</a:t>
            </a:r>
            <a:r>
              <a:rPr lang="en-US" baseline="-25000" dirty="0" err="1" smtClean="0"/>
              <a:t>unt</a:t>
            </a:r>
            <a:endParaRPr lang="en-US" baseline="-25000" dirty="0" smtClean="0"/>
          </a:p>
          <a:p>
            <a:pPr lvl="2"/>
            <a:r>
              <a:rPr lang="en-US" dirty="0" smtClean="0"/>
              <a:t>At any collider </a:t>
            </a:r>
            <a:r>
              <a:rPr lang="en-US" dirty="0" err="1" smtClean="0"/>
              <a:t>BR</a:t>
            </a:r>
            <a:r>
              <a:rPr lang="en-US" baseline="-25000" dirty="0" err="1" smtClean="0"/>
              <a:t>inv</a:t>
            </a:r>
            <a:r>
              <a:rPr lang="en-US" dirty="0" smtClean="0"/>
              <a:t> can be constrained from various </a:t>
            </a:r>
            <a:r>
              <a:rPr lang="en-US" dirty="0" err="1" smtClean="0"/>
              <a:t>H</a:t>
            </a:r>
            <a:r>
              <a:rPr lang="en-US" dirty="0" err="1" smtClean="0">
                <a:sym typeface="Wingdings"/>
              </a:rPr>
              <a:t>invisible</a:t>
            </a:r>
            <a:r>
              <a:rPr lang="en-US" dirty="0" smtClean="0">
                <a:sym typeface="Wingdings"/>
              </a:rPr>
              <a:t> reconstructions</a:t>
            </a:r>
          </a:p>
          <a:p>
            <a:pPr lvl="2"/>
            <a:r>
              <a:rPr lang="en-US" dirty="0" smtClean="0">
                <a:sym typeface="Wingdings"/>
              </a:rPr>
              <a:t>At lepton colliders Higgs total width can (also) be measured, constraining </a:t>
            </a:r>
            <a:r>
              <a:rPr lang="en-US" dirty="0" err="1" smtClean="0">
                <a:sym typeface="Wingdings"/>
              </a:rPr>
              <a:t>BR</a:t>
            </a:r>
            <a:r>
              <a:rPr lang="en-US" baseline="-25000" dirty="0" err="1" smtClean="0">
                <a:sym typeface="Wingdings"/>
              </a:rPr>
              <a:t>inv</a:t>
            </a:r>
            <a:r>
              <a:rPr lang="en-US" dirty="0" err="1" smtClean="0">
                <a:sym typeface="Wingdings"/>
              </a:rPr>
              <a:t>+Br</a:t>
            </a:r>
            <a:r>
              <a:rPr lang="en-US" baseline="-25000" dirty="0" err="1" smtClean="0">
                <a:sym typeface="Wingdings"/>
              </a:rPr>
              <a:t>unt</a:t>
            </a:r>
            <a:r>
              <a:rPr lang="en-US" dirty="0" smtClean="0">
                <a:sym typeface="Wingdings"/>
              </a:rPr>
              <a:t>, and thus effectively </a:t>
            </a:r>
            <a:r>
              <a:rPr lang="en-US" dirty="0" err="1" smtClean="0">
                <a:sym typeface="Wingdings"/>
              </a:rPr>
              <a:t>BR</a:t>
            </a:r>
            <a:r>
              <a:rPr lang="en-US" baseline="-25000" dirty="0" err="1" smtClean="0">
                <a:sym typeface="Wingdings"/>
              </a:rPr>
              <a:t>unt</a:t>
            </a:r>
            <a:endParaRPr lang="en-US" baseline="-25000" dirty="0" smtClean="0">
              <a:sym typeface="Wingdings"/>
            </a:endParaRPr>
          </a:p>
          <a:p>
            <a:pPr lvl="2"/>
            <a:r>
              <a:rPr lang="en-US" dirty="0" smtClean="0">
                <a:sym typeface="Wingdings"/>
              </a:rPr>
              <a:t>NB: </a:t>
            </a:r>
            <a:r>
              <a:rPr lang="en-US" dirty="0" err="1" smtClean="0">
                <a:sym typeface="Wingdings"/>
              </a:rPr>
              <a:t>BR</a:t>
            </a:r>
            <a:r>
              <a:rPr lang="en-US" baseline="-25000" dirty="0" err="1" smtClean="0">
                <a:sym typeface="Wingdings"/>
              </a:rPr>
              <a:t>unt</a:t>
            </a:r>
            <a:r>
              <a:rPr lang="en-US" dirty="0" smtClean="0">
                <a:sym typeface="Wingdings"/>
              </a:rPr>
              <a:t> will also absorb the effect of unmeasured Higgs decays where the coupling deviates from the SM value (i.e. if </a:t>
            </a:r>
            <a:r>
              <a:rPr lang="en-US" dirty="0" err="1" smtClean="0">
                <a:sym typeface="Wingdings"/>
              </a:rPr>
              <a:t>k</a:t>
            </a:r>
            <a:r>
              <a:rPr lang="en-US" baseline="-25000" dirty="0" err="1" smtClean="0">
                <a:sym typeface="Wingdings"/>
              </a:rPr>
              <a:t>c</a:t>
            </a:r>
            <a:r>
              <a:rPr lang="en-US" dirty="0" smtClean="0">
                <a:sym typeface="Wingdings"/>
              </a:rPr>
              <a:t> is not equal to one, but not explicitly measured, its effect will be absorbed also in </a:t>
            </a:r>
            <a:r>
              <a:rPr lang="en-US" dirty="0" err="1" smtClean="0">
                <a:sym typeface="Wingdings"/>
              </a:rPr>
              <a:t>BR</a:t>
            </a:r>
            <a:r>
              <a:rPr lang="en-US" baseline="-25000" dirty="0" err="1" smtClean="0">
                <a:sym typeface="Wingdings"/>
              </a:rPr>
              <a:t>unt</a:t>
            </a:r>
            <a:r>
              <a:rPr lang="en-US" dirty="0" smtClean="0">
                <a:sym typeface="Wingdings"/>
              </a:rPr>
              <a:t>)</a:t>
            </a:r>
            <a:endParaRPr lang="mr-IN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44218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Kappa-framework </a:t>
            </a:r>
            <a:r>
              <a:rPr lang="mr-IN" dirty="0" smtClean="0"/>
              <a:t>–</a:t>
            </a:r>
            <a:r>
              <a:rPr lang="en-US" dirty="0" smtClean="0"/>
              <a:t> scenarios for each FA standalone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153400" cy="6019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Define multiple scenarios of kappa fits with goal to estimate various contributes to uncertainties</a:t>
            </a:r>
          </a:p>
          <a:p>
            <a:pPr lvl="1"/>
            <a:r>
              <a:rPr lang="en-US" dirty="0" smtClean="0"/>
              <a:t>Statistical + experimental systematics</a:t>
            </a:r>
          </a:p>
          <a:p>
            <a:pPr lvl="1"/>
            <a:r>
              <a:rPr lang="en-US" dirty="0" smtClean="0"/>
              <a:t>Theoretical uncertainty</a:t>
            </a:r>
          </a:p>
          <a:p>
            <a:pPr lvl="1"/>
            <a:r>
              <a:rPr lang="en-US" dirty="0" smtClean="0"/>
              <a:t>Uncertainty due to Higgs width assumptions</a:t>
            </a:r>
            <a:endParaRPr lang="en-US" dirty="0"/>
          </a:p>
          <a:p>
            <a:r>
              <a:rPr lang="en-US" dirty="0" smtClean="0"/>
              <a:t>To this end define three fitting scenarios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In all three scenarios </a:t>
            </a:r>
            <a:r>
              <a:rPr lang="en-US" dirty="0" err="1" smtClean="0"/>
              <a:t>BR</a:t>
            </a:r>
            <a:r>
              <a:rPr lang="en-US" baseline="-25000" dirty="0" err="1" smtClean="0"/>
              <a:t>inv</a:t>
            </a:r>
            <a:r>
              <a:rPr lang="en-US" baseline="-25000" dirty="0" smtClean="0"/>
              <a:t> </a:t>
            </a:r>
            <a:r>
              <a:rPr lang="en-US" dirty="0"/>
              <a:t>is </a:t>
            </a:r>
            <a:r>
              <a:rPr lang="en-US" dirty="0" smtClean="0"/>
              <a:t>always floated (and constrained from invisible decays)</a:t>
            </a:r>
          </a:p>
          <a:p>
            <a:pPr lvl="1"/>
            <a:r>
              <a:rPr lang="en-US" dirty="0" err="1" smtClean="0"/>
              <a:t>BR</a:t>
            </a:r>
            <a:r>
              <a:rPr lang="en-US" baseline="-25000" dirty="0" err="1" smtClean="0"/>
              <a:t>unt</a:t>
            </a:r>
            <a:r>
              <a:rPr lang="en-US" dirty="0" smtClean="0"/>
              <a:t> in k-3 will more strongly constrained for FA that measure total width </a:t>
            </a:r>
          </a:p>
          <a:p>
            <a:pPr lvl="1"/>
            <a:r>
              <a:rPr lang="en-US" dirty="0"/>
              <a:t>HL-</a:t>
            </a:r>
            <a:r>
              <a:rPr lang="en-US" dirty="0" smtClean="0"/>
              <a:t>LHC has multiple scenarios for theory systematic uncertainties </a:t>
            </a:r>
            <a:r>
              <a:rPr lang="mr-IN" dirty="0" smtClean="0"/>
              <a:t>–</a:t>
            </a:r>
            <a:r>
              <a:rPr lang="en-US" dirty="0" smtClean="0"/>
              <a:t> we choose to use ‘S2’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Is precise scope of ‘theory uncertainty’ well established for all FA?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Wouter Verkerke, NIKHEF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985654"/>
            <a:ext cx="6172200" cy="21197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36400" y="3195935"/>
            <a:ext cx="950200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err="1" smtClean="0"/>
              <a:t>BR</a:t>
            </a:r>
            <a:r>
              <a:rPr lang="en-US" sz="2400" baseline="-25000" dirty="0" err="1" smtClean="0"/>
              <a:t>unt</a:t>
            </a:r>
            <a:endParaRPr lang="en-US" sz="2400" baseline="-25000" dirty="0"/>
          </a:p>
        </p:txBody>
      </p:sp>
      <p:sp>
        <p:nvSpPr>
          <p:cNvPr id="9" name="Freeform 8"/>
          <p:cNvSpPr/>
          <p:nvPr/>
        </p:nvSpPr>
        <p:spPr>
          <a:xfrm>
            <a:off x="7239000" y="3911600"/>
            <a:ext cx="273996" cy="508000"/>
          </a:xfrm>
          <a:custGeom>
            <a:avLst/>
            <a:gdLst>
              <a:gd name="connsiteX0" fmla="*/ 0 w 248606"/>
              <a:gd name="connsiteY0" fmla="*/ 0 h 508000"/>
              <a:gd name="connsiteX1" fmla="*/ 248596 w 248606"/>
              <a:gd name="connsiteY1" fmla="*/ 248596 h 508000"/>
              <a:gd name="connsiteX2" fmla="*/ 10809 w 248606"/>
              <a:gd name="connsiteY2" fmla="*/ 5080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606" h="508000">
                <a:moveTo>
                  <a:pt x="0" y="0"/>
                </a:moveTo>
                <a:cubicBezTo>
                  <a:pt x="123397" y="81964"/>
                  <a:pt x="246795" y="163929"/>
                  <a:pt x="248596" y="248596"/>
                </a:cubicBezTo>
                <a:cubicBezTo>
                  <a:pt x="250397" y="333263"/>
                  <a:pt x="10809" y="508000"/>
                  <a:pt x="10809" y="508000"/>
                </a:cubicBezTo>
              </a:path>
            </a:pathLst>
          </a:custGeom>
          <a:ln w="38100" cmpd="sng">
            <a:solidFill>
              <a:srgbClr val="4F81BD"/>
            </a:solidFill>
            <a:headEnd type="triangle"/>
            <a:tailEnd type="triangle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7284396" y="4495800"/>
            <a:ext cx="273996" cy="508000"/>
          </a:xfrm>
          <a:custGeom>
            <a:avLst/>
            <a:gdLst>
              <a:gd name="connsiteX0" fmla="*/ 0 w 248606"/>
              <a:gd name="connsiteY0" fmla="*/ 0 h 508000"/>
              <a:gd name="connsiteX1" fmla="*/ 248596 w 248606"/>
              <a:gd name="connsiteY1" fmla="*/ 248596 h 508000"/>
              <a:gd name="connsiteX2" fmla="*/ 10809 w 248606"/>
              <a:gd name="connsiteY2" fmla="*/ 5080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606" h="508000">
                <a:moveTo>
                  <a:pt x="0" y="0"/>
                </a:moveTo>
                <a:cubicBezTo>
                  <a:pt x="123397" y="81964"/>
                  <a:pt x="246795" y="163929"/>
                  <a:pt x="248596" y="248596"/>
                </a:cubicBezTo>
                <a:cubicBezTo>
                  <a:pt x="250397" y="333263"/>
                  <a:pt x="10809" y="508000"/>
                  <a:pt x="10809" y="508000"/>
                </a:cubicBezTo>
              </a:path>
            </a:pathLst>
          </a:custGeom>
          <a:ln w="38100" cmpd="sng">
            <a:solidFill>
              <a:srgbClr val="4F81BD"/>
            </a:solidFill>
            <a:headEnd type="triangle"/>
            <a:tailEnd type="triangle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90676" y="3886200"/>
            <a:ext cx="1577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dirty="0" smtClean="0"/>
              <a:t>Effect of theory </a:t>
            </a:r>
            <a:br>
              <a:rPr lang="en-US" dirty="0" smtClean="0"/>
            </a:br>
            <a:r>
              <a:rPr lang="en-US" dirty="0" smtClean="0"/>
              <a:t>uncertainties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589196" y="4495800"/>
            <a:ext cx="1486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dirty="0" smtClean="0"/>
              <a:t>Effect of width</a:t>
            </a:r>
            <a:br>
              <a:rPr lang="en-US" dirty="0" smtClean="0"/>
            </a:br>
            <a:r>
              <a:rPr lang="en-US" dirty="0" smtClean="0"/>
              <a:t>uncertainty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737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Kappa-framework </a:t>
            </a:r>
            <a:r>
              <a:rPr lang="mr-IN" dirty="0"/>
              <a:t>–</a:t>
            </a:r>
            <a:r>
              <a:rPr lang="en-US" dirty="0"/>
              <a:t> scenarios for </a:t>
            </a:r>
            <a:r>
              <a:rPr lang="en-US" dirty="0" smtClean="0"/>
              <a:t>HL-LHC+FA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334000"/>
          </a:xfrm>
        </p:spPr>
        <p:txBody>
          <a:bodyPr/>
          <a:lstStyle/>
          <a:p>
            <a:r>
              <a:rPr lang="en-US" dirty="0" smtClean="0"/>
              <a:t>In addition to stand-alone characterization of each FA, also rerun scenario 3 in combination with HL-LHC </a:t>
            </a:r>
            <a:r>
              <a:rPr lang="en-US" dirty="0" smtClean="0">
                <a:sym typeface="Wingdings"/>
              </a:rPr>
              <a:t> Scenario 4</a:t>
            </a: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Largest impact expected for rare decay couplings in lepton FA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(where HL-LHC will continue to make significant impact)</a:t>
            </a:r>
          </a:p>
          <a:p>
            <a:r>
              <a:rPr lang="en-US" dirty="0" smtClean="0">
                <a:sym typeface="Wingdings"/>
              </a:rPr>
              <a:t>Some open points for discussion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/>
              </a:rPr>
              <a:t>How does this relate to 10y/ultimate discussion for FA’s </a:t>
            </a:r>
            <a:r>
              <a:rPr lang="en-US" dirty="0" smtClean="0">
                <a:sym typeface="Wingdings"/>
              </a:rPr>
              <a:t> I imagine we run kappa-4 for both scenarios</a:t>
            </a:r>
          </a:p>
          <a:p>
            <a:pPr lvl="1"/>
            <a:r>
              <a:rPr lang="en-US" dirty="0" smtClean="0">
                <a:sym typeface="Wingdings"/>
              </a:rPr>
              <a:t>What about </a:t>
            </a:r>
            <a:r>
              <a:rPr lang="en-US" dirty="0" err="1" smtClean="0">
                <a:sym typeface="Wingdings"/>
              </a:rPr>
              <a:t>FCCee</a:t>
            </a:r>
            <a:r>
              <a:rPr lang="en-US" dirty="0" smtClean="0">
                <a:sym typeface="Wingdings"/>
              </a:rPr>
              <a:t>/</a:t>
            </a:r>
            <a:r>
              <a:rPr lang="en-US" dirty="0" err="1" smtClean="0">
                <a:sym typeface="Wingdings"/>
              </a:rPr>
              <a:t>hh</a:t>
            </a:r>
            <a:r>
              <a:rPr lang="en-US" dirty="0">
                <a:sym typeface="Wingdings"/>
              </a:rPr>
              <a:t>?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Do we also consider both the </a:t>
            </a:r>
            <a:br>
              <a:rPr lang="en-US" dirty="0" smtClean="0">
                <a:solidFill>
                  <a:srgbClr val="FF0000"/>
                </a:solidFill>
                <a:sym typeface="Wingdings"/>
              </a:rPr>
            </a:br>
            <a:r>
              <a:rPr lang="en-US" dirty="0" smtClean="0">
                <a:solidFill>
                  <a:srgbClr val="FF0000"/>
                </a:solidFill>
                <a:sym typeface="Wingdings"/>
              </a:rPr>
              <a:t>HL-LHC+FCC-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hh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and the 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HL-LHC+FCC-ee+FCC-hh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scenarios</a:t>
            </a:r>
            <a:r>
              <a:rPr lang="en-US" dirty="0" smtClean="0">
                <a:sym typeface="Wingdings"/>
              </a:rPr>
              <a:t>?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590800"/>
            <a:ext cx="6705600" cy="13392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74350"/>
          <a:stretch/>
        </p:blipFill>
        <p:spPr>
          <a:xfrm>
            <a:off x="1219200" y="1981200"/>
            <a:ext cx="6172200" cy="543707"/>
          </a:xfrm>
          <a:prstGeom prst="rect">
            <a:avLst/>
          </a:prstGeom>
        </p:spPr>
      </p:pic>
      <p:sp>
        <p:nvSpPr>
          <p:cNvPr id="7" name="Freeform 6"/>
          <p:cNvSpPr/>
          <p:nvPr/>
        </p:nvSpPr>
        <p:spPr>
          <a:xfrm>
            <a:off x="7467600" y="2286000"/>
            <a:ext cx="273996" cy="508000"/>
          </a:xfrm>
          <a:custGeom>
            <a:avLst/>
            <a:gdLst>
              <a:gd name="connsiteX0" fmla="*/ 0 w 248606"/>
              <a:gd name="connsiteY0" fmla="*/ 0 h 508000"/>
              <a:gd name="connsiteX1" fmla="*/ 248596 w 248606"/>
              <a:gd name="connsiteY1" fmla="*/ 248596 h 508000"/>
              <a:gd name="connsiteX2" fmla="*/ 10809 w 248606"/>
              <a:gd name="connsiteY2" fmla="*/ 5080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606" h="508000">
                <a:moveTo>
                  <a:pt x="0" y="0"/>
                </a:moveTo>
                <a:cubicBezTo>
                  <a:pt x="123397" y="81964"/>
                  <a:pt x="246795" y="163929"/>
                  <a:pt x="248596" y="248596"/>
                </a:cubicBezTo>
                <a:cubicBezTo>
                  <a:pt x="250397" y="333263"/>
                  <a:pt x="10809" y="508000"/>
                  <a:pt x="10809" y="508000"/>
                </a:cubicBezTo>
              </a:path>
            </a:pathLst>
          </a:custGeom>
          <a:ln w="38100" cmpd="sng">
            <a:solidFill>
              <a:srgbClr val="4F81BD"/>
            </a:solidFill>
            <a:headEnd type="triangle"/>
            <a:tailEnd type="triangle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21717" y="2286000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dirty="0" smtClean="0"/>
              <a:t>Effect of </a:t>
            </a:r>
            <a:br>
              <a:rPr lang="en-US" dirty="0" smtClean="0"/>
            </a:br>
            <a:r>
              <a:rPr lang="en-US" dirty="0" smtClean="0"/>
              <a:t>HL-LHC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12600" y="2743200"/>
            <a:ext cx="950200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err="1" smtClean="0"/>
              <a:t>BR</a:t>
            </a:r>
            <a:r>
              <a:rPr lang="en-US" sz="2400" baseline="-25000" dirty="0" err="1" smtClean="0"/>
              <a:t>unt</a:t>
            </a:r>
            <a:endParaRPr lang="en-US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2844939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Kappa-framework </a:t>
            </a:r>
            <a:r>
              <a:rPr lang="mr-IN" dirty="0" smtClean="0"/>
              <a:t>–</a:t>
            </a:r>
            <a:r>
              <a:rPr lang="en-US" dirty="0" smtClean="0"/>
              <a:t> some other technical choices made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Jorge’s Bayesian framework </a:t>
            </a:r>
            <a:r>
              <a:rPr lang="en-US" dirty="0" smtClean="0">
                <a:sym typeface="Wingdings"/>
              </a:rPr>
              <a:t> Bayesian credible intervals reported instead of Frequentist confidence intervals.</a:t>
            </a:r>
          </a:p>
          <a:p>
            <a:pPr lvl="1"/>
            <a:r>
              <a:rPr lang="en-US" dirty="0" smtClean="0">
                <a:sym typeface="Wingdings"/>
              </a:rPr>
              <a:t>In limit of (close-to) Gaussian distribution probably not important</a:t>
            </a:r>
          </a:p>
          <a:p>
            <a:pPr lvl="1"/>
            <a:r>
              <a:rPr lang="en-US" dirty="0" smtClean="0">
                <a:sym typeface="Wingdings"/>
              </a:rPr>
              <a:t>It may make a small difference for upper limits on </a:t>
            </a:r>
            <a:r>
              <a:rPr lang="en-US" dirty="0" err="1" smtClean="0">
                <a:sym typeface="Wingdings"/>
              </a:rPr>
              <a:t>BR</a:t>
            </a:r>
            <a:r>
              <a:rPr lang="en-US" baseline="-25000" dirty="0" err="1" smtClean="0">
                <a:sym typeface="Wingdings"/>
              </a:rPr>
              <a:t>inv</a:t>
            </a:r>
            <a:r>
              <a:rPr lang="en-US" dirty="0" err="1" smtClean="0">
                <a:sym typeface="Wingdings"/>
              </a:rPr>
              <a:t>,BR</a:t>
            </a:r>
            <a:r>
              <a:rPr lang="en-US" baseline="-25000" dirty="0" err="1" smtClean="0">
                <a:sym typeface="Wingdings"/>
              </a:rPr>
              <a:t>unt</a:t>
            </a:r>
            <a:r>
              <a:rPr lang="en-US" dirty="0" smtClean="0">
                <a:sym typeface="Wingdings"/>
              </a:rPr>
              <a:t>  I propose we just report it and don’t do any further work on this</a:t>
            </a:r>
          </a:p>
          <a:p>
            <a:r>
              <a:rPr lang="en-US" dirty="0" smtClean="0">
                <a:sym typeface="Wingdings"/>
              </a:rPr>
              <a:t>ATLAS+CMS HL-LHC combination is ‘BLUE’ combination and not a full likelihood combination. We make (only) likelihood-level combinations</a:t>
            </a:r>
          </a:p>
          <a:p>
            <a:pPr lvl="1"/>
            <a:r>
              <a:rPr lang="en-US" dirty="0" smtClean="0">
                <a:sym typeface="Wingdings"/>
              </a:rPr>
              <a:t>Some level of discrepancy is therefore inevitable between L-combination in our results and official HL-LHC results</a:t>
            </a:r>
          </a:p>
          <a:p>
            <a:pPr lvl="1"/>
            <a:r>
              <a:rPr lang="en-US" dirty="0" smtClean="0">
                <a:sym typeface="Wingdings"/>
              </a:rPr>
              <a:t>Compounding issue is definition of theory systematic uncertainty from covariance matrix variants.</a:t>
            </a:r>
          </a:p>
          <a:p>
            <a:pPr lvl="1"/>
            <a:r>
              <a:rPr lang="en-US" dirty="0" smtClean="0"/>
              <a:t>All HL-LHC + FA combinations will effectively be with L-combination of ATLAS+CMS. Need to be clear about this (I assume that we will in any case show scenarios 1,2,3 for HL-LHC standalone)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04582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35449</TotalTime>
  <Words>475</Words>
  <Application>Microsoft Macintosh PowerPoint</Application>
  <PresentationFormat>On-screen Show (4:3)</PresentationFormat>
  <Paragraphs>58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The Kappa Framework –  implementation adopted by the group</vt:lpstr>
      <vt:lpstr>Kappa-framework - generalities</vt:lpstr>
      <vt:lpstr>Kappa-framework – scenarios for each FA standalone</vt:lpstr>
      <vt:lpstr>Kappa-framework – scenarios for HL-LHC+FA</vt:lpstr>
      <vt:lpstr>Kappa-framework – some other technical choices made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verkerke</dc:creator>
  <cp:lastModifiedBy>Paola Grosso</cp:lastModifiedBy>
  <cp:revision>2212</cp:revision>
  <dcterms:created xsi:type="dcterms:W3CDTF">2001-03-20T09:34:26Z</dcterms:created>
  <dcterms:modified xsi:type="dcterms:W3CDTF">2019-03-20T21:38:52Z</dcterms:modified>
</cp:coreProperties>
</file>