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3" r:id="rId2"/>
    <p:sldId id="260" r:id="rId3"/>
    <p:sldId id="268" r:id="rId4"/>
    <p:sldId id="275" r:id="rId5"/>
    <p:sldId id="274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6233A-CBA6-44A3-BBCD-5706ECF9EC89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34B89-1917-427C-9FE2-90F124140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50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5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5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5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39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34B89-1917-427C-9FE2-90F1241404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53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0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6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48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1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03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1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26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30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68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8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9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DC870-21B9-4CE7-A0CC-DBDC6C3A6DC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67231-A95F-412A-8AAC-6C57333AA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3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pPr lvl="1"/>
            <a:r>
              <a:rPr lang="es-ES" sz="1800" b="1" dirty="0" err="1" smtClean="0">
                <a:latin typeface="Century" panose="02040604050505020304" pitchFamily="18" charset="0"/>
              </a:rPr>
              <a:t>klystron</a:t>
            </a:r>
            <a:r>
              <a:rPr lang="es-ES" sz="1800" b="1" dirty="0" smtClean="0">
                <a:latin typeface="Century" panose="02040604050505020304" pitchFamily="18" charset="0"/>
              </a:rPr>
              <a:t> E37113(C) </a:t>
            </a:r>
            <a:r>
              <a:rPr lang="es-ES" sz="1800" b="1" dirty="0" err="1" smtClean="0">
                <a:latin typeface="Century" panose="02040604050505020304" pitchFamily="18" charset="0"/>
              </a:rPr>
              <a:t>with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different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operation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conditions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for</a:t>
            </a:r>
            <a:r>
              <a:rPr lang="es-ES" sz="1800" b="1" dirty="0" smtClean="0">
                <a:latin typeface="Century" panose="02040604050505020304" pitchFamily="18" charset="0"/>
              </a:rPr>
              <a:t> variable </a:t>
            </a:r>
            <a:r>
              <a:rPr lang="es-ES" sz="1800" b="1" dirty="0" err="1" smtClean="0">
                <a:latin typeface="Century" panose="02040604050505020304" pitchFamily="18" charset="0"/>
              </a:rPr>
              <a:t>repetition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rate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is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available</a:t>
            </a:r>
            <a:r>
              <a:rPr lang="es-ES" sz="1800" b="1" dirty="0" smtClean="0">
                <a:latin typeface="Century" panose="02040604050505020304" pitchFamily="18" charset="0"/>
              </a:rPr>
              <a:t> (</a:t>
            </a:r>
            <a:r>
              <a:rPr lang="es-ES" sz="1800" b="1" dirty="0" err="1" smtClean="0">
                <a:latin typeface="Century" panose="02040604050505020304" pitchFamily="18" charset="0"/>
              </a:rPr>
              <a:t>repetition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rate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limited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by</a:t>
            </a:r>
            <a:r>
              <a:rPr lang="es-ES" sz="1800" b="1" dirty="0" smtClean="0">
                <a:latin typeface="Century" panose="02040604050505020304" pitchFamily="18" charset="0"/>
              </a:rPr>
              <a:t>  </a:t>
            </a:r>
            <a:r>
              <a:rPr lang="es-ES" sz="1800" b="1" dirty="0" err="1" smtClean="0">
                <a:latin typeface="Century" panose="02040604050505020304" pitchFamily="18" charset="0"/>
              </a:rPr>
              <a:t>collector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dissipation</a:t>
            </a:r>
            <a:r>
              <a:rPr lang="es-ES" sz="1800" b="1" dirty="0" smtClean="0">
                <a:latin typeface="Century" panose="02040604050505020304" pitchFamily="18" charset="0"/>
              </a:rPr>
              <a:t> )</a:t>
            </a:r>
          </a:p>
          <a:p>
            <a:pPr marL="457200" lvl="1" indent="0">
              <a:buNone/>
            </a:pPr>
            <a:endParaRPr lang="en-US" sz="1800" b="1" dirty="0">
              <a:latin typeface="Century" panose="02040604050505020304" pitchFamily="18" charset="0"/>
            </a:endParaRPr>
          </a:p>
          <a:p>
            <a:pPr lvl="1"/>
            <a:r>
              <a:rPr lang="es-ES" sz="1800" b="1" dirty="0" smtClean="0">
                <a:latin typeface="Century" panose="02040604050505020304" pitchFamily="18" charset="0"/>
              </a:rPr>
              <a:t>6.2 MW </a:t>
            </a:r>
            <a:r>
              <a:rPr lang="es-ES" sz="1800" b="1" dirty="0" err="1" smtClean="0">
                <a:latin typeface="Century" panose="02040604050505020304" pitchFamily="18" charset="0"/>
              </a:rPr>
              <a:t>peak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power</a:t>
            </a:r>
            <a:r>
              <a:rPr lang="es-ES" sz="1800" b="1" dirty="0" smtClean="0">
                <a:latin typeface="Century" panose="02040604050505020304" pitchFamily="18" charset="0"/>
              </a:rPr>
              <a:t>, 175 </a:t>
            </a:r>
            <a:r>
              <a:rPr lang="es-ES" sz="1800" b="1" dirty="0" err="1">
                <a:latin typeface="Century" panose="02040604050505020304" pitchFamily="18" charset="0"/>
              </a:rPr>
              <a:t>kV</a:t>
            </a:r>
            <a:r>
              <a:rPr lang="es-ES" sz="1800" b="1" dirty="0">
                <a:latin typeface="Century" panose="02040604050505020304" pitchFamily="18" charset="0"/>
              </a:rPr>
              <a:t>, 115 A</a:t>
            </a:r>
          </a:p>
          <a:p>
            <a:pPr lvl="1"/>
            <a:endParaRPr lang="en-US" sz="1800" b="1" dirty="0" smtClean="0">
              <a:latin typeface="Century" panose="02040604050505020304" pitchFamily="18" charset="0"/>
            </a:endParaRPr>
          </a:p>
          <a:p>
            <a:pPr lvl="1"/>
            <a:r>
              <a:rPr lang="en-US" sz="1800" b="1" dirty="0" smtClean="0">
                <a:latin typeface="Century" panose="02040604050505020304" pitchFamily="18" charset="0"/>
              </a:rPr>
              <a:t>received </a:t>
            </a:r>
            <a:r>
              <a:rPr lang="en-US" sz="1800" b="1" dirty="0">
                <a:latin typeface="Century" panose="02040604050505020304" pitchFamily="18" charset="0"/>
              </a:rPr>
              <a:t>proposal of the specifications for X-band 6 MW klystron and </a:t>
            </a:r>
            <a:r>
              <a:rPr lang="en-US" sz="1800" b="1" dirty="0" smtClean="0">
                <a:latin typeface="Century" panose="02040604050505020304" pitchFamily="18" charset="0"/>
              </a:rPr>
              <a:t>accessories</a:t>
            </a:r>
          </a:p>
          <a:p>
            <a:pPr lvl="1"/>
            <a:r>
              <a:rPr lang="es-ES" sz="1800" b="1" dirty="0">
                <a:latin typeface="Century" panose="02040604050505020304" pitchFamily="18" charset="0"/>
              </a:rPr>
              <a:t>p</a:t>
            </a:r>
            <a:r>
              <a:rPr lang="es-ES" sz="1800" b="1" dirty="0" smtClean="0">
                <a:latin typeface="Century" panose="02040604050505020304" pitchFamily="18" charset="0"/>
              </a:rPr>
              <a:t>ulse </a:t>
            </a:r>
            <a:r>
              <a:rPr lang="es-ES" sz="1800" b="1" dirty="0" err="1" smtClean="0">
                <a:latin typeface="Century" panose="02040604050505020304" pitchFamily="18" charset="0"/>
              </a:rPr>
              <a:t>changes</a:t>
            </a:r>
            <a:r>
              <a:rPr lang="es-ES" sz="1800" b="1" dirty="0" smtClean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with</a:t>
            </a:r>
            <a:r>
              <a:rPr lang="es-ES" sz="1800" b="1" dirty="0" smtClean="0">
                <a:latin typeface="Century" panose="02040604050505020304" pitchFamily="18" charset="0"/>
              </a:rPr>
              <a:t> variable </a:t>
            </a:r>
            <a:r>
              <a:rPr lang="es-ES" sz="1800" b="1" dirty="0" err="1">
                <a:latin typeface="Century" panose="02040604050505020304" pitchFamily="18" charset="0"/>
              </a:rPr>
              <a:t>repetition</a:t>
            </a:r>
            <a:r>
              <a:rPr lang="es-ES" sz="1800" b="1" dirty="0">
                <a:latin typeface="Century" panose="02040604050505020304" pitchFamily="18" charset="0"/>
              </a:rPr>
              <a:t> </a:t>
            </a:r>
            <a:r>
              <a:rPr lang="es-ES" sz="1800" b="1" dirty="0" err="1" smtClean="0">
                <a:latin typeface="Century" panose="02040604050505020304" pitchFamily="18" charset="0"/>
              </a:rPr>
              <a:t>rate</a:t>
            </a:r>
            <a:r>
              <a:rPr lang="es-ES" sz="1800" b="1" dirty="0" smtClean="0">
                <a:latin typeface="Century" panose="02040604050505020304" pitchFamily="18" charset="0"/>
              </a:rPr>
              <a:t> :</a:t>
            </a:r>
            <a:endParaRPr lang="es-ES" sz="1800" b="1" dirty="0"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Century" panose="020406040505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06695"/>
              </p:ext>
            </p:extLst>
          </p:nvPr>
        </p:nvGraphicFramePr>
        <p:xfrm>
          <a:off x="755576" y="4797152"/>
          <a:ext cx="800323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05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07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006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06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0064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 </a:t>
                      </a:r>
                      <a:r>
                        <a:rPr lang="en-US" dirty="0" err="1" smtClean="0"/>
                        <a:t>pps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 </a:t>
                      </a:r>
                      <a:r>
                        <a:rPr lang="en-US" dirty="0" err="1" smtClean="0"/>
                        <a:t>pps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750 </a:t>
                      </a:r>
                      <a:r>
                        <a:rPr lang="en-US" dirty="0" err="1" smtClean="0"/>
                        <a:t>pps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 </a:t>
                      </a:r>
                      <a:r>
                        <a:rPr lang="en-US" dirty="0" err="1" smtClean="0"/>
                        <a:t>pps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width </a:t>
                      </a:r>
                      <a:r>
                        <a:rPr lang="en-US" baseline="30000" dirty="0" smtClean="0"/>
                        <a:t>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7.5 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 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 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 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width RF 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 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 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 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 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80121" y="6237312"/>
            <a:ext cx="60304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aseline="30000" dirty="0" smtClean="0">
                <a:solidFill>
                  <a:srgbClr val="000000"/>
                </a:solidFill>
              </a:rPr>
              <a:t>1</a:t>
            </a:r>
            <a:r>
              <a:rPr lang="en-US" sz="1100" dirty="0" smtClean="0">
                <a:solidFill>
                  <a:srgbClr val="000000"/>
                </a:solidFill>
              </a:rPr>
              <a:t> Pulse </a:t>
            </a:r>
            <a:r>
              <a:rPr lang="en-US" sz="1100" dirty="0">
                <a:solidFill>
                  <a:srgbClr val="000000"/>
                </a:solidFill>
              </a:rPr>
              <a:t>width (duration) </a:t>
            </a:r>
            <a:r>
              <a:rPr lang="en-US" sz="1100" dirty="0" smtClean="0">
                <a:solidFill>
                  <a:srgbClr val="000000"/>
                </a:solidFill>
              </a:rPr>
              <a:t>measured </a:t>
            </a:r>
            <a:r>
              <a:rPr lang="en-US" sz="1100" dirty="0">
                <a:solidFill>
                  <a:srgbClr val="000000"/>
                </a:solidFill>
              </a:rPr>
              <a:t>between the 75% </a:t>
            </a:r>
            <a:r>
              <a:rPr lang="en-US" sz="1100" dirty="0" smtClean="0">
                <a:solidFill>
                  <a:srgbClr val="000000"/>
                </a:solidFill>
              </a:rPr>
              <a:t>points </a:t>
            </a:r>
            <a:r>
              <a:rPr lang="en-US" sz="1100" dirty="0">
                <a:solidFill>
                  <a:srgbClr val="000000"/>
                </a:solidFill>
              </a:rPr>
              <a:t>of the beam voltage pulse</a:t>
            </a:r>
            <a:r>
              <a:rPr lang="en-US" sz="11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1100" baseline="30000" dirty="0" smtClean="0"/>
              <a:t>2</a:t>
            </a:r>
            <a:r>
              <a:rPr lang="en-US" sz="1100" dirty="0" smtClean="0"/>
              <a:t> Pulse width RF is </a:t>
            </a:r>
            <a:r>
              <a:rPr lang="en-US" sz="1100" dirty="0"/>
              <a:t>measured between the 3 dB </a:t>
            </a:r>
            <a:r>
              <a:rPr lang="en-US" sz="1100" dirty="0" smtClean="0"/>
              <a:t>points </a:t>
            </a:r>
            <a:r>
              <a:rPr lang="en-US" sz="1100" dirty="0"/>
              <a:t>of the </a:t>
            </a:r>
            <a:r>
              <a:rPr lang="en-US" sz="1100" dirty="0" smtClean="0"/>
              <a:t>RF </a:t>
            </a:r>
            <a:r>
              <a:rPr lang="en-US" sz="1100" dirty="0"/>
              <a:t>output </a:t>
            </a:r>
            <a:r>
              <a:rPr lang="en-US" sz="1100" dirty="0" smtClean="0"/>
              <a:t>pulse.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1434893" y="86585"/>
            <a:ext cx="63990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</a:t>
            </a:r>
            <a:r>
              <a:rPr lang="en-US" sz="2400" b="1" dirty="0" smtClean="0"/>
              <a:t>technology</a:t>
            </a:r>
          </a:p>
          <a:p>
            <a:pPr algn="ctr"/>
            <a:r>
              <a:rPr lang="en-US" sz="2000" b="1" dirty="0" smtClean="0"/>
              <a:t>Update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755576" y="1124744"/>
            <a:ext cx="4834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err="1" smtClean="0">
                <a:latin typeface="Century" panose="02040604050505020304" pitchFamily="18" charset="0"/>
              </a:rPr>
              <a:t>Discussion</a:t>
            </a:r>
            <a:r>
              <a:rPr lang="es-ES" b="1" dirty="0" smtClean="0">
                <a:latin typeface="Century" panose="02040604050505020304" pitchFamily="18" charset="0"/>
              </a:rPr>
              <a:t> </a:t>
            </a:r>
            <a:r>
              <a:rPr lang="es-ES" b="1" dirty="0" err="1" smtClean="0">
                <a:latin typeface="Century" panose="02040604050505020304" pitchFamily="18" charset="0"/>
              </a:rPr>
              <a:t>with</a:t>
            </a:r>
            <a:r>
              <a:rPr lang="es-ES" b="1" dirty="0" smtClean="0">
                <a:latin typeface="Century" panose="02040604050505020304" pitchFamily="18" charset="0"/>
              </a:rPr>
              <a:t> T. </a:t>
            </a:r>
            <a:r>
              <a:rPr lang="es-ES" b="1" dirty="0" err="1" smtClean="0">
                <a:latin typeface="Century" panose="02040604050505020304" pitchFamily="18" charset="0"/>
              </a:rPr>
              <a:t>Anno</a:t>
            </a:r>
            <a:r>
              <a:rPr lang="es-ES" b="1" dirty="0" smtClean="0">
                <a:latin typeface="Century" panose="02040604050505020304" pitchFamily="18" charset="0"/>
              </a:rPr>
              <a:t> </a:t>
            </a:r>
            <a:r>
              <a:rPr lang="es-ES" b="1" dirty="0" err="1" smtClean="0">
                <a:latin typeface="Century" panose="02040604050505020304" pitchFamily="18" charset="0"/>
              </a:rPr>
              <a:t>from</a:t>
            </a:r>
            <a:r>
              <a:rPr lang="es-ES" b="1" dirty="0" smtClean="0">
                <a:latin typeface="Century" panose="02040604050505020304" pitchFamily="18" charset="0"/>
              </a:rPr>
              <a:t> CANON </a:t>
            </a:r>
            <a:r>
              <a:rPr lang="es-ES" b="1" dirty="0">
                <a:latin typeface="Century" panose="02040604050505020304" pitchFamily="18" charset="0"/>
              </a:rPr>
              <a:t>ETD</a:t>
            </a:r>
          </a:p>
        </p:txBody>
      </p:sp>
    </p:spTree>
    <p:extLst>
      <p:ext uri="{BB962C8B-B14F-4D97-AF65-F5344CB8AC3E}">
        <p14:creationId xmlns:p14="http://schemas.microsoft.com/office/powerpoint/2010/main" val="366212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507288" cy="5112568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anose="02040604050505020304" pitchFamily="18" charset="0"/>
              </a:rPr>
              <a:t>JEMA </a:t>
            </a:r>
            <a:r>
              <a:rPr lang="en-GB" sz="1800" b="1" dirty="0">
                <a:latin typeface="Century" panose="02040604050505020304" pitchFamily="18" charset="0"/>
              </a:rPr>
              <a:t>i</a:t>
            </a:r>
            <a:r>
              <a:rPr lang="en-GB" sz="1800" b="1" smtClean="0">
                <a:latin typeface="Century" panose="02040604050505020304" pitchFamily="18" charset="0"/>
              </a:rPr>
              <a:t>nterested </a:t>
            </a:r>
            <a:r>
              <a:rPr lang="en-GB" sz="1800" b="1" dirty="0">
                <a:latin typeface="Century" panose="02040604050505020304" pitchFamily="18" charset="0"/>
              </a:rPr>
              <a:t>in development higher rep </a:t>
            </a:r>
            <a:r>
              <a:rPr lang="en-GB" sz="1800" b="1" dirty="0" smtClean="0">
                <a:latin typeface="Century" panose="02040604050505020304" pitchFamily="18" charset="0"/>
              </a:rPr>
              <a:t>rate modulators</a:t>
            </a:r>
            <a:endParaRPr lang="en-GB" sz="1800" b="1" dirty="0">
              <a:latin typeface="Century" panose="02040604050505020304" pitchFamily="18" charset="0"/>
            </a:endParaRPr>
          </a:p>
          <a:p>
            <a:endParaRPr 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entury" panose="02040604050505020304" pitchFamily="18" charset="0"/>
            </a:endParaRPr>
          </a:p>
          <a:p>
            <a:r>
              <a:rPr lang="en-GB" sz="1800" b="1" dirty="0" smtClean="0">
                <a:latin typeface="Century" panose="02040604050505020304" pitchFamily="18" charset="0"/>
              </a:rPr>
              <a:t>2 </a:t>
            </a:r>
            <a:r>
              <a:rPr lang="en-GB" sz="1800" b="1" dirty="0">
                <a:latin typeface="Century" panose="02040604050505020304" pitchFamily="18" charset="0"/>
              </a:rPr>
              <a:t>modulators for IFIC </a:t>
            </a:r>
            <a:r>
              <a:rPr lang="en-GB" sz="1800" b="1" dirty="0" smtClean="0">
                <a:latin typeface="Century" panose="02040604050505020304" pitchFamily="18" charset="0"/>
              </a:rPr>
              <a:t>Valencia (S-band</a:t>
            </a:r>
            <a:r>
              <a:rPr lang="en-GB" sz="1800" b="1" dirty="0">
                <a:latin typeface="Century" panose="02040604050505020304" pitchFamily="18" charset="0"/>
              </a:rPr>
              <a:t>, but for the modulator </a:t>
            </a:r>
            <a:r>
              <a:rPr lang="en-GB" sz="1800" b="1" dirty="0" smtClean="0">
                <a:latin typeface="Century" panose="02040604050505020304" pitchFamily="18" charset="0"/>
              </a:rPr>
              <a:t>the </a:t>
            </a:r>
            <a:r>
              <a:rPr lang="en-GB" sz="1800" b="1" dirty="0">
                <a:latin typeface="Century" panose="02040604050505020304" pitchFamily="18" charset="0"/>
              </a:rPr>
              <a:t>frequency of the tube </a:t>
            </a:r>
            <a:r>
              <a:rPr lang="en-GB" sz="1800" b="1" dirty="0" smtClean="0">
                <a:latin typeface="Century" panose="02040604050505020304" pitchFamily="18" charset="0"/>
              </a:rPr>
              <a:t>is not an issue)</a:t>
            </a:r>
          </a:p>
          <a:p>
            <a:r>
              <a:rPr lang="en-GB" sz="1800" b="1" dirty="0" smtClean="0">
                <a:latin typeface="Century" panose="02040604050505020304" pitchFamily="18" charset="0"/>
              </a:rPr>
              <a:t>Specifications:</a:t>
            </a:r>
            <a:endParaRPr lang="es-ES" sz="1800" b="1" dirty="0">
              <a:latin typeface="Century" panose="02040604050505020304" pitchFamily="18" charset="0"/>
            </a:endParaRPr>
          </a:p>
          <a:p>
            <a:pPr lvl="1"/>
            <a:r>
              <a:rPr lang="en-GB" sz="1800" b="1" dirty="0" smtClean="0">
                <a:latin typeface="Century" panose="02040604050505020304" pitchFamily="18" charset="0"/>
              </a:rPr>
              <a:t>150kV </a:t>
            </a:r>
            <a:r>
              <a:rPr lang="en-GB" sz="1800" b="1" dirty="0">
                <a:latin typeface="Century" panose="02040604050505020304" pitchFamily="18" charset="0"/>
              </a:rPr>
              <a:t>110A </a:t>
            </a:r>
            <a:r>
              <a:rPr lang="en-GB" sz="1800" b="1" dirty="0" smtClean="0">
                <a:latin typeface="Century" panose="02040604050505020304" pitchFamily="18" charset="0"/>
              </a:rPr>
              <a:t>, 16.5 MW peak power , 10us maximum pulse length, </a:t>
            </a:r>
            <a:r>
              <a:rPr lang="en-GB" sz="1800" b="1" dirty="0">
                <a:latin typeface="Century" panose="02040604050505020304" pitchFamily="18" charset="0"/>
              </a:rPr>
              <a:t>rep rate </a:t>
            </a:r>
            <a:r>
              <a:rPr lang="en-GB" sz="1800" b="1" dirty="0" smtClean="0">
                <a:latin typeface="Century" panose="02040604050505020304" pitchFamily="18" charset="0"/>
              </a:rPr>
              <a:t>400Hz</a:t>
            </a:r>
          </a:p>
          <a:p>
            <a:pPr marL="0" indent="0">
              <a:buNone/>
            </a:pPr>
            <a:endParaRPr lang="en-GB" sz="1800" b="1" dirty="0">
              <a:latin typeface="Century" panose="02040604050505020304" pitchFamily="18" charset="0"/>
            </a:endParaRPr>
          </a:p>
          <a:p>
            <a:r>
              <a:rPr lang="en-GB" sz="1800" b="1" dirty="0" smtClean="0">
                <a:latin typeface="Century" panose="02040604050505020304" pitchFamily="18" charset="0"/>
              </a:rPr>
              <a:t>They could consider TWIN modulator but point out the it saves mainly </a:t>
            </a:r>
            <a:r>
              <a:rPr lang="en-GB" sz="1800" b="1" dirty="0">
                <a:latin typeface="Century" panose="02040604050505020304" pitchFamily="18" charset="0"/>
              </a:rPr>
              <a:t>space :</a:t>
            </a:r>
            <a:endParaRPr lang="es-ES" sz="1800" b="1" dirty="0">
              <a:latin typeface="Century" panose="02040604050505020304" pitchFamily="18" charset="0"/>
            </a:endParaRPr>
          </a:p>
          <a:p>
            <a:pPr lvl="1"/>
            <a:r>
              <a:rPr lang="en-GB" sz="1800" b="1" dirty="0">
                <a:latin typeface="Century" panose="02040604050505020304" pitchFamily="18" charset="0"/>
              </a:rPr>
              <a:t>One control</a:t>
            </a:r>
            <a:endParaRPr lang="es-ES" sz="1800" b="1" dirty="0">
              <a:latin typeface="Century" panose="02040604050505020304" pitchFamily="18" charset="0"/>
            </a:endParaRPr>
          </a:p>
          <a:p>
            <a:pPr lvl="1"/>
            <a:r>
              <a:rPr lang="en-GB" sz="1800" b="1" dirty="0">
                <a:latin typeface="Century" panose="02040604050505020304" pitchFamily="18" charset="0"/>
              </a:rPr>
              <a:t>One pulse transformer (somewhat larger but not twice the size)</a:t>
            </a:r>
            <a:endParaRPr lang="es-ES" sz="1800" b="1" dirty="0">
              <a:latin typeface="Century" panose="02040604050505020304" pitchFamily="18" charset="0"/>
            </a:endParaRPr>
          </a:p>
          <a:p>
            <a:pPr lvl="1"/>
            <a:r>
              <a:rPr lang="en-GB" sz="1800" b="1" dirty="0">
                <a:latin typeface="Century" panose="02040604050505020304" pitchFamily="18" charset="0"/>
              </a:rPr>
              <a:t>Smaller oil tank </a:t>
            </a:r>
            <a:endParaRPr lang="es-ES" sz="1800" b="1" dirty="0">
              <a:latin typeface="Century" panose="02040604050505020304" pitchFamily="18" charset="0"/>
            </a:endParaRPr>
          </a:p>
          <a:p>
            <a:pPr lvl="1"/>
            <a:r>
              <a:rPr lang="en-GB" sz="1800" b="1" dirty="0">
                <a:latin typeface="Century" panose="02040604050505020304" pitchFamily="18" charset="0"/>
              </a:rPr>
              <a:t>Power electronics only a small benefit</a:t>
            </a:r>
            <a:endParaRPr lang="es-ES" sz="1800" b="1" dirty="0">
              <a:latin typeface="Century" panose="02040604050505020304" pitchFamily="18" charset="0"/>
            </a:endParaRPr>
          </a:p>
          <a:p>
            <a:endParaRPr lang="en-GB" sz="1800" b="1" dirty="0" smtClean="0">
              <a:latin typeface="Century" panose="02040604050505020304" pitchFamily="18" charset="0"/>
            </a:endParaRPr>
          </a:p>
          <a:p>
            <a:endParaRPr lang="es-ES" sz="1800" b="1" dirty="0">
              <a:latin typeface="Century" panose="02040604050505020304" pitchFamily="18" charset="0"/>
            </a:endParaRPr>
          </a:p>
          <a:p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61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55480"/>
            <a:ext cx="90364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u="sng" dirty="0" smtClean="0">
                <a:latin typeface="Century" panose="02040604050505020304" pitchFamily="18" charset="0"/>
              </a:rPr>
              <a:t>Soft </a:t>
            </a:r>
            <a:r>
              <a:rPr lang="en-US" b="1" u="sng" dirty="0">
                <a:latin typeface="Century" panose="02040604050505020304" pitchFamily="18" charset="0"/>
              </a:rPr>
              <a:t>FEL</a:t>
            </a:r>
          </a:p>
          <a:p>
            <a:pPr fontAlgn="base"/>
            <a:r>
              <a:rPr lang="en-US" b="1" dirty="0" err="1">
                <a:latin typeface="Century" panose="02040604050505020304" pitchFamily="18" charset="0"/>
              </a:rPr>
              <a:t>Linac</a:t>
            </a:r>
            <a:r>
              <a:rPr lang="en-US" b="1" dirty="0">
                <a:latin typeface="Century" panose="02040604050505020304" pitchFamily="18" charset="0"/>
              </a:rPr>
              <a:t> energy gain : 2</a:t>
            </a:r>
            <a:r>
              <a:rPr lang="en-US" b="1" dirty="0" smtClean="0">
                <a:latin typeface="Century" panose="02040604050505020304" pitchFamily="18" charset="0"/>
              </a:rPr>
              <a:t> </a:t>
            </a:r>
            <a:r>
              <a:rPr lang="en-US" b="1" dirty="0">
                <a:latin typeface="Century" panose="02040604050505020304" pitchFamily="18" charset="0"/>
              </a:rPr>
              <a:t>GeV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Repetition rate </a:t>
            </a:r>
            <a:r>
              <a:rPr lang="en-US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1000 Hz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entury" panose="02040604050505020304" pitchFamily="18" charset="0"/>
              </a:rPr>
              <a:t>Smart solution : use the same 20 high-power RF units as in Hard FEL case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… but as studies of </a:t>
            </a:r>
            <a:r>
              <a:rPr lang="en-US" b="1" dirty="0" err="1" smtClean="0">
                <a:latin typeface="Century" panose="02040604050505020304" pitchFamily="18" charset="0"/>
              </a:rPr>
              <a:t>Frascati</a:t>
            </a:r>
            <a:r>
              <a:rPr lang="en-US" b="1" dirty="0" smtClean="0">
                <a:latin typeface="Century" panose="02040604050505020304" pitchFamily="18" charset="0"/>
              </a:rPr>
              <a:t> groups shown it does not scale well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Rep </a:t>
            </a:r>
            <a:r>
              <a:rPr lang="en-US" b="1" dirty="0">
                <a:latin typeface="Century" panose="02040604050505020304" pitchFamily="18" charset="0"/>
              </a:rPr>
              <a:t>rate </a:t>
            </a:r>
            <a:r>
              <a:rPr lang="en-US" b="1" dirty="0" smtClean="0">
                <a:latin typeface="Century" panose="02040604050505020304" pitchFamily="18" charset="0"/>
              </a:rPr>
              <a:t>increase is </a:t>
            </a:r>
            <a:r>
              <a:rPr lang="en-US" b="1" dirty="0">
                <a:latin typeface="Century" panose="02040604050505020304" pitchFamily="18" charset="0"/>
              </a:rPr>
              <a:t>limited by klystron inefficiency </a:t>
            </a:r>
            <a:r>
              <a:rPr lang="en-US" b="1" dirty="0" smtClean="0">
                <a:latin typeface="Century" panose="02040604050505020304" pitchFamily="18" charset="0"/>
              </a:rPr>
              <a:t>outside working point</a:t>
            </a:r>
            <a:endParaRPr lang="en-US" b="1" dirty="0">
              <a:latin typeface="Century" panose="020406040505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technology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057207"/>
            <a:ext cx="6397569" cy="1097280"/>
          </a:xfrm>
          <a:prstGeom prst="rect">
            <a:avLst/>
          </a:prstGeom>
        </p:spPr>
      </p:pic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619" y="4206118"/>
            <a:ext cx="3614451" cy="26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45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620688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u="sng" dirty="0" smtClean="0">
                <a:latin typeface="Century" panose="02040604050505020304" pitchFamily="18" charset="0"/>
              </a:rPr>
              <a:t>Soft </a:t>
            </a:r>
            <a:r>
              <a:rPr lang="en-US" b="1" u="sng" dirty="0">
                <a:latin typeface="Century" panose="02040604050505020304" pitchFamily="18" charset="0"/>
              </a:rPr>
              <a:t>FEL</a:t>
            </a:r>
          </a:p>
          <a:p>
            <a:pPr fontAlgn="base"/>
            <a:r>
              <a:rPr lang="en-US" b="1" dirty="0" err="1">
                <a:latin typeface="Century" panose="02040604050505020304" pitchFamily="18" charset="0"/>
              </a:rPr>
              <a:t>Linac</a:t>
            </a:r>
            <a:r>
              <a:rPr lang="en-US" b="1" dirty="0">
                <a:latin typeface="Century" panose="02040604050505020304" pitchFamily="18" charset="0"/>
              </a:rPr>
              <a:t> energy gain : 2</a:t>
            </a:r>
            <a:r>
              <a:rPr lang="en-US" b="1" dirty="0" smtClean="0">
                <a:latin typeface="Century" panose="02040604050505020304" pitchFamily="18" charset="0"/>
              </a:rPr>
              <a:t> </a:t>
            </a:r>
            <a:r>
              <a:rPr lang="en-US" b="1" dirty="0">
                <a:latin typeface="Century" panose="02040604050505020304" pitchFamily="18" charset="0"/>
              </a:rPr>
              <a:t>GeV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Repetition rate </a:t>
            </a:r>
            <a:r>
              <a:rPr lang="en-US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1000 Hz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Repetition rate can be </a:t>
            </a:r>
            <a:r>
              <a:rPr lang="en-US" b="1" dirty="0">
                <a:latin typeface="Century" panose="02040604050505020304" pitchFamily="18" charset="0"/>
              </a:rPr>
              <a:t>increase based on dedicated tubes</a:t>
            </a:r>
            <a:r>
              <a:rPr lang="en-US" b="1" dirty="0" smtClean="0">
                <a:latin typeface="Century" panose="02040604050505020304" pitchFamily="18" charset="0"/>
              </a:rPr>
              <a:t>,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 </a:t>
            </a:r>
            <a:r>
              <a:rPr lang="en-US" b="1" dirty="0">
                <a:latin typeface="Century" panose="02040604050505020304" pitchFamily="18" charset="0"/>
              </a:rPr>
              <a:t>in substitution of or in addition to high peak power ones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technology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652013"/>
            <a:ext cx="4038668" cy="296100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5536" y="5949280"/>
            <a:ext cx="8233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entury" panose="02040604050505020304" pitchFamily="18" charset="0"/>
              </a:rPr>
              <a:t>Same modulator for 2 tubes only possible is the voltage is the same for both</a:t>
            </a:r>
          </a:p>
          <a:p>
            <a:r>
              <a:rPr lang="en-US" b="1" dirty="0" smtClean="0">
                <a:latin typeface="Century" panose="02040604050505020304" pitchFamily="18" charset="0"/>
              </a:rPr>
              <a:t>Means 2 klystrons and 2 modulators per </a:t>
            </a:r>
            <a:r>
              <a:rPr lang="en-US" b="1" dirty="0" err="1" smtClean="0">
                <a:latin typeface="Century" panose="02040604050505020304" pitchFamily="18" charset="0"/>
              </a:rPr>
              <a:t>Linac</a:t>
            </a:r>
            <a:r>
              <a:rPr lang="en-US" b="1" dirty="0" smtClean="0">
                <a:latin typeface="Century" panose="02040604050505020304" pitchFamily="18" charset="0"/>
              </a:rPr>
              <a:t> module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888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8187" y="570839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entury" panose="02040604050505020304" pitchFamily="18" charset="0"/>
              </a:rPr>
              <a:t>Smart solution might be out of reach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We should prepare two schemes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Century" panose="02040604050505020304" pitchFamily="18" charset="0"/>
              </a:rPr>
              <a:t>Soft FEL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High repetition rate achievable with Canon tubes (or CPI when they appear)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technology</a:t>
            </a:r>
          </a:p>
        </p:txBody>
      </p:sp>
      <p:pic>
        <p:nvPicPr>
          <p:cNvPr id="1026" name="Picture 2" descr="C:\Users\admin\Dropbox (MJ workplace)\XLS project\WP4\highRepRateV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559" y="2879163"/>
            <a:ext cx="2879725" cy="252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8186" y="5661248"/>
            <a:ext cx="84322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Pulse shortening  will reduce the compression rate, but the flexibility with repetition rate of the tube is big advantage</a:t>
            </a:r>
            <a:endParaRPr lang="en-US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46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052736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Hard FEL</a:t>
            </a:r>
          </a:p>
          <a:p>
            <a:pPr fontAlgn="base"/>
            <a:r>
              <a:rPr lang="en-US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Baseline for RF unit: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entury" panose="02040604050505020304" pitchFamily="18" charset="0"/>
              </a:rPr>
              <a:t>1 modulator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entury" panose="02040604050505020304" pitchFamily="18" charset="0"/>
              </a:rPr>
              <a:t>1 klystron -&gt; 50 MW, 1.5 us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entury" panose="02040604050505020304" pitchFamily="18" charset="0"/>
              </a:rPr>
              <a:t>1 SLED compressor -&gt; ~160 MW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entury" panose="02040604050505020304" pitchFamily="18" charset="0"/>
              </a:rPr>
              <a:t>4 ACS modules -&gt; 65 MV/m gradient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entury" panose="02040604050505020304" pitchFamily="18" charset="0"/>
              </a:rPr>
              <a:t>Repetition </a:t>
            </a:r>
            <a:r>
              <a:rPr lang="en-US" b="1" dirty="0">
                <a:latin typeface="Century" panose="02040604050505020304" pitchFamily="18" charset="0"/>
              </a:rPr>
              <a:t>rate 100 Hz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err="1">
                <a:latin typeface="Century" panose="02040604050505020304" pitchFamily="18" charset="0"/>
              </a:rPr>
              <a:t>Linac</a:t>
            </a:r>
            <a:r>
              <a:rPr lang="en-US" b="1" dirty="0">
                <a:latin typeface="Century" panose="02040604050505020304" pitchFamily="18" charset="0"/>
              </a:rPr>
              <a:t> energy gain : 4.5 GeV</a:t>
            </a: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>
                <a:latin typeface="Century" panose="02040604050505020304" pitchFamily="18" charset="0"/>
              </a:rPr>
              <a:t>Power per single structure from klystron 10 MW</a:t>
            </a: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Total: 20 RF units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technology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227" y="4635976"/>
            <a:ext cx="6397564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48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3962" y="1196752"/>
            <a:ext cx="82809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Alternative if we want to use the same tubes</a:t>
            </a:r>
          </a:p>
          <a:p>
            <a:pPr fontAlgn="base"/>
            <a:r>
              <a:rPr lang="en-US" b="1" u="sng" dirty="0" smtClean="0">
                <a:latin typeface="Century" panose="02040604050505020304" pitchFamily="18" charset="0"/>
              </a:rPr>
              <a:t>low rep rate </a:t>
            </a:r>
            <a:r>
              <a:rPr lang="en-US" b="1" dirty="0">
                <a:latin typeface="Century" panose="02040604050505020304" pitchFamily="18" charset="0"/>
              </a:rPr>
              <a:t>… modular system à la X-Box3 switching </a:t>
            </a: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r>
              <a:rPr lang="en-US" b="1" dirty="0" smtClean="0">
                <a:latin typeface="Century" panose="02040604050505020304" pitchFamily="18" charset="0"/>
              </a:rPr>
              <a:t>X-Box3</a:t>
            </a:r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fontAlgn="base"/>
            <a:endParaRPr lang="en-US" b="1" dirty="0" smtClean="0">
              <a:latin typeface="Century" panose="020406040505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à"/>
            </a:pPr>
            <a:endParaRPr lang="en-US" b="1" dirty="0" smtClean="0">
              <a:latin typeface="Century" panose="020406040505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à"/>
            </a:pPr>
            <a:endParaRPr lang="en-US" b="1" dirty="0" smtClean="0">
              <a:latin typeface="Century" panose="020406040505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à"/>
            </a:pPr>
            <a:r>
              <a:rPr lang="en-US" b="1" dirty="0" smtClean="0">
                <a:latin typeface="Century" panose="02040604050505020304" pitchFamily="18" charset="0"/>
              </a:rPr>
              <a:t>We should push for dual-X-band modulator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4893" y="86585"/>
            <a:ext cx="639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b="1" dirty="0" smtClean="0"/>
              <a:t>WP4: Task3 - </a:t>
            </a:r>
            <a:r>
              <a:rPr lang="en-US" sz="2400" b="1" dirty="0"/>
              <a:t>Modulator and Klystron technology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3132822"/>
            <a:ext cx="2847975" cy="2650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 descr="C:\Users\admin\Dropbox (MJ workplace)\XLS project\WP4\lowRepRate4klystron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665179" cy="321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6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700808"/>
            <a:ext cx="7452320" cy="442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500</Words>
  <Application>Microsoft Office PowerPoint</Application>
  <PresentationFormat>On-screen Show (4:3)</PresentationFormat>
  <Paragraphs>107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Marek</dc:creator>
  <cp:lastModifiedBy>Marek</cp:lastModifiedBy>
  <cp:revision>64</cp:revision>
  <dcterms:created xsi:type="dcterms:W3CDTF">2018-06-15T09:16:42Z</dcterms:created>
  <dcterms:modified xsi:type="dcterms:W3CDTF">2019-04-04T09:44:35Z</dcterms:modified>
</cp:coreProperties>
</file>