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0" r:id="rId3"/>
    <p:sldId id="319" r:id="rId4"/>
    <p:sldId id="320" r:id="rId5"/>
    <p:sldId id="324" r:id="rId6"/>
    <p:sldId id="321" r:id="rId7"/>
    <p:sldId id="328" r:id="rId8"/>
    <p:sldId id="329" r:id="rId9"/>
    <p:sldId id="269" r:id="rId10"/>
    <p:sldId id="327" r:id="rId11"/>
  </p:sldIdLst>
  <p:sldSz cx="9144000" cy="6858000" type="screen4x3"/>
  <p:notesSz cx="6797675" cy="99822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0B0EE72-85F5-4A39-9C64-121DD07B37FB}">
          <p14:sldIdLst>
            <p14:sldId id="256"/>
            <p14:sldId id="260"/>
            <p14:sldId id="319"/>
            <p14:sldId id="320"/>
            <p14:sldId id="324"/>
            <p14:sldId id="321"/>
            <p14:sldId id="328"/>
            <p14:sldId id="329"/>
            <p14:sldId id="269"/>
            <p14:sldId id="327"/>
          </p14:sldIdLst>
        </p14:section>
        <p14:section name="Untitled Section" id="{41D7A4D7-C4B4-4E30-AEE4-A83901005A8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1" autoAdjust="0"/>
    <p:restoredTop sz="94660"/>
  </p:normalViewPr>
  <p:slideViewPr>
    <p:cSldViewPr>
      <p:cViewPr varScale="1">
        <p:scale>
          <a:sx n="69" d="100"/>
          <a:sy n="69" d="100"/>
        </p:scale>
        <p:origin x="132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DE7DDAB0-6EDF-4588-A289-F34346BE1E29}" type="datetimeFigureOut">
              <a:rPr lang="zh-CN" altLang="en-US"/>
              <a:pPr>
                <a:defRPr/>
              </a:pPr>
              <a:t>2019/4/4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821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82138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C26CD18-2F63-434F-9248-15C39A1F13E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995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3CBE0DD-D9AB-41D0-8FC6-0C3C7A77E6F8}" type="datetimeFigureOut">
              <a:rPr lang="zh-CN" altLang="en-US"/>
              <a:pPr>
                <a:defRPr/>
              </a:pPr>
              <a:t>2019/4/4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9300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41863"/>
            <a:ext cx="5438775" cy="44910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821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482138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48BE419-1D23-4295-8CCA-1D8C317FDB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786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FA238-7996-4A51-94E1-17B4B49E34E8}" type="datetime1">
              <a:rPr lang="zh-CN" altLang="en-US"/>
              <a:pPr>
                <a:defRPr/>
              </a:pPr>
              <a:t>2019/4/4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780088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3132138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E7CBEE-EDA2-4630-9F2C-C0860B55709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8772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C6212-B007-4E10-BD9F-5B102BE4F55F}" type="datetime1">
              <a:rPr lang="zh-CN" altLang="en-US"/>
              <a:pPr>
                <a:defRPr/>
              </a:pPr>
              <a:t>2019/4/4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2B774-71F0-4206-AD0B-11A8AAFEE43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5652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B7522-3BF4-4A92-B038-93011DC0A079}" type="datetime1">
              <a:rPr lang="zh-CN" altLang="en-US"/>
              <a:pPr>
                <a:defRPr/>
              </a:pPr>
              <a:t>2019/4/4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EBCEB-1219-4AFD-BF8B-D2B76888B68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7976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A5E97-BB2B-4724-A4DF-E93883B60019}" type="datetime1">
              <a:rPr lang="zh-CN" altLang="en-US"/>
              <a:pPr>
                <a:defRPr/>
              </a:pPr>
              <a:t>2019/4/4</a:t>
            </a:fld>
            <a:endParaRPr lang="en-US" altLang="zh-CN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B5DDA-0975-49C8-9694-A3A69537713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755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B3303-4EC5-4871-9953-B76AFFD0AAF5}" type="datetime1">
              <a:rPr lang="zh-CN" altLang="en-US"/>
              <a:pPr>
                <a:defRPr/>
              </a:pPr>
              <a:t>2019/4/4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37EFF-7A9F-4061-9FB6-000F2726C86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7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5109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B903B-B358-401D-9882-5A6DED720554}" type="datetime1">
              <a:rPr lang="zh-CN" altLang="en-US"/>
              <a:pPr>
                <a:defRPr/>
              </a:pPr>
              <a:t>2019/4/4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93CCB-1B51-4286-9563-A8268E88CD7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815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1E1F6-B9B8-47A7-82A7-0F44F4FA91EE}" type="datetime1">
              <a:rPr lang="zh-CN" altLang="en-US"/>
              <a:pPr>
                <a:defRPr/>
              </a:pPr>
              <a:t>2019/4/4</a:t>
            </a:fld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4ACF5-A0B0-4010-9700-FF7B98F8353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228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FD8F0-9AE6-4D89-84FB-F8BEE16F4618}" type="datetime1">
              <a:rPr lang="zh-CN" altLang="en-US"/>
              <a:pPr>
                <a:defRPr/>
              </a:pPr>
              <a:t>2019/4/4</a:t>
            </a:fld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EAC16-31BF-433F-9886-A4BA17DBC74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6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335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4A57-A4EB-42C2-BD8C-B7E01CCDB0FB}" type="datetime1">
              <a:rPr lang="zh-CN" altLang="en-US"/>
              <a:pPr>
                <a:defRPr/>
              </a:pPr>
              <a:t>2019/4/4</a:t>
            </a:fld>
            <a:endParaRPr lang="en-US" altLang="zh-CN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F99F2-5D88-48D8-8D43-20BF333E828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5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096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E7743-A212-4092-A5C1-D3B5E8D4D7C3}" type="datetime1">
              <a:rPr lang="zh-CN" altLang="en-US"/>
              <a:pPr>
                <a:defRPr/>
              </a:pPr>
              <a:t>2019/4/4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94FE2-EE43-4C48-B46F-E012F03C6F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381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2A50B-38A1-4B5E-A301-EBFCF626EED8}" type="datetime1">
              <a:rPr lang="zh-CN" altLang="en-US"/>
              <a:pPr>
                <a:defRPr/>
              </a:pPr>
              <a:t>2019/4/4</a:t>
            </a:fld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D2C8B-5322-4458-BE41-6854D2E15F4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8" name="Picture 28" descr="CI_logo_small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388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41275"/>
            <a:ext cx="1736725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30C6BE41-C15C-40A2-BAEC-02801A714A05}" type="datetime1">
              <a:rPr lang="zh-CN" altLang="en-US"/>
              <a:pPr>
                <a:defRPr/>
              </a:pPr>
              <a:t>2019/4/4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A61D4F3-8DE6-4C87-882F-B1339FE4D1F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32" name="Group 16"/>
          <p:cNvGrpSpPr>
            <a:grpSpLocks/>
          </p:cNvGrpSpPr>
          <p:nvPr userDrawn="1"/>
        </p:nvGrpSpPr>
        <p:grpSpPr bwMode="auto">
          <a:xfrm>
            <a:off x="7323138" y="6381750"/>
            <a:ext cx="1857375" cy="436563"/>
            <a:chOff x="4105" y="3901"/>
            <a:chExt cx="1608" cy="391"/>
          </a:xfrm>
        </p:grpSpPr>
        <p:pic>
          <p:nvPicPr>
            <p:cNvPr id="1034" name="Picture 17" descr="blue chunk pict final 1_6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000F5E"/>
                </a:clrFrom>
                <a:clrTo>
                  <a:srgbClr val="000F5E">
                    <a:alpha val="0"/>
                  </a:srgbClr>
                </a:clrTo>
              </a:clrChange>
              <a:lum bright="-3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" y="3901"/>
              <a:ext cx="1492" cy="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5" name="Picture 18" descr="reld2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495" r="55801" b="24742"/>
            <a:stretch>
              <a:fillRect/>
            </a:stretch>
          </p:blipFill>
          <p:spPr bwMode="auto">
            <a:xfrm>
              <a:off x="4786" y="4033"/>
              <a:ext cx="23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6" name="Rectangle 19"/>
            <p:cNvSpPr>
              <a:spLocks noChangeArrowheads="1"/>
            </p:cNvSpPr>
            <p:nvPr/>
          </p:nvSpPr>
          <p:spPr bwMode="auto">
            <a:xfrm>
              <a:off x="5053" y="4018"/>
              <a:ext cx="660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256" tIns="0" rIns="91256" bIns="0">
              <a:spAutoFit/>
            </a:bodyPr>
            <a:lstStyle>
              <a:lvl1pPr marL="1560513" indent="-1560513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defTabSz="416877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41687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en-GB" altLang="zh-CN" b="1">
                  <a:solidFill>
                    <a:schemeClr val="bg1"/>
                  </a:solidFill>
                  <a:latin typeface="Book Antiqua" panose="02040602050305030304" pitchFamily="18" charset="0"/>
                </a:rPr>
                <a:t>ABP</a:t>
              </a:r>
            </a:p>
          </p:txBody>
        </p:sp>
      </p:grpSp>
      <p:pic>
        <p:nvPicPr>
          <p:cNvPr id="1033" name="Picture 13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6126163"/>
            <a:ext cx="1475656" cy="69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8" descr="CI_logo_smaller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7" y="21804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ctrTitle"/>
          </p:nvPr>
        </p:nvSpPr>
        <p:spPr>
          <a:xfrm>
            <a:off x="577788" y="548680"/>
            <a:ext cx="8314692" cy="792088"/>
          </a:xfrm>
        </p:spPr>
        <p:txBody>
          <a:bodyPr/>
          <a:lstStyle/>
          <a:p>
            <a:pPr eaLnBrk="1" hangingPunct="1"/>
            <a:r>
              <a:rPr lang="en-GB" altLang="zh-CN" dirty="0" smtClean="0"/>
              <a:t>WP4: RF systems </a:t>
            </a:r>
            <a:endParaRPr lang="zh-CN" altLang="en-US" dirty="0" smtClean="0"/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433772" y="1700808"/>
            <a:ext cx="8314692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GB" altLang="zh-CN" dirty="0"/>
              <a:t>Update on the </a:t>
            </a:r>
            <a:r>
              <a:rPr lang="en-GB" altLang="zh-CN" dirty="0" smtClean="0"/>
              <a:t>36 GHz </a:t>
            </a:r>
            <a:r>
              <a:rPr lang="en-GB" altLang="zh-CN" dirty="0"/>
              <a:t>and 48 GHz power sources</a:t>
            </a:r>
            <a:endParaRPr lang="en-US" altLang="zh-CN" dirty="0"/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323528" y="3789040"/>
            <a:ext cx="8640960" cy="20431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400" dirty="0">
                <a:solidFill>
                  <a:schemeClr val="tx1"/>
                </a:solidFill>
              </a:rPr>
              <a:t>Liang </a:t>
            </a:r>
            <a:r>
              <a:rPr lang="en-US" altLang="zh-CN" sz="2400" dirty="0" smtClean="0">
                <a:solidFill>
                  <a:schemeClr val="tx1"/>
                </a:solidFill>
              </a:rPr>
              <a:t>Zhang, Laurence </a:t>
            </a:r>
            <a:r>
              <a:rPr lang="en-US" altLang="zh-CN" sz="2400" dirty="0">
                <a:solidFill>
                  <a:schemeClr val="tx1"/>
                </a:solidFill>
              </a:rPr>
              <a:t>Nix</a:t>
            </a:r>
            <a:r>
              <a:rPr lang="en-US" altLang="zh-CN" sz="2400" dirty="0" smtClean="0">
                <a:solidFill>
                  <a:schemeClr val="tx1"/>
                </a:solidFill>
              </a:rPr>
              <a:t>, </a:t>
            </a:r>
            <a:r>
              <a:rPr lang="en-US" altLang="zh-CN" sz="2400" dirty="0" err="1">
                <a:solidFill>
                  <a:schemeClr val="tx1"/>
                </a:solidFill>
              </a:rPr>
              <a:t>Wenlong</a:t>
            </a:r>
            <a:r>
              <a:rPr lang="en-US" altLang="zh-CN" sz="2400" dirty="0">
                <a:solidFill>
                  <a:schemeClr val="tx1"/>
                </a:solidFill>
              </a:rPr>
              <a:t> He, Li </a:t>
            </a:r>
            <a:r>
              <a:rPr lang="en-US" altLang="zh-CN" sz="2400" dirty="0" smtClean="0">
                <a:solidFill>
                  <a:schemeClr val="tx1"/>
                </a:solidFill>
              </a:rPr>
              <a:t>Wang &amp; A.W. Cross</a:t>
            </a:r>
          </a:p>
          <a:p>
            <a:pPr eaLnBrk="1" hangingPunct="1">
              <a:lnSpc>
                <a:spcPct val="90000"/>
              </a:lnSpc>
            </a:pPr>
            <a:endParaRPr lang="en-US" altLang="zh-CN" sz="20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sz="2000" dirty="0" smtClean="0">
                <a:solidFill>
                  <a:schemeClr val="tx1"/>
                </a:solidFill>
              </a:rPr>
              <a:t>on behalf of research teams of</a:t>
            </a:r>
          </a:p>
          <a:p>
            <a:pPr algn="l" eaLnBrk="1" hangingPunct="1">
              <a:lnSpc>
                <a:spcPct val="90000"/>
              </a:lnSpc>
            </a:pPr>
            <a:r>
              <a:rPr lang="en-US" altLang="zh-CN" sz="2000" dirty="0" smtClean="0">
                <a:solidFill>
                  <a:schemeClr val="tx1"/>
                </a:solidFill>
              </a:rPr>
              <a:t>Department of Physics, SUPA, University of </a:t>
            </a:r>
            <a:r>
              <a:rPr lang="en-US" altLang="zh-CN" sz="2000" dirty="0">
                <a:solidFill>
                  <a:schemeClr val="tx1"/>
                </a:solidFill>
              </a:rPr>
              <a:t>Strathclyde</a:t>
            </a:r>
            <a:r>
              <a:rPr lang="en-US" altLang="zh-CN" sz="2000" dirty="0" smtClean="0">
                <a:solidFill>
                  <a:schemeClr val="tx1"/>
                </a:solidFill>
              </a:rPr>
              <a:t>, Glasgow</a:t>
            </a:r>
            <a:r>
              <a:rPr lang="en-US" altLang="zh-CN" sz="2000" dirty="0">
                <a:solidFill>
                  <a:schemeClr val="tx1"/>
                </a:solidFill>
              </a:rPr>
              <a:t>, </a:t>
            </a:r>
            <a:r>
              <a:rPr lang="en-US" altLang="zh-CN" sz="2000" dirty="0" smtClean="0">
                <a:solidFill>
                  <a:schemeClr val="tx1"/>
                </a:solidFill>
              </a:rPr>
              <a:t>G4 0NG, UK</a:t>
            </a:r>
            <a:endParaRPr lang="en-US" altLang="zh-CN" sz="2000" dirty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altLang="zh-CN" sz="2000" dirty="0" smtClean="0">
                <a:solidFill>
                  <a:schemeClr val="tx1"/>
                </a:solidFill>
              </a:rPr>
              <a:t>Electronic </a:t>
            </a:r>
            <a:r>
              <a:rPr lang="en-US" altLang="zh-CN" sz="2000" dirty="0">
                <a:solidFill>
                  <a:schemeClr val="tx1"/>
                </a:solidFill>
              </a:rPr>
              <a:t>Engineering </a:t>
            </a:r>
            <a:r>
              <a:rPr lang="en-US" altLang="zh-CN" sz="2000" dirty="0" smtClean="0">
                <a:solidFill>
                  <a:schemeClr val="tx1"/>
                </a:solidFill>
              </a:rPr>
              <a:t>Department, </a:t>
            </a:r>
            <a:r>
              <a:rPr lang="en-US" altLang="zh-CN" sz="2000" dirty="0">
                <a:solidFill>
                  <a:schemeClr val="tx1"/>
                </a:solidFill>
              </a:rPr>
              <a:t>UESTC, Chengdu</a:t>
            </a:r>
            <a:r>
              <a:rPr lang="en-US" altLang="zh-CN" sz="2000" dirty="0" smtClean="0">
                <a:solidFill>
                  <a:schemeClr val="tx1"/>
                </a:solidFill>
              </a:rPr>
              <a:t>, China</a:t>
            </a:r>
            <a:endParaRPr lang="zh-CN" altLang="en-U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171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635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Outline</a:t>
            </a:r>
            <a:endParaRPr lang="zh-CN" altLang="en-US" dirty="0" smtClean="0"/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518864" y="1484784"/>
            <a:ext cx="8229600" cy="4680520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36GHz 2 MW </a:t>
            </a:r>
            <a:r>
              <a:rPr lang="en-US" altLang="zh-CN" dirty="0" err="1" smtClean="0"/>
              <a:t>gyroklystron</a:t>
            </a:r>
            <a:r>
              <a:rPr lang="en-US" altLang="zh-CN" dirty="0" smtClean="0"/>
              <a:t> simulation results</a:t>
            </a:r>
          </a:p>
          <a:p>
            <a:pPr eaLnBrk="1" hangingPunct="1"/>
            <a:r>
              <a:rPr lang="en-US" altLang="zh-CN" dirty="0" smtClean="0"/>
              <a:t>36 GHz 3 MW </a:t>
            </a:r>
            <a:r>
              <a:rPr lang="en-US" altLang="zh-CN" dirty="0" err="1" smtClean="0"/>
              <a:t>gyroklystron</a:t>
            </a:r>
            <a:r>
              <a:rPr lang="en-US" altLang="zh-CN" dirty="0" smtClean="0"/>
              <a:t> simulation results</a:t>
            </a:r>
          </a:p>
          <a:p>
            <a:pPr eaLnBrk="1" hangingPunct="1"/>
            <a:r>
              <a:rPr lang="en-US" altLang="zh-CN" dirty="0" smtClean="0"/>
              <a:t>48 GHz 1.5 MW studies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0BCD81-E513-4406-867A-0280781236A8}" type="slidenum">
              <a:rPr lang="zh-CN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zh-CN" sz="120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9632" y="179327"/>
            <a:ext cx="6264696" cy="657385"/>
          </a:xfrm>
        </p:spPr>
        <p:txBody>
          <a:bodyPr/>
          <a:lstStyle/>
          <a:p>
            <a:pPr algn="l"/>
            <a:r>
              <a:rPr lang="en-US" altLang="zh-CN" sz="3200" dirty="0" smtClean="0">
                <a:cs typeface="Times New Roman" panose="02020603050405020304" pitchFamily="18" charset="0"/>
              </a:rPr>
              <a:t>36 GHz, 2 MW gyro-klystron design</a:t>
            </a:r>
            <a:endParaRPr lang="zh-CN" altLang="en-US" sz="3200" dirty="0"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Group 7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58983957"/>
              </p:ext>
            </p:extLst>
          </p:nvPr>
        </p:nvGraphicFramePr>
        <p:xfrm>
          <a:off x="395535" y="1479980"/>
          <a:ext cx="8280921" cy="2885124"/>
        </p:xfrm>
        <a:graphic>
          <a:graphicData uri="http://schemas.openxmlformats.org/drawingml/2006/table">
            <a:tbl>
              <a:tblPr/>
              <a:tblGrid>
                <a:gridCol w="3083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5227">
                  <a:extLst>
                    <a:ext uri="{9D8B030D-6E8A-4147-A177-3AD203B41FA5}">
                      <a16:colId xmlns:a16="http://schemas.microsoft.com/office/drawing/2014/main" val="1563859342"/>
                    </a:ext>
                  </a:extLst>
                </a:gridCol>
              </a:tblGrid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Voltage (kV)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Current 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Velocity ratio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Drive power (W)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Beam guide radius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Magnetic field (T)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1.33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4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Result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Power (MW)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Bandwidth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Efficiency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Gain (dB)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39 (max 42)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61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9632" y="179327"/>
            <a:ext cx="5976664" cy="657385"/>
          </a:xfrm>
        </p:spPr>
        <p:txBody>
          <a:bodyPr/>
          <a:lstStyle/>
          <a:p>
            <a:pPr algn="l"/>
            <a:r>
              <a:rPr lang="en-US" altLang="zh-CN" sz="3200" dirty="0" smtClean="0">
                <a:cs typeface="Times New Roman" panose="02020603050405020304" pitchFamily="18" charset="0"/>
              </a:rPr>
              <a:t>36 GHz 3 MW </a:t>
            </a:r>
            <a:r>
              <a:rPr lang="en-US" altLang="zh-CN" sz="3200" dirty="0" err="1" smtClean="0">
                <a:cs typeface="Times New Roman" panose="02020603050405020304" pitchFamily="18" charset="0"/>
              </a:rPr>
              <a:t>gyroklystron</a:t>
            </a:r>
            <a:r>
              <a:rPr lang="en-US" altLang="zh-CN" sz="3200" dirty="0" smtClean="0">
                <a:cs typeface="Times New Roman" panose="02020603050405020304" pitchFamily="18" charset="0"/>
              </a:rPr>
              <a:t> design</a:t>
            </a:r>
            <a:endParaRPr lang="zh-CN" altLang="en-US" sz="3200" dirty="0"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251520" y="4581128"/>
            <a:ext cx="8855968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defTabSz="914400" latinLnBrk="0">
              <a:lnSpc>
                <a:spcPct val="150000"/>
              </a:lnSpc>
              <a:buClr>
                <a:srgbClr val="0000A0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2400" dirty="0" smtClean="0">
                <a:cs typeface="Times New Roman" panose="02020603050405020304" pitchFamily="18" charset="0"/>
              </a:rPr>
              <a:t>Similar configuration but with a higher operating voltage</a:t>
            </a:r>
          </a:p>
          <a:p>
            <a:pPr marL="627063" lvl="1" indent="-271463">
              <a:lnSpc>
                <a:spcPct val="150000"/>
              </a:lnSpc>
              <a:buClr>
                <a:srgbClr val="0000A0"/>
              </a:buClr>
              <a:buSzPct val="120000"/>
              <a:buFont typeface="Arial" panose="020B0604020202020204" pitchFamily="34" charset="0"/>
              <a:buChar char="­"/>
              <a:defRPr/>
            </a:pPr>
            <a:r>
              <a:rPr lang="en-US" altLang="zh-CN" sz="2400" dirty="0" smtClean="0">
                <a:cs typeface="Times New Roman" panose="02020603050405020304" pitchFamily="18" charset="0"/>
              </a:rPr>
              <a:t>it is challenging to Increase the current using an MIG, it will reduce the beam quality, reducing the interaction efficiency</a:t>
            </a:r>
            <a:endParaRPr kumimoji="0" lang="zh-CN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8" name="Group 7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8133341"/>
              </p:ext>
            </p:extLst>
          </p:nvPr>
        </p:nvGraphicFramePr>
        <p:xfrm>
          <a:off x="395535" y="1196752"/>
          <a:ext cx="8280921" cy="2885124"/>
        </p:xfrm>
        <a:graphic>
          <a:graphicData uri="http://schemas.openxmlformats.org/drawingml/2006/table">
            <a:tbl>
              <a:tblPr/>
              <a:tblGrid>
                <a:gridCol w="3083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3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9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5227">
                  <a:extLst>
                    <a:ext uri="{9D8B030D-6E8A-4147-A177-3AD203B41FA5}">
                      <a16:colId xmlns:a16="http://schemas.microsoft.com/office/drawing/2014/main" val="1563859342"/>
                    </a:ext>
                  </a:extLst>
                </a:gridCol>
              </a:tblGrid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Voltage (kV)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Current 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Velocity ratio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Drive power (W)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Beam guide radius (mm)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Magnetic field (T)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1.46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4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result</a:t>
                      </a:r>
                      <a:endParaRPr kumimoji="0" lang="en-US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Power (MW)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Bandwidth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0.3%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Efficiency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44%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Gain (dB)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39 (max 42)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61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44624"/>
            <a:ext cx="5904656" cy="634191"/>
          </a:xfrm>
        </p:spPr>
        <p:txBody>
          <a:bodyPr/>
          <a:lstStyle/>
          <a:p>
            <a:r>
              <a:rPr lang="en-US" altLang="zh-CN" sz="3600" dirty="0" smtClean="0"/>
              <a:t>36GHz simulation results</a:t>
            </a:r>
            <a:endParaRPr lang="en-US" altLang="zh-CN" sz="3600" dirty="0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161682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0" y="77819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5" name="图片 4" descr="E:\Magic_segment\20170404_150kV\GUN\R_150kV_1p34T_cathode_STEP\20Acm-2\45A\EGUN_TRAJ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4" y="1052736"/>
            <a:ext cx="4717750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5" descr="E:\Magic_segment\20170404_150kV\GUN\R_150kV_1p34T_cathode_STEP\20Acm-2\45A\ALPHA_EGUNvsMAGIC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264" y="1040866"/>
            <a:ext cx="4392489" cy="267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91" y="3730913"/>
            <a:ext cx="4555915" cy="2591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728563" y="4426442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Need to avoid the oscillations at high beam current.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Choose the proper magnetic field strength.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590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5" y="210902"/>
            <a:ext cx="6912768" cy="720378"/>
          </a:xfrm>
        </p:spPr>
        <p:txBody>
          <a:bodyPr/>
          <a:lstStyle/>
          <a:p>
            <a:r>
              <a:rPr lang="en-US" altLang="zh-CN" sz="3600" dirty="0" smtClean="0"/>
              <a:t>48 GHz 1.5 MW </a:t>
            </a:r>
            <a:r>
              <a:rPr lang="en-US" altLang="zh-CN" sz="3600" dirty="0" err="1" smtClean="0"/>
              <a:t>Gyroklystron</a:t>
            </a:r>
            <a:endParaRPr lang="en-US" altLang="zh-CN" sz="3600" dirty="0"/>
          </a:p>
        </p:txBody>
      </p:sp>
      <p:pic>
        <p:nvPicPr>
          <p:cNvPr id="262" name="Picture 28" descr="CI_logo_small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3812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62E5C9-6528-40AC-AAB2-12F9FC708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980728"/>
            <a:ext cx="9036496" cy="5328592"/>
          </a:xfrm>
        </p:spPr>
        <p:txBody>
          <a:bodyPr/>
          <a:lstStyle/>
          <a:p>
            <a:r>
              <a:rPr lang="en-GB" sz="2400" dirty="0" smtClean="0"/>
              <a:t>A 4-cavity gyro-klystron was studied.</a:t>
            </a:r>
          </a:p>
          <a:p>
            <a:r>
              <a:rPr lang="en-US" altLang="zh-CN" sz="2400" dirty="0"/>
              <a:t>Higher </a:t>
            </a:r>
            <a:r>
              <a:rPr lang="en-US" altLang="zh-CN" sz="2400" dirty="0" smtClean="0"/>
              <a:t>order </a:t>
            </a:r>
            <a:r>
              <a:rPr lang="en-US" altLang="zh-CN" sz="2400" dirty="0"/>
              <a:t>mode TE02 was considered to </a:t>
            </a:r>
            <a:r>
              <a:rPr lang="en-US" altLang="zh-CN" sz="2400" dirty="0" smtClean="0"/>
              <a:t>have larger dimensions.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 smtClean="0"/>
              <a:t>Challenges:</a:t>
            </a:r>
          </a:p>
          <a:p>
            <a:r>
              <a:rPr lang="en-GB" sz="2400" dirty="0" smtClean="0"/>
              <a:t>Higher frequency, smaller dimensions has limit in the beam current due to the space charge effect.</a:t>
            </a:r>
          </a:p>
          <a:p>
            <a:r>
              <a:rPr lang="en-US" sz="2400" dirty="0" smtClean="0"/>
              <a:t>More challenges in the thermal management due to the smaller cavity dimensions.</a:t>
            </a:r>
            <a:endParaRPr lang="en-GB" sz="2400" dirty="0" smtClean="0"/>
          </a:p>
          <a:p>
            <a:r>
              <a:rPr lang="en-US" altLang="zh-CN" sz="2400" dirty="0" smtClean="0"/>
              <a:t>The previous nonlinear model was not able to provide accurate prediction on the interaction efficiency, due to:</a:t>
            </a:r>
          </a:p>
          <a:p>
            <a:pPr lvl="1"/>
            <a:r>
              <a:rPr lang="en-US" sz="2000" dirty="0" smtClean="0"/>
              <a:t>Field is not entirely cutoff at the drift region.</a:t>
            </a:r>
          </a:p>
          <a:p>
            <a:pPr lvl="1"/>
            <a:r>
              <a:rPr lang="en-US" sz="2000" dirty="0" smtClean="0"/>
              <a:t>Mode conversion happens at the discontinuities.</a:t>
            </a:r>
          </a:p>
          <a:p>
            <a:pPr lvl="1"/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2002216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195" y="3555276"/>
            <a:ext cx="6397880" cy="32801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6980C9-D139-42BD-98C1-023491CBFCE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2454758"/>
            <a:ext cx="4788024" cy="2774442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5" y="210902"/>
            <a:ext cx="6912768" cy="720378"/>
          </a:xfrm>
        </p:spPr>
        <p:txBody>
          <a:bodyPr/>
          <a:lstStyle/>
          <a:p>
            <a:r>
              <a:rPr lang="en-US" altLang="zh-CN" sz="3600" dirty="0" smtClean="0"/>
              <a:t>Recent progress</a:t>
            </a:r>
            <a:endParaRPr lang="en-US" altLang="zh-CN" sz="3600" dirty="0"/>
          </a:p>
        </p:txBody>
      </p:sp>
      <p:pic>
        <p:nvPicPr>
          <p:cNvPr id="262" name="Picture 28" descr="CI_logo_small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3812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62E5C9-6528-40AC-AAB2-12F9FC708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1124744"/>
            <a:ext cx="9036496" cy="1224136"/>
          </a:xfrm>
        </p:spPr>
        <p:txBody>
          <a:bodyPr/>
          <a:lstStyle/>
          <a:p>
            <a:r>
              <a:rPr lang="en-GB" sz="2400" dirty="0" smtClean="0"/>
              <a:t>Improved model is under development and is tested. </a:t>
            </a:r>
          </a:p>
          <a:p>
            <a:r>
              <a:rPr lang="en-US" altLang="zh-CN" sz="2400" dirty="0" smtClean="0"/>
              <a:t>In parallel, a 3-cavity similar configuration with the 36 GHz one is being simulated. </a:t>
            </a:r>
          </a:p>
        </p:txBody>
      </p:sp>
    </p:spTree>
    <p:extLst>
      <p:ext uri="{BB962C8B-B14F-4D97-AF65-F5344CB8AC3E}">
        <p14:creationId xmlns:p14="http://schemas.microsoft.com/office/powerpoint/2010/main" val="2666337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5" y="210902"/>
            <a:ext cx="6912768" cy="720378"/>
          </a:xfrm>
        </p:spPr>
        <p:txBody>
          <a:bodyPr/>
          <a:lstStyle/>
          <a:p>
            <a:r>
              <a:rPr lang="en-US" altLang="zh-CN" sz="3600" dirty="0" smtClean="0"/>
              <a:t>Deliverable</a:t>
            </a:r>
            <a:endParaRPr lang="en-US" altLang="zh-CN" sz="3600" dirty="0"/>
          </a:p>
        </p:txBody>
      </p:sp>
      <p:pic>
        <p:nvPicPr>
          <p:cNvPr id="262" name="Picture 28" descr="CI_logo_small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3812"/>
            <a:ext cx="1305223" cy="81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62E5C9-6528-40AC-AAB2-12F9FC708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980728"/>
            <a:ext cx="9036496" cy="5976664"/>
          </a:xfrm>
        </p:spPr>
        <p:txBody>
          <a:bodyPr/>
          <a:lstStyle/>
          <a:p>
            <a:r>
              <a:rPr lang="en-GB" sz="2400" b="1" dirty="0" smtClean="0"/>
              <a:t>Software</a:t>
            </a:r>
          </a:p>
          <a:p>
            <a:r>
              <a:rPr lang="en-GB" sz="2000" dirty="0" smtClean="0"/>
              <a:t>MATLAB: </a:t>
            </a:r>
          </a:p>
          <a:p>
            <a:pPr lvl="1"/>
            <a:r>
              <a:rPr lang="en-GB" sz="1800" dirty="0" smtClean="0"/>
              <a:t>linear small gain simulation </a:t>
            </a:r>
          </a:p>
          <a:p>
            <a:pPr lvl="1"/>
            <a:r>
              <a:rPr lang="en-GB" sz="1800" dirty="0" smtClean="0"/>
              <a:t>self-consistent nonlinear code</a:t>
            </a:r>
          </a:p>
          <a:p>
            <a:r>
              <a:rPr lang="en-GB" sz="2000" dirty="0" smtClean="0"/>
              <a:t>CST microwave studio</a:t>
            </a:r>
          </a:p>
          <a:p>
            <a:pPr lvl="1"/>
            <a:r>
              <a:rPr lang="en-GB" sz="1800" dirty="0" smtClean="0"/>
              <a:t>3D EM </a:t>
            </a:r>
            <a:r>
              <a:rPr lang="en-GB" sz="1800" dirty="0" err="1" smtClean="0"/>
              <a:t>eigen</a:t>
            </a:r>
            <a:r>
              <a:rPr lang="en-GB" sz="1800" dirty="0" smtClean="0"/>
              <a:t> solver, Cavity </a:t>
            </a:r>
            <a:r>
              <a:rPr lang="en-GB" sz="1800" dirty="0" err="1" smtClean="0"/>
              <a:t>eigen</a:t>
            </a:r>
            <a:r>
              <a:rPr lang="en-GB" sz="1800" dirty="0" smtClean="0"/>
              <a:t> mode</a:t>
            </a:r>
          </a:p>
          <a:p>
            <a:r>
              <a:rPr lang="en-GB" sz="2000" dirty="0" smtClean="0"/>
              <a:t>EGUN</a:t>
            </a:r>
          </a:p>
          <a:p>
            <a:pPr lvl="1"/>
            <a:r>
              <a:rPr lang="en-GB" sz="1800" dirty="0" smtClean="0"/>
              <a:t>2D Particle tracking simulator, electron gun design</a:t>
            </a:r>
          </a:p>
          <a:p>
            <a:r>
              <a:rPr lang="en-GB" sz="2000" dirty="0" smtClean="0"/>
              <a:t>OPERA</a:t>
            </a:r>
          </a:p>
          <a:p>
            <a:pPr lvl="1"/>
            <a:r>
              <a:rPr lang="en-GB" sz="1800" dirty="0" smtClean="0"/>
              <a:t>3D Particle tracking simulator, verify electron gun design</a:t>
            </a:r>
          </a:p>
          <a:p>
            <a:r>
              <a:rPr lang="en-GB" altLang="zh-CN" sz="2000" dirty="0" smtClean="0"/>
              <a:t>MAGIC</a:t>
            </a:r>
          </a:p>
          <a:p>
            <a:pPr lvl="1"/>
            <a:r>
              <a:rPr lang="en-GB" altLang="zh-CN" sz="1800" dirty="0" smtClean="0"/>
              <a:t> 2D/3D Particle-in-cell simulation</a:t>
            </a:r>
          </a:p>
          <a:p>
            <a:pPr lvl="1"/>
            <a:r>
              <a:rPr lang="en-GB" altLang="zh-CN" sz="1800" dirty="0" smtClean="0"/>
              <a:t>MIG gun simulation</a:t>
            </a:r>
          </a:p>
          <a:p>
            <a:r>
              <a:rPr lang="en-GB" altLang="zh-CN" sz="2000" dirty="0" smtClean="0"/>
              <a:t>ANSYS</a:t>
            </a:r>
          </a:p>
          <a:p>
            <a:pPr lvl="1"/>
            <a:r>
              <a:rPr lang="en-GB" altLang="zh-CN" sz="1800" dirty="0" smtClean="0"/>
              <a:t>thermal analysis</a:t>
            </a:r>
            <a:endParaRPr lang="en-US" altLang="zh-CN" sz="1800" dirty="0" smtClean="0"/>
          </a:p>
        </p:txBody>
      </p:sp>
    </p:spTree>
    <p:extLst>
      <p:ext uri="{BB962C8B-B14F-4D97-AF65-F5344CB8AC3E}">
        <p14:creationId xmlns:p14="http://schemas.microsoft.com/office/powerpoint/2010/main" val="2660264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/>
              <a:t>Acknowledgement</a:t>
            </a:r>
            <a:endParaRPr lang="zh-CN" altLang="en-US" dirty="0" smtClean="0"/>
          </a:p>
        </p:txBody>
      </p:sp>
      <p:sp>
        <p:nvSpPr>
          <p:cNvPr id="54275" name="内容占位符 2"/>
          <p:cNvSpPr>
            <a:spLocks noGrp="1"/>
          </p:cNvSpPr>
          <p:nvPr>
            <p:ph idx="1"/>
          </p:nvPr>
        </p:nvSpPr>
        <p:spPr>
          <a:xfrm>
            <a:off x="457200" y="1556792"/>
            <a:ext cx="7992888" cy="1512168"/>
          </a:xfrm>
        </p:spPr>
        <p:txBody>
          <a:bodyPr/>
          <a:lstStyle/>
          <a:p>
            <a:pPr indent="0" algn="just" eaLnBrk="1" hangingPunct="1">
              <a:buNone/>
            </a:pPr>
            <a:r>
              <a:rPr lang="en-US" altLang="zh-CN" sz="2400" dirty="0" smtClean="0"/>
              <a:t>This </a:t>
            </a:r>
            <a:r>
              <a:rPr lang="en-US" altLang="zh-CN" sz="2400" dirty="0"/>
              <a:t>work </a:t>
            </a:r>
            <a:r>
              <a:rPr lang="en-US" altLang="zh-CN" sz="2400" dirty="0" smtClean="0"/>
              <a:t>is </a:t>
            </a:r>
            <a:r>
              <a:rPr lang="en-US" altLang="zh-CN" sz="2400" dirty="0"/>
              <a:t>supported by </a:t>
            </a:r>
            <a:r>
              <a:rPr lang="en-US" altLang="zh-CN" sz="2400" dirty="0" smtClean="0"/>
              <a:t>the European </a:t>
            </a:r>
            <a:r>
              <a:rPr lang="en-US" altLang="zh-CN" sz="2400" dirty="0"/>
              <a:t>Commission Horizon 2020 Project </a:t>
            </a:r>
            <a:r>
              <a:rPr lang="en-US" altLang="zh-CN" sz="2400" dirty="0" smtClean="0"/>
              <a:t>“</a:t>
            </a:r>
            <a:r>
              <a:rPr lang="en-US" altLang="zh-CN" sz="2400" dirty="0" err="1" smtClean="0"/>
              <a:t>CompactLight</a:t>
            </a:r>
            <a:r>
              <a:rPr lang="en-US" altLang="zh-CN" sz="2400" dirty="0" smtClean="0"/>
              <a:t>” </a:t>
            </a:r>
            <a:r>
              <a:rPr lang="en-US" altLang="zh-CN" sz="2400" dirty="0"/>
              <a:t>(</a:t>
            </a:r>
            <a:r>
              <a:rPr lang="en-US" altLang="zh-CN" sz="2400" dirty="0" smtClean="0"/>
              <a:t>777431-XLS), and the </a:t>
            </a:r>
            <a:r>
              <a:rPr lang="en-US" altLang="zh-CN" sz="2400" dirty="0"/>
              <a:t>State Scholarship </a:t>
            </a:r>
            <a:r>
              <a:rPr lang="en-US" altLang="zh-CN" sz="2400" dirty="0" smtClean="0"/>
              <a:t>Fund from </a:t>
            </a:r>
            <a:r>
              <a:rPr lang="en-US" altLang="zh-CN" sz="2400" dirty="0"/>
              <a:t>the China Scholarship </a:t>
            </a:r>
            <a:r>
              <a:rPr lang="en-US" altLang="zh-CN" sz="2400" dirty="0" smtClean="0"/>
              <a:t>Council and </a:t>
            </a:r>
            <a:r>
              <a:rPr lang="en-US" altLang="zh-CN" sz="2400" dirty="0"/>
              <a:t>the STFC, UK </a:t>
            </a:r>
            <a:r>
              <a:rPr lang="en-US" altLang="zh-CN" sz="2400" dirty="0" smtClean="0"/>
              <a:t>(Cockcroft </a:t>
            </a:r>
            <a:r>
              <a:rPr lang="en-US" altLang="zh-CN" sz="2400" dirty="0"/>
              <a:t>Institute Core </a:t>
            </a:r>
            <a:r>
              <a:rPr lang="en-US" altLang="zh-CN" sz="2400" dirty="0" smtClean="0"/>
              <a:t>Grant) </a:t>
            </a: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D26505-63AE-4E04-A714-360B4A0B301D}" type="slidenum">
              <a:rPr lang="zh-CN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zh-CN" sz="1200">
              <a:solidFill>
                <a:srgbClr val="898989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14705" y="3684377"/>
            <a:ext cx="751458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40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Thank you for your attention!</a:t>
            </a:r>
            <a:endParaRPr lang="en-US" altLang="zh-CN" sz="40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8" name="Picture 10" descr="STFC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617" y="6021288"/>
            <a:ext cx="23653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66" b="17197"/>
          <a:stretch/>
        </p:blipFill>
        <p:spPr bwMode="auto">
          <a:xfrm>
            <a:off x="5076055" y="6021288"/>
            <a:ext cx="1656185" cy="71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6644</TotalTime>
  <Words>465</Words>
  <Application>Microsoft Office PowerPoint</Application>
  <PresentationFormat>On-screen Show (4:3)</PresentationFormat>
  <Paragraphs>94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宋体</vt:lpstr>
      <vt:lpstr>Arial</vt:lpstr>
      <vt:lpstr>Book Antiqua</vt:lpstr>
      <vt:lpstr>Calibri</vt:lpstr>
      <vt:lpstr>Times New Roman</vt:lpstr>
      <vt:lpstr>Office 主题</vt:lpstr>
      <vt:lpstr>WP4: RF systems </vt:lpstr>
      <vt:lpstr>Outline</vt:lpstr>
      <vt:lpstr>36 GHz, 2 MW gyro-klystron design</vt:lpstr>
      <vt:lpstr>36 GHz 3 MW gyroklystron design</vt:lpstr>
      <vt:lpstr>36GHz simulation results</vt:lpstr>
      <vt:lpstr>48 GHz 1.5 MW Gyroklystron</vt:lpstr>
      <vt:lpstr>Recent progress</vt:lpstr>
      <vt:lpstr>Deliverable</vt:lpstr>
      <vt:lpstr>Acknowledgement</vt:lpstr>
      <vt:lpstr>PowerPoint Presentation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张良</dc:creator>
  <cp:lastModifiedBy>Administrator</cp:lastModifiedBy>
  <cp:revision>360</cp:revision>
  <dcterms:created xsi:type="dcterms:W3CDTF">2012-11-18T13:14:05Z</dcterms:created>
  <dcterms:modified xsi:type="dcterms:W3CDTF">2019-04-04T09:30:18Z</dcterms:modified>
</cp:coreProperties>
</file>