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2" r:id="rId1"/>
    <p:sldMasterId id="2147483693" r:id="rId2"/>
    <p:sldMasterId id="2147483694" r:id="rId3"/>
  </p:sldMasterIdLst>
  <p:notesMasterIdLst>
    <p:notesMasterId r:id="rId30"/>
  </p:notesMasterIdLst>
  <p:sldIdLst>
    <p:sldId id="311" r:id="rId4"/>
    <p:sldId id="297" r:id="rId5"/>
    <p:sldId id="299" r:id="rId6"/>
    <p:sldId id="261" r:id="rId7"/>
    <p:sldId id="262" r:id="rId8"/>
    <p:sldId id="263" r:id="rId9"/>
    <p:sldId id="317" r:id="rId10"/>
    <p:sldId id="269" r:id="rId11"/>
    <p:sldId id="300" r:id="rId12"/>
    <p:sldId id="265" r:id="rId13"/>
    <p:sldId id="315" r:id="rId14"/>
    <p:sldId id="316" r:id="rId15"/>
    <p:sldId id="275" r:id="rId16"/>
    <p:sldId id="274" r:id="rId17"/>
    <p:sldId id="270" r:id="rId18"/>
    <p:sldId id="272" r:id="rId19"/>
    <p:sldId id="314" r:id="rId20"/>
    <p:sldId id="312" r:id="rId21"/>
    <p:sldId id="283" r:id="rId22"/>
    <p:sldId id="280" r:id="rId23"/>
    <p:sldId id="303" r:id="rId24"/>
    <p:sldId id="304" r:id="rId25"/>
    <p:sldId id="306" r:id="rId26"/>
    <p:sldId id="302" r:id="rId27"/>
    <p:sldId id="286" r:id="rId28"/>
    <p:sldId id="308" r:id="rId2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47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2" d="100"/>
          <a:sy n="82" d="100"/>
        </p:scale>
        <p:origin x="1827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255919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8733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42175B-8F2A-4632-B91F-E8C1C53FD7C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6914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3436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Shape 5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976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Shape 5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Shape 5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9044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Shape 4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7918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Shape 4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38576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Shape 6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Shape 6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17386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Shape 6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Shape 6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98344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Shape 6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Shape 6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11951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Shape 5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Shape 5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6762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99457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68797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02676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Shape 6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3" name="Shape 643"/>
          <p:cNvSpPr txBox="1">
            <a:spLocks noGrp="1"/>
          </p:cNvSpPr>
          <p:nvPr>
            <p:ph type="body" idx="1"/>
          </p:nvPr>
        </p:nvSpPr>
        <p:spPr>
          <a:xfrm>
            <a:off x="686421" y="4344030"/>
            <a:ext cx="5485200" cy="4114499"/>
          </a:xfrm>
          <a:prstGeom prst="rect">
            <a:avLst/>
          </a:prstGeom>
          <a:noFill/>
          <a:ln>
            <a:noFill/>
          </a:ln>
        </p:spPr>
        <p:txBody>
          <a:bodyPr lIns="93275" tIns="46625" rIns="93275" bIns="466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4" name="Shape 644"/>
          <p:cNvSpPr txBox="1">
            <a:spLocks noGrp="1"/>
          </p:cNvSpPr>
          <p:nvPr>
            <p:ph type="sldNum" idx="12"/>
          </p:nvPr>
        </p:nvSpPr>
        <p:spPr>
          <a:xfrm>
            <a:off x="3884026" y="8684937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lIns="93275" tIns="46625" rIns="93275" bIns="466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4244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4675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5217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Shape 3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1156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6980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>
            <a:spLocks noGrp="1"/>
          </p:cNvSpPr>
          <p:nvPr>
            <p:ph type="body" idx="1"/>
          </p:nvPr>
        </p:nvSpPr>
        <p:spPr>
          <a:xfrm>
            <a:off x="686421" y="4344024"/>
            <a:ext cx="5485200" cy="4114500"/>
          </a:xfrm>
          <a:prstGeom prst="rect">
            <a:avLst/>
          </a:prstGeom>
          <a:noFill/>
          <a:ln>
            <a:noFill/>
          </a:ln>
        </p:spPr>
        <p:txBody>
          <a:bodyPr lIns="89600" tIns="89600" rIns="89600" bIns="896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sp>
        <p:nvSpPr>
          <p:cNvPr id="391" name="Shape 3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8624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4426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4325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15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24433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ubTitle" idx="1"/>
          </p:nvPr>
        </p:nvSpPr>
        <p:spPr>
          <a:xfrm>
            <a:off x="1349686" y="2500313"/>
            <a:ext cx="6432600" cy="142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2400" b="0" i="0" u="none" strike="noStrike" cap="none">
                <a:solidFill>
                  <a:schemeClr val="lt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585593" marR="0" lvl="1" indent="-1393" algn="ctr" rtl="0">
              <a:spcBef>
                <a:spcPts val="720"/>
              </a:spcBef>
              <a:spcAft>
                <a:spcPts val="0"/>
              </a:spcAft>
              <a:buClr>
                <a:srgbClr val="888B97"/>
              </a:buClr>
              <a:buFont typeface="Arial"/>
              <a:buNone/>
              <a:defRPr sz="3600" b="0" i="0" u="none" strike="noStrike" cap="none">
                <a:solidFill>
                  <a:srgbClr val="888B97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171186" marR="0" lvl="2" indent="-2786" algn="ctr" rtl="0">
              <a:spcBef>
                <a:spcPts val="620"/>
              </a:spcBef>
              <a:spcAft>
                <a:spcPts val="0"/>
              </a:spcAft>
              <a:buClr>
                <a:srgbClr val="888B97"/>
              </a:buClr>
              <a:buFont typeface="Arial"/>
              <a:buNone/>
              <a:defRPr sz="3100" b="0" i="0" u="none" strike="noStrike" cap="none">
                <a:solidFill>
                  <a:srgbClr val="888B97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756780" marR="0" lvl="3" indent="-4180" algn="ctr" rtl="0">
              <a:spcBef>
                <a:spcPts val="520"/>
              </a:spcBef>
              <a:spcAft>
                <a:spcPts val="0"/>
              </a:spcAft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342375" marR="0" lvl="4" indent="-5575" algn="ctr" rtl="0">
              <a:spcBef>
                <a:spcPts val="520"/>
              </a:spcBef>
              <a:spcAft>
                <a:spcPts val="0"/>
              </a:spcAft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927968" marR="0" lvl="5" indent="-6968" algn="ctr" rtl="0">
              <a:spcBef>
                <a:spcPts val="520"/>
              </a:spcBef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513563" marR="0" lvl="6" indent="-8363" algn="ctr" rtl="0">
              <a:spcBef>
                <a:spcPts val="520"/>
              </a:spcBef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099156" marR="0" lvl="7" indent="-9755" algn="ctr" rtl="0">
              <a:spcBef>
                <a:spcPts val="520"/>
              </a:spcBef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684750" marR="0" lvl="8" indent="-11150" algn="ctr" rtl="0">
              <a:spcBef>
                <a:spcPts val="520"/>
              </a:spcBef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1354667" y="1553766"/>
            <a:ext cx="6429600" cy="87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80"/>
              </a:spcBef>
              <a:spcAft>
                <a:spcPts val="0"/>
              </a:spcAft>
              <a:buClr>
                <a:srgbClr val="FAF032"/>
              </a:buClr>
              <a:buFont typeface="Arial"/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50912" marR="0" lvl="1" indent="-138112" algn="l" rtl="0">
              <a:spcBef>
                <a:spcPts val="7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3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463675" marR="0" lvl="2" indent="-98425" algn="l" rtl="0">
              <a:spcBef>
                <a:spcPts val="6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•"/>
              <a:defRPr sz="31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2049462" marR="0" lvl="3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633662" marR="0" lvl="4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»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3220765" marR="0" lvl="5" indent="-134665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806358" marR="0" lvl="6" indent="-136058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391953" marR="0" lvl="7" indent="-137453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977546" marR="0" lvl="8" indent="-138846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Contents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0" y="142875"/>
            <a:ext cx="9144000" cy="73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80"/>
              </a:spcBef>
              <a:spcAft>
                <a:spcPts val="0"/>
              </a:spcAft>
              <a:buClr>
                <a:srgbClr val="FAF032"/>
              </a:buClr>
              <a:buFont typeface="Arial"/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50912" marR="0" lvl="1" indent="-138112" algn="l" rtl="0">
              <a:spcBef>
                <a:spcPts val="7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3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463675" marR="0" lvl="2" indent="-98425" algn="l" rtl="0">
              <a:spcBef>
                <a:spcPts val="6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•"/>
              <a:defRPr sz="31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2049462" marR="0" lvl="3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633662" marR="0" lvl="4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»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3220765" marR="0" lvl="5" indent="-134665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806358" marR="0" lvl="6" indent="-136058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391953" marR="0" lvl="7" indent="-137453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977546" marR="0" lvl="8" indent="-138846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49579" y="948213"/>
            <a:ext cx="8275200" cy="378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38150" marR="0" lvl="0" indent="-177800" algn="l" rtl="0">
              <a:spcBef>
                <a:spcPts val="8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•"/>
              <a:defRPr sz="41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50912" marR="0" lvl="1" indent="-138112" algn="l" rtl="0">
              <a:spcBef>
                <a:spcPts val="7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3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463675" marR="0" lvl="2" indent="-98425" algn="l" rtl="0">
              <a:spcBef>
                <a:spcPts val="6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•"/>
              <a:defRPr sz="31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2049462" marR="0" lvl="3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633662" marR="0" lvl="4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»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3220765" marR="0" lvl="5" indent="-134665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806358" marR="0" lvl="6" indent="-136058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391953" marR="0" lvl="7" indent="-137453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977546" marR="0" lvl="8" indent="-138846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4781" y="2174557"/>
            <a:ext cx="8229900" cy="85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Sl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/>
        </p:nvSpPr>
        <p:spPr>
          <a:xfrm>
            <a:off x="0" y="1807402"/>
            <a:ext cx="9144000" cy="113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4400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Speaker Name</a:t>
            </a:r>
            <a: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" sz="2400">
                <a:solidFill>
                  <a:srgbClr val="F0F0F0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Title</a:t>
            </a:r>
            <a:br>
              <a:rPr lang="en" sz="2400">
                <a:solidFill>
                  <a:srgbClr val="F0F0F0"/>
                </a:solidFill>
                <a:latin typeface="Open Sans Light"/>
                <a:ea typeface="Open Sans Light"/>
                <a:cs typeface="Open Sans Light"/>
                <a:sym typeface="Open Sans Light"/>
              </a:rPr>
            </a:br>
            <a:r>
              <a:rPr lang="en" sz="2400">
                <a:solidFill>
                  <a:srgbClr val="F0F0F0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Company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0" y="1809072"/>
            <a:ext cx="4572000" cy="113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4400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Speaker Name</a:t>
            </a:r>
            <a: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" sz="2400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Title</a:t>
            </a:r>
            <a:br>
              <a:rPr lang="en" sz="2400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rPr>
            </a:br>
            <a:r>
              <a:rPr lang="en" sz="2400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Company Name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4572930" y="1807403"/>
            <a:ext cx="4571100" cy="15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AF032"/>
              </a:buClr>
              <a:buSzPct val="25000"/>
              <a:buFont typeface="Open Sans Light"/>
              <a:buNone/>
            </a:pPr>
            <a:r>
              <a:rPr lang="en" sz="4400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Speaker Name</a:t>
            </a:r>
            <a: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" sz="2400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Title</a:t>
            </a:r>
            <a:br>
              <a:rPr lang="en" sz="2400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rPr>
            </a:br>
            <a:r>
              <a:rPr lang="en" sz="2400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Company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0" y="482309"/>
            <a:ext cx="9144000" cy="807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4200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Speaker Name</a:t>
            </a:r>
            <a: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" sz="2200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Title, Company Name</a:t>
            </a:r>
          </a:p>
        </p:txBody>
      </p:sp>
      <p:sp>
        <p:nvSpPr>
          <p:cNvPr id="78" name="Shape 78"/>
          <p:cNvSpPr/>
          <p:nvPr/>
        </p:nvSpPr>
        <p:spPr>
          <a:xfrm>
            <a:off x="0" y="1969282"/>
            <a:ext cx="9144000" cy="807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4200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Speaker Name</a:t>
            </a:r>
            <a:r>
              <a:rPr lang="en" sz="42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n" sz="42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" sz="2200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Title, Company Name</a:t>
            </a:r>
          </a:p>
        </p:txBody>
      </p:sp>
      <p:sp>
        <p:nvSpPr>
          <p:cNvPr id="79" name="Shape 79"/>
          <p:cNvSpPr/>
          <p:nvPr/>
        </p:nvSpPr>
        <p:spPr>
          <a:xfrm>
            <a:off x="0" y="3451251"/>
            <a:ext cx="9144000" cy="83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4200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Speaker Name</a:t>
            </a:r>
            <a: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n" sz="6000">
                <a:solidFill>
                  <a:srgbClr val="EDB50D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" sz="2400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Title, Company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49686" y="2500313"/>
            <a:ext cx="6432600" cy="142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2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85593" marR="0" lvl="1" indent="-1393" algn="ctr" rtl="0">
              <a:spcBef>
                <a:spcPts val="720"/>
              </a:spcBef>
              <a:spcAft>
                <a:spcPts val="0"/>
              </a:spcAft>
              <a:buClr>
                <a:srgbClr val="888B97"/>
              </a:buClr>
              <a:buFont typeface="Arial"/>
              <a:buNone/>
              <a:defRPr sz="3600" b="0" i="0" u="none" strike="noStrike" cap="none">
                <a:solidFill>
                  <a:srgbClr val="888B97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171186" marR="0" lvl="2" indent="-2786" algn="ctr" rtl="0">
              <a:spcBef>
                <a:spcPts val="620"/>
              </a:spcBef>
              <a:spcAft>
                <a:spcPts val="0"/>
              </a:spcAft>
              <a:buClr>
                <a:srgbClr val="888B97"/>
              </a:buClr>
              <a:buFont typeface="Arial"/>
              <a:buNone/>
              <a:defRPr sz="3100" b="0" i="0" u="none" strike="noStrike" cap="none">
                <a:solidFill>
                  <a:srgbClr val="888B97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756780" marR="0" lvl="3" indent="-4180" algn="ctr" rtl="0">
              <a:spcBef>
                <a:spcPts val="520"/>
              </a:spcBef>
              <a:spcAft>
                <a:spcPts val="0"/>
              </a:spcAft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342375" marR="0" lvl="4" indent="-5575" algn="ctr" rtl="0">
              <a:spcBef>
                <a:spcPts val="520"/>
              </a:spcBef>
              <a:spcAft>
                <a:spcPts val="0"/>
              </a:spcAft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927968" marR="0" lvl="5" indent="-6968" algn="ctr" rtl="0">
              <a:spcBef>
                <a:spcPts val="520"/>
              </a:spcBef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513563" marR="0" lvl="6" indent="-8363" algn="ctr" rtl="0">
              <a:spcBef>
                <a:spcPts val="520"/>
              </a:spcBef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099156" marR="0" lvl="7" indent="-9755" algn="ctr" rtl="0">
              <a:spcBef>
                <a:spcPts val="520"/>
              </a:spcBef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684750" marR="0" lvl="8" indent="-11150" algn="ctr" rtl="0">
              <a:spcBef>
                <a:spcPts val="520"/>
              </a:spcBef>
              <a:buClr>
                <a:srgbClr val="888B97"/>
              </a:buClr>
              <a:buFont typeface="Arial"/>
              <a:buNone/>
              <a:defRPr sz="2600" b="0" i="0" u="none" strike="noStrike" cap="none">
                <a:solidFill>
                  <a:srgbClr val="888B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2"/>
          </p:nvPr>
        </p:nvSpPr>
        <p:spPr>
          <a:xfrm>
            <a:off x="1354667" y="1553766"/>
            <a:ext cx="6429600" cy="87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80"/>
              </a:spcBef>
              <a:spcAft>
                <a:spcPts val="0"/>
              </a:spcAft>
              <a:buClr>
                <a:srgbClr val="FAF032"/>
              </a:buClr>
              <a:buFont typeface="Arial"/>
              <a:buNone/>
              <a:defRPr sz="5400" b="0" i="0" u="none" strike="noStrike" cap="none">
                <a:solidFill>
                  <a:srgbClr val="FAF03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50912" marR="0" lvl="1" indent="-138112" algn="l" rtl="0">
              <a:spcBef>
                <a:spcPts val="7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3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463675" marR="0" lvl="2" indent="-98425" algn="l" rtl="0">
              <a:spcBef>
                <a:spcPts val="6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•"/>
              <a:defRPr sz="31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2049462" marR="0" lvl="3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633662" marR="0" lvl="4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»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3220765" marR="0" lvl="5" indent="-134665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806358" marR="0" lvl="6" indent="-136058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391953" marR="0" lvl="7" indent="-137453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977546" marR="0" lvl="8" indent="-138846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0" y="165849"/>
            <a:ext cx="91440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AF03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Contents Slid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1887793" y="82960"/>
            <a:ext cx="5937000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800"/>
              </a:spcBef>
              <a:spcAft>
                <a:spcPts val="0"/>
              </a:spcAft>
              <a:buClr>
                <a:srgbClr val="FAF032"/>
              </a:buClr>
              <a:buFont typeface="Arial"/>
              <a:buNone/>
              <a:defRPr sz="4000" b="0" i="0" u="none" strike="noStrike" cap="none">
                <a:solidFill>
                  <a:srgbClr val="FAF03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50912" marR="0" lvl="1" indent="-138112" algn="l" rtl="0">
              <a:spcBef>
                <a:spcPts val="7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3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463675" marR="0" lvl="2" indent="-98425" algn="l" rtl="0">
              <a:spcBef>
                <a:spcPts val="6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•"/>
              <a:defRPr sz="31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2049462" marR="0" lvl="3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633662" marR="0" lvl="4" indent="-131762" algn="l" rtl="0">
              <a:spcBef>
                <a:spcPts val="52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»"/>
              <a:defRPr sz="2600" b="0" i="0" u="none" strike="noStrike" cap="none">
                <a:solidFill>
                  <a:srgbClr val="F5F5F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3220765" marR="0" lvl="5" indent="-134665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806358" marR="0" lvl="6" indent="-136058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391953" marR="0" lvl="7" indent="-137453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977546" marR="0" lvl="8" indent="-138846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2"/>
          </p:nvPr>
        </p:nvSpPr>
        <p:spPr>
          <a:xfrm>
            <a:off x="449579" y="821012"/>
            <a:ext cx="8275200" cy="378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38150" marR="0" lvl="0" indent="-234950" algn="l" rtl="0">
              <a:spcBef>
                <a:spcPts val="64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F5F5F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50912" marR="0" lvl="1" indent="-214312" algn="l" rtl="0">
              <a:spcBef>
                <a:spcPts val="48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F5F5F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463675" marR="0" lvl="2" indent="-168275" algn="l" rtl="0">
              <a:spcBef>
                <a:spcPts val="40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F5F5F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049462" marR="0" lvl="3" indent="-182562" algn="l" rtl="0">
              <a:spcBef>
                <a:spcPts val="36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F5F5F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33662" marR="0" lvl="4" indent="-182562" algn="l" rtl="0">
              <a:spcBef>
                <a:spcPts val="360"/>
              </a:spcBef>
              <a:spcAft>
                <a:spcPts val="0"/>
              </a:spcAft>
              <a:buClr>
                <a:srgbClr val="F5F5F5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rgbClr val="F5F5F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220765" marR="0" lvl="5" indent="-134665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806358" marR="0" lvl="6" indent="-136058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391953" marR="0" lvl="7" indent="-137453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977546" marR="0" lvl="8" indent="-138846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dt" idx="10"/>
          </p:nvPr>
        </p:nvSpPr>
        <p:spPr>
          <a:xfrm>
            <a:off x="449579" y="4767262"/>
            <a:ext cx="22365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84200" marR="0" lvl="1" indent="-127000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69987" marR="0" lvl="2" indent="-255587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755775" marR="0" lvl="3" indent="-384175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341562" marR="0" lvl="4" indent="-512762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84200" marR="0" lvl="1" indent="-127000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69987" marR="0" lvl="2" indent="-255587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755775" marR="0" lvl="3" indent="-384175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341562" marR="0" lvl="4" indent="-512762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2668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4783" y="130537"/>
            <a:ext cx="1620000" cy="50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 descr="\\typhoon\MarketingII\NIWeek\NIWeek 2013\Day 2 2013\Guest Speaker Notes\MedAustron\Content from Johannes\CERN Images\LogoBadge-0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24900" y="44214"/>
            <a:ext cx="900000" cy="63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Slid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0" y="1807402"/>
            <a:ext cx="9144000" cy="113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4400">
                <a:solidFill>
                  <a:srgbClr val="FAF032"/>
                </a:solidFill>
                <a:latin typeface="Arial"/>
                <a:ea typeface="Arial"/>
                <a:cs typeface="Arial"/>
                <a:sym typeface="Arial"/>
              </a:rPr>
              <a:t>Speaker Name</a:t>
            </a:r>
            <a:r>
              <a:rPr lang="en" sz="6000">
                <a:solidFill>
                  <a:srgbClr val="EDB50D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6000">
                <a:solidFill>
                  <a:srgbClr val="EDB50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2400">
                <a:solidFill>
                  <a:srgbClr val="F0F0F0"/>
                </a:solidFill>
                <a:latin typeface="Arial"/>
                <a:ea typeface="Arial"/>
                <a:cs typeface="Arial"/>
                <a:sym typeface="Arial"/>
              </a:rPr>
              <a:t>Title</a:t>
            </a:r>
            <a:br>
              <a:rPr lang="en" sz="2400">
                <a:solidFill>
                  <a:srgbClr val="F0F0F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2400">
                <a:solidFill>
                  <a:srgbClr val="F0F0F0"/>
                </a:solidFill>
                <a:latin typeface="Arial"/>
                <a:ea typeface="Arial"/>
                <a:cs typeface="Arial"/>
                <a:sym typeface="Arial"/>
              </a:rPr>
              <a:t>Company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3125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4781" y="2174557"/>
            <a:ext cx="8229900" cy="85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4781" y="2174557"/>
            <a:ext cx="8229900" cy="85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5400" b="0" i="0" u="none" strike="noStrike" cap="none">
                <a:solidFill>
                  <a:srgbClr val="FAF03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84200" marR="0" lvl="1" indent="-127000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69987" marR="0" lvl="2" indent="-255587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755775" marR="0" lvl="3" indent="-384175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341562" marR="0" lvl="4" indent="-512762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84200" marR="0" lvl="1" indent="-127000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69987" marR="0" lvl="2" indent="-255587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755775" marR="0" lvl="3" indent="-384175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341562" marR="0" lvl="4" indent="-512762" algn="l" rtl="0">
              <a:spcBef>
                <a:spcPts val="0"/>
              </a:spcBef>
              <a:spcAft>
                <a:spcPts val="0"/>
              </a:spcAft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tiff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tiff"/><Relationship Id="rId13" Type="http://schemas.openxmlformats.org/officeDocument/2006/relationships/image" Target="../media/image66.tiff"/><Relationship Id="rId18" Type="http://schemas.openxmlformats.org/officeDocument/2006/relationships/image" Target="../media/image71.tiff"/><Relationship Id="rId3" Type="http://schemas.openxmlformats.org/officeDocument/2006/relationships/image" Target="../media/image56.tiff"/><Relationship Id="rId21" Type="http://schemas.openxmlformats.org/officeDocument/2006/relationships/image" Target="../media/image74.png"/><Relationship Id="rId7" Type="http://schemas.openxmlformats.org/officeDocument/2006/relationships/image" Target="../media/image60.tiff"/><Relationship Id="rId12" Type="http://schemas.openxmlformats.org/officeDocument/2006/relationships/image" Target="../media/image65.tiff"/><Relationship Id="rId17" Type="http://schemas.openxmlformats.org/officeDocument/2006/relationships/image" Target="../media/image70.tiff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69.tiff"/><Relationship Id="rId20" Type="http://schemas.openxmlformats.org/officeDocument/2006/relationships/image" Target="../media/image73.tif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9.tiff"/><Relationship Id="rId11" Type="http://schemas.openxmlformats.org/officeDocument/2006/relationships/image" Target="../media/image64.tiff"/><Relationship Id="rId5" Type="http://schemas.openxmlformats.org/officeDocument/2006/relationships/image" Target="../media/image58.tiff"/><Relationship Id="rId15" Type="http://schemas.openxmlformats.org/officeDocument/2006/relationships/image" Target="../media/image68.tiff"/><Relationship Id="rId10" Type="http://schemas.openxmlformats.org/officeDocument/2006/relationships/image" Target="../media/image63.tiff"/><Relationship Id="rId19" Type="http://schemas.openxmlformats.org/officeDocument/2006/relationships/image" Target="../media/image72.tiff"/><Relationship Id="rId4" Type="http://schemas.openxmlformats.org/officeDocument/2006/relationships/image" Target="../media/image57.tiff"/><Relationship Id="rId9" Type="http://schemas.openxmlformats.org/officeDocument/2006/relationships/image" Target="../media/image62.tiff"/><Relationship Id="rId14" Type="http://schemas.openxmlformats.org/officeDocument/2006/relationships/image" Target="../media/image67.tif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tiff"/><Relationship Id="rId13" Type="http://schemas.openxmlformats.org/officeDocument/2006/relationships/image" Target="../media/image85.tiff"/><Relationship Id="rId18" Type="http://schemas.openxmlformats.org/officeDocument/2006/relationships/image" Target="../media/image90.tiff"/><Relationship Id="rId26" Type="http://schemas.openxmlformats.org/officeDocument/2006/relationships/image" Target="../media/image98.tiff"/><Relationship Id="rId3" Type="http://schemas.openxmlformats.org/officeDocument/2006/relationships/image" Target="../media/image75.png"/><Relationship Id="rId21" Type="http://schemas.openxmlformats.org/officeDocument/2006/relationships/image" Target="../media/image93.tiff"/><Relationship Id="rId7" Type="http://schemas.openxmlformats.org/officeDocument/2006/relationships/image" Target="../media/image79.tiff"/><Relationship Id="rId12" Type="http://schemas.openxmlformats.org/officeDocument/2006/relationships/image" Target="../media/image84.tiff"/><Relationship Id="rId17" Type="http://schemas.openxmlformats.org/officeDocument/2006/relationships/image" Target="../media/image89.tiff"/><Relationship Id="rId25" Type="http://schemas.openxmlformats.org/officeDocument/2006/relationships/image" Target="../media/image97.tiff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88.tiff"/><Relationship Id="rId20" Type="http://schemas.openxmlformats.org/officeDocument/2006/relationships/image" Target="../media/image92.tif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8.tiff"/><Relationship Id="rId11" Type="http://schemas.openxmlformats.org/officeDocument/2006/relationships/image" Target="../media/image83.tiff"/><Relationship Id="rId24" Type="http://schemas.openxmlformats.org/officeDocument/2006/relationships/image" Target="../media/image96.tiff"/><Relationship Id="rId5" Type="http://schemas.openxmlformats.org/officeDocument/2006/relationships/image" Target="../media/image77.tiff"/><Relationship Id="rId15" Type="http://schemas.openxmlformats.org/officeDocument/2006/relationships/image" Target="../media/image87.tiff"/><Relationship Id="rId23" Type="http://schemas.openxmlformats.org/officeDocument/2006/relationships/image" Target="../media/image95.tiff"/><Relationship Id="rId28" Type="http://schemas.openxmlformats.org/officeDocument/2006/relationships/image" Target="../media/image100.jpeg"/><Relationship Id="rId10" Type="http://schemas.openxmlformats.org/officeDocument/2006/relationships/image" Target="../media/image82.tiff"/><Relationship Id="rId19" Type="http://schemas.openxmlformats.org/officeDocument/2006/relationships/image" Target="../media/image91.tiff"/><Relationship Id="rId4" Type="http://schemas.openxmlformats.org/officeDocument/2006/relationships/image" Target="../media/image76.tiff"/><Relationship Id="rId9" Type="http://schemas.openxmlformats.org/officeDocument/2006/relationships/image" Target="../media/image81.tiff"/><Relationship Id="rId14" Type="http://schemas.openxmlformats.org/officeDocument/2006/relationships/image" Target="../media/image86.tiff"/><Relationship Id="rId22" Type="http://schemas.openxmlformats.org/officeDocument/2006/relationships/image" Target="../media/image94.tiff"/><Relationship Id="rId27" Type="http://schemas.openxmlformats.org/officeDocument/2006/relationships/image" Target="../media/image99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fcc-cdr.web.cern.ch/" TargetMode="Externa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Circular Collider</a:t>
            </a:r>
          </a:p>
        </p:txBody>
      </p:sp>
      <p:sp>
        <p:nvSpPr>
          <p:cNvPr id="277" name="Shape 277"/>
          <p:cNvSpPr txBox="1">
            <a:spLocks noGrp="1"/>
          </p:cNvSpPr>
          <p:nvPr>
            <p:ph type="subTitle" idx="1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Designing a Future Circular Collider: Challenges &amp; Perspectives</a:t>
            </a:r>
          </a:p>
          <a:p>
            <a:pPr lvl="0">
              <a:spcBef>
                <a:spcPts val="0"/>
              </a:spcBef>
              <a:buNone/>
            </a:pPr>
            <a:endParaRPr lang="en" dirty="0"/>
          </a:p>
          <a:p>
            <a:pPr lvl="0">
              <a:spcBef>
                <a:spcPts val="0"/>
              </a:spcBef>
              <a:buNone/>
            </a:pPr>
            <a:r>
              <a:rPr lang="en" dirty="0" smtClean="0">
                <a:solidFill>
                  <a:srgbClr val="F5F5F5"/>
                </a:solidFill>
              </a:rPr>
              <a:t>Dr</a:t>
            </a:r>
            <a:r>
              <a:rPr lang="en" dirty="0">
                <a:solidFill>
                  <a:srgbClr val="F5F5F5"/>
                </a:solidFill>
              </a:rPr>
              <a:t>. Michael </a:t>
            </a:r>
            <a:r>
              <a:rPr lang="en" dirty="0" smtClean="0">
                <a:solidFill>
                  <a:srgbClr val="F5F5F5"/>
                </a:solidFill>
              </a:rPr>
              <a:t>Benedikt (CERN)  </a:t>
            </a:r>
            <a:endParaRPr lang="en" dirty="0">
              <a:solidFill>
                <a:srgbClr val="F5F5F5"/>
              </a:solidFill>
            </a:endParaRPr>
          </a:p>
        </p:txBody>
      </p:sp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1550" y="243425"/>
            <a:ext cx="1993028" cy="884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062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>
            <a:spLocks noGrp="1"/>
          </p:cNvSpPr>
          <p:nvPr>
            <p:ph type="title"/>
          </p:nvPr>
        </p:nvSpPr>
        <p:spPr>
          <a:xfrm>
            <a:off x="311700" y="314368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 smtClean="0">
                <a:solidFill>
                  <a:schemeClr val="accent5"/>
                </a:solidFill>
              </a:rPr>
              <a:t>Geology and Civil Engineering studies </a:t>
            </a:r>
            <a:br>
              <a:rPr lang="en" b="1" dirty="0" smtClean="0">
                <a:solidFill>
                  <a:schemeClr val="accent5"/>
                </a:solidFill>
              </a:rPr>
            </a:br>
            <a:r>
              <a:rPr lang="en" b="1" dirty="0" smtClean="0">
                <a:solidFill>
                  <a:schemeClr val="accent5"/>
                </a:solidFill>
              </a:rPr>
              <a:t>Implementation of the 100 km tunnel</a:t>
            </a:r>
            <a:endParaRPr lang="en" b="1" dirty="0">
              <a:solidFill>
                <a:schemeClr val="accent5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87900" y="971380"/>
            <a:ext cx="8292000" cy="4110887"/>
            <a:chOff x="22914" y="1044208"/>
            <a:chExt cx="9265102" cy="4977080"/>
          </a:xfrm>
        </p:grpSpPr>
        <p:grpSp>
          <p:nvGrpSpPr>
            <p:cNvPr id="18" name="Group 17"/>
            <p:cNvGrpSpPr/>
            <p:nvPr/>
          </p:nvGrpSpPr>
          <p:grpSpPr>
            <a:xfrm>
              <a:off x="22914" y="1052736"/>
              <a:ext cx="9265102" cy="4968552"/>
              <a:chOff x="22914" y="1052736"/>
              <a:chExt cx="9265102" cy="4968552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96" y="1052736"/>
                <a:ext cx="9252520" cy="4700777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4"/>
              <a:srcRect t="12149" b="5841"/>
              <a:stretch/>
            </p:blipFill>
            <p:spPr>
              <a:xfrm>
                <a:off x="22914" y="3429001"/>
                <a:ext cx="9265102" cy="2592287"/>
              </a:xfrm>
              <a:prstGeom prst="rect">
                <a:avLst/>
              </a:prstGeom>
            </p:spPr>
          </p:pic>
        </p:grp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53" b="-13887"/>
            <a:stretch/>
          </p:blipFill>
          <p:spPr>
            <a:xfrm>
              <a:off x="6481720" y="1044208"/>
              <a:ext cx="2738237" cy="244469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41"/>
          <a:stretch/>
        </p:blipFill>
        <p:spPr bwMode="auto">
          <a:xfrm>
            <a:off x="278988" y="773452"/>
            <a:ext cx="4823531" cy="379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Up-Down Arrow 12"/>
          <p:cNvSpPr/>
          <p:nvPr/>
        </p:nvSpPr>
        <p:spPr>
          <a:xfrm>
            <a:off x="737574" y="2193708"/>
            <a:ext cx="486054" cy="1296144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n-US" sz="525" kern="1200" dirty="0">
                <a:solidFill>
                  <a:srgbClr val="FFFFFF"/>
                </a:solidFill>
                <a:latin typeface="Arial"/>
              </a:rPr>
              <a:t>4.5yrs</a:t>
            </a:r>
            <a:endParaRPr lang="en-GB" sz="675" kern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Up-Down Arrow 13"/>
          <p:cNvSpPr/>
          <p:nvPr/>
        </p:nvSpPr>
        <p:spPr>
          <a:xfrm>
            <a:off x="2573778" y="2139703"/>
            <a:ext cx="525312" cy="1944215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n-US" sz="675" kern="1200" dirty="0">
                <a:solidFill>
                  <a:srgbClr val="FFFFFF"/>
                </a:solidFill>
                <a:latin typeface="Arial"/>
              </a:rPr>
              <a:t>6.5yrs</a:t>
            </a:r>
            <a:endParaRPr lang="en-GB" sz="675" kern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74078" y="3097437"/>
            <a:ext cx="36184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de-DE" sz="1500" b="1" kern="1200" dirty="0">
                <a:solidFill>
                  <a:schemeClr val="tx1"/>
                </a:solidFill>
                <a:ea typeface="+mn-ea"/>
                <a:cs typeface="+mn-cs"/>
              </a:rPr>
              <a:t>Total construction duration 7 years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de-DE" sz="1500" b="1" dirty="0">
                <a:solidFill>
                  <a:schemeClr val="tx1"/>
                </a:solidFill>
              </a:rPr>
              <a:t>First sectors ready after 4.5 years</a:t>
            </a:r>
            <a:endParaRPr lang="de-DE" sz="1500" b="1" kern="1200" dirty="0">
              <a:solidFill>
                <a:schemeClr val="tx1"/>
              </a:solidFill>
              <a:ea typeface="+mn-ea"/>
              <a:cs typeface="+mn-cs"/>
            </a:endParaRPr>
          </a:p>
          <a:p>
            <a:pPr marL="342900" lvl="1" defTabSz="685800">
              <a:defRPr/>
            </a:pPr>
            <a:endParaRPr lang="de-DE" sz="1500" kern="1200" dirty="0">
              <a:solidFill>
                <a:schemeClr val="tx1"/>
              </a:solidFill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020" y="773452"/>
            <a:ext cx="3951980" cy="2192756"/>
          </a:xfrm>
          <a:prstGeom prst="rect">
            <a:avLst/>
          </a:prstGeom>
        </p:spPr>
      </p:pic>
      <p:sp>
        <p:nvSpPr>
          <p:cNvPr id="10" name="Shape 458"/>
          <p:cNvSpPr txBox="1">
            <a:spLocks/>
          </p:cNvSpPr>
          <p:nvPr/>
        </p:nvSpPr>
        <p:spPr>
          <a:xfrm>
            <a:off x="401751" y="87352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" sz="3000" b="1" dirty="0" smtClean="0">
                <a:solidFill>
                  <a:schemeClr val="accent5"/>
                </a:solidFill>
                <a:latin typeface="Roboto Slab"/>
              </a:rPr>
              <a:t>Future Circular Collider - Tunnel Layout</a:t>
            </a:r>
            <a:endParaRPr lang="en" sz="3000" b="1" dirty="0">
              <a:solidFill>
                <a:schemeClr val="accent5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423046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94" y="764742"/>
            <a:ext cx="3700435" cy="38064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8188" y="761122"/>
            <a:ext cx="3942438" cy="3829673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2486935" y="843558"/>
            <a:ext cx="5217413" cy="75608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lvl="1" indent="0" defTabSz="685800">
              <a:buClr>
                <a:srgbClr val="DDDDDD"/>
              </a:buClr>
              <a:buNone/>
              <a:defRPr/>
            </a:pPr>
            <a:r>
              <a:rPr lang="en-US" sz="2100" b="1" dirty="0">
                <a:solidFill>
                  <a:srgbClr val="0C377B"/>
                </a:solidFill>
                <a:latin typeface="Arial"/>
              </a:rPr>
              <a:t>FCC-ee      </a:t>
            </a:r>
            <a:r>
              <a:rPr lang="en-US" sz="2100" b="1" dirty="0" smtClean="0">
                <a:solidFill>
                  <a:srgbClr val="0C377B"/>
                </a:solidFill>
                <a:latin typeface="Arial"/>
              </a:rPr>
              <a:t>               FCC-</a:t>
            </a:r>
            <a:r>
              <a:rPr lang="en-US" sz="2100" b="1" dirty="0" err="1" smtClean="0">
                <a:solidFill>
                  <a:srgbClr val="0C377B"/>
                </a:solidFill>
                <a:latin typeface="Arial"/>
              </a:rPr>
              <a:t>hh</a:t>
            </a:r>
            <a:endParaRPr lang="en-US" sz="2100" b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2" name="Shape 458"/>
          <p:cNvSpPr txBox="1">
            <a:spLocks/>
          </p:cNvSpPr>
          <p:nvPr/>
        </p:nvSpPr>
        <p:spPr>
          <a:xfrm>
            <a:off x="401751" y="87352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" sz="3000" b="1" dirty="0" smtClean="0">
                <a:solidFill>
                  <a:schemeClr val="accent5"/>
                </a:solidFill>
                <a:latin typeface="Roboto Slab"/>
              </a:rPr>
              <a:t>Tunnel Integration</a:t>
            </a:r>
            <a:endParaRPr lang="en" sz="3000" b="1" dirty="0">
              <a:solidFill>
                <a:schemeClr val="accent5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19498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 txBox="1">
            <a:spLocks noGrp="1"/>
          </p:cNvSpPr>
          <p:nvPr>
            <p:ph type="title"/>
          </p:nvPr>
        </p:nvSpPr>
        <p:spPr>
          <a:xfrm>
            <a:off x="260194" y="159859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 smtClean="0">
                <a:solidFill>
                  <a:schemeClr val="accent5"/>
                </a:solidFill>
              </a:rPr>
              <a:t>FCC </a:t>
            </a:r>
            <a:r>
              <a:rPr lang="en" b="1" dirty="0">
                <a:solidFill>
                  <a:schemeClr val="accent5"/>
                </a:solidFill>
              </a:rPr>
              <a:t>high-field magnets</a:t>
            </a:r>
          </a:p>
        </p:txBody>
      </p:sp>
      <p:sp>
        <p:nvSpPr>
          <p:cNvPr id="534" name="Shape 534"/>
          <p:cNvSpPr txBox="1"/>
          <p:nvPr/>
        </p:nvSpPr>
        <p:spPr>
          <a:xfrm>
            <a:off x="260194" y="886152"/>
            <a:ext cx="5146426" cy="5457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38150" lvl="0" indent="-438150" rtl="0">
              <a:spcBef>
                <a:spcPts val="0"/>
              </a:spcBef>
              <a:buClr>
                <a:srgbClr val="F5F5F5"/>
              </a:buClr>
              <a:buSzPct val="100000"/>
              <a:buChar char="•"/>
            </a:pPr>
            <a:r>
              <a:rPr lang="en" sz="2800" dirty="0" smtClean="0">
                <a:solidFill>
                  <a:srgbClr val="F5F5F5"/>
                </a:solidFill>
              </a:rPr>
              <a:t>FCC </a:t>
            </a:r>
            <a:r>
              <a:rPr lang="en" sz="2800" dirty="0">
                <a:solidFill>
                  <a:srgbClr val="F5F5F5"/>
                </a:solidFill>
              </a:rPr>
              <a:t>requires 16 </a:t>
            </a:r>
            <a:r>
              <a:rPr lang="en" sz="2800" dirty="0" smtClean="0">
                <a:solidFill>
                  <a:srgbClr val="F5F5F5"/>
                </a:solidFill>
              </a:rPr>
              <a:t>T magnets</a:t>
            </a:r>
            <a:endParaRPr lang="en" sz="2800" dirty="0">
              <a:solidFill>
                <a:srgbClr val="F5F5F5"/>
              </a:solidFill>
            </a:endParaRPr>
          </a:p>
          <a:p>
            <a:pPr marL="438150" lvl="0" indent="-438150" rtl="0">
              <a:spcBef>
                <a:spcPts val="560"/>
              </a:spcBef>
              <a:buClr>
                <a:srgbClr val="F5F5F5"/>
              </a:buClr>
              <a:buSzPct val="100000"/>
              <a:buChar char="•"/>
            </a:pPr>
            <a:r>
              <a:rPr lang="en" sz="2800" dirty="0">
                <a:solidFill>
                  <a:srgbClr val="F5F5F5"/>
                </a:solidFill>
              </a:rPr>
              <a:t>Design with sufficient aperture (50 mm)</a:t>
            </a:r>
          </a:p>
          <a:p>
            <a:pPr marL="438150" lvl="0" indent="-438150" rtl="0">
              <a:spcBef>
                <a:spcPts val="560"/>
              </a:spcBef>
              <a:buClr>
                <a:srgbClr val="F5F5F5"/>
              </a:buClr>
              <a:buSzPct val="100000"/>
              <a:buChar char="•"/>
            </a:pPr>
            <a:r>
              <a:rPr lang="en" sz="2800" dirty="0">
                <a:solidFill>
                  <a:srgbClr val="F5F5F5"/>
                </a:solidFill>
              </a:rPr>
              <a:t>Meet operation requirements</a:t>
            </a:r>
          </a:p>
          <a:p>
            <a:pPr marL="950912" lvl="1" indent="-366712" rtl="0">
              <a:spcBef>
                <a:spcPts val="400"/>
              </a:spcBef>
              <a:buClr>
                <a:srgbClr val="F5F5F5"/>
              </a:buClr>
              <a:buSzPct val="100000"/>
              <a:buChar char="–"/>
            </a:pPr>
            <a:r>
              <a:rPr lang="en" sz="2000" dirty="0">
                <a:solidFill>
                  <a:srgbClr val="F5F5F5"/>
                </a:solidFill>
              </a:rPr>
              <a:t>margins,</a:t>
            </a:r>
          </a:p>
          <a:p>
            <a:pPr marL="950912" lvl="1" indent="-366712" rtl="0">
              <a:spcBef>
                <a:spcPts val="400"/>
              </a:spcBef>
              <a:buClr>
                <a:srgbClr val="F5F5F5"/>
              </a:buClr>
              <a:buSzPct val="100000"/>
              <a:buChar char="–"/>
            </a:pPr>
            <a:r>
              <a:rPr lang="en" sz="2000" dirty="0">
                <a:solidFill>
                  <a:srgbClr val="F5F5F5"/>
                </a:solidFill>
              </a:rPr>
              <a:t>field quality and stability,</a:t>
            </a:r>
          </a:p>
          <a:p>
            <a:pPr marL="950912" lvl="1" indent="-366712" rtl="0">
              <a:spcBef>
                <a:spcPts val="400"/>
              </a:spcBef>
              <a:buClr>
                <a:srgbClr val="F5F5F5"/>
              </a:buClr>
              <a:buSzPct val="100000"/>
              <a:buChar char="–"/>
            </a:pPr>
            <a:r>
              <a:rPr lang="en" sz="2000" dirty="0">
                <a:solidFill>
                  <a:srgbClr val="F5F5F5"/>
                </a:solidFill>
              </a:rPr>
              <a:t>cycled operation,</a:t>
            </a:r>
          </a:p>
          <a:p>
            <a:pPr marL="950912" lvl="1" indent="-366712" rtl="0">
              <a:spcBef>
                <a:spcPts val="400"/>
              </a:spcBef>
              <a:buClr>
                <a:srgbClr val="F5F5F5"/>
              </a:buClr>
              <a:buSzPct val="100000"/>
              <a:buChar char="–"/>
            </a:pPr>
            <a:r>
              <a:rPr lang="en" sz="2000" dirty="0">
                <a:solidFill>
                  <a:srgbClr val="F5F5F5"/>
                </a:solidFill>
              </a:rPr>
              <a:t>equipment protection,</a:t>
            </a:r>
          </a:p>
          <a:p>
            <a:pPr marL="950912" lvl="1" indent="-366712" rtl="0">
              <a:spcBef>
                <a:spcPts val="400"/>
              </a:spcBef>
              <a:buClr>
                <a:srgbClr val="F5F5F5"/>
              </a:buClr>
              <a:buSzPct val="100000"/>
              <a:buChar char="–"/>
            </a:pPr>
            <a:r>
              <a:rPr lang="en" sz="2000" dirty="0">
                <a:solidFill>
                  <a:srgbClr val="F5F5F5"/>
                </a:solidFill>
              </a:rPr>
              <a:t>reliability and maintenance</a:t>
            </a:r>
          </a:p>
        </p:txBody>
      </p:sp>
      <p:pic>
        <p:nvPicPr>
          <p:cNvPr id="535" name="Shape 5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06620" y="1"/>
            <a:ext cx="3551936" cy="33666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8" name="Picture 7" descr="Screen Shot 2016-06-21 at 21.36.31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6" y="3367755"/>
            <a:ext cx="1663419" cy="1668370"/>
          </a:xfrm>
          <a:prstGeom prst="rect">
            <a:avLst/>
          </a:prstGeom>
        </p:spPr>
      </p:pic>
      <p:pic>
        <p:nvPicPr>
          <p:cNvPr id="9" name="Picture 8" descr="Screen Shot 2016-06-21 at 21.39.33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348" y="3353901"/>
            <a:ext cx="1780354" cy="17211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Shape 5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6269" y="491541"/>
            <a:ext cx="2220000" cy="21582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518" name="Shape 5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98423" y="491541"/>
            <a:ext cx="2107200" cy="21582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519" name="Shape 5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28044" y="491541"/>
            <a:ext cx="2101800" cy="21582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520" name="Shape 5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73302" y="2882986"/>
            <a:ext cx="2119500" cy="2158199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521" name="Shape 5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098423" y="2882986"/>
            <a:ext cx="2113200" cy="2158199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522" name="Shape 52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528044" y="2882986"/>
            <a:ext cx="2107800" cy="2158199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sp>
        <p:nvSpPr>
          <p:cNvPr id="523" name="Shape 523"/>
          <p:cNvSpPr txBox="1"/>
          <p:nvPr/>
        </p:nvSpPr>
        <p:spPr>
          <a:xfrm>
            <a:off x="1512400" y="815150"/>
            <a:ext cx="2332800" cy="1028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600" b="1" dirty="0" smtClean="0">
                <a:solidFill>
                  <a:srgbClr val="FFFFFF"/>
                </a:solidFill>
              </a:rPr>
              <a:t>65 </a:t>
            </a:r>
            <a:r>
              <a:rPr lang="en" sz="3600" b="1" dirty="0">
                <a:solidFill>
                  <a:srgbClr val="FFFFFF"/>
                </a:solidFill>
              </a:rPr>
              <a:t>μT</a:t>
            </a:r>
          </a:p>
        </p:txBody>
      </p:sp>
      <p:sp>
        <p:nvSpPr>
          <p:cNvPr id="524" name="Shape 524"/>
          <p:cNvSpPr txBox="1"/>
          <p:nvPr/>
        </p:nvSpPr>
        <p:spPr>
          <a:xfrm>
            <a:off x="4087732" y="841508"/>
            <a:ext cx="2118000" cy="975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600" b="1">
                <a:solidFill>
                  <a:srgbClr val="FFFFFF"/>
                </a:solidFill>
              </a:rPr>
              <a:t>0,005</a:t>
            </a:r>
          </a:p>
        </p:txBody>
      </p:sp>
      <p:sp>
        <p:nvSpPr>
          <p:cNvPr id="525" name="Shape 525"/>
          <p:cNvSpPr txBox="1"/>
          <p:nvPr/>
        </p:nvSpPr>
        <p:spPr>
          <a:xfrm>
            <a:off x="6517353" y="815149"/>
            <a:ext cx="2101800" cy="1028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600" b="1">
                <a:solidFill>
                  <a:srgbClr val="FFFFFF"/>
                </a:solidFill>
              </a:rPr>
              <a:t>0,0</a:t>
            </a:r>
            <a:r>
              <a:rPr lang="en"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Shape 526"/>
          <p:cNvSpPr txBox="1"/>
          <p:nvPr/>
        </p:nvSpPr>
        <p:spPr>
          <a:xfrm>
            <a:off x="1595280" y="3514725"/>
            <a:ext cx="2075099" cy="55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1.5 – 3</a:t>
            </a:r>
          </a:p>
        </p:txBody>
      </p:sp>
      <p:sp>
        <p:nvSpPr>
          <p:cNvPr id="527" name="Shape 527"/>
          <p:cNvSpPr txBox="1"/>
          <p:nvPr/>
        </p:nvSpPr>
        <p:spPr>
          <a:xfrm>
            <a:off x="4109137" y="3514725"/>
            <a:ext cx="2075100" cy="55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</a:p>
        </p:txBody>
      </p:sp>
      <p:sp>
        <p:nvSpPr>
          <p:cNvPr id="528" name="Shape 528"/>
          <p:cNvSpPr txBox="1"/>
          <p:nvPr/>
        </p:nvSpPr>
        <p:spPr>
          <a:xfrm>
            <a:off x="6622994" y="3514725"/>
            <a:ext cx="2075100" cy="55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8.3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 txBox="1">
            <a:spLocks noGrp="1"/>
          </p:cNvSpPr>
          <p:nvPr>
            <p:ph type="title"/>
          </p:nvPr>
        </p:nvSpPr>
        <p:spPr>
          <a:xfrm>
            <a:off x="346597" y="117206"/>
            <a:ext cx="8670183" cy="963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chemeClr val="accent5"/>
                </a:solidFill>
              </a:rPr>
              <a:t>Time </a:t>
            </a:r>
            <a:r>
              <a:rPr lang="en" b="1" dirty="0" smtClean="0">
                <a:solidFill>
                  <a:schemeClr val="accent5"/>
                </a:solidFill>
              </a:rPr>
              <a:t>indicator superconducting magnets</a:t>
            </a:r>
            <a:endParaRPr lang="en" b="1" dirty="0">
              <a:solidFill>
                <a:schemeClr val="accent5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LHC </a:t>
            </a:r>
            <a:r>
              <a:rPr lang="en" dirty="0" smtClean="0"/>
              <a:t>magnets – from concept to series production</a:t>
            </a:r>
            <a:endParaRPr lang="en" dirty="0"/>
          </a:p>
        </p:txBody>
      </p:sp>
      <p:pic>
        <p:nvPicPr>
          <p:cNvPr id="453" name="Shape 4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904" y="1081106"/>
            <a:ext cx="7654010" cy="3926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 txBox="1">
            <a:spLocks noGrp="1"/>
          </p:cNvSpPr>
          <p:nvPr>
            <p:ph type="title"/>
          </p:nvPr>
        </p:nvSpPr>
        <p:spPr>
          <a:xfrm>
            <a:off x="387900" y="40100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chemeClr val="accent5"/>
                </a:solidFill>
              </a:rPr>
              <a:t>Push Novel Technologies</a:t>
            </a:r>
          </a:p>
        </p:txBody>
      </p:sp>
      <p:sp>
        <p:nvSpPr>
          <p:cNvPr id="467" name="Shape 467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8" name="Shape 468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69" name="Shape 469"/>
          <p:cNvGrpSpPr/>
          <p:nvPr/>
        </p:nvGrpSpPr>
        <p:grpSpPr>
          <a:xfrm>
            <a:off x="3170852" y="3078303"/>
            <a:ext cx="2337430" cy="2061746"/>
            <a:chOff x="3307485" y="1273629"/>
            <a:chExt cx="2552058" cy="2521397"/>
          </a:xfrm>
        </p:grpSpPr>
        <p:sp>
          <p:nvSpPr>
            <p:cNvPr id="470" name="Shape 470"/>
            <p:cNvSpPr/>
            <p:nvPr/>
          </p:nvSpPr>
          <p:spPr>
            <a:xfrm>
              <a:off x="3307487" y="1273629"/>
              <a:ext cx="2520000" cy="1800000"/>
            </a:xfrm>
            <a:prstGeom prst="round2SameRect">
              <a:avLst>
                <a:gd name="adj1" fmla="val 7511"/>
                <a:gd name="adj2" fmla="val 0"/>
              </a:avLst>
            </a:prstGeom>
            <a:solidFill>
              <a:srgbClr val="000000">
                <a:alpha val="38820"/>
              </a:srgbClr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0F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Shape 471"/>
            <p:cNvSpPr txBox="1"/>
            <p:nvPr/>
          </p:nvSpPr>
          <p:spPr>
            <a:xfrm>
              <a:off x="3307485" y="3075027"/>
              <a:ext cx="2520000" cy="719999"/>
            </a:xfrm>
            <a:prstGeom prst="rect">
              <a:avLst/>
            </a:prstGeom>
            <a:solidFill>
              <a:srgbClr val="2C578E"/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0F0F0"/>
                </a:buClr>
                <a:buSzPct val="25000"/>
                <a:buFont typeface="Arial"/>
                <a:buNone/>
              </a:pPr>
              <a:r>
                <a:rPr lang="en" sz="2000">
                  <a:solidFill>
                    <a:srgbClr val="F0F0F0"/>
                  </a:solidFill>
                  <a:latin typeface="Arial"/>
                  <a:ea typeface="Arial"/>
                  <a:cs typeface="Arial"/>
                  <a:sym typeface="Arial"/>
                </a:rPr>
                <a:t>Reliability &amp; Availability</a:t>
              </a:r>
            </a:p>
          </p:txBody>
        </p:sp>
        <p:pic>
          <p:nvPicPr>
            <p:cNvPr id="472" name="Shape 47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811308" y="1412679"/>
              <a:ext cx="1497300" cy="1497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3" name="Shape 473"/>
            <p:cNvSpPr txBox="1"/>
            <p:nvPr/>
          </p:nvSpPr>
          <p:spPr>
            <a:xfrm>
              <a:off x="3334443" y="1901291"/>
              <a:ext cx="2525100" cy="1200299"/>
            </a:xfrm>
            <a:prstGeom prst="rect">
              <a:avLst/>
            </a:prstGeom>
            <a:noFill/>
            <a:ln>
              <a:noFill/>
            </a:ln>
            <a:effectLst>
              <a:outerShdw blurRad="50799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2400" dirty="0" smtClean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Repair &amp;</a:t>
              </a:r>
              <a:endParaRPr lang="en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2400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Maintenance</a:t>
              </a:r>
            </a:p>
          </p:txBody>
        </p:sp>
      </p:grpSp>
      <p:grpSp>
        <p:nvGrpSpPr>
          <p:cNvPr id="474" name="Shape 474"/>
          <p:cNvGrpSpPr/>
          <p:nvPr/>
        </p:nvGrpSpPr>
        <p:grpSpPr>
          <a:xfrm>
            <a:off x="387954" y="3081750"/>
            <a:ext cx="2308069" cy="2061748"/>
            <a:chOff x="3317010" y="4077153"/>
            <a:chExt cx="2520001" cy="2521399"/>
          </a:xfrm>
        </p:grpSpPr>
        <p:sp>
          <p:nvSpPr>
            <p:cNvPr id="475" name="Shape 475"/>
            <p:cNvSpPr/>
            <p:nvPr/>
          </p:nvSpPr>
          <p:spPr>
            <a:xfrm>
              <a:off x="3317012" y="4077153"/>
              <a:ext cx="2520000" cy="1800000"/>
            </a:xfrm>
            <a:prstGeom prst="round2SameRect">
              <a:avLst>
                <a:gd name="adj1" fmla="val 7511"/>
                <a:gd name="adj2" fmla="val 0"/>
              </a:avLst>
            </a:prstGeom>
            <a:solidFill>
              <a:srgbClr val="000000">
                <a:alpha val="38820"/>
              </a:srgbClr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0F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Shape 476"/>
            <p:cNvSpPr txBox="1"/>
            <p:nvPr/>
          </p:nvSpPr>
          <p:spPr>
            <a:xfrm>
              <a:off x="3317010" y="5878553"/>
              <a:ext cx="2520000" cy="720000"/>
            </a:xfrm>
            <a:prstGeom prst="rect">
              <a:avLst/>
            </a:prstGeom>
            <a:solidFill>
              <a:srgbClr val="2C578E"/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0F0F0"/>
                </a:buClr>
                <a:buSzPct val="25000"/>
                <a:buFont typeface="Arial"/>
                <a:buNone/>
              </a:pPr>
              <a:r>
                <a:rPr lang="en" sz="2000">
                  <a:solidFill>
                    <a:srgbClr val="F0F0F0"/>
                  </a:solidFill>
                  <a:latin typeface="Arial"/>
                  <a:ea typeface="Arial"/>
                  <a:cs typeface="Arial"/>
                  <a:sym typeface="Arial"/>
                </a:rPr>
                <a:t>Power Efficiency</a:t>
              </a:r>
            </a:p>
          </p:txBody>
        </p:sp>
        <p:pic>
          <p:nvPicPr>
            <p:cNvPr id="477" name="Shape 47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366703" y="4149875"/>
              <a:ext cx="2451300" cy="16836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78" name="Shape 478"/>
            <p:cNvCxnSpPr/>
            <p:nvPr/>
          </p:nvCxnSpPr>
          <p:spPr>
            <a:xfrm>
              <a:off x="4706864" y="4446719"/>
              <a:ext cx="653400" cy="471000"/>
            </a:xfrm>
            <a:prstGeom prst="straightConnector1">
              <a:avLst/>
            </a:prstGeom>
            <a:noFill/>
            <a:ln w="63500" cap="flat" cmpd="sng">
              <a:solidFill>
                <a:srgbClr val="FAF032"/>
              </a:solidFill>
              <a:prstDash val="solid"/>
              <a:round/>
              <a:headEnd type="none" w="med" len="med"/>
              <a:tailEnd type="triangle" w="lg" len="lg"/>
            </a:ln>
            <a:effectLst>
              <a:outerShdw blurRad="50799" dist="38100" dir="2700000" algn="tl" rotWithShape="0">
                <a:srgbClr val="000000">
                  <a:alpha val="40000"/>
                </a:srgbClr>
              </a:outerShdw>
            </a:effectLst>
          </p:spPr>
        </p:cxnSp>
      </p:grpSp>
      <p:grpSp>
        <p:nvGrpSpPr>
          <p:cNvPr id="479" name="Shape 479"/>
          <p:cNvGrpSpPr/>
          <p:nvPr/>
        </p:nvGrpSpPr>
        <p:grpSpPr>
          <a:xfrm>
            <a:off x="3174516" y="827999"/>
            <a:ext cx="2312761" cy="2069688"/>
            <a:chOff x="6369412" y="4076967"/>
            <a:chExt cx="2525124" cy="2531110"/>
          </a:xfrm>
        </p:grpSpPr>
        <p:sp>
          <p:nvSpPr>
            <p:cNvPr id="480" name="Shape 480"/>
            <p:cNvSpPr/>
            <p:nvPr/>
          </p:nvSpPr>
          <p:spPr>
            <a:xfrm>
              <a:off x="6374537" y="4086678"/>
              <a:ext cx="2519999" cy="1800000"/>
            </a:xfrm>
            <a:prstGeom prst="round2SameRect">
              <a:avLst>
                <a:gd name="adj1" fmla="val 7511"/>
                <a:gd name="adj2" fmla="val 0"/>
              </a:avLst>
            </a:prstGeom>
            <a:solidFill>
              <a:srgbClr val="000000">
                <a:alpha val="38820"/>
              </a:srgbClr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0F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Shape 481"/>
            <p:cNvSpPr txBox="1"/>
            <p:nvPr/>
          </p:nvSpPr>
          <p:spPr>
            <a:xfrm>
              <a:off x="6374535" y="5888078"/>
              <a:ext cx="2520000" cy="720000"/>
            </a:xfrm>
            <a:prstGeom prst="rect">
              <a:avLst/>
            </a:prstGeom>
            <a:solidFill>
              <a:srgbClr val="2C578E"/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0F0F0"/>
                </a:buClr>
                <a:buSzPct val="25000"/>
                <a:buFont typeface="Arial"/>
                <a:buNone/>
              </a:pPr>
              <a:r>
                <a:rPr lang="en" sz="2000">
                  <a:solidFill>
                    <a:srgbClr val="F0F0F0"/>
                  </a:solidFill>
                  <a:latin typeface="Arial"/>
                  <a:ea typeface="Arial"/>
                  <a:cs typeface="Arial"/>
                  <a:sym typeface="Arial"/>
                </a:rPr>
                <a:t>Novel Materials and Processes</a:t>
              </a:r>
            </a:p>
          </p:txBody>
        </p:sp>
        <p:pic>
          <p:nvPicPr>
            <p:cNvPr id="482" name="Shape 48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369412" y="4076967"/>
              <a:ext cx="2519999" cy="1809600"/>
            </a:xfrm>
            <a:prstGeom prst="round2SameRect">
              <a:avLst>
                <a:gd name="adj1" fmla="val 8077"/>
                <a:gd name="adj2" fmla="val 0"/>
              </a:avLst>
            </a:prstGeom>
            <a:noFill/>
            <a:ln w="9525" cap="flat" cmpd="sng">
              <a:solidFill>
                <a:srgbClr val="0D448D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483" name="Shape 483"/>
            <p:cNvSpPr/>
            <p:nvPr/>
          </p:nvSpPr>
          <p:spPr>
            <a:xfrm>
              <a:off x="6410937" y="4084966"/>
              <a:ext cx="2463299" cy="1735500"/>
            </a:xfrm>
            <a:prstGeom prst="rect">
              <a:avLst/>
            </a:prstGeom>
            <a:noFill/>
            <a:ln>
              <a:noFill/>
            </a:ln>
            <a:effectLst>
              <a:outerShdw blurRad="50799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2800" dirty="0">
                  <a:solidFill>
                    <a:srgbClr val="F0F0F0"/>
                  </a:solidFill>
                  <a:latin typeface="Arial"/>
                  <a:ea typeface="Arial"/>
                  <a:cs typeface="Arial"/>
                  <a:sym typeface="Arial"/>
                </a:rPr>
                <a:t>Nb</a:t>
              </a:r>
              <a:r>
                <a:rPr lang="en" sz="2800" baseline="-25000" dirty="0">
                  <a:solidFill>
                    <a:srgbClr val="F0F0F0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r>
                <a:rPr lang="en" sz="2800" dirty="0">
                  <a:solidFill>
                    <a:srgbClr val="F0F0F0"/>
                  </a:solidFill>
                  <a:latin typeface="Arial"/>
                  <a:ea typeface="Arial"/>
                  <a:cs typeface="Arial"/>
                  <a:sym typeface="Arial"/>
                </a:rPr>
                <a:t>Sn</a:t>
              </a:r>
            </a:p>
          </p:txBody>
        </p:sp>
      </p:grpSp>
      <p:grpSp>
        <p:nvGrpSpPr>
          <p:cNvPr id="484" name="Shape 484"/>
          <p:cNvGrpSpPr/>
          <p:nvPr/>
        </p:nvGrpSpPr>
        <p:grpSpPr>
          <a:xfrm>
            <a:off x="5953856" y="830229"/>
            <a:ext cx="2308069" cy="2063680"/>
            <a:chOff x="259485" y="4065266"/>
            <a:chExt cx="2520002" cy="2523762"/>
          </a:xfrm>
        </p:grpSpPr>
        <p:sp>
          <p:nvSpPr>
            <p:cNvPr id="485" name="Shape 485"/>
            <p:cNvSpPr/>
            <p:nvPr/>
          </p:nvSpPr>
          <p:spPr>
            <a:xfrm>
              <a:off x="259487" y="4067628"/>
              <a:ext cx="2520000" cy="1800000"/>
            </a:xfrm>
            <a:prstGeom prst="round2SameRect">
              <a:avLst>
                <a:gd name="adj1" fmla="val 7511"/>
                <a:gd name="adj2" fmla="val 0"/>
              </a:avLst>
            </a:prstGeom>
            <a:solidFill>
              <a:srgbClr val="000000">
                <a:alpha val="38820"/>
              </a:srgbClr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0F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Shape 486"/>
            <p:cNvSpPr txBox="1"/>
            <p:nvPr/>
          </p:nvSpPr>
          <p:spPr>
            <a:xfrm>
              <a:off x="259485" y="5869028"/>
              <a:ext cx="2520000" cy="720000"/>
            </a:xfrm>
            <a:prstGeom prst="rect">
              <a:avLst/>
            </a:prstGeom>
            <a:solidFill>
              <a:srgbClr val="2C578E"/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0F0F0"/>
                </a:buClr>
                <a:buSzPct val="25000"/>
                <a:buFont typeface="Arial"/>
                <a:buNone/>
              </a:pPr>
              <a:r>
                <a:rPr lang="en" sz="2000">
                  <a:solidFill>
                    <a:srgbClr val="F0F0F0"/>
                  </a:solidFill>
                  <a:latin typeface="Arial"/>
                  <a:ea typeface="Arial"/>
                  <a:cs typeface="Arial"/>
                  <a:sym typeface="Arial"/>
                </a:rPr>
                <a:t>Large-scale Cryogenics</a:t>
              </a:r>
            </a:p>
          </p:txBody>
        </p:sp>
        <p:pic>
          <p:nvPicPr>
            <p:cNvPr id="487" name="Shape 48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59864" y="4065266"/>
              <a:ext cx="2513700" cy="1799700"/>
            </a:xfrm>
            <a:prstGeom prst="round2SameRect">
              <a:avLst>
                <a:gd name="adj1" fmla="val 6886"/>
                <a:gd name="adj2" fmla="val 0"/>
              </a:avLst>
            </a:prstGeom>
            <a:noFill/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grpSp>
        <p:nvGrpSpPr>
          <p:cNvPr id="488" name="Shape 488"/>
          <p:cNvGrpSpPr/>
          <p:nvPr/>
        </p:nvGrpSpPr>
        <p:grpSpPr>
          <a:xfrm>
            <a:off x="5958350" y="3057820"/>
            <a:ext cx="2308069" cy="2074441"/>
            <a:chOff x="249960" y="1248579"/>
            <a:chExt cx="2520002" cy="2536922"/>
          </a:xfrm>
        </p:grpSpPr>
        <p:sp>
          <p:nvSpPr>
            <p:cNvPr id="489" name="Shape 489"/>
            <p:cNvSpPr/>
            <p:nvPr/>
          </p:nvSpPr>
          <p:spPr>
            <a:xfrm>
              <a:off x="249962" y="1264104"/>
              <a:ext cx="2520000" cy="1800000"/>
            </a:xfrm>
            <a:prstGeom prst="round2SameRect">
              <a:avLst>
                <a:gd name="adj1" fmla="val 7511"/>
                <a:gd name="adj2" fmla="val 0"/>
              </a:avLst>
            </a:prstGeom>
            <a:solidFill>
              <a:srgbClr val="000000">
                <a:alpha val="38820"/>
              </a:srgbClr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0F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Shape 490"/>
            <p:cNvSpPr txBox="1"/>
            <p:nvPr/>
          </p:nvSpPr>
          <p:spPr>
            <a:xfrm>
              <a:off x="249960" y="3065502"/>
              <a:ext cx="2520000" cy="719999"/>
            </a:xfrm>
            <a:prstGeom prst="rect">
              <a:avLst/>
            </a:prstGeom>
            <a:solidFill>
              <a:srgbClr val="2C578E"/>
            </a:solidFill>
            <a:ln w="9525" cap="flat" cmpd="sng">
              <a:solidFill>
                <a:srgbClr val="3E88E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0F0F0"/>
                </a:buClr>
                <a:buSzPct val="25000"/>
                <a:buFont typeface="Arial"/>
                <a:buNone/>
              </a:pPr>
              <a:r>
                <a:rPr lang="en" sz="2000">
                  <a:solidFill>
                    <a:srgbClr val="F0F0F0"/>
                  </a:solidFill>
                  <a:latin typeface="Arial"/>
                  <a:ea typeface="Arial"/>
                  <a:cs typeface="Arial"/>
                  <a:sym typeface="Arial"/>
                </a:rPr>
                <a:t>Global Scale Computing</a:t>
              </a:r>
            </a:p>
          </p:txBody>
        </p:sp>
        <p:pic>
          <p:nvPicPr>
            <p:cNvPr id="491" name="Shape 49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93822" y="1248579"/>
              <a:ext cx="2030700" cy="20306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92" name="Shape 492"/>
            <p:cNvSpPr txBox="1"/>
            <p:nvPr/>
          </p:nvSpPr>
          <p:spPr>
            <a:xfrm>
              <a:off x="979237" y="1728841"/>
              <a:ext cx="1328398" cy="831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4800" dirty="0">
                  <a:solidFill>
                    <a:srgbClr val="0067A3"/>
                  </a:solidFill>
                  <a:latin typeface="Arial"/>
                  <a:ea typeface="Arial"/>
                  <a:cs typeface="Arial"/>
                  <a:sym typeface="Arial"/>
                </a:rPr>
                <a:t>2.0</a:t>
              </a:r>
            </a:p>
          </p:txBody>
        </p:sp>
      </p:grpSp>
      <p:grpSp>
        <p:nvGrpSpPr>
          <p:cNvPr id="493" name="Shape 493"/>
          <p:cNvGrpSpPr/>
          <p:nvPr/>
        </p:nvGrpSpPr>
        <p:grpSpPr>
          <a:xfrm>
            <a:off x="390853" y="832494"/>
            <a:ext cx="2316860" cy="2061747"/>
            <a:chOff x="6365010" y="1283154"/>
            <a:chExt cx="2529600" cy="2521398"/>
          </a:xfrm>
        </p:grpSpPr>
        <p:grpSp>
          <p:nvGrpSpPr>
            <p:cNvPr id="494" name="Shape 494"/>
            <p:cNvGrpSpPr/>
            <p:nvPr/>
          </p:nvGrpSpPr>
          <p:grpSpPr>
            <a:xfrm>
              <a:off x="6365010" y="1283154"/>
              <a:ext cx="2520001" cy="2521398"/>
              <a:chOff x="6365010" y="1283154"/>
              <a:chExt cx="2520001" cy="2521398"/>
            </a:xfrm>
          </p:grpSpPr>
          <p:sp>
            <p:nvSpPr>
              <p:cNvPr id="495" name="Shape 495"/>
              <p:cNvSpPr/>
              <p:nvPr/>
            </p:nvSpPr>
            <p:spPr>
              <a:xfrm>
                <a:off x="6365012" y="1283154"/>
                <a:ext cx="2519999" cy="1800000"/>
              </a:xfrm>
              <a:prstGeom prst="round2SameRect">
                <a:avLst>
                  <a:gd name="adj1" fmla="val 7511"/>
                  <a:gd name="adj2" fmla="val 0"/>
                </a:avLst>
              </a:prstGeom>
              <a:solidFill>
                <a:srgbClr val="000000">
                  <a:alpha val="38820"/>
                </a:srgbClr>
              </a:solidFill>
              <a:ln w="9525" cap="flat" cmpd="sng">
                <a:solidFill>
                  <a:srgbClr val="3E88EA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39999" dist="23000" dir="5400000" rotWithShape="0">
                  <a:srgbClr val="000000">
                    <a:alpha val="34900"/>
                  </a:srgbClr>
                </a:outerShdw>
              </a:effectLst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0F0F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Shape 496"/>
              <p:cNvSpPr txBox="1"/>
              <p:nvPr/>
            </p:nvSpPr>
            <p:spPr>
              <a:xfrm>
                <a:off x="6365010" y="3084552"/>
                <a:ext cx="2520000" cy="719999"/>
              </a:xfrm>
              <a:prstGeom prst="rect">
                <a:avLst/>
              </a:prstGeom>
              <a:solidFill>
                <a:srgbClr val="2C578E"/>
              </a:solidFill>
              <a:ln w="9525" cap="flat" cmpd="sng">
                <a:solidFill>
                  <a:srgbClr val="3E88E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F0F0F0"/>
                  </a:buClr>
                  <a:buSzPct val="25000"/>
                  <a:buFont typeface="Arial"/>
                  <a:buNone/>
                </a:pPr>
                <a:r>
                  <a:rPr lang="en" sz="2000" dirty="0">
                    <a:solidFill>
                      <a:srgbClr val="F0F0F0"/>
                    </a:solidFill>
                    <a:latin typeface="Arial"/>
                    <a:ea typeface="Arial"/>
                    <a:cs typeface="Arial"/>
                    <a:sym typeface="Arial"/>
                  </a:rPr>
                  <a:t>High-field Magnets</a:t>
                </a:r>
              </a:p>
            </p:txBody>
          </p:sp>
          <p:pic>
            <p:nvPicPr>
              <p:cNvPr id="497" name="Shape 497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6489655" y="1336421"/>
                <a:ext cx="2338800" cy="17541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98" name="Shape 498"/>
            <p:cNvSpPr txBox="1"/>
            <p:nvPr/>
          </p:nvSpPr>
          <p:spPr>
            <a:xfrm>
              <a:off x="6365010" y="1691116"/>
              <a:ext cx="2529600" cy="1107900"/>
            </a:xfrm>
            <a:prstGeom prst="rect">
              <a:avLst/>
            </a:prstGeom>
            <a:noFill/>
            <a:ln>
              <a:noFill/>
            </a:ln>
            <a:effectLst>
              <a:outerShdw blurRad="50799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6600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16 T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hape 618"/>
          <p:cNvSpPr txBox="1">
            <a:spLocks noGrp="1"/>
          </p:cNvSpPr>
          <p:nvPr>
            <p:ph type="title"/>
          </p:nvPr>
        </p:nvSpPr>
        <p:spPr>
          <a:xfrm>
            <a:off x="559007" y="-11124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5"/>
              </a:buClr>
              <a:buSzPct val="100000"/>
            </a:pPr>
            <a:r>
              <a:rPr lang="en" sz="2400" b="1" dirty="0" smtClean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Lepton collider prototype magnets</a:t>
            </a:r>
            <a:endParaRPr lang="en" sz="2400" b="1" dirty="0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74976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Twin-dipole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MW (at </a:t>
            </a:r>
            <a:r>
              <a:rPr kumimoji="0" lang="da-DK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175 </a:t>
            </a:r>
            <a:r>
              <a:rPr kumimoji="0" lang="da-DK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GeV), with Al busbars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43" y="2965155"/>
            <a:ext cx="2790075" cy="18619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167148" y="1245748"/>
            <a:ext cx="4106029" cy="17194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11814" y="2647629"/>
            <a:ext cx="236945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1800" b="1" dirty="0">
                <a:solidFill>
                  <a:schemeClr val="tx1"/>
                </a:solidFill>
                <a:latin typeface="Arial"/>
              </a:rPr>
              <a:t>T</a:t>
            </a:r>
            <a:r>
              <a:rPr kumimoji="0" lang="da-DK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win F/D arc quad design with                    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MW (at 175 GeV), with Cu conductor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2229" y="83634"/>
            <a:ext cx="3107554" cy="2492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567" y="2670658"/>
            <a:ext cx="2866216" cy="224879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174131" y="4447420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GB" sz="1500" b="1" kern="0" dirty="0" smtClean="0">
                <a:solidFill>
                  <a:schemeClr val="tx1"/>
                </a:solidFill>
                <a:latin typeface="Arial"/>
                <a:cs typeface="Calibri" pitchFamily="34" charset="0"/>
              </a:rPr>
              <a:t>prototype</a:t>
            </a:r>
            <a:endParaRPr lang="en-GB" sz="1500" b="1" kern="0" dirty="0">
              <a:solidFill>
                <a:schemeClr val="tx1"/>
              </a:solidFill>
              <a:latin typeface="Arial"/>
              <a:cs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74404" y="4037459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GB" sz="1500" b="1" kern="0" dirty="0" smtClean="0">
                <a:solidFill>
                  <a:schemeClr val="tx1"/>
                </a:solidFill>
                <a:latin typeface="Arial"/>
                <a:cs typeface="Calibri" pitchFamily="34" charset="0"/>
              </a:rPr>
              <a:t>prototype</a:t>
            </a:r>
            <a:endParaRPr lang="en-GB" sz="1500" b="1" kern="0" dirty="0">
              <a:solidFill>
                <a:schemeClr val="tx1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34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hape 618"/>
          <p:cNvSpPr txBox="1">
            <a:spLocks noGrp="1"/>
          </p:cNvSpPr>
          <p:nvPr>
            <p:ph type="title"/>
          </p:nvPr>
        </p:nvSpPr>
        <p:spPr>
          <a:xfrm>
            <a:off x="588887" y="8594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5"/>
              </a:buClr>
              <a:buSzPct val="100000"/>
            </a:pPr>
            <a:r>
              <a:rPr lang="en" sz="2400" b="1" dirty="0" smtClean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Radiofrequency system prototyping</a:t>
            </a:r>
            <a:endParaRPr lang="en" sz="2400" b="1" dirty="0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61533" y="3122593"/>
            <a:ext cx="928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>
              <a:defRPr/>
            </a:pPr>
            <a:r>
              <a:rPr lang="en-US" sz="1350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5.5 x 24m</a:t>
            </a:r>
            <a:r>
              <a:rPr lang="en-US" sz="1350" kern="1200" baseline="300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78228" y="3172185"/>
            <a:ext cx="1324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>
              <a:defRPr/>
            </a:pPr>
            <a:r>
              <a:rPr lang="en-US" sz="1200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400 MeV, 3 turns, </a:t>
            </a:r>
            <a:endParaRPr lang="en-US" sz="1200" kern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  <a:p>
            <a:pPr defTabSz="342900">
              <a:defRPr/>
            </a:pPr>
            <a:r>
              <a:rPr lang="en-US" sz="1200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20 mA</a:t>
            </a:r>
            <a:r>
              <a:rPr lang="en-US" sz="1200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, 802 MHz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" y="915008"/>
            <a:ext cx="3090580" cy="507831"/>
          </a:xfrm>
          <a:prstGeom prst="rect">
            <a:avLst/>
          </a:prstGeom>
          <a:solidFill>
            <a:srgbClr val="FFFF00"/>
          </a:solidFill>
        </p:spPr>
        <p:txBody>
          <a:bodyPr wrap="square" rIns="27000" rtlCol="0">
            <a:spAutoFit/>
          </a:bodyPr>
          <a:lstStyle/>
          <a:p>
            <a:pPr defTabSz="342900">
              <a:defRPr/>
            </a:pPr>
            <a:r>
              <a:rPr lang="en-US" sz="1350" b="1" kern="1200" dirty="0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5-cell 800 MHz cavity, JLAB prototype for both FCC-ee (t-</a:t>
            </a:r>
            <a:r>
              <a:rPr lang="en-US" sz="1350" b="1" kern="1200" dirty="0" err="1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tbar</a:t>
            </a:r>
            <a:r>
              <a:rPr lang="en-US" sz="1350" b="1" kern="1200" dirty="0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) &amp; FCC-eh ERL (PERLE)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-4495" y="1456957"/>
            <a:ext cx="3075060" cy="1685838"/>
            <a:chOff x="-5993" y="1754372"/>
            <a:chExt cx="4100079" cy="2247784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5993" y="1754372"/>
              <a:ext cx="4067190" cy="2247784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-1" y="3564279"/>
              <a:ext cx="2224897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342900">
                <a:defRPr/>
              </a:pPr>
              <a:r>
                <a:rPr lang="en-GB" sz="1350" kern="120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 JLAB, Oct </a:t>
              </a:r>
              <a:r>
                <a:rPr lang="en-GB" sz="1350" kern="120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25, 2017 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134148" y="3558640"/>
              <a:ext cx="1959938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342900">
                <a:defRPr/>
              </a:pPr>
              <a:r>
                <a:rPr lang="en-US" sz="1350" b="1" kern="120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F. </a:t>
              </a:r>
              <a:r>
                <a:rPr lang="en-US" sz="1350" b="1" kern="1200" dirty="0" err="1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Marhauser</a:t>
              </a:r>
              <a:r>
                <a:rPr lang="en-US" sz="1350" b="1" kern="120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 et al</a:t>
              </a:r>
            </a:p>
          </p:txBody>
        </p:sp>
      </p:grpSp>
      <p:pic>
        <p:nvPicPr>
          <p:cNvPr id="50" name="Picture 3" descr="D:\reports\AAA_Eigene\Talks\2018_01_15_16_3rd_PERLE_Collaboration_Meeting_Daresbury\figures\CRN5_1st_Tes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64" y="3281248"/>
            <a:ext cx="2652725" cy="16181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2270258" y="3887097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900" kern="1200" dirty="0">
                <a:solidFill>
                  <a:srgbClr val="0C377B"/>
                </a:solidFill>
                <a:ea typeface="+mn-ea"/>
                <a:cs typeface="+mn-cs"/>
              </a:rPr>
              <a:t>31 MV/m</a:t>
            </a:r>
            <a:endParaRPr lang="en-GB" sz="900" kern="1200" dirty="0">
              <a:solidFill>
                <a:srgbClr val="0C377B"/>
              </a:solidFill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1263868" y="3431965"/>
                <a:ext cx="116576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050" kern="1200">
                        <a:solidFill>
                          <a:srgbClr val="0C377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Q</m:t>
                    </m:r>
                    <m:r>
                      <a:rPr lang="en-US" sz="1050" kern="1200" baseline="-25000">
                        <a:solidFill>
                          <a:srgbClr val="0C377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0</m:t>
                    </m:r>
                    <m:r>
                      <a:rPr lang="en-US" sz="1050" i="1" kern="1200">
                        <a:solidFill>
                          <a:srgbClr val="0C377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lang="en-GB" sz="1050" i="1" kern="1200">
                        <a:solidFill>
                          <a:srgbClr val="0C377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3∙</m:t>
                    </m:r>
                    <m:sSup>
                      <m:sSupPr>
                        <m:ctrlPr>
                          <a:rPr lang="en-GB" sz="1050" i="1" kern="120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lang="en-GB" sz="1050" i="1" kern="120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lang="en-GB" sz="1050" i="1" kern="120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sz="1050" kern="1200" dirty="0">
                    <a:solidFill>
                      <a:srgbClr val="0C377B"/>
                    </a:solidFill>
                    <a:ea typeface="+mn-ea"/>
                    <a:cs typeface="+mn-cs"/>
                  </a:rPr>
                  <a:t> @ 2K</a:t>
                </a:r>
                <a:endParaRPr lang="en-GB" sz="1050" kern="1200" dirty="0">
                  <a:solidFill>
                    <a:srgbClr val="0C377B"/>
                  </a:solidFill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3868" y="3431965"/>
                <a:ext cx="1165768" cy="253916"/>
              </a:xfrm>
              <a:prstGeom prst="rect">
                <a:avLst/>
              </a:prstGeom>
              <a:blipFill>
                <a:blip r:embed="rId5"/>
                <a:stretch>
                  <a:fillRect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/>
          <p:cNvSpPr txBox="1"/>
          <p:nvPr/>
        </p:nvSpPr>
        <p:spPr>
          <a:xfrm>
            <a:off x="3194384" y="915008"/>
            <a:ext cx="2900564" cy="5078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350" b="1" kern="1200" dirty="0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Seamless 400 MHz single-cell cavity formed by spinning at INFN-LNL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98751" y="915008"/>
            <a:ext cx="2945249" cy="5078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CA" sz="1350" b="1" kern="1200" dirty="0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CERN </a:t>
            </a:r>
            <a:r>
              <a:rPr lang="en-CA" sz="1350" b="1" kern="1200" dirty="0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half-cells formed using </a:t>
            </a:r>
            <a:r>
              <a:rPr lang="en-CA" sz="1350" b="1" kern="1200" dirty="0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Electro-Hydro-Forming (EHF) </a:t>
            </a:r>
            <a:r>
              <a:rPr lang="en-CA" sz="1350" b="1" kern="1200" dirty="0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at </a:t>
            </a:r>
            <a:r>
              <a:rPr lang="en-CA" sz="1350" b="1" kern="1200" dirty="0" err="1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Bmax</a:t>
            </a:r>
            <a:r>
              <a:rPr lang="en-CA" sz="1350" b="1" kern="1200" dirty="0">
                <a:solidFill>
                  <a:srgbClr val="0000CC"/>
                </a:solidFill>
                <a:latin typeface="Calibri" panose="020F0502020204030204"/>
                <a:ea typeface="+mn-ea"/>
                <a:cs typeface="+mn-cs"/>
              </a:rPr>
              <a:t>.</a:t>
            </a:r>
            <a:endParaRPr lang="en-CA" sz="1350" b="1" kern="1200" dirty="0">
              <a:solidFill>
                <a:srgbClr val="0000CC"/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182401" y="1416784"/>
            <a:ext cx="3016349" cy="2446691"/>
            <a:chOff x="4243201" y="1662553"/>
            <a:chExt cx="4021799" cy="3262255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43201" y="1714886"/>
              <a:ext cx="3858918" cy="2618329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4267678" y="4309255"/>
              <a:ext cx="385891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n-GB" sz="1200" kern="1200" dirty="0">
                  <a:solidFill>
                    <a:schemeClr val="tx1"/>
                  </a:solidFill>
                  <a:ea typeface="+mn-ea"/>
                  <a:cs typeface="+mn-cs"/>
                </a:rPr>
                <a:t>Tooling fabricated and successfully tested with an Aluminium cavity.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287512" y="1662553"/>
              <a:ext cx="1977488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342900">
                <a:defRPr/>
              </a:pPr>
              <a:r>
                <a:rPr lang="en-GB" sz="1350" kern="1200" dirty="0" err="1">
                  <a:solidFill>
                    <a:schemeClr val="tx1"/>
                  </a:solidFill>
                  <a:latin typeface="Calibri" panose="020F0502020204030204"/>
                  <a:ea typeface="+mn-ea"/>
                  <a:cs typeface="+mn-cs"/>
                </a:rPr>
                <a:t>Legnaro</a:t>
              </a:r>
              <a:r>
                <a:rPr lang="en-GB" sz="1350" kern="1200" dirty="0">
                  <a:solidFill>
                    <a:schemeClr val="tx1"/>
                  </a:solidFill>
                  <a:latin typeface="Calibri" panose="020F0502020204030204"/>
                  <a:ea typeface="+mn-ea"/>
                  <a:cs typeface="+mn-cs"/>
                </a:rPr>
                <a:t>, Feb 2018 </a:t>
              </a:r>
              <a:endParaRPr lang="en-GB" sz="1350" kern="1200" dirty="0">
                <a:solidFill>
                  <a:schemeClr val="tx1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549877" y="3982000"/>
              <a:ext cx="3576720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342900">
                <a:defRPr/>
              </a:pPr>
              <a:r>
                <a:rPr lang="en-US" sz="1350" b="1" kern="1200" dirty="0">
                  <a:solidFill>
                    <a:schemeClr val="tx1"/>
                  </a:solidFill>
                  <a:latin typeface="Calibri" panose="020F0502020204030204"/>
                  <a:ea typeface="+mn-ea"/>
                  <a:cs typeface="+mn-cs"/>
                </a:rPr>
                <a:t>V. Palmieri †                           C. </a:t>
              </a:r>
              <a:r>
                <a:rPr lang="en-US" sz="1350" b="1" kern="1200" dirty="0" err="1">
                  <a:solidFill>
                    <a:schemeClr val="tx1"/>
                  </a:solidFill>
                  <a:latin typeface="Calibri" panose="020F0502020204030204"/>
                  <a:ea typeface="+mn-ea"/>
                  <a:cs typeface="+mn-cs"/>
                </a:rPr>
                <a:t>Pira</a:t>
              </a:r>
              <a:endParaRPr lang="en-US" sz="1350" b="1" kern="1200" dirty="0">
                <a:solidFill>
                  <a:schemeClr val="tx1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17814441-6E45-4971-BE9A-69820C81F3A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5" t="6614" r="3822" b="6429"/>
          <a:stretch/>
        </p:blipFill>
        <p:spPr>
          <a:xfrm>
            <a:off x="6198750" y="1818682"/>
            <a:ext cx="2927973" cy="2051384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DB83F43B-637D-44EF-8DF9-2F6A602938E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390" y="1333896"/>
            <a:ext cx="1335036" cy="846253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6198750" y="3888099"/>
            <a:ext cx="29279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High strain rate technology using shockwaves in water from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HV discharge.</a:t>
            </a:r>
          </a:p>
          <a:p>
            <a:pPr defTabSz="685800"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EHF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investigated for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half-cells and seamless Nb and Cu </a:t>
            </a:r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cavities.</a:t>
            </a:r>
            <a:endParaRPr lang="en-US" sz="1200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168835" y="3579340"/>
            <a:ext cx="274446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42900">
              <a:defRPr/>
            </a:pPr>
            <a:r>
              <a:rPr lang="en-US" sz="1350" b="1" kern="12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J.-F. </a:t>
            </a:r>
            <a:r>
              <a:rPr lang="en-US" sz="1350" b="1" kern="1200" dirty="0" err="1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Croteau</a:t>
            </a:r>
            <a:r>
              <a:rPr lang="en-US" sz="1350" b="1" kern="12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, </a:t>
            </a:r>
            <a:r>
              <a:rPr lang="en-US" sz="1350" b="1" kern="1200" dirty="0" err="1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EASITrain</a:t>
            </a:r>
            <a:r>
              <a:rPr lang="en-US" sz="1350" b="1" kern="12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 PhD Student</a:t>
            </a:r>
            <a:endParaRPr lang="en-US" sz="135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668673" y="3805942"/>
            <a:ext cx="189261" cy="861906"/>
          </a:xfrm>
          <a:prstGeom prst="rect">
            <a:avLst/>
          </a:prstGeom>
          <a:solidFill>
            <a:srgbClr val="66FF3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 kern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047845" y="3927165"/>
            <a:ext cx="911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900" kern="1200" dirty="0">
                <a:solidFill>
                  <a:srgbClr val="0C377B"/>
                </a:solidFill>
                <a:ea typeface="+mn-ea"/>
                <a:cs typeface="+mn-cs"/>
              </a:rPr>
              <a:t>Regime of </a:t>
            </a:r>
            <a:r>
              <a:rPr lang="en-US" sz="900" i="1" kern="1200" dirty="0">
                <a:solidFill>
                  <a:srgbClr val="0C377B"/>
                </a:solidFill>
                <a:ea typeface="+mn-ea"/>
                <a:cs typeface="+mn-cs"/>
              </a:rPr>
              <a:t>E</a:t>
            </a:r>
            <a:r>
              <a:rPr lang="en-US" sz="900" i="1" kern="1200" baseline="-25000" dirty="0">
                <a:solidFill>
                  <a:srgbClr val="0C377B"/>
                </a:solidFill>
                <a:ea typeface="+mn-ea"/>
                <a:cs typeface="+mn-cs"/>
              </a:rPr>
              <a:t>acc</a:t>
            </a:r>
            <a:r>
              <a:rPr lang="en-US" sz="900" kern="1200" dirty="0">
                <a:solidFill>
                  <a:srgbClr val="0C377B"/>
                </a:solidFill>
                <a:ea typeface="+mn-ea"/>
                <a:cs typeface="+mn-cs"/>
              </a:rPr>
              <a:t> </a:t>
            </a:r>
            <a:br>
              <a:rPr lang="en-US" sz="900" kern="1200" dirty="0">
                <a:solidFill>
                  <a:srgbClr val="0C377B"/>
                </a:solidFill>
                <a:ea typeface="+mn-ea"/>
                <a:cs typeface="+mn-cs"/>
              </a:rPr>
            </a:br>
            <a:r>
              <a:rPr lang="en-US" sz="900" kern="1200" dirty="0">
                <a:solidFill>
                  <a:srgbClr val="0C377B"/>
                </a:solidFill>
                <a:ea typeface="+mn-ea"/>
                <a:cs typeface="+mn-cs"/>
              </a:rPr>
              <a:t>requirements</a:t>
            </a:r>
          </a:p>
          <a:p>
            <a:pPr defTabSz="685800">
              <a:defRPr/>
            </a:pPr>
            <a:r>
              <a:rPr lang="en-US" sz="900" kern="1200" dirty="0">
                <a:solidFill>
                  <a:srgbClr val="0C377B"/>
                </a:solidFill>
                <a:ea typeface="+mn-ea"/>
                <a:cs typeface="+mn-cs"/>
              </a:rPr>
              <a:t>in </a:t>
            </a:r>
            <a:r>
              <a:rPr lang="en-US" sz="900" kern="1200" dirty="0">
                <a:solidFill>
                  <a:srgbClr val="0C377B"/>
                </a:solidFill>
                <a:ea typeface="+mn-ea"/>
                <a:cs typeface="+mn-cs"/>
              </a:rPr>
              <a:t>LHeC, </a:t>
            </a:r>
            <a:r>
              <a:rPr lang="en-US" sz="900" kern="1200" dirty="0">
                <a:solidFill>
                  <a:srgbClr val="0C377B"/>
                </a:solidFill>
                <a:ea typeface="+mn-ea"/>
                <a:cs typeface="+mn-cs"/>
              </a:rPr>
              <a:t>PERLE, </a:t>
            </a:r>
            <a:br>
              <a:rPr lang="en-US" sz="900" kern="1200" dirty="0">
                <a:solidFill>
                  <a:srgbClr val="0C377B"/>
                </a:solidFill>
                <a:ea typeface="+mn-ea"/>
                <a:cs typeface="+mn-cs"/>
              </a:rPr>
            </a:br>
            <a:r>
              <a:rPr lang="en-US" sz="900" kern="1200" dirty="0">
                <a:solidFill>
                  <a:srgbClr val="0C377B"/>
                </a:solidFill>
                <a:ea typeface="+mn-ea"/>
                <a:cs typeface="+mn-cs"/>
              </a:rPr>
              <a:t>FCC-ee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127964" y="4094846"/>
            <a:ext cx="906017" cy="2539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050" kern="1200" dirty="0">
                <a:solidFill>
                  <a:srgbClr val="0C377B"/>
                </a:solidFill>
                <a:ea typeface="+mn-ea"/>
                <a:cs typeface="+mn-cs"/>
              </a:rPr>
              <a:t>q</a:t>
            </a:r>
            <a:r>
              <a:rPr lang="en-US" sz="1050" kern="1200" dirty="0">
                <a:solidFill>
                  <a:srgbClr val="0C377B"/>
                </a:solidFill>
                <a:ea typeface="+mn-ea"/>
                <a:cs typeface="+mn-cs"/>
              </a:rPr>
              <a:t>uench limit</a:t>
            </a:r>
            <a:endParaRPr lang="en-US" sz="1050" kern="1200" dirty="0">
              <a:solidFill>
                <a:srgbClr val="0C377B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594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hape 618"/>
          <p:cNvSpPr txBox="1">
            <a:spLocks noGrp="1"/>
          </p:cNvSpPr>
          <p:nvPr>
            <p:ph type="title"/>
          </p:nvPr>
        </p:nvSpPr>
        <p:spPr>
          <a:xfrm>
            <a:off x="588887" y="3056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5"/>
              </a:buClr>
              <a:buSzPct val="100000"/>
            </a:pPr>
            <a:r>
              <a:rPr lang="en" sz="2400" b="1" dirty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Approx. 1400 firms located in 30 countries have collaborated with CERN for the LHC project during </a:t>
            </a:r>
            <a:r>
              <a:rPr lang="en" sz="2400" b="1" dirty="0" smtClean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1995-2008</a:t>
            </a:r>
            <a:endParaRPr lang="en" sz="2400" b="1" dirty="0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9" name="Shape 6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375" y="1414900"/>
            <a:ext cx="4647600" cy="292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Shape 6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2474" y="1414900"/>
            <a:ext cx="4157450" cy="2927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1173448" y="749142"/>
            <a:ext cx="4253273" cy="34359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" t="4808" r="4966" b="8633"/>
          <a:stretch/>
        </p:blipFill>
        <p:spPr>
          <a:xfrm>
            <a:off x="4900356" y="1383618"/>
            <a:ext cx="3101454" cy="26730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362674" y="1670563"/>
            <a:ext cx="400050" cy="40005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5762724" y="2927863"/>
            <a:ext cx="400050" cy="40005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762724" y="1678240"/>
            <a:ext cx="400050" cy="40005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86256" y="2497106"/>
            <a:ext cx="400050" cy="40005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957756" y="2283433"/>
            <a:ext cx="400050" cy="796688"/>
            <a:chOff x="7599528" y="3347000"/>
            <a:chExt cx="533400" cy="1062251"/>
          </a:xfrm>
        </p:grpSpPr>
        <p:sp>
          <p:nvSpPr>
            <p:cNvPr id="13" name="Oval 12"/>
            <p:cNvSpPr/>
            <p:nvPr/>
          </p:nvSpPr>
          <p:spPr>
            <a:xfrm>
              <a:off x="7599528" y="3875851"/>
              <a:ext cx="533400" cy="533400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 kern="12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7599528" y="3347000"/>
              <a:ext cx="533400" cy="533400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 kern="120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7479783" y="2680071"/>
            <a:ext cx="400050" cy="40005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Down Arrow 15"/>
          <p:cNvSpPr/>
          <p:nvPr/>
        </p:nvSpPr>
        <p:spPr>
          <a:xfrm rot="18733267">
            <a:off x="1951241" y="2365214"/>
            <a:ext cx="433805" cy="3884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Down Arrow 16"/>
          <p:cNvSpPr/>
          <p:nvPr/>
        </p:nvSpPr>
        <p:spPr>
          <a:xfrm rot="19833882">
            <a:off x="2601573" y="2130010"/>
            <a:ext cx="414035" cy="261960"/>
          </a:xfrm>
          <a:prstGeom prst="downArrow">
            <a:avLst>
              <a:gd name="adj1" fmla="val 305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Down Arrow 17"/>
          <p:cNvSpPr/>
          <p:nvPr/>
        </p:nvSpPr>
        <p:spPr>
          <a:xfrm rot="18929389">
            <a:off x="2685216" y="1519651"/>
            <a:ext cx="349328" cy="36374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Down Arrow 18"/>
          <p:cNvSpPr/>
          <p:nvPr/>
        </p:nvSpPr>
        <p:spPr>
          <a:xfrm rot="19442844">
            <a:off x="4262205" y="793377"/>
            <a:ext cx="340305" cy="3429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Down Arrow 19"/>
          <p:cNvSpPr/>
          <p:nvPr/>
        </p:nvSpPr>
        <p:spPr>
          <a:xfrm rot="19768801">
            <a:off x="3117045" y="1353205"/>
            <a:ext cx="311689" cy="2313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20922" y="758421"/>
            <a:ext cx="2036135" cy="646331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GB" sz="1800" b="1" kern="1200" dirty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Standard Model</a:t>
            </a:r>
          </a:p>
          <a:p>
            <a:pPr algn="ctr" defTabSz="685800">
              <a:defRPr/>
            </a:pPr>
            <a:r>
              <a:rPr lang="en-GB" sz="1800" b="1" kern="1200" dirty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Particles and forces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07240" y="4318438"/>
            <a:ext cx="6713810" cy="642817"/>
          </a:xfrm>
          <a:prstGeom prst="rect">
            <a:avLst/>
          </a:prstGeom>
          <a:solidFill>
            <a:srgbClr val="FFFF00"/>
          </a:solidFill>
        </p:spPr>
        <p:txBody>
          <a:bodyPr wrap="square" tIns="13500" bIns="13500" rtlCol="0">
            <a:spAutoFit/>
          </a:bodyPr>
          <a:lstStyle/>
          <a:p>
            <a:pPr defTabSz="685800">
              <a:defRPr/>
            </a:pPr>
            <a:r>
              <a:rPr lang="en-GB" sz="2000" b="1" kern="1200" dirty="0">
                <a:solidFill>
                  <a:srgbClr val="0C377B"/>
                </a:solidFill>
                <a:latin typeface="Calibri"/>
                <a:ea typeface="+mn-ea"/>
                <a:cs typeface="+mn-cs"/>
              </a:rPr>
              <a:t>Colliders are powerful instruments in High Energy </a:t>
            </a:r>
            <a:r>
              <a:rPr lang="en-GB" sz="2000" b="1" kern="1200" dirty="0" smtClean="0">
                <a:solidFill>
                  <a:srgbClr val="0C377B"/>
                </a:solidFill>
                <a:latin typeface="Calibri"/>
                <a:ea typeface="+mn-ea"/>
                <a:cs typeface="+mn-cs"/>
              </a:rPr>
              <a:t>Physics </a:t>
            </a:r>
            <a:endParaRPr lang="en-GB" sz="2000" b="1" kern="1200" dirty="0">
              <a:solidFill>
                <a:srgbClr val="0C377B"/>
              </a:solidFill>
              <a:latin typeface="Calibri"/>
              <a:ea typeface="+mn-ea"/>
              <a:cs typeface="+mn-cs"/>
            </a:endParaRPr>
          </a:p>
          <a:p>
            <a:pPr defTabSz="685800">
              <a:defRPr/>
            </a:pPr>
            <a:r>
              <a:rPr lang="en-GB" sz="2000" b="1" kern="1200" dirty="0">
                <a:solidFill>
                  <a:srgbClr val="0C377B"/>
                </a:solidFill>
                <a:latin typeface="Calibri"/>
                <a:ea typeface="+mn-ea"/>
                <a:cs typeface="+mn-cs"/>
              </a:rPr>
              <a:t>for particle discoveries and precision measurements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99168" y="2805629"/>
            <a:ext cx="1653017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SPEAR: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c</a:t>
            </a:r>
            <a:r>
              <a:rPr lang="en-GB" sz="1800" b="1" kern="1200" dirty="0">
                <a:solidFill>
                  <a:schemeClr val="tx1"/>
                </a:solidFill>
                <a:latin typeface="Calibri"/>
              </a:rPr>
              <a:t>harm quark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tau lepton</a:t>
            </a:r>
            <a:endParaRPr lang="en-GB" sz="1800" b="1" kern="12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44855" y="2787774"/>
            <a:ext cx="1561646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PETRA: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gluon           </a:t>
            </a:r>
            <a:endParaRPr lang="en-GB" sz="1800" b="1" kern="1200" dirty="0">
              <a:solidFill>
                <a:schemeClr val="tx1"/>
              </a:solidFill>
              <a:latin typeface="Calibri"/>
            </a:endParaRP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endParaRPr lang="en-GB" sz="1800" b="1" kern="12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91568" y="2787774"/>
            <a:ext cx="1627369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GB" sz="1800" b="1" dirty="0" err="1">
                <a:solidFill>
                  <a:schemeClr val="tx1"/>
                </a:solidFill>
                <a:latin typeface="Calibri"/>
              </a:rPr>
              <a:t>SppS</a:t>
            </a:r>
            <a:r>
              <a:rPr lang="en-GB" sz="1800" b="1" dirty="0">
                <a:solidFill>
                  <a:schemeClr val="tx1"/>
                </a:solidFill>
                <a:latin typeface="Calibri"/>
              </a:rPr>
              <a:t>: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Z-boson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W-boson      </a:t>
            </a:r>
            <a:endParaRPr lang="en-GB" sz="1800" b="1" kern="12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30851" y="2787774"/>
            <a:ext cx="1553630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GB" sz="1800" b="1" dirty="0" err="1">
                <a:solidFill>
                  <a:schemeClr val="tx1"/>
                </a:solidFill>
                <a:latin typeface="Calibri"/>
              </a:rPr>
              <a:t>Tevatron</a:t>
            </a:r>
            <a:r>
              <a:rPr lang="en-GB" sz="1800" b="1" dirty="0">
                <a:solidFill>
                  <a:schemeClr val="tx1"/>
                </a:solidFill>
                <a:latin typeface="Calibri"/>
              </a:rPr>
              <a:t>: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top-quark   </a:t>
            </a:r>
          </a:p>
          <a:p>
            <a:pPr defTabSz="685800"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    </a:t>
            </a:r>
            <a:endParaRPr lang="en-GB" sz="1800" b="1" kern="12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41934" y="2787774"/>
            <a:ext cx="1664238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LHC: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Higgs-boson </a:t>
            </a:r>
          </a:p>
          <a:p>
            <a:pPr defTabSz="685800">
              <a:defRPr/>
            </a:pPr>
            <a:r>
              <a:rPr lang="en-GB" sz="1800" b="1" dirty="0">
                <a:solidFill>
                  <a:schemeClr val="tx1"/>
                </a:solidFill>
                <a:latin typeface="Calibri"/>
              </a:rPr>
              <a:t>    </a:t>
            </a:r>
            <a:endParaRPr lang="en-GB" sz="1800" b="1" kern="12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31" name="Shape 341"/>
          <p:cNvSpPr txBox="1">
            <a:spLocks noGrp="1"/>
          </p:cNvSpPr>
          <p:nvPr>
            <p:ph type="title"/>
          </p:nvPr>
        </p:nvSpPr>
        <p:spPr>
          <a:xfrm>
            <a:off x="311700" y="8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 smtClean="0">
                <a:solidFill>
                  <a:schemeClr val="accent5"/>
                </a:solidFill>
              </a:rPr>
              <a:t>Discoveries by colliders</a:t>
            </a:r>
            <a:endParaRPr lang="en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77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 txBox="1">
            <a:spLocks noGrp="1"/>
          </p:cNvSpPr>
          <p:nvPr>
            <p:ph type="title"/>
          </p:nvPr>
        </p:nvSpPr>
        <p:spPr>
          <a:xfrm>
            <a:off x="143775" y="68250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640"/>
              </a:spcBef>
              <a:buNone/>
            </a:pPr>
            <a:r>
              <a:rPr lang="en" b="1" dirty="0">
                <a:solidFill>
                  <a:schemeClr val="accent5"/>
                </a:solidFill>
              </a:rPr>
              <a:t>FCC </a:t>
            </a:r>
            <a:r>
              <a:rPr lang="en" b="1" dirty="0" smtClean="0">
                <a:solidFill>
                  <a:schemeClr val="accent5"/>
                </a:solidFill>
              </a:rPr>
              <a:t>international collaboration </a:t>
            </a:r>
            <a:r>
              <a:rPr lang="en" b="1" dirty="0">
                <a:solidFill>
                  <a:schemeClr val="accent5"/>
                </a:solidFill>
              </a:rPr>
              <a:t>status</a:t>
            </a:r>
          </a:p>
        </p:txBody>
      </p:sp>
      <p:sp>
        <p:nvSpPr>
          <p:cNvPr id="590" name="Shape 590"/>
          <p:cNvSpPr txBox="1"/>
          <p:nvPr/>
        </p:nvSpPr>
        <p:spPr>
          <a:xfrm>
            <a:off x="3956425" y="1530962"/>
            <a:ext cx="5026210" cy="33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38150" lvl="0" indent="-438150" rtl="0">
              <a:spcBef>
                <a:spcPts val="0"/>
              </a:spcBef>
              <a:buClr>
                <a:srgbClr val="F5F5F5"/>
              </a:buClr>
              <a:buSzPct val="100000"/>
              <a:buChar char="•"/>
            </a:pPr>
            <a:r>
              <a:rPr lang="en" sz="2400" dirty="0" smtClean="0">
                <a:solidFill>
                  <a:srgbClr val="F5F5F5"/>
                </a:solidFill>
              </a:rPr>
              <a:t>133 </a:t>
            </a:r>
            <a:r>
              <a:rPr lang="en" sz="2400" dirty="0">
                <a:solidFill>
                  <a:srgbClr val="F5F5F5"/>
                </a:solidFill>
              </a:rPr>
              <a:t>research centers &amp; universities</a:t>
            </a:r>
          </a:p>
          <a:p>
            <a:pPr marL="438150" lvl="0" indent="-438150" rtl="0">
              <a:spcBef>
                <a:spcPts val="640"/>
              </a:spcBef>
              <a:buClr>
                <a:srgbClr val="F5F5F5"/>
              </a:buClr>
              <a:buSzPct val="100000"/>
              <a:buChar char="•"/>
            </a:pPr>
            <a:r>
              <a:rPr lang="en" sz="2400" dirty="0">
                <a:solidFill>
                  <a:srgbClr val="F5F5F5"/>
                </a:solidFill>
              </a:rPr>
              <a:t>European Commission</a:t>
            </a:r>
          </a:p>
          <a:p>
            <a:pPr marL="438150" lvl="0" indent="-438150" rtl="0">
              <a:spcBef>
                <a:spcPts val="640"/>
              </a:spcBef>
              <a:buClr>
                <a:srgbClr val="F5F5F5"/>
              </a:buClr>
              <a:buSzPct val="100000"/>
              <a:buChar char="•"/>
            </a:pPr>
            <a:r>
              <a:rPr lang="en" sz="2400" dirty="0">
                <a:solidFill>
                  <a:srgbClr val="F5F5F5"/>
                </a:solidFill>
              </a:rPr>
              <a:t>32 countries</a:t>
            </a:r>
          </a:p>
          <a:p>
            <a:pPr marL="438150" lvl="0" indent="-349250">
              <a:spcBef>
                <a:spcPts val="640"/>
              </a:spcBef>
              <a:buClr>
                <a:srgbClr val="F5F5F5"/>
              </a:buClr>
              <a:buSzPct val="100000"/>
              <a:buChar char="•"/>
            </a:pPr>
            <a:r>
              <a:rPr lang="en" sz="2400" dirty="0" smtClean="0">
                <a:solidFill>
                  <a:srgbClr val="F5F5F5"/>
                </a:solidFill>
              </a:rPr>
              <a:t>25 companies</a:t>
            </a:r>
          </a:p>
          <a:p>
            <a:pPr marL="438150" lvl="0" indent="-349250">
              <a:spcBef>
                <a:spcPts val="640"/>
              </a:spcBef>
              <a:buClr>
                <a:srgbClr val="F5F5F5"/>
              </a:buClr>
              <a:buSzPct val="100000"/>
              <a:buChar char="•"/>
            </a:pPr>
            <a:endParaRPr lang="en" sz="1200" dirty="0" smtClean="0">
              <a:solidFill>
                <a:srgbClr val="F5F5F5"/>
              </a:solidFill>
            </a:endParaRPr>
          </a:p>
          <a:p>
            <a:pPr marL="438150" lvl="0" indent="-349250">
              <a:spcBef>
                <a:spcPts val="640"/>
              </a:spcBef>
              <a:buClr>
                <a:srgbClr val="F5F5F5"/>
              </a:buClr>
              <a:buSzPct val="100000"/>
              <a:buChar char="•"/>
            </a:pPr>
            <a:r>
              <a:rPr lang="en" sz="2400" dirty="0" smtClean="0">
                <a:solidFill>
                  <a:srgbClr val="F5F5F5"/>
                </a:solidFill>
              </a:rPr>
              <a:t>Geographically balanced</a:t>
            </a:r>
            <a:endParaRPr lang="en" sz="2400" dirty="0">
              <a:solidFill>
                <a:srgbClr val="F5F5F5"/>
              </a:solidFill>
            </a:endParaRPr>
          </a:p>
          <a:p>
            <a:pPr marL="438150" indent="-349250">
              <a:spcBef>
                <a:spcPts val="640"/>
              </a:spcBef>
              <a:buClr>
                <a:srgbClr val="F5F5F5"/>
              </a:buClr>
              <a:buSzPct val="100000"/>
              <a:buFontTx/>
              <a:buChar char="•"/>
            </a:pPr>
            <a:r>
              <a:rPr lang="en" sz="2400" dirty="0">
                <a:solidFill>
                  <a:srgbClr val="F5F5F5"/>
                </a:solidFill>
              </a:rPr>
              <a:t>Topically complementary</a:t>
            </a:r>
          </a:p>
          <a:p>
            <a:pPr marL="438150" indent="-349250">
              <a:spcBef>
                <a:spcPts val="640"/>
              </a:spcBef>
              <a:buClr>
                <a:srgbClr val="F5F5F5"/>
              </a:buClr>
              <a:buSzPct val="100000"/>
              <a:buFontTx/>
              <a:buChar char="•"/>
            </a:pPr>
            <a:r>
              <a:rPr lang="en" sz="2400" dirty="0">
                <a:solidFill>
                  <a:srgbClr val="F5F5F5"/>
                </a:solidFill>
              </a:rPr>
              <a:t>Promote ownership among Participants</a:t>
            </a:r>
          </a:p>
          <a:p>
            <a:pPr marL="438150" lvl="0" indent="-438150" rtl="0">
              <a:spcBef>
                <a:spcPts val="640"/>
              </a:spcBef>
              <a:buClr>
                <a:srgbClr val="F5F5F5"/>
              </a:buClr>
              <a:buSzPct val="100000"/>
              <a:buChar char="•"/>
            </a:pPr>
            <a:endParaRPr lang="en" sz="2400" dirty="0">
              <a:solidFill>
                <a:srgbClr val="F5F5F5"/>
              </a:solidFill>
            </a:endParaRPr>
          </a:p>
        </p:txBody>
      </p:sp>
      <p:pic>
        <p:nvPicPr>
          <p:cNvPr id="591" name="Shape 5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537" y="903174"/>
            <a:ext cx="3638800" cy="2253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5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3110" y="3375014"/>
            <a:ext cx="3660040" cy="1620488"/>
          </a:xfrm>
          <a:prstGeom prst="roundRect">
            <a:avLst>
              <a:gd name="adj" fmla="val 6712"/>
            </a:avLst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ectangle 153"/>
          <p:cNvSpPr/>
          <p:nvPr/>
        </p:nvSpPr>
        <p:spPr>
          <a:xfrm>
            <a:off x="5388378" y="2982925"/>
            <a:ext cx="3696168" cy="1890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spcAft>
                <a:spcPts val="450"/>
              </a:spcAft>
              <a:defRPr/>
            </a:pPr>
            <a:endParaRPr lang="en-GB" sz="1800" b="1" kern="1200" dirty="0">
              <a:solidFill>
                <a:schemeClr val="tx1"/>
              </a:solidFill>
              <a:ea typeface="+mn-ea"/>
            </a:endParaRPr>
          </a:p>
          <a:p>
            <a:pPr defTabSz="685800">
              <a:spcAft>
                <a:spcPts val="450"/>
              </a:spcAft>
              <a:defRPr/>
            </a:pPr>
            <a:r>
              <a:rPr lang="en-GB" sz="1800" b="1" kern="1200" dirty="0">
                <a:solidFill>
                  <a:schemeClr val="tx1"/>
                </a:solidFill>
                <a:ea typeface="+mn-ea"/>
              </a:rPr>
              <a:t>Scope:</a:t>
            </a:r>
          </a:p>
          <a:p>
            <a:pPr defTabSz="685800">
              <a:spcAft>
                <a:spcPts val="450"/>
              </a:spcAft>
              <a:defRPr/>
            </a:pPr>
            <a:r>
              <a:rPr lang="en-GB" sz="1500" b="1" kern="1200" dirty="0">
                <a:solidFill>
                  <a:schemeClr val="tx1"/>
                </a:solidFill>
                <a:ea typeface="+mn-ea"/>
              </a:rPr>
              <a:t>FCC-</a:t>
            </a:r>
            <a:r>
              <a:rPr lang="en-GB" sz="1500" b="1" kern="1200" dirty="0" err="1">
                <a:solidFill>
                  <a:schemeClr val="tx1"/>
                </a:solidFill>
                <a:ea typeface="+mn-ea"/>
              </a:rPr>
              <a:t>hh</a:t>
            </a:r>
            <a:r>
              <a:rPr lang="en-GB" sz="1500" b="1" kern="1200" dirty="0">
                <a:solidFill>
                  <a:schemeClr val="tx1"/>
                </a:solidFill>
                <a:ea typeface="+mn-ea"/>
              </a:rPr>
              <a:t> collider key work packages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500" b="1" kern="1200" dirty="0" smtClean="0">
                <a:solidFill>
                  <a:schemeClr val="tx1"/>
                </a:solidFill>
                <a:ea typeface="+mn-ea"/>
              </a:rPr>
              <a:t>Collider design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500" b="1" kern="1200" dirty="0" smtClean="0">
                <a:solidFill>
                  <a:schemeClr val="tx1"/>
                </a:solidFill>
                <a:ea typeface="+mn-ea"/>
              </a:rPr>
              <a:t>Cryogenic </a:t>
            </a:r>
            <a:r>
              <a:rPr lang="en-GB" sz="1500" b="1" kern="1200" dirty="0">
                <a:solidFill>
                  <a:schemeClr val="tx1"/>
                </a:solidFill>
                <a:ea typeface="+mn-ea"/>
              </a:rPr>
              <a:t>beam vacuum system </a:t>
            </a:r>
            <a:endParaRPr lang="en-GB" sz="1500" b="1" kern="1200" dirty="0" smtClean="0">
              <a:solidFill>
                <a:schemeClr val="tx1"/>
              </a:solidFill>
              <a:ea typeface="+mn-ea"/>
            </a:endParaRP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500" b="1" kern="1200" dirty="0" smtClean="0">
                <a:solidFill>
                  <a:schemeClr val="tx1"/>
                </a:solidFill>
                <a:ea typeface="+mn-ea"/>
              </a:rPr>
              <a:t>16 </a:t>
            </a:r>
            <a:r>
              <a:rPr lang="en-GB" sz="1500" b="1" kern="1200" dirty="0">
                <a:solidFill>
                  <a:schemeClr val="tx1"/>
                </a:solidFill>
                <a:ea typeface="+mn-ea"/>
              </a:rPr>
              <a:t>T dipole </a:t>
            </a:r>
            <a:r>
              <a:rPr lang="en-GB" sz="1500" b="1" kern="1200" dirty="0" smtClean="0">
                <a:solidFill>
                  <a:schemeClr val="tx1"/>
                </a:solidFill>
                <a:ea typeface="+mn-ea"/>
              </a:rPr>
              <a:t>magnet design</a:t>
            </a:r>
            <a:endParaRPr lang="en-GB" sz="1500" b="1" kern="1200" dirty="0">
              <a:solidFill>
                <a:schemeClr val="tx1"/>
              </a:solidFill>
              <a:ea typeface="+mn-ea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87537" y="902007"/>
            <a:ext cx="5047442" cy="4070044"/>
            <a:chOff x="1548329" y="539301"/>
            <a:chExt cx="7138470" cy="5694574"/>
          </a:xfrm>
        </p:grpSpPr>
        <p:pic>
          <p:nvPicPr>
            <p:cNvPr id="155" name="Picture 1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7754" y="3405097"/>
              <a:ext cx="722063" cy="720000"/>
            </a:xfrm>
            <a:prstGeom prst="rect">
              <a:avLst/>
            </a:prstGeom>
          </p:spPr>
        </p:pic>
        <p:pic>
          <p:nvPicPr>
            <p:cNvPr id="156" name="Picture 1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92271" y="719301"/>
              <a:ext cx="1285715" cy="360000"/>
            </a:xfrm>
            <a:prstGeom prst="rect">
              <a:avLst/>
            </a:prstGeom>
          </p:spPr>
        </p:pic>
        <p:pic>
          <p:nvPicPr>
            <p:cNvPr id="157" name="Picture 1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8329" y="1301365"/>
              <a:ext cx="884210" cy="720000"/>
            </a:xfrm>
            <a:prstGeom prst="rect">
              <a:avLst/>
            </a:prstGeom>
          </p:spPr>
        </p:pic>
        <p:pic>
          <p:nvPicPr>
            <p:cNvPr id="158" name="Picture 15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50906" y="2089793"/>
              <a:ext cx="881633" cy="720000"/>
            </a:xfrm>
            <a:prstGeom prst="rect">
              <a:avLst/>
            </a:prstGeom>
          </p:spPr>
        </p:pic>
        <p:pic>
          <p:nvPicPr>
            <p:cNvPr id="159" name="Picture 15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41122" y="2167254"/>
              <a:ext cx="1440000" cy="720000"/>
            </a:xfrm>
            <a:prstGeom prst="rect">
              <a:avLst/>
            </a:prstGeom>
          </p:spPr>
        </p:pic>
        <p:pic>
          <p:nvPicPr>
            <p:cNvPr id="160" name="Picture 15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87782" y="1277735"/>
              <a:ext cx="1636364" cy="720000"/>
            </a:xfrm>
            <a:prstGeom prst="rect">
              <a:avLst/>
            </a:prstGeom>
          </p:spPr>
        </p:pic>
        <p:pic>
          <p:nvPicPr>
            <p:cNvPr id="161" name="Picture 16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89681" y="539301"/>
              <a:ext cx="728324" cy="720000"/>
            </a:xfrm>
            <a:prstGeom prst="rect">
              <a:avLst/>
            </a:prstGeom>
          </p:spPr>
        </p:pic>
        <p:pic>
          <p:nvPicPr>
            <p:cNvPr id="162" name="Picture 16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068786" y="629301"/>
              <a:ext cx="2820895" cy="540000"/>
            </a:xfrm>
            <a:prstGeom prst="rect">
              <a:avLst/>
            </a:prstGeom>
          </p:spPr>
        </p:pic>
        <p:pic>
          <p:nvPicPr>
            <p:cNvPr id="163" name="Picture 16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400790" y="5513875"/>
              <a:ext cx="1319372" cy="720000"/>
            </a:xfrm>
            <a:prstGeom prst="rect">
              <a:avLst/>
            </a:prstGeom>
          </p:spPr>
        </p:pic>
        <p:pic>
          <p:nvPicPr>
            <p:cNvPr id="164" name="Picture 16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019371" y="5485540"/>
              <a:ext cx="1347594" cy="720000"/>
            </a:xfrm>
            <a:prstGeom prst="rect">
              <a:avLst/>
            </a:prstGeom>
          </p:spPr>
        </p:pic>
        <p:pic>
          <p:nvPicPr>
            <p:cNvPr id="165" name="Picture 164"/>
            <p:cNvPicPr>
              <a:picLocks noChangeAspect="1"/>
            </p:cNvPicPr>
            <p:nvPr/>
          </p:nvPicPr>
          <p:blipFill rotWithShape="1">
            <a:blip r:embed="rId13"/>
            <a:srcRect r="75761"/>
            <a:stretch/>
          </p:blipFill>
          <p:spPr>
            <a:xfrm>
              <a:off x="1816027" y="4167527"/>
              <a:ext cx="610832" cy="540000"/>
            </a:xfrm>
            <a:prstGeom prst="rect">
              <a:avLst/>
            </a:prstGeom>
          </p:spPr>
        </p:pic>
        <p:pic>
          <p:nvPicPr>
            <p:cNvPr id="166" name="Picture 16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273909" y="5693874"/>
              <a:ext cx="1156687" cy="360000"/>
            </a:xfrm>
            <a:prstGeom prst="rect">
              <a:avLst/>
            </a:prstGeom>
          </p:spPr>
        </p:pic>
        <p:pic>
          <p:nvPicPr>
            <p:cNvPr id="167" name="Picture 16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945459" y="4159367"/>
              <a:ext cx="1431325" cy="360000"/>
            </a:xfrm>
            <a:prstGeom prst="rect">
              <a:avLst/>
            </a:prstGeom>
          </p:spPr>
        </p:pic>
        <p:pic>
          <p:nvPicPr>
            <p:cNvPr id="168" name="Picture 16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712539" y="4772145"/>
              <a:ext cx="720000" cy="720000"/>
            </a:xfrm>
            <a:prstGeom prst="rect">
              <a:avLst/>
            </a:prstGeom>
          </p:spPr>
        </p:pic>
        <p:pic>
          <p:nvPicPr>
            <p:cNvPr id="169" name="Picture 168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874525" y="5562287"/>
              <a:ext cx="952941" cy="540000"/>
            </a:xfrm>
            <a:prstGeom prst="rect">
              <a:avLst/>
            </a:prstGeom>
          </p:spPr>
        </p:pic>
        <p:pic>
          <p:nvPicPr>
            <p:cNvPr id="170" name="Picture 169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880162" y="3056773"/>
              <a:ext cx="1399999" cy="720000"/>
            </a:xfrm>
            <a:prstGeom prst="rect">
              <a:avLst/>
            </a:prstGeom>
          </p:spPr>
        </p:pic>
        <p:pic>
          <p:nvPicPr>
            <p:cNvPr id="171" name="Picture 170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6827465" y="4745513"/>
              <a:ext cx="1859334" cy="669360"/>
            </a:xfrm>
            <a:prstGeom prst="rect">
              <a:avLst/>
            </a:prstGeom>
          </p:spPr>
        </p:pic>
        <p:pic>
          <p:nvPicPr>
            <p:cNvPr id="172" name="Picture 171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505865" y="1285150"/>
              <a:ext cx="4374606" cy="4186295"/>
            </a:xfrm>
            <a:prstGeom prst="rect">
              <a:avLst/>
            </a:prstGeom>
          </p:spPr>
        </p:pic>
      </p:grpSp>
      <p:sp>
        <p:nvSpPr>
          <p:cNvPr id="46" name="Rectangle 45"/>
          <p:cNvSpPr/>
          <p:nvPr/>
        </p:nvSpPr>
        <p:spPr>
          <a:xfrm>
            <a:off x="5260379" y="868958"/>
            <a:ext cx="3849567" cy="17620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685800">
              <a:spcAft>
                <a:spcPts val="450"/>
              </a:spcAft>
              <a:defRPr/>
            </a:pPr>
            <a:r>
              <a:rPr lang="en-GB" sz="1800" b="1" kern="1200" dirty="0">
                <a:solidFill>
                  <a:schemeClr val="tx1"/>
                </a:solidFill>
                <a:ea typeface="+mn-ea"/>
              </a:rPr>
              <a:t>European Union Horizon 2020 program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500" b="1" kern="1200" dirty="0">
                <a:solidFill>
                  <a:srgbClr val="93C47D"/>
                </a:solidFill>
                <a:ea typeface="+mn-ea"/>
              </a:rPr>
              <a:t>3 MEURO co-funding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kern="1200" dirty="0" smtClean="0">
                <a:solidFill>
                  <a:srgbClr val="93C47D"/>
                </a:solidFill>
                <a:ea typeface="+mn-ea"/>
              </a:rPr>
              <a:t>June 2015 - May </a:t>
            </a:r>
            <a:r>
              <a:rPr lang="en-US" sz="1500" b="1" kern="1200" dirty="0">
                <a:solidFill>
                  <a:srgbClr val="93C47D"/>
                </a:solidFill>
                <a:ea typeface="+mn-ea"/>
              </a:rPr>
              <a:t>2019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kern="1200" dirty="0">
                <a:solidFill>
                  <a:srgbClr val="93C47D"/>
                </a:solidFill>
                <a:ea typeface="+mn-ea"/>
              </a:rPr>
              <a:t>15 European beneficiaries &amp; KEK &amp; associated </a:t>
            </a:r>
            <a:r>
              <a:rPr lang="en-US" sz="1500" b="1" kern="1200" dirty="0" smtClean="0">
                <a:solidFill>
                  <a:srgbClr val="93C47D"/>
                </a:solidFill>
                <a:ea typeface="+mn-ea"/>
              </a:rPr>
              <a:t>FNAL</a:t>
            </a:r>
            <a:r>
              <a:rPr lang="en-US" sz="1500" b="1" kern="1200" dirty="0">
                <a:solidFill>
                  <a:srgbClr val="93C47D"/>
                </a:solidFill>
                <a:ea typeface="+mn-ea"/>
              </a:rPr>
              <a:t>, BNL, LBL, NHFML </a:t>
            </a:r>
            <a:endParaRPr lang="en-GB" sz="1500" b="1" kern="1200" dirty="0">
              <a:solidFill>
                <a:srgbClr val="93C47D"/>
              </a:solidFill>
              <a:ea typeface="+mn-ea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370" y="189847"/>
            <a:ext cx="881987" cy="423800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28" name="Shape 589"/>
          <p:cNvSpPr txBox="1">
            <a:spLocks/>
          </p:cNvSpPr>
          <p:nvPr/>
        </p:nvSpPr>
        <p:spPr>
          <a:xfrm>
            <a:off x="143775" y="68250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spcBef>
                <a:spcPts val="640"/>
              </a:spcBef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" b="1" dirty="0" smtClean="0"/>
              <a:t>EU H2020 Design Study EuroCirCol</a:t>
            </a:r>
            <a:endParaRPr lang="en" b="1" dirty="0"/>
          </a:p>
        </p:txBody>
      </p:sp>
    </p:spTree>
    <p:extLst>
      <p:ext uri="{BB962C8B-B14F-4D97-AF65-F5344CB8AC3E}">
        <p14:creationId xmlns:p14="http://schemas.microsoft.com/office/powerpoint/2010/main" val="993396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9984" y="1502819"/>
            <a:ext cx="6642738" cy="150297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chemeClr val="tx1"/>
                </a:solidFill>
                <a:ea typeface="+mn-ea"/>
                <a:cs typeface="Calibri" pitchFamily="34" charset="0"/>
              </a:rPr>
              <a:t>SC wires at low temperatures for magnets (Nb</a:t>
            </a:r>
            <a:r>
              <a:rPr lang="en-GB" sz="1500" b="1" baseline="-25000" dirty="0">
                <a:solidFill>
                  <a:schemeClr val="tx1"/>
                </a:solidFill>
                <a:ea typeface="+mn-ea"/>
                <a:cs typeface="Calibri" pitchFamily="34" charset="0"/>
              </a:rPr>
              <a:t>3</a:t>
            </a:r>
            <a:r>
              <a:rPr lang="en-GB" sz="1500" b="1" dirty="0">
                <a:solidFill>
                  <a:schemeClr val="tx1"/>
                </a:solidFill>
                <a:ea typeface="+mn-ea"/>
                <a:cs typeface="Calibri" pitchFamily="34" charset="0"/>
              </a:rPr>
              <a:t>Sn, MgB</a:t>
            </a:r>
            <a:r>
              <a:rPr lang="en-GB" sz="1500" b="1" baseline="-25000" dirty="0">
                <a:solidFill>
                  <a:schemeClr val="tx1"/>
                </a:solidFill>
                <a:ea typeface="+mn-ea"/>
                <a:cs typeface="Calibri" pitchFamily="34" charset="0"/>
              </a:rPr>
              <a:t>2</a:t>
            </a:r>
            <a:r>
              <a:rPr lang="en-GB" sz="1500" b="1" dirty="0">
                <a:solidFill>
                  <a:schemeClr val="tx1"/>
                </a:solidFill>
                <a:ea typeface="+mn-ea"/>
                <a:cs typeface="Calibri" pitchFamily="34" charset="0"/>
              </a:rPr>
              <a:t>, HTS)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chemeClr val="tx1"/>
                </a:solidFill>
                <a:ea typeface="+mn-ea"/>
                <a:cs typeface="Calibri" pitchFamily="34" charset="0"/>
              </a:rPr>
              <a:t>Superconducting thin films for RF and beam screen (Nb</a:t>
            </a:r>
            <a:r>
              <a:rPr lang="en-GB" sz="1500" b="1" baseline="-25000" dirty="0">
                <a:solidFill>
                  <a:schemeClr val="tx1"/>
                </a:solidFill>
                <a:ea typeface="+mn-ea"/>
                <a:cs typeface="Calibri" pitchFamily="34" charset="0"/>
              </a:rPr>
              <a:t>3</a:t>
            </a:r>
            <a:r>
              <a:rPr lang="en-GB" sz="1500" b="1" dirty="0">
                <a:solidFill>
                  <a:schemeClr val="tx1"/>
                </a:solidFill>
                <a:ea typeface="+mn-ea"/>
                <a:cs typeface="Calibri" pitchFamily="34" charset="0"/>
              </a:rPr>
              <a:t>Sn, Tl)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chemeClr val="tx1"/>
                </a:solidFill>
                <a:ea typeface="+mn-ea"/>
                <a:cs typeface="Calibri" pitchFamily="34" charset="0"/>
              </a:rPr>
              <a:t>Electrohydraulic forming for RF structures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500" b="1" dirty="0" err="1">
                <a:solidFill>
                  <a:schemeClr val="tx1"/>
                </a:solidFill>
                <a:ea typeface="+mn-ea"/>
                <a:cs typeface="Calibri" pitchFamily="34" charset="0"/>
              </a:rPr>
              <a:t>Turbocompressor</a:t>
            </a:r>
            <a:r>
              <a:rPr lang="en-GB" sz="1500" b="1" dirty="0">
                <a:solidFill>
                  <a:schemeClr val="tx1"/>
                </a:solidFill>
                <a:ea typeface="+mn-ea"/>
                <a:cs typeface="Calibri" pitchFamily="34" charset="0"/>
              </a:rPr>
              <a:t> for </a:t>
            </a:r>
            <a:r>
              <a:rPr lang="en-GB" sz="1500" b="1" dirty="0" err="1" smtClean="0">
                <a:solidFill>
                  <a:schemeClr val="tx1"/>
                </a:solidFill>
                <a:ea typeface="+mn-ea"/>
                <a:cs typeface="Calibri" pitchFamily="34" charset="0"/>
              </a:rPr>
              <a:t>Neli</a:t>
            </a:r>
            <a:r>
              <a:rPr lang="en-GB" sz="1500" b="1" dirty="0" err="1">
                <a:solidFill>
                  <a:schemeClr val="tx1"/>
                </a:solidFill>
                <a:ea typeface="+mn-ea"/>
                <a:cs typeface="Calibri" pitchFamily="34" charset="0"/>
              </a:rPr>
              <a:t>Magnet</a:t>
            </a:r>
            <a:r>
              <a:rPr lang="en-GB" sz="1500" b="1" dirty="0">
                <a:solidFill>
                  <a:schemeClr val="tx1"/>
                </a:solidFill>
                <a:ea typeface="+mn-ea"/>
                <a:cs typeface="Calibri" pitchFamily="34" charset="0"/>
              </a:rPr>
              <a:t> cooling architectures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500" b="1" dirty="0" smtClean="0">
                <a:solidFill>
                  <a:schemeClr val="tx1"/>
                </a:solidFill>
                <a:ea typeface="+mn-ea"/>
                <a:cs typeface="Calibri" pitchFamily="34" charset="0"/>
              </a:rPr>
              <a:t>um refrigeration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2870" y="3425529"/>
            <a:ext cx="1497679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b="1" kern="1200" dirty="0">
                <a:solidFill>
                  <a:srgbClr val="93C47D"/>
                </a:solidFill>
                <a:ea typeface="+mn-ea"/>
                <a:cs typeface="+mn-cs"/>
              </a:rPr>
              <a:t>13 Beneficiaries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0987" y="4327774"/>
            <a:ext cx="1161998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b="1" kern="1200" dirty="0">
                <a:solidFill>
                  <a:srgbClr val="93C47D"/>
                </a:solidFill>
                <a:ea typeface="+mn-ea"/>
                <a:cs typeface="+mn-cs"/>
              </a:rPr>
              <a:t>12 Partners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145417" y="806248"/>
            <a:ext cx="8694966" cy="1051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685800">
              <a:spcBef>
                <a:spcPts val="450"/>
              </a:spcBef>
              <a:defRPr/>
            </a:pPr>
            <a:r>
              <a:rPr lang="en-GB" sz="1800" b="1" dirty="0">
                <a:solidFill>
                  <a:schemeClr val="tx1"/>
                </a:solidFill>
                <a:ea typeface="+mn-ea"/>
                <a:cs typeface="Calibri" pitchFamily="34" charset="0"/>
              </a:rPr>
              <a:t>European Advanced Superconductivity Innovation and Training </a:t>
            </a:r>
            <a:r>
              <a:rPr lang="en-GB" sz="1800" b="1" dirty="0" smtClean="0">
                <a:solidFill>
                  <a:schemeClr val="tx1"/>
                </a:solidFill>
                <a:ea typeface="+mn-ea"/>
                <a:cs typeface="Calibri" pitchFamily="34" charset="0"/>
              </a:rPr>
              <a:t>Network</a:t>
            </a:r>
            <a:endParaRPr lang="en-US" sz="1800" b="1" dirty="0">
              <a:solidFill>
                <a:schemeClr val="tx1"/>
              </a:solidFill>
              <a:ea typeface="+mn-ea"/>
              <a:cs typeface="Calibri" pitchFamily="34" charset="0"/>
            </a:endParaRPr>
          </a:p>
          <a:p>
            <a:pPr marL="257175" indent="-257175" defTabSz="685800">
              <a:spcBef>
                <a:spcPts val="450"/>
              </a:spcBef>
              <a:buFont typeface="Wingdings" panose="05000000000000000000" pitchFamily="2" charset="2"/>
              <a:buChar char="Ø"/>
              <a:defRPr/>
            </a:pPr>
            <a:r>
              <a:rPr lang="en-GB" sz="1800" b="1" dirty="0" smtClean="0">
                <a:solidFill>
                  <a:schemeClr val="tx1"/>
                </a:solidFill>
                <a:ea typeface="+mn-ea"/>
                <a:cs typeface="Calibri" pitchFamily="34" charset="0"/>
              </a:rPr>
              <a:t>October 2017 to September 2021</a:t>
            </a:r>
            <a:endParaRPr lang="en-GB" sz="1800" b="1" dirty="0">
              <a:solidFill>
                <a:schemeClr val="tx1"/>
              </a:solidFill>
              <a:ea typeface="+mn-ea"/>
              <a:cs typeface="Calibri" pitchFamily="34" charset="0"/>
            </a:endParaRPr>
          </a:p>
          <a:p>
            <a:pPr marL="257175" indent="-257175" defTabSz="685800">
              <a:spcBef>
                <a:spcPts val="450"/>
              </a:spcBef>
              <a:buFont typeface="Wingdings" panose="05000000000000000000" pitchFamily="2" charset="2"/>
              <a:buChar char="Ø"/>
              <a:defRPr/>
            </a:pPr>
            <a:endParaRPr lang="en-GB" sz="1800" b="1" dirty="0">
              <a:solidFill>
                <a:schemeClr val="tx1"/>
              </a:solidFill>
              <a:ea typeface="+mn-ea"/>
              <a:cs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461054" y="1804871"/>
            <a:ext cx="2668211" cy="7848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685800">
              <a:spcAft>
                <a:spcPts val="450"/>
              </a:spcAft>
              <a:defRPr/>
            </a:pPr>
            <a:r>
              <a:rPr lang="en-US" sz="1500" b="1" kern="1200" dirty="0" smtClean="0">
                <a:solidFill>
                  <a:srgbClr val="93C47D"/>
                </a:solidFill>
                <a:ea typeface="+mn-ea"/>
              </a:rPr>
              <a:t>Funding </a:t>
            </a:r>
            <a:r>
              <a:rPr lang="en-US" sz="1500" b="1" kern="1200" dirty="0">
                <a:solidFill>
                  <a:srgbClr val="93C47D"/>
                </a:solidFill>
                <a:ea typeface="+mn-ea"/>
              </a:rPr>
              <a:t>for 15 Early Stage Researchers over 3 years &amp; training</a:t>
            </a:r>
            <a:endParaRPr lang="en-GB" sz="1500" b="1" kern="1200" dirty="0">
              <a:solidFill>
                <a:srgbClr val="93C47D"/>
              </a:solidFill>
              <a:ea typeface="+mn-ea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512" y="90187"/>
            <a:ext cx="926003" cy="602603"/>
          </a:xfrm>
          <a:prstGeom prst="rect">
            <a:avLst/>
          </a:prstGeom>
        </p:spPr>
      </p:pic>
      <p:sp>
        <p:nvSpPr>
          <p:cNvPr id="42" name="Shape 589"/>
          <p:cNvSpPr txBox="1">
            <a:spLocks/>
          </p:cNvSpPr>
          <p:nvPr/>
        </p:nvSpPr>
        <p:spPr>
          <a:xfrm>
            <a:off x="143775" y="68250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spcBef>
                <a:spcPts val="640"/>
              </a:spcBef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>
              <a:buClr>
                <a:schemeClr val="dk1"/>
              </a:buClr>
              <a:buSzPct val="100000"/>
              <a:buFont typeface="Roboto Slab"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" b="1" dirty="0" smtClean="0"/>
              <a:t>EU H2020 EASITrain Training Network</a:t>
            </a:r>
            <a:endParaRPr lang="en" b="1" dirty="0"/>
          </a:p>
        </p:txBody>
      </p:sp>
      <p:grpSp>
        <p:nvGrpSpPr>
          <p:cNvPr id="75" name="Group 74"/>
          <p:cNvGrpSpPr/>
          <p:nvPr/>
        </p:nvGrpSpPr>
        <p:grpSpPr>
          <a:xfrm>
            <a:off x="1952160" y="3105619"/>
            <a:ext cx="5801140" cy="1846049"/>
            <a:chOff x="1952160" y="3105619"/>
            <a:chExt cx="5801140" cy="1846049"/>
          </a:xfrm>
        </p:grpSpPr>
        <p:sp>
          <p:nvSpPr>
            <p:cNvPr id="76" name="Rectangle 75"/>
            <p:cNvSpPr/>
            <p:nvPr/>
          </p:nvSpPr>
          <p:spPr>
            <a:xfrm>
              <a:off x="1952160" y="4019437"/>
              <a:ext cx="5801140" cy="9322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kern="12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969214" y="3105619"/>
              <a:ext cx="4914546" cy="8772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kern="120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8675" y="4207421"/>
              <a:ext cx="931157" cy="240707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5586" y="4561847"/>
              <a:ext cx="949242" cy="272509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8735" y="4198686"/>
              <a:ext cx="248024" cy="295266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7130" y="4206330"/>
              <a:ext cx="1091921" cy="27998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36734" y="4191043"/>
              <a:ext cx="1061317" cy="295266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2322" y="4192471"/>
              <a:ext cx="550871" cy="295266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4" name="Picture 83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25626" y="4187200"/>
              <a:ext cx="513353" cy="295266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1654" y="4571855"/>
              <a:ext cx="515848" cy="295266"/>
            </a:xfrm>
            <a:prstGeom prst="rect">
              <a:avLst/>
            </a:prstGeom>
            <a:solidFill>
              <a:schemeClr val="tx1"/>
            </a:solidFill>
          </p:spPr>
        </p:pic>
        <p:grpSp>
          <p:nvGrpSpPr>
            <p:cNvPr id="86" name="Group 85"/>
            <p:cNvGrpSpPr/>
            <p:nvPr/>
          </p:nvGrpSpPr>
          <p:grpSpPr>
            <a:xfrm>
              <a:off x="2639488" y="4571855"/>
              <a:ext cx="1080206" cy="295266"/>
              <a:chOff x="1790050" y="4000603"/>
              <a:chExt cx="1975540" cy="540000"/>
            </a:xfrm>
            <a:solidFill>
              <a:schemeClr val="tx1"/>
            </a:solidFill>
          </p:grpSpPr>
          <p:pic>
            <p:nvPicPr>
              <p:cNvPr id="103" name="Picture 102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26792" y="4000603"/>
                <a:ext cx="1538798" cy="540000"/>
              </a:xfrm>
              <a:prstGeom prst="rect">
                <a:avLst/>
              </a:prstGeom>
              <a:grpFill/>
            </p:spPr>
          </p:pic>
          <p:pic>
            <p:nvPicPr>
              <p:cNvPr id="104" name="Picture 103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90050" y="4000603"/>
                <a:ext cx="626462" cy="540000"/>
              </a:xfrm>
              <a:prstGeom prst="rect">
                <a:avLst/>
              </a:prstGeom>
              <a:grpFill/>
            </p:spPr>
          </p:pic>
        </p:grpSp>
        <p:pic>
          <p:nvPicPr>
            <p:cNvPr id="87" name="Picture 86"/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37401" y="4569796"/>
              <a:ext cx="824685" cy="295266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1945" y="4567062"/>
              <a:ext cx="571248" cy="295266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8850" y="4552050"/>
              <a:ext cx="486322" cy="295266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13489" y="3303984"/>
              <a:ext cx="427969" cy="226027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30295" y="3278150"/>
              <a:ext cx="789351" cy="221351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92" name="Picture 91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1892" y="3278150"/>
              <a:ext cx="308746" cy="251862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93" name="Picture 92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45578" y="3233796"/>
              <a:ext cx="287612" cy="295366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94" name="Picture 93"/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92900" y="3287757"/>
              <a:ext cx="561710" cy="221351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1008" y="3281825"/>
              <a:ext cx="288830" cy="286421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96" name="TextBox 95"/>
            <p:cNvSpPr txBox="1"/>
            <p:nvPr/>
          </p:nvSpPr>
          <p:spPr>
            <a:xfrm>
              <a:off x="5644055" y="3608328"/>
              <a:ext cx="771365" cy="30008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1350" kern="1200" dirty="0">
                  <a:solidFill>
                    <a:srgbClr val="0C377B"/>
                  </a:solidFill>
                  <a:ea typeface="+mn-ea"/>
                  <a:cs typeface="+mn-cs"/>
                </a:rPr>
                <a:t>I-CUBE</a:t>
              </a:r>
            </a:p>
          </p:txBody>
        </p:sp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2341" y="3608304"/>
              <a:ext cx="763280" cy="221351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64644" y="3608304"/>
              <a:ext cx="584399" cy="221351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 rotWithShape="1"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05873" y="3608328"/>
              <a:ext cx="732612" cy="221351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1155" y="3244781"/>
              <a:ext cx="318044" cy="363523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4202" y="3608328"/>
              <a:ext cx="442703" cy="221351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9905" y="3564029"/>
              <a:ext cx="296754" cy="291839"/>
            </a:xfrm>
            <a:prstGeom prst="rect">
              <a:avLst/>
            </a:prstGeom>
            <a:solidFill>
              <a:schemeClr val="tx1"/>
            </a:solidFill>
          </p:spPr>
        </p:pic>
      </p:grpSp>
    </p:spTree>
    <p:extLst>
      <p:ext uri="{BB962C8B-B14F-4D97-AF65-F5344CB8AC3E}">
        <p14:creationId xmlns:p14="http://schemas.microsoft.com/office/powerpoint/2010/main" val="95583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496" y="897564"/>
            <a:ext cx="9019002" cy="3132348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1"/>
                </a:solidFill>
              </a:rPr>
              <a:t>FCC-Conceptual Design Reports: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Vol 1 – Physics,    Vol 2 – FCC-ee,    Vol 3 – FCC-</a:t>
            </a:r>
            <a:r>
              <a:rPr lang="en-US" sz="1800" b="1" dirty="0" err="1">
                <a:solidFill>
                  <a:schemeClr val="tx1"/>
                </a:solidFill>
              </a:rPr>
              <a:t>hh</a:t>
            </a:r>
            <a:r>
              <a:rPr lang="en-US" sz="1800" b="1" dirty="0">
                <a:solidFill>
                  <a:schemeClr val="tx1"/>
                </a:solidFill>
              </a:rPr>
              <a:t>,    Vol 4 – HE-LHC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tx1"/>
                </a:solidFill>
              </a:rPr>
              <a:t>Preprints available since 15 January 2019 on </a:t>
            </a:r>
            <a:r>
              <a:rPr lang="en-GB" sz="1800" dirty="0">
                <a:solidFill>
                  <a:schemeClr val="tx1"/>
                </a:solidFill>
                <a:hlinkClick r:id="rId2"/>
              </a:rPr>
              <a:t>http://fcc-cdr.web.cern.ch/</a:t>
            </a:r>
            <a:endParaRPr lang="en-GB" sz="1800" dirty="0">
              <a:solidFill>
                <a:schemeClr val="tx1"/>
              </a:solidFill>
            </a:endParaRP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CDRs accepted for publication </a:t>
            </a:r>
            <a:r>
              <a:rPr lang="en-US" sz="1800" b="1" dirty="0" smtClean="0">
                <a:solidFill>
                  <a:schemeClr val="tx1"/>
                </a:solidFill>
              </a:rPr>
              <a:t>in the </a:t>
            </a:r>
            <a:r>
              <a:rPr lang="fr-FR" sz="1800" b="1" spc="-1" dirty="0" err="1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sz="1800" b="1" spc="-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Physical Journal 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chemeClr val="tx1"/>
                </a:solidFill>
              </a:rPr>
              <a:t>Summary </a:t>
            </a:r>
            <a:r>
              <a:rPr lang="en-GB" sz="2100" b="1" dirty="0">
                <a:solidFill>
                  <a:schemeClr val="tx1"/>
                </a:solidFill>
              </a:rPr>
              <a:t>documents </a:t>
            </a:r>
            <a:r>
              <a:rPr lang="en-GB" sz="2100" b="1" dirty="0" smtClean="0">
                <a:solidFill>
                  <a:schemeClr val="tx1"/>
                </a:solidFill>
              </a:rPr>
              <a:t>submitted to </a:t>
            </a:r>
            <a:r>
              <a:rPr lang="en-GB" sz="2100" b="1" dirty="0">
                <a:solidFill>
                  <a:schemeClr val="tx1"/>
                </a:solidFill>
              </a:rPr>
              <a:t>EPPSU SG in December 2018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FCC-integral, FCC-ee, FCC-</a:t>
            </a:r>
            <a:r>
              <a:rPr lang="en-US" sz="1800" b="1" dirty="0" err="1">
                <a:solidFill>
                  <a:schemeClr val="tx1"/>
                </a:solidFill>
              </a:rPr>
              <a:t>hh</a:t>
            </a:r>
            <a:r>
              <a:rPr lang="en-US" sz="1800" b="1" dirty="0">
                <a:solidFill>
                  <a:schemeClr val="tx1"/>
                </a:solidFill>
              </a:rPr>
              <a:t>, </a:t>
            </a:r>
            <a:r>
              <a:rPr lang="en-US" sz="1800" b="1" dirty="0" smtClean="0">
                <a:solidFill>
                  <a:schemeClr val="tx1"/>
                </a:solidFill>
              </a:rPr>
              <a:t>HE-LHC </a:t>
            </a:r>
            <a:r>
              <a:rPr lang="en-GB" sz="1800" b="1" dirty="0" smtClean="0">
                <a:solidFill>
                  <a:schemeClr val="tx1"/>
                </a:solidFill>
              </a:rPr>
              <a:t>accessible on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>
                <a:solidFill>
                  <a:schemeClr val="tx1"/>
                </a:solidFill>
                <a:hlinkClick r:id="rId2"/>
              </a:rPr>
              <a:t>http://fcc-cdr.web.cern.ch/</a:t>
            </a:r>
            <a:endParaRPr lang="en-GB" sz="1800" dirty="0">
              <a:solidFill>
                <a:schemeClr val="tx1"/>
              </a:solidFill>
            </a:endParaRPr>
          </a:p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6" name="Shape 589"/>
          <p:cNvSpPr txBox="1">
            <a:spLocks noGrp="1"/>
          </p:cNvSpPr>
          <p:nvPr>
            <p:ph type="title"/>
          </p:nvPr>
        </p:nvSpPr>
        <p:spPr>
          <a:xfrm>
            <a:off x="143774" y="68250"/>
            <a:ext cx="9000226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640"/>
              </a:spcBef>
              <a:buNone/>
            </a:pPr>
            <a:r>
              <a:rPr lang="en" b="1" dirty="0">
                <a:solidFill>
                  <a:schemeClr val="accent5"/>
                </a:solidFill>
              </a:rPr>
              <a:t>FCC </a:t>
            </a:r>
            <a:r>
              <a:rPr lang="en" b="1" dirty="0" smtClean="0">
                <a:solidFill>
                  <a:schemeClr val="accent5"/>
                </a:solidFill>
              </a:rPr>
              <a:t>conceptual design report &amp; documentation </a:t>
            </a:r>
            <a:endParaRPr lang="en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5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08" y="800189"/>
            <a:ext cx="8856984" cy="3647575"/>
          </a:xfrm>
          <a:prstGeom prst="rect">
            <a:avLst/>
          </a:prstGeom>
        </p:spPr>
      </p:pic>
      <p:sp>
        <p:nvSpPr>
          <p:cNvPr id="6" name="Shape 589"/>
          <p:cNvSpPr txBox="1">
            <a:spLocks noGrp="1"/>
          </p:cNvSpPr>
          <p:nvPr>
            <p:ph type="title"/>
          </p:nvPr>
        </p:nvSpPr>
        <p:spPr>
          <a:xfrm>
            <a:off x="89769" y="-43543"/>
            <a:ext cx="8910723" cy="71412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640"/>
              </a:spcBef>
              <a:buNone/>
            </a:pPr>
            <a:r>
              <a:rPr lang="en" b="1" dirty="0">
                <a:solidFill>
                  <a:schemeClr val="accent5"/>
                </a:solidFill>
              </a:rPr>
              <a:t>FCC </a:t>
            </a:r>
            <a:r>
              <a:rPr lang="en" b="1" dirty="0" smtClean="0">
                <a:solidFill>
                  <a:schemeClr val="accent5"/>
                </a:solidFill>
              </a:rPr>
              <a:t>integrated project – technical timeline</a:t>
            </a:r>
            <a:endParaRPr lang="en" b="1" dirty="0">
              <a:solidFill>
                <a:schemeClr val="accent5"/>
              </a:solidFill>
            </a:endParaRPr>
          </a:p>
        </p:txBody>
      </p:sp>
      <p:sp>
        <p:nvSpPr>
          <p:cNvPr id="7" name="Shape 589"/>
          <p:cNvSpPr txBox="1">
            <a:spLocks/>
          </p:cNvSpPr>
          <p:nvPr/>
        </p:nvSpPr>
        <p:spPr>
          <a:xfrm>
            <a:off x="145862" y="4365496"/>
            <a:ext cx="8910723" cy="6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>
              <a:spcBef>
                <a:spcPts val="640"/>
              </a:spcBef>
            </a:pPr>
            <a:r>
              <a:rPr lang="en" sz="2800" dirty="0" smtClean="0">
                <a:solidFill>
                  <a:schemeClr val="tx1"/>
                </a:solidFill>
              </a:rPr>
              <a:t>A coherent HEP program throughout the 21</a:t>
            </a:r>
            <a:r>
              <a:rPr lang="en" sz="2800" baseline="30000" dirty="0" smtClean="0">
                <a:solidFill>
                  <a:schemeClr val="tx1"/>
                </a:solidFill>
              </a:rPr>
              <a:t>st</a:t>
            </a:r>
            <a:r>
              <a:rPr lang="en" sz="2800" dirty="0" smtClean="0">
                <a:solidFill>
                  <a:schemeClr val="tx1"/>
                </a:solidFill>
              </a:rPr>
              <a:t> century</a:t>
            </a:r>
            <a:endParaRPr lang="en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24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1" name="Shape 651" descr="\\typhoon\MarketingII\NIWeek\NIWeek 2013\Day 2 2013\Guest Speaker Notes\MedAustron\Content from Johannes\CERN Images\LHCLakeGenev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Shape 652"/>
          <p:cNvSpPr/>
          <p:nvPr/>
        </p:nvSpPr>
        <p:spPr>
          <a:xfrm rot="262062">
            <a:off x="3823373" y="790227"/>
            <a:ext cx="10758043" cy="2007877"/>
          </a:xfrm>
          <a:prstGeom prst="arc">
            <a:avLst>
              <a:gd name="adj1" fmla="val 5226402"/>
              <a:gd name="adj2" fmla="val 15693137"/>
            </a:avLst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Shape 653"/>
          <p:cNvSpPr txBox="1"/>
          <p:nvPr/>
        </p:nvSpPr>
        <p:spPr>
          <a:xfrm>
            <a:off x="579510" y="-40047"/>
            <a:ext cx="8142962" cy="562180"/>
          </a:xfrm>
          <a:prstGeom prst="rect">
            <a:avLst/>
          </a:prstGeom>
          <a:noFill/>
          <a:ln>
            <a:noFill/>
          </a:ln>
          <a:effectLst>
            <a:outerShdw blurRad="50799" dist="38100" dir="2700000" algn="tl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5400" dirty="0" smtClean="0">
                <a:solidFill>
                  <a:srgbClr val="FFFFFF"/>
                </a:solidFill>
              </a:rPr>
              <a:t>Future Circular Collider</a:t>
            </a:r>
            <a:endParaRPr lang="en" sz="5400" dirty="0">
              <a:solidFill>
                <a:srgbClr val="FFFFFF"/>
              </a:solidFill>
            </a:endParaRPr>
          </a:p>
        </p:txBody>
      </p:sp>
      <p:sp>
        <p:nvSpPr>
          <p:cNvPr id="654" name="Shape 654"/>
          <p:cNvSpPr/>
          <p:nvPr/>
        </p:nvSpPr>
        <p:spPr>
          <a:xfrm>
            <a:off x="669635" y="2025645"/>
            <a:ext cx="7700700" cy="2999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071" y="138"/>
                </a:moveTo>
                <a:cubicBezTo>
                  <a:pt x="55038" y="408"/>
                  <a:pt x="50412" y="947"/>
                  <a:pt x="47262" y="1755"/>
                </a:cubicBezTo>
                <a:cubicBezTo>
                  <a:pt x="44112" y="2563"/>
                  <a:pt x="40782" y="3987"/>
                  <a:pt x="38170" y="4988"/>
                </a:cubicBezTo>
                <a:cubicBezTo>
                  <a:pt x="35558" y="5989"/>
                  <a:pt x="34003" y="6489"/>
                  <a:pt x="31591" y="7759"/>
                </a:cubicBezTo>
                <a:cubicBezTo>
                  <a:pt x="29178" y="9030"/>
                  <a:pt x="26008" y="10800"/>
                  <a:pt x="23695" y="12609"/>
                </a:cubicBezTo>
                <a:cubicBezTo>
                  <a:pt x="21382" y="14418"/>
                  <a:pt x="19688" y="16497"/>
                  <a:pt x="17714" y="18614"/>
                </a:cubicBezTo>
                <a:cubicBezTo>
                  <a:pt x="15740" y="20731"/>
                  <a:pt x="13647" y="22925"/>
                  <a:pt x="11852" y="25311"/>
                </a:cubicBezTo>
                <a:cubicBezTo>
                  <a:pt x="10058" y="27698"/>
                  <a:pt x="8562" y="29930"/>
                  <a:pt x="6947" y="32933"/>
                </a:cubicBezTo>
                <a:cubicBezTo>
                  <a:pt x="5332" y="35935"/>
                  <a:pt x="3159" y="40631"/>
                  <a:pt x="2162" y="43325"/>
                </a:cubicBezTo>
                <a:cubicBezTo>
                  <a:pt x="1165" y="46020"/>
                  <a:pt x="1305" y="47020"/>
                  <a:pt x="966" y="49099"/>
                </a:cubicBezTo>
                <a:cubicBezTo>
                  <a:pt x="627" y="51177"/>
                  <a:pt x="288" y="53756"/>
                  <a:pt x="129" y="55796"/>
                </a:cubicBezTo>
                <a:cubicBezTo>
                  <a:pt x="-30" y="57836"/>
                  <a:pt x="9" y="58953"/>
                  <a:pt x="9" y="61339"/>
                </a:cubicBezTo>
                <a:cubicBezTo>
                  <a:pt x="9" y="63726"/>
                  <a:pt x="-50" y="67305"/>
                  <a:pt x="129" y="70115"/>
                </a:cubicBezTo>
                <a:cubicBezTo>
                  <a:pt x="308" y="72925"/>
                  <a:pt x="488" y="75273"/>
                  <a:pt x="1086" y="78198"/>
                </a:cubicBezTo>
                <a:cubicBezTo>
                  <a:pt x="1684" y="81124"/>
                  <a:pt x="2701" y="84934"/>
                  <a:pt x="3718" y="87667"/>
                </a:cubicBezTo>
                <a:cubicBezTo>
                  <a:pt x="4734" y="90400"/>
                  <a:pt x="5552" y="92247"/>
                  <a:pt x="7187" y="94595"/>
                </a:cubicBezTo>
                <a:cubicBezTo>
                  <a:pt x="8822" y="96943"/>
                  <a:pt x="11234" y="99522"/>
                  <a:pt x="13527" y="101755"/>
                </a:cubicBezTo>
                <a:cubicBezTo>
                  <a:pt x="15820" y="103987"/>
                  <a:pt x="18452" y="106297"/>
                  <a:pt x="20944" y="107990"/>
                </a:cubicBezTo>
                <a:cubicBezTo>
                  <a:pt x="23436" y="109684"/>
                  <a:pt x="25510" y="110531"/>
                  <a:pt x="28480" y="111916"/>
                </a:cubicBezTo>
                <a:cubicBezTo>
                  <a:pt x="31451" y="113302"/>
                  <a:pt x="35857" y="115150"/>
                  <a:pt x="38768" y="116304"/>
                </a:cubicBezTo>
                <a:cubicBezTo>
                  <a:pt x="41679" y="117459"/>
                  <a:pt x="43075" y="118229"/>
                  <a:pt x="45946" y="118845"/>
                </a:cubicBezTo>
                <a:cubicBezTo>
                  <a:pt x="48817" y="119461"/>
                  <a:pt x="52765" y="119807"/>
                  <a:pt x="55995" y="120000"/>
                </a:cubicBezTo>
                <a:cubicBezTo>
                  <a:pt x="59225" y="120192"/>
                  <a:pt x="62594" y="120192"/>
                  <a:pt x="65326" y="120000"/>
                </a:cubicBezTo>
                <a:cubicBezTo>
                  <a:pt x="68057" y="119807"/>
                  <a:pt x="69851" y="119422"/>
                  <a:pt x="72384" y="118845"/>
                </a:cubicBezTo>
                <a:cubicBezTo>
                  <a:pt x="74916" y="118267"/>
                  <a:pt x="77827" y="117690"/>
                  <a:pt x="80518" y="116535"/>
                </a:cubicBezTo>
                <a:cubicBezTo>
                  <a:pt x="83210" y="115381"/>
                  <a:pt x="85802" y="113764"/>
                  <a:pt x="88533" y="111916"/>
                </a:cubicBezTo>
                <a:cubicBezTo>
                  <a:pt x="91265" y="110069"/>
                  <a:pt x="94056" y="107875"/>
                  <a:pt x="96907" y="105450"/>
                </a:cubicBezTo>
                <a:cubicBezTo>
                  <a:pt x="99758" y="103025"/>
                  <a:pt x="103008" y="100254"/>
                  <a:pt x="105640" y="97367"/>
                </a:cubicBezTo>
                <a:cubicBezTo>
                  <a:pt x="108272" y="94480"/>
                  <a:pt x="110943" y="90823"/>
                  <a:pt x="112698" y="88129"/>
                </a:cubicBezTo>
                <a:cubicBezTo>
                  <a:pt x="114453" y="85434"/>
                  <a:pt x="115091" y="84126"/>
                  <a:pt x="116167" y="81200"/>
                </a:cubicBezTo>
                <a:cubicBezTo>
                  <a:pt x="117244" y="78275"/>
                  <a:pt x="118520" y="73772"/>
                  <a:pt x="119158" y="70577"/>
                </a:cubicBezTo>
                <a:cubicBezTo>
                  <a:pt x="119796" y="67382"/>
                  <a:pt x="120035" y="64996"/>
                  <a:pt x="119995" y="62032"/>
                </a:cubicBezTo>
                <a:cubicBezTo>
                  <a:pt x="119955" y="59068"/>
                  <a:pt x="119417" y="55681"/>
                  <a:pt x="118919" y="52794"/>
                </a:cubicBezTo>
                <a:cubicBezTo>
                  <a:pt x="118420" y="49907"/>
                  <a:pt x="117643" y="47097"/>
                  <a:pt x="117005" y="44711"/>
                </a:cubicBezTo>
                <a:cubicBezTo>
                  <a:pt x="116367" y="42324"/>
                  <a:pt x="115888" y="40708"/>
                  <a:pt x="115091" y="38475"/>
                </a:cubicBezTo>
                <a:cubicBezTo>
                  <a:pt x="114293" y="36243"/>
                  <a:pt x="113396" y="33549"/>
                  <a:pt x="112219" y="31316"/>
                </a:cubicBezTo>
                <a:cubicBezTo>
                  <a:pt x="111043" y="29084"/>
                  <a:pt x="109887" y="27467"/>
                  <a:pt x="108033" y="25080"/>
                </a:cubicBezTo>
                <a:cubicBezTo>
                  <a:pt x="106178" y="22694"/>
                  <a:pt x="103467" y="19345"/>
                  <a:pt x="101094" y="16997"/>
                </a:cubicBezTo>
                <a:cubicBezTo>
                  <a:pt x="98722" y="14649"/>
                  <a:pt x="96130" y="12763"/>
                  <a:pt x="93797" y="10993"/>
                </a:cubicBezTo>
                <a:cubicBezTo>
                  <a:pt x="91464" y="9222"/>
                  <a:pt x="89710" y="7721"/>
                  <a:pt x="87098" y="6374"/>
                </a:cubicBezTo>
                <a:cubicBezTo>
                  <a:pt x="84486" y="5027"/>
                  <a:pt x="81116" y="3833"/>
                  <a:pt x="78126" y="2910"/>
                </a:cubicBezTo>
                <a:cubicBezTo>
                  <a:pt x="75135" y="1986"/>
                  <a:pt x="72264" y="1293"/>
                  <a:pt x="69154" y="831"/>
                </a:cubicBezTo>
                <a:cubicBezTo>
                  <a:pt x="66043" y="369"/>
                  <a:pt x="61537" y="215"/>
                  <a:pt x="59464" y="138"/>
                </a:cubicBezTo>
                <a:cubicBezTo>
                  <a:pt x="57390" y="61"/>
                  <a:pt x="59105" y="-130"/>
                  <a:pt x="57071" y="138"/>
                </a:cubicBezTo>
                <a:close/>
              </a:path>
            </a:pathLst>
          </a:custGeom>
          <a:noFill/>
          <a:ln w="28575" cap="flat" cmpd="sng">
            <a:solidFill>
              <a:srgbClr val="C6392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Shape 656"/>
          <p:cNvSpPr/>
          <p:nvPr/>
        </p:nvSpPr>
        <p:spPr>
          <a:xfrm>
            <a:off x="0" y="3065961"/>
            <a:ext cx="9144000" cy="1202959"/>
          </a:xfrm>
          <a:prstGeom prst="rect">
            <a:avLst/>
          </a:prstGeom>
          <a:solidFill>
            <a:schemeClr val="accent5">
              <a:alpha val="69800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780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2400" dirty="0" smtClean="0">
                <a:solidFill>
                  <a:srgbClr val="93C47D"/>
                </a:solidFill>
              </a:rPr>
              <a:t>Developing a largest </a:t>
            </a:r>
            <a:r>
              <a:rPr lang="en" sz="2400" dirty="0">
                <a:solidFill>
                  <a:srgbClr val="93C47D"/>
                </a:solidFill>
              </a:rPr>
              <a:t>scale research and technical infrastructure</a:t>
            </a:r>
          </a:p>
          <a:p>
            <a:pPr marL="177800" lvl="0">
              <a:buSzPct val="25000"/>
            </a:pPr>
            <a:r>
              <a:rPr lang="en" sz="2400" dirty="0">
                <a:solidFill>
                  <a:srgbClr val="FFFFFF"/>
                </a:solidFill>
              </a:rPr>
              <a:t>Strengthen </a:t>
            </a:r>
            <a:r>
              <a:rPr lang="en" sz="2400" dirty="0">
                <a:solidFill>
                  <a:srgbClr val="93C47D"/>
                </a:solidFill>
              </a:rPr>
              <a:t>long-term attractiveness of </a:t>
            </a:r>
            <a:r>
              <a:rPr lang="en" sz="2400" dirty="0" smtClean="0">
                <a:solidFill>
                  <a:srgbClr val="93C47D"/>
                </a:solidFill>
              </a:rPr>
              <a:t>Europe </a:t>
            </a:r>
            <a:r>
              <a:rPr lang="en" sz="2400" dirty="0" smtClean="0">
                <a:solidFill>
                  <a:srgbClr val="FFFFFF"/>
                </a:solidFill>
              </a:rPr>
              <a:t>as world leading high-energy physics </a:t>
            </a:r>
            <a:r>
              <a:rPr lang="en" sz="2400" dirty="0">
                <a:solidFill>
                  <a:srgbClr val="FFFFFF"/>
                </a:solidFill>
              </a:rPr>
              <a:t>research </a:t>
            </a:r>
            <a:r>
              <a:rPr lang="en" sz="2400" dirty="0" smtClean="0">
                <a:solidFill>
                  <a:srgbClr val="FFFFFF"/>
                </a:solidFill>
              </a:rPr>
              <a:t>location</a:t>
            </a:r>
            <a:endParaRPr lang="en" sz="2400" dirty="0">
              <a:solidFill>
                <a:srgbClr val="FFFFFF"/>
              </a:solidFill>
            </a:endParaRPr>
          </a:p>
        </p:txBody>
      </p:sp>
      <p:sp>
        <p:nvSpPr>
          <p:cNvPr id="657" name="Shape 657"/>
          <p:cNvSpPr/>
          <p:nvPr/>
        </p:nvSpPr>
        <p:spPr>
          <a:xfrm>
            <a:off x="-1" y="4326328"/>
            <a:ext cx="9144001" cy="807900"/>
          </a:xfrm>
          <a:prstGeom prst="rect">
            <a:avLst/>
          </a:prstGeom>
          <a:solidFill>
            <a:schemeClr val="accent5">
              <a:alpha val="69800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780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2400" dirty="0">
                <a:solidFill>
                  <a:srgbClr val="FFFFFF"/>
                </a:solidFill>
              </a:rPr>
              <a:t>Driven by </a:t>
            </a:r>
            <a:r>
              <a:rPr lang="en" sz="2400" dirty="0">
                <a:solidFill>
                  <a:srgbClr val="93C47D"/>
                </a:solidFill>
              </a:rPr>
              <a:t>international </a:t>
            </a:r>
            <a:r>
              <a:rPr lang="en" sz="2400" dirty="0" smtClean="0">
                <a:solidFill>
                  <a:srgbClr val="93C47D"/>
                </a:solidFill>
              </a:rPr>
              <a:t>contributions </a:t>
            </a:r>
            <a:r>
              <a:rPr lang="en" sz="2400" dirty="0" smtClean="0">
                <a:solidFill>
                  <a:srgbClr val="FFFFFF"/>
                </a:solidFill>
              </a:rPr>
              <a:t>and aiming at</a:t>
            </a:r>
            <a:endParaRPr lang="en" sz="2400" dirty="0">
              <a:solidFill>
                <a:srgbClr val="FFFFFF"/>
              </a:solidFill>
            </a:endParaRPr>
          </a:p>
          <a:p>
            <a:pPr marL="17780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2400" dirty="0" smtClean="0">
                <a:solidFill>
                  <a:srgbClr val="FFFFFF"/>
                </a:solidFill>
              </a:rPr>
              <a:t>long-term </a:t>
            </a:r>
            <a:r>
              <a:rPr lang="en" sz="2400" dirty="0">
                <a:solidFill>
                  <a:srgbClr val="93C47D"/>
                </a:solidFill>
              </a:rPr>
              <a:t>liaisons </a:t>
            </a:r>
            <a:r>
              <a:rPr lang="en" sz="2400" dirty="0" smtClean="0">
                <a:solidFill>
                  <a:srgbClr val="93C47D"/>
                </a:solidFill>
              </a:rPr>
              <a:t>for high-tech R&amp;D with </a:t>
            </a:r>
            <a:r>
              <a:rPr lang="en" sz="2400" dirty="0">
                <a:solidFill>
                  <a:srgbClr val="93C47D"/>
                </a:solidFill>
              </a:rPr>
              <a:t>industry</a:t>
            </a:r>
            <a:r>
              <a:rPr lang="en" sz="2400" dirty="0">
                <a:solidFill>
                  <a:srgbClr val="FFFFFF"/>
                </a:solidFill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6812"/>
            <a:ext cx="9158514" cy="3078900"/>
          </a:xfrm>
        </p:spPr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</a:rPr>
              <a:t>We are at </a:t>
            </a:r>
            <a:r>
              <a:rPr lang="en-GB" b="1" dirty="0" smtClean="0">
                <a:solidFill>
                  <a:schemeClr val="accent5"/>
                </a:solidFill>
              </a:rPr>
              <a:t>an </a:t>
            </a:r>
            <a:r>
              <a:rPr lang="en-GB" b="1" dirty="0">
                <a:solidFill>
                  <a:schemeClr val="accent5"/>
                </a:solidFill>
              </a:rPr>
              <a:t>important moment </a:t>
            </a:r>
            <a:r>
              <a:rPr lang="en-GB" b="1" dirty="0" smtClean="0">
                <a:solidFill>
                  <a:schemeClr val="accent5"/>
                </a:solidFill>
              </a:rPr>
              <a:t>in the history of particle physics</a:t>
            </a:r>
            <a:r>
              <a:rPr lang="en-GB" b="1" dirty="0" smtClean="0">
                <a:solidFill>
                  <a:schemeClr val="tx1"/>
                </a:solidFill>
              </a:rPr>
              <a:t>. The highest priority is to gain an </a:t>
            </a:r>
            <a:r>
              <a:rPr lang="en-GB" b="1" dirty="0">
                <a:solidFill>
                  <a:schemeClr val="accent5"/>
                </a:solidFill>
              </a:rPr>
              <a:t>in-depth understanding of the Higgs particle</a:t>
            </a:r>
            <a:r>
              <a:rPr lang="en-GB" b="1" dirty="0" smtClean="0">
                <a:solidFill>
                  <a:schemeClr val="tx1"/>
                </a:solidFill>
              </a:rPr>
              <a:t>. It is considered the portal to explore the open questions of modern physics such as the origin of dark matter, matter-antimatter </a:t>
            </a:r>
            <a:r>
              <a:rPr lang="en-GB" b="1" dirty="0">
                <a:solidFill>
                  <a:schemeClr val="tx1"/>
                </a:solidFill>
              </a:rPr>
              <a:t>asymmetry, neutrino </a:t>
            </a:r>
            <a:r>
              <a:rPr lang="en-GB" b="1" dirty="0" smtClean="0">
                <a:solidFill>
                  <a:schemeClr val="tx1"/>
                </a:solidFill>
              </a:rPr>
              <a:t>masses and others. 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en-GB" b="1" dirty="0" smtClean="0">
                <a:solidFill>
                  <a:schemeClr val="tx1"/>
                </a:solidFill>
              </a:rPr>
              <a:t>To continue exploring, </a:t>
            </a:r>
            <a:r>
              <a:rPr lang="en-GB" b="1" dirty="0">
                <a:solidFill>
                  <a:schemeClr val="tx1"/>
                </a:solidFill>
              </a:rPr>
              <a:t>the next facility must be versatile </a:t>
            </a:r>
            <a:r>
              <a:rPr lang="en-GB" b="1" dirty="0" smtClean="0">
                <a:solidFill>
                  <a:schemeClr val="tx1"/>
                </a:solidFill>
              </a:rPr>
              <a:t>and powerful.             Future colliders </a:t>
            </a:r>
            <a:r>
              <a:rPr lang="en-GB" b="1" dirty="0">
                <a:solidFill>
                  <a:schemeClr val="tx1"/>
                </a:solidFill>
              </a:rPr>
              <a:t>must offer: </a:t>
            </a:r>
            <a:r>
              <a:rPr lang="en-GB" b="1" dirty="0">
                <a:solidFill>
                  <a:schemeClr val="accent5"/>
                </a:solidFill>
              </a:rPr>
              <a:t>More Sensitivity, More Precision, More </a:t>
            </a:r>
            <a:r>
              <a:rPr lang="en-GB" b="1" dirty="0" smtClean="0">
                <a:solidFill>
                  <a:schemeClr val="accent5"/>
                </a:solidFill>
              </a:rPr>
              <a:t>Energy.</a:t>
            </a:r>
            <a:endParaRPr lang="en-GB" b="1" dirty="0">
              <a:solidFill>
                <a:schemeClr val="accent5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CERN is </a:t>
            </a:r>
            <a:r>
              <a:rPr lang="en-GB" b="1" dirty="0" smtClean="0">
                <a:solidFill>
                  <a:schemeClr val="tx1"/>
                </a:solidFill>
              </a:rPr>
              <a:t>best placed </a:t>
            </a:r>
            <a:r>
              <a:rPr lang="en-GB" b="1" dirty="0">
                <a:solidFill>
                  <a:schemeClr val="tx1"/>
                </a:solidFill>
              </a:rPr>
              <a:t>for such a challenging enterprise, given its demonstrated </a:t>
            </a:r>
            <a:r>
              <a:rPr lang="en-GB" b="1" dirty="0">
                <a:solidFill>
                  <a:schemeClr val="accent5"/>
                </a:solidFill>
              </a:rPr>
              <a:t>success in delivering international projects </a:t>
            </a:r>
            <a:r>
              <a:rPr lang="en-GB" b="1" dirty="0">
                <a:solidFill>
                  <a:schemeClr val="tx1"/>
                </a:solidFill>
              </a:rPr>
              <a:t>and the </a:t>
            </a:r>
            <a:r>
              <a:rPr lang="en-GB" b="1" dirty="0">
                <a:solidFill>
                  <a:schemeClr val="accent5"/>
                </a:solidFill>
              </a:rPr>
              <a:t>existing </a:t>
            </a:r>
            <a:r>
              <a:rPr lang="en-GB" b="1" dirty="0" smtClean="0">
                <a:solidFill>
                  <a:schemeClr val="accent5"/>
                </a:solidFill>
              </a:rPr>
              <a:t>infrastructure</a:t>
            </a:r>
            <a:r>
              <a:rPr lang="en-GB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>FCC attracts </a:t>
            </a:r>
            <a:r>
              <a:rPr lang="en-GB" b="1" dirty="0" smtClean="0">
                <a:solidFill>
                  <a:schemeClr val="accent5"/>
                </a:solidFill>
              </a:rPr>
              <a:t>a diverse </a:t>
            </a:r>
            <a:r>
              <a:rPr lang="en-GB" b="1" dirty="0">
                <a:solidFill>
                  <a:schemeClr val="accent5"/>
                </a:solidFill>
              </a:rPr>
              <a:t>community of </a:t>
            </a:r>
            <a:r>
              <a:rPr lang="en-GB" b="1" dirty="0" smtClean="0">
                <a:solidFill>
                  <a:schemeClr val="accent5"/>
                </a:solidFill>
              </a:rPr>
              <a:t>scientists, engineers and partners from industry</a:t>
            </a:r>
            <a:r>
              <a:rPr lang="en-GB" b="1" dirty="0" smtClean="0">
                <a:solidFill>
                  <a:schemeClr val="tx1"/>
                </a:solidFill>
              </a:rPr>
              <a:t>, going </a:t>
            </a:r>
            <a:r>
              <a:rPr lang="en-GB" b="1" dirty="0" smtClean="0">
                <a:solidFill>
                  <a:schemeClr val="accent5"/>
                </a:solidFill>
              </a:rPr>
              <a:t>beyond geographical </a:t>
            </a:r>
            <a:r>
              <a:rPr lang="en-GB" b="1" dirty="0">
                <a:solidFill>
                  <a:schemeClr val="accent5"/>
                </a:solidFill>
              </a:rPr>
              <a:t>and cultural boundaries</a:t>
            </a:r>
            <a:r>
              <a:rPr lang="en-GB" b="1" dirty="0">
                <a:solidFill>
                  <a:schemeClr val="tx1"/>
                </a:solidFill>
              </a:rPr>
              <a:t>, who collaborate to address these fundamental </a:t>
            </a:r>
            <a:r>
              <a:rPr lang="en-GB" b="1" dirty="0" smtClean="0">
                <a:solidFill>
                  <a:schemeClr val="tx1"/>
                </a:solidFill>
              </a:rPr>
              <a:t>questions. </a:t>
            </a:r>
            <a:endParaRPr lang="en-GB" b="1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-1" y="84109"/>
            <a:ext cx="44123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3200" b="1" dirty="0" smtClean="0">
                <a:solidFill>
                  <a:schemeClr val="accent5"/>
                </a:solidFill>
              </a:rPr>
              <a:t>Final thoughts</a:t>
            </a:r>
            <a:endParaRPr lang="en-GB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314" y="1"/>
            <a:ext cx="2235200" cy="97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76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092370" y="770342"/>
            <a:ext cx="7596295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2456" lvl="2" indent="-467916" defTabSz="685800">
              <a:buFont typeface="Wingdings" panose="05000000000000000000" pitchFamily="2" charset="2"/>
              <a:buChar char="Ø"/>
              <a:defRPr/>
            </a:pPr>
            <a:r>
              <a:rPr lang="en-GB" sz="2000" kern="1200" dirty="0">
                <a:solidFill>
                  <a:schemeClr val="tx1"/>
                </a:solidFill>
                <a:latin typeface="Calibri"/>
                <a:ea typeface="+mn-ea"/>
                <a:cs typeface="+mn-cs"/>
                <a:sym typeface="Symbol"/>
              </a:rPr>
              <a:t>Standard model describes known matter, i.e. 5% of the universe!</a:t>
            </a:r>
          </a:p>
          <a:p>
            <a:pPr marL="602456" lvl="2" indent="-467916" defTabSz="685800">
              <a:buFont typeface="Wingdings" panose="05000000000000000000" pitchFamily="2" charset="2"/>
              <a:buChar char="Ø"/>
              <a:defRPr/>
            </a:pPr>
            <a:endParaRPr lang="en-GB" sz="2000" kern="1200" dirty="0">
              <a:solidFill>
                <a:schemeClr val="tx1"/>
              </a:solidFill>
              <a:latin typeface="Calibri"/>
              <a:ea typeface="+mn-ea"/>
              <a:cs typeface="+mn-cs"/>
              <a:sym typeface="Symbol"/>
            </a:endParaRPr>
          </a:p>
          <a:p>
            <a:pPr marL="602456" lvl="2" indent="-467916" defTabSz="685800">
              <a:defRPr/>
            </a:pPr>
            <a:endParaRPr lang="en-GB" sz="2000" kern="1200" dirty="0">
              <a:solidFill>
                <a:schemeClr val="tx1"/>
              </a:solidFill>
              <a:latin typeface="Calibri"/>
              <a:ea typeface="+mn-ea"/>
              <a:cs typeface="+mn-cs"/>
              <a:sym typeface="Symbol"/>
            </a:endParaRPr>
          </a:p>
          <a:p>
            <a:pPr marL="602456" lvl="2" indent="-467916" defTabSz="685800">
              <a:defRPr/>
            </a:pPr>
            <a:endParaRPr lang="en-US" sz="2000" kern="1200" dirty="0" smtClean="0">
              <a:solidFill>
                <a:schemeClr val="tx1"/>
              </a:solidFill>
              <a:latin typeface="Calibri"/>
              <a:ea typeface="+mn-ea"/>
              <a:cs typeface="+mn-cs"/>
              <a:sym typeface="Symbol"/>
            </a:endParaRPr>
          </a:p>
          <a:p>
            <a:pPr marL="602456" lvl="2" indent="-467916" defTabSz="685800">
              <a:defRPr/>
            </a:pPr>
            <a:endParaRPr lang="en-GB" sz="2000" kern="1200" dirty="0">
              <a:solidFill>
                <a:schemeClr val="tx1"/>
              </a:solidFill>
              <a:latin typeface="Calibri"/>
              <a:ea typeface="+mn-ea"/>
              <a:cs typeface="+mn-cs"/>
              <a:sym typeface="Symbol"/>
            </a:endParaRPr>
          </a:p>
          <a:p>
            <a:pPr marL="602456" lvl="2" indent="-467916" defTabSz="685800">
              <a:defRPr/>
            </a:pPr>
            <a:endParaRPr lang="en-US" sz="2000" kern="1200" dirty="0" smtClean="0">
              <a:solidFill>
                <a:schemeClr val="tx1"/>
              </a:solidFill>
              <a:latin typeface="Calibri"/>
              <a:ea typeface="+mn-ea"/>
              <a:cs typeface="+mn-cs"/>
              <a:sym typeface="Symbol"/>
            </a:endParaRPr>
          </a:p>
          <a:p>
            <a:pPr marL="602456" lvl="2" indent="-467916" defTabSz="685800">
              <a:defRPr/>
            </a:pPr>
            <a:endParaRPr lang="en-US" sz="2000" kern="1200" dirty="0">
              <a:solidFill>
                <a:schemeClr val="tx1"/>
              </a:solidFill>
              <a:latin typeface="Calibri"/>
              <a:ea typeface="+mn-ea"/>
              <a:cs typeface="+mn-cs"/>
              <a:sym typeface="Symbol"/>
            </a:endParaRPr>
          </a:p>
          <a:p>
            <a:pPr marL="602456" lvl="2" indent="-467916" defTabSz="685800">
              <a:defRPr/>
            </a:pPr>
            <a:endParaRPr lang="en-GB" sz="1100" kern="1200" dirty="0">
              <a:solidFill>
                <a:schemeClr val="tx1"/>
              </a:solidFill>
              <a:latin typeface="Calibri"/>
              <a:ea typeface="+mn-ea"/>
              <a:cs typeface="+mn-cs"/>
              <a:sym typeface="Symbol"/>
            </a:endParaRPr>
          </a:p>
          <a:p>
            <a:pPr marL="134540" lvl="2" defTabSz="685800">
              <a:defRPr/>
            </a:pPr>
            <a:r>
              <a:rPr lang="en-GB" sz="600" kern="1200" dirty="0" smtClean="0">
                <a:solidFill>
                  <a:schemeClr val="tx1"/>
                </a:solidFill>
                <a:latin typeface="Calibri"/>
                <a:ea typeface="+mn-ea"/>
                <a:cs typeface="+mn-cs"/>
                <a:sym typeface="Symbol"/>
              </a:rPr>
              <a:t>  </a:t>
            </a:r>
            <a:endParaRPr lang="en-GB" sz="600" kern="1200" dirty="0">
              <a:solidFill>
                <a:schemeClr val="tx1"/>
              </a:solidFill>
              <a:latin typeface="Calibri"/>
              <a:ea typeface="+mn-ea"/>
              <a:cs typeface="+mn-cs"/>
              <a:sym typeface="Symbol"/>
            </a:endParaRPr>
          </a:p>
          <a:p>
            <a:pPr marL="602456" lvl="2" indent="-467916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solidFill>
                  <a:schemeClr val="tx1"/>
                </a:solidFill>
                <a:latin typeface="Calibri"/>
                <a:sym typeface="Symbol"/>
              </a:rPr>
              <a:t>what </a:t>
            </a:r>
            <a:r>
              <a:rPr lang="en-GB" sz="2000" dirty="0">
                <a:solidFill>
                  <a:schemeClr val="tx1"/>
                </a:solidFill>
                <a:latin typeface="Calibri"/>
                <a:sym typeface="Symbol"/>
              </a:rPr>
              <a:t>is dark matter?</a:t>
            </a:r>
          </a:p>
          <a:p>
            <a:pPr marL="602456" lvl="2" indent="-467916" defTabSz="685800">
              <a:buFont typeface="Wingdings" panose="05000000000000000000" pitchFamily="2" charset="2"/>
              <a:buChar char="Ø"/>
              <a:defRPr/>
            </a:pPr>
            <a:r>
              <a:rPr lang="en-GB" sz="2000" kern="1200" dirty="0">
                <a:solidFill>
                  <a:schemeClr val="tx1"/>
                </a:solidFill>
                <a:latin typeface="Calibri"/>
                <a:ea typeface="+mn-ea"/>
                <a:cs typeface="+mn-cs"/>
                <a:sym typeface="Symbol"/>
              </a:rPr>
              <a:t>what is dark energy?</a:t>
            </a:r>
          </a:p>
          <a:p>
            <a:pPr marL="602456" lvl="2" indent="-467916" defTabSz="685800">
              <a:buFont typeface="Wingdings" panose="05000000000000000000" pitchFamily="2" charset="2"/>
              <a:buChar char="Ø"/>
              <a:defRPr/>
            </a:pPr>
            <a:r>
              <a:rPr lang="en-GB" sz="2000" kern="1200" dirty="0">
                <a:solidFill>
                  <a:schemeClr val="tx1"/>
                </a:solidFill>
                <a:latin typeface="Calibri"/>
                <a:ea typeface="+mn-ea"/>
                <a:cs typeface="+mn-cs"/>
                <a:sym typeface="Symbol"/>
              </a:rPr>
              <a:t>why is there more matter than antimatter?</a:t>
            </a:r>
          </a:p>
          <a:p>
            <a:pPr marL="602456" lvl="2" indent="-467916" defTabSz="685800">
              <a:buFont typeface="Wingdings" panose="05000000000000000000" pitchFamily="2" charset="2"/>
              <a:buChar char="Ø"/>
              <a:defRPr/>
            </a:pPr>
            <a:r>
              <a:rPr lang="en-GB" sz="2000" kern="1200" dirty="0">
                <a:solidFill>
                  <a:schemeClr val="tx1"/>
                </a:solidFill>
                <a:latin typeface="Calibri"/>
                <a:ea typeface="+mn-ea"/>
                <a:cs typeface="+mn-cs"/>
                <a:sym typeface="Symbol"/>
              </a:rPr>
              <a:t>why do the masses differ by more than 13 orders of magnitude?</a:t>
            </a:r>
          </a:p>
          <a:p>
            <a:pPr marL="602456" lvl="2" indent="-467916" defTabSz="685800">
              <a:buFont typeface="Wingdings" panose="05000000000000000000" pitchFamily="2" charset="2"/>
              <a:buChar char="Ø"/>
              <a:defRPr/>
            </a:pPr>
            <a:r>
              <a:rPr lang="en-GB" sz="2000" kern="1200" dirty="0" smtClean="0">
                <a:solidFill>
                  <a:schemeClr val="tx1"/>
                </a:solidFill>
                <a:latin typeface="Calibri"/>
                <a:ea typeface="+mn-ea"/>
                <a:cs typeface="+mn-cs"/>
                <a:sym typeface="Symbol"/>
              </a:rPr>
              <a:t>… </a:t>
            </a:r>
            <a:endParaRPr lang="en-GB" sz="2000" kern="1200" dirty="0">
              <a:solidFill>
                <a:schemeClr val="tx1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458" y="1177864"/>
            <a:ext cx="2828348" cy="21529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4111" y="1195227"/>
            <a:ext cx="2712606" cy="164043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972980" y="2015447"/>
            <a:ext cx="1597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b="1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Dark Energy 68.3%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72981" y="1182217"/>
            <a:ext cx="167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b="1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Known Matter 4.9%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46078" y="1592326"/>
            <a:ext cx="1611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b="1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Dark Matter 26.8%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73433" y="3260551"/>
            <a:ext cx="27621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1350" kern="1200" dirty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galaxy rotation curves, 1933 - Zwicky</a:t>
            </a:r>
          </a:p>
        </p:txBody>
      </p:sp>
      <p:sp>
        <p:nvSpPr>
          <p:cNvPr id="14" name="Shape 341"/>
          <p:cNvSpPr txBox="1">
            <a:spLocks noGrp="1"/>
          </p:cNvSpPr>
          <p:nvPr>
            <p:ph type="title"/>
          </p:nvPr>
        </p:nvSpPr>
        <p:spPr>
          <a:xfrm>
            <a:off x="311700" y="8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 smtClean="0">
                <a:solidFill>
                  <a:schemeClr val="accent5"/>
                </a:solidFill>
              </a:rPr>
              <a:t>Still many open questions</a:t>
            </a:r>
            <a:endParaRPr lang="en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8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1007138" y="686100"/>
            <a:ext cx="7382702" cy="78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 dirty="0">
                <a:latin typeface="Calibri" panose="020F0502020204030204" pitchFamily="34" charset="0"/>
                <a:cs typeface="Calibri" panose="020F0502020204030204" pitchFamily="34" charset="0"/>
              </a:rPr>
              <a:t>Particle colliders </a:t>
            </a:r>
            <a:r>
              <a:rPr lang="en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are powerful </a:t>
            </a:r>
            <a:r>
              <a:rPr lang="en" sz="2000" dirty="0">
                <a:latin typeface="Calibri" panose="020F0502020204030204" pitchFamily="34" charset="0"/>
                <a:cs typeface="Calibri" panose="020F0502020204030204" pitchFamily="34" charset="0"/>
              </a:rPr>
              <a:t>instruments in physics for </a:t>
            </a:r>
            <a:r>
              <a:rPr lang="en" sz="2000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discoveries</a:t>
            </a:r>
            <a:r>
              <a:rPr lang="en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2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" sz="20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precision measurements </a:t>
            </a:r>
            <a:r>
              <a:rPr lang="en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because they provide </a:t>
            </a:r>
            <a:r>
              <a:rPr lang="en" sz="20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well controlled experimental conditions</a:t>
            </a:r>
            <a:r>
              <a:rPr lang="en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laboratory environment</a:t>
            </a:r>
            <a:endParaRPr lang="en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rtl="0">
              <a:spcBef>
                <a:spcPts val="0"/>
              </a:spcBef>
              <a:buNone/>
            </a:pPr>
            <a:endParaRPr sz="2000" dirty="0"/>
          </a:p>
          <a:p>
            <a:pPr lvl="0" rtl="0">
              <a:spcBef>
                <a:spcPts val="0"/>
              </a:spcBef>
              <a:buNone/>
            </a:pPr>
            <a:endParaRPr sz="2000" dirty="0"/>
          </a:p>
        </p:txBody>
      </p:sp>
      <p:sp>
        <p:nvSpPr>
          <p:cNvPr id="328" name="Shape 328"/>
          <p:cNvSpPr txBox="1">
            <a:spLocks noGrp="1"/>
          </p:cNvSpPr>
          <p:nvPr>
            <p:ph type="title"/>
          </p:nvPr>
        </p:nvSpPr>
        <p:spPr>
          <a:xfrm>
            <a:off x="162598" y="0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 smtClean="0">
                <a:solidFill>
                  <a:schemeClr val="accent5"/>
                </a:solidFill>
              </a:rPr>
              <a:t>The exploration continues</a:t>
            </a:r>
            <a:endParaRPr lang="en" b="1" dirty="0">
              <a:solidFill>
                <a:schemeClr val="accent5"/>
              </a:solidFill>
            </a:endParaRPr>
          </a:p>
        </p:txBody>
      </p:sp>
      <p:pic>
        <p:nvPicPr>
          <p:cNvPr id="330" name="Shape 3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2736" y="1875848"/>
            <a:ext cx="4929500" cy="316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>
            <a:spLocks noGrp="1"/>
          </p:cNvSpPr>
          <p:nvPr>
            <p:ph type="title"/>
          </p:nvPr>
        </p:nvSpPr>
        <p:spPr>
          <a:xfrm>
            <a:off x="387900" y="193161"/>
            <a:ext cx="8553582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>
                <a:solidFill>
                  <a:schemeClr val="accent5"/>
                </a:solidFill>
              </a:rPr>
              <a:t>Global vision for the future of particle physics</a:t>
            </a:r>
          </a:p>
        </p:txBody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387900" y="1232838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should undertake design studies for accelerator projects in a global context, with emphasis on proton-proton and electron-positron high-energy frontier machines.</a:t>
            </a:r>
            <a:r>
              <a:rPr lang="en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 </a:t>
            </a:r>
            <a:r>
              <a:rPr lang="en" sz="28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" sz="1600" dirty="0">
                <a:solidFill>
                  <a:schemeClr val="accent5"/>
                </a:solidFill>
                <a:latin typeface="Calibri" panose="020F0502020204030204" pitchFamily="34" charset="0"/>
                <a:ea typeface="Roboto Slab"/>
                <a:cs typeface="Calibri" panose="020F0502020204030204" pitchFamily="34" charset="0"/>
                <a:sym typeface="Roboto Slab"/>
              </a:rPr>
              <a:t>-European Strategy for Particle Physic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very high-energy proton-proton collider is the most powerful tool for direct discovery of </a:t>
            </a:r>
            <a:r>
              <a:rPr lang="en" sz="2000" i="1" dirty="0">
                <a:solidFill>
                  <a:srgbClr val="F1C23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particles and interactions</a:t>
            </a:r>
            <a:r>
              <a:rPr lang="en" sz="2000" i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any </a:t>
            </a:r>
            <a:r>
              <a:rPr lang="en" sz="2000" i="1" dirty="0">
                <a:solidFill>
                  <a:srgbClr val="F1C23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scenario of physics</a:t>
            </a:r>
            <a:r>
              <a:rPr lang="en" sz="2000" i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 that can be acquired in the P5 time window...</a:t>
            </a:r>
            <a:r>
              <a:rPr lang="en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 </a:t>
            </a:r>
            <a:r>
              <a:rPr lang="en" sz="1600" dirty="0">
                <a:solidFill>
                  <a:schemeClr val="accent5"/>
                </a:solidFill>
                <a:latin typeface="Calibri" panose="020F0502020204030204" pitchFamily="34" charset="0"/>
                <a:ea typeface="Roboto Slab"/>
                <a:cs typeface="Calibri" panose="020F0502020204030204" pitchFamily="34" charset="0"/>
                <a:sym typeface="Roboto Slab"/>
              </a:rPr>
              <a:t>-US Particle Physics Strategy (P5) </a:t>
            </a:r>
          </a:p>
          <a:p>
            <a:pPr lvl="1" rtl="0">
              <a:spcBef>
                <a:spcPts val="0"/>
              </a:spcBef>
              <a:buNone/>
            </a:pPr>
            <a:r>
              <a:rPr lang="en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...ICFA supports studies of </a:t>
            </a:r>
            <a:r>
              <a:rPr lang="en" sz="2000" i="1" dirty="0">
                <a:solidFill>
                  <a:srgbClr val="F1C23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frontier circular colliders</a:t>
            </a:r>
            <a:r>
              <a:rPr lang="en" sz="2000" i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encourages </a:t>
            </a:r>
            <a:r>
              <a:rPr lang="en" sz="2000" i="1" dirty="0">
                <a:solidFill>
                  <a:srgbClr val="F1C23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 coordination</a:t>
            </a:r>
            <a:r>
              <a:rPr lang="en" sz="2000" i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  <a:r>
              <a:rPr lang="en" sz="20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en" sz="1600" dirty="0">
                <a:solidFill>
                  <a:schemeClr val="accent5"/>
                </a:solidFill>
                <a:latin typeface="Calibri" panose="020F0502020204030204" pitchFamily="34" charset="0"/>
                <a:ea typeface="Roboto Slab"/>
                <a:cs typeface="Calibri" panose="020F0502020204030204" pitchFamily="34" charset="0"/>
                <a:sym typeface="Roboto Slab"/>
              </a:rPr>
              <a:t>-ICFA</a:t>
            </a:r>
          </a:p>
          <a:p>
            <a:pPr lvl="1" rtl="0">
              <a:spcBef>
                <a:spcPts val="0"/>
              </a:spcBef>
              <a:buNone/>
            </a:pPr>
            <a:endParaRPr sz="2000" dirty="0">
              <a:solidFill>
                <a:schemeClr val="accent5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1600" dirty="0">
              <a:latin typeface="Roboto Slab"/>
              <a:ea typeface="Roboto Slab"/>
              <a:cs typeface="Roboto Slab"/>
              <a:sym typeface="Roboto Slab"/>
            </a:endParaRPr>
          </a:p>
          <a:p>
            <a:pPr lvl="0" rtl="0">
              <a:spcBef>
                <a:spcPts val="0"/>
              </a:spcBef>
              <a:buNone/>
            </a:pPr>
            <a:endParaRPr sz="1600" dirty="0">
              <a:latin typeface="Roboto Slab"/>
              <a:ea typeface="Roboto Slab"/>
              <a:cs typeface="Roboto Slab"/>
              <a:sym typeface="Roboto Slab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600" dirty="0">
                <a:latin typeface="Roboto Slab"/>
                <a:ea typeface="Roboto Slab"/>
                <a:cs typeface="Roboto Slab"/>
                <a:sym typeface="Roboto Slab"/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endParaRPr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>
            <a:spLocks noGrp="1"/>
          </p:cNvSpPr>
          <p:nvPr>
            <p:ph type="title"/>
          </p:nvPr>
        </p:nvSpPr>
        <p:spPr>
          <a:xfrm>
            <a:off x="311700" y="41917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chemeClr val="accent5"/>
                </a:solidFill>
              </a:rPr>
              <a:t>Expanding our </a:t>
            </a:r>
            <a:r>
              <a:rPr lang="en" b="1" dirty="0" smtClean="0">
                <a:solidFill>
                  <a:schemeClr val="accent5"/>
                </a:solidFill>
              </a:rPr>
              <a:t>Horizons</a:t>
            </a:r>
            <a:br>
              <a:rPr lang="en" b="1" dirty="0" smtClean="0">
                <a:solidFill>
                  <a:schemeClr val="accent5"/>
                </a:solidFill>
              </a:rPr>
            </a:br>
            <a:r>
              <a:rPr lang="en" b="1" dirty="0" smtClean="0">
                <a:solidFill>
                  <a:schemeClr val="accent5"/>
                </a:solidFill>
              </a:rPr>
              <a:t>Future Circular Collider Study</a:t>
            </a:r>
            <a:endParaRPr lang="en" b="1" dirty="0">
              <a:solidFill>
                <a:schemeClr val="accent5"/>
              </a:solidFill>
            </a:endParaRPr>
          </a:p>
        </p:txBody>
      </p:sp>
      <p:sp>
        <p:nvSpPr>
          <p:cNvPr id="342" name="Shape 342"/>
          <p:cNvSpPr txBox="1">
            <a:spLocks noGrp="1"/>
          </p:cNvSpPr>
          <p:nvPr>
            <p:ph type="body" idx="1"/>
          </p:nvPr>
        </p:nvSpPr>
        <p:spPr>
          <a:xfrm>
            <a:off x="459614" y="1214584"/>
            <a:ext cx="4381325" cy="104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International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collaboration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with CERN as host laboratory: 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000" dirty="0">
                <a:latin typeface="Calibri" panose="020F0502020204030204" pitchFamily="34" charset="0"/>
                <a:cs typeface="Calibri" panose="020F0502020204030204" pitchFamily="34" charset="0"/>
              </a:rPr>
              <a:t>exploring the feasibility of several particle collider scenarios with the aim of </a:t>
            </a:r>
            <a:r>
              <a:rPr lang="en" sz="2000" dirty="0">
                <a:solidFill>
                  <a:srgbClr val="93C4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significantly expanding the current energy and luminosity frontiers</a:t>
            </a:r>
            <a:r>
              <a:rPr lang="en" sz="2000" dirty="0" smtClean="0">
                <a:solidFill>
                  <a:srgbClr val="93C4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57175" indent="-257175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Lepton collider as possible first step and 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00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proton collider as long-term goal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7175" indent="-257175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100 km tunnel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infrastructure in               Geneva area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6088378" y="-29028"/>
            <a:ext cx="3055622" cy="3359483"/>
          </a:xfrm>
          <a:prstGeom prst="rect">
            <a:avLst/>
          </a:prstGeom>
        </p:spPr>
      </p:pic>
      <p:pic>
        <p:nvPicPr>
          <p:cNvPr id="1026" name="Picture 2" descr="http://cds.cern.ch/record/2653532/files/FCC%20v2.jpg?subformat=icon-14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086" y="2966659"/>
            <a:ext cx="4484914" cy="217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199756" y="1121772"/>
                <a:ext cx="9002486" cy="2447628"/>
              </a:xfrm>
              <a:prstGeom prst="rect">
                <a:avLst/>
              </a:prstGeom>
            </p:spPr>
            <p:txBody>
              <a:bodyPr vert="horz" lIns="51435" tIns="25718" rIns="51435" bIns="25718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514350">
                  <a:spcBef>
                    <a:spcPts val="563"/>
                  </a:spcBef>
                  <a:buNone/>
                  <a:defRPr/>
                </a:pPr>
                <a:r>
                  <a:rPr lang="en-US" sz="2700" b="1" dirty="0">
                    <a:solidFill>
                      <a:srgbClr val="FF0000"/>
                    </a:solidFill>
                    <a:latin typeface="Calibri" panose="020F0502020204030204"/>
                  </a:rPr>
                  <a:t>FCC-ee:</a:t>
                </a:r>
              </a:p>
              <a:p>
                <a:pPr marL="171450" indent="-216000" defTabSz="342900" eaLnBrk="0" fontAlgn="base" hangingPunct="0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defRPr/>
                </a:pPr>
                <a:r>
                  <a:rPr lang="fr-CH" sz="1800" b="1" dirty="0">
                    <a:latin typeface="Calibri" panose="020F0502020204030204"/>
                  </a:rPr>
                  <a:t>Exploration of 10 to 100 </a:t>
                </a:r>
                <a:r>
                  <a:rPr lang="fr-CH" sz="1800" b="1" dirty="0" err="1">
                    <a:latin typeface="Calibri" panose="020F0502020204030204"/>
                  </a:rPr>
                  <a:t>TeV</a:t>
                </a:r>
                <a:r>
                  <a:rPr lang="fr-CH" sz="1800" b="1" dirty="0">
                    <a:latin typeface="Calibri" panose="020F0502020204030204"/>
                  </a:rPr>
                  <a:t> </a:t>
                </a:r>
                <a:r>
                  <a:rPr lang="fr-CH" sz="1800" b="1" dirty="0" err="1">
                    <a:latin typeface="Calibri" panose="020F0502020204030204"/>
                  </a:rPr>
                  <a:t>energy</a:t>
                </a:r>
                <a:r>
                  <a:rPr lang="fr-CH" sz="1800" b="1" dirty="0">
                    <a:latin typeface="Calibri" panose="020F0502020204030204"/>
                  </a:rPr>
                  <a:t> </a:t>
                </a:r>
                <a:r>
                  <a:rPr lang="fr-CH" sz="1800" b="1" dirty="0" err="1">
                    <a:latin typeface="Calibri" panose="020F0502020204030204"/>
                  </a:rPr>
                  <a:t>scale</a:t>
                </a:r>
                <a:r>
                  <a:rPr lang="fr-CH" sz="1800" b="1" dirty="0">
                    <a:latin typeface="Calibri" panose="020F0502020204030204"/>
                  </a:rPr>
                  <a:t> </a:t>
                </a:r>
                <a:r>
                  <a:rPr lang="fr-CH" sz="1800" b="1" dirty="0">
                    <a:latin typeface="Calibri" panose="020F0502020204030204"/>
                  </a:rPr>
                  <a:t>via </a:t>
                </a:r>
                <a:r>
                  <a:rPr lang="fr-CH" sz="1800" b="1" dirty="0" err="1">
                    <a:latin typeface="Calibri" panose="020F0502020204030204"/>
                  </a:rPr>
                  <a:t>couplings</a:t>
                </a:r>
                <a:r>
                  <a:rPr lang="fr-CH" sz="1800" b="1" dirty="0">
                    <a:latin typeface="Calibri" panose="020F0502020204030204"/>
                  </a:rPr>
                  <a:t> </a:t>
                </a:r>
                <a:r>
                  <a:rPr lang="fr-CH" sz="1800" b="1" dirty="0" err="1">
                    <a:latin typeface="Calibri" panose="020F0502020204030204"/>
                  </a:rPr>
                  <a:t>with</a:t>
                </a:r>
                <a:r>
                  <a:rPr lang="fr-CH" sz="1800" b="1" dirty="0">
                    <a:latin typeface="Calibri" panose="020F0502020204030204"/>
                  </a:rPr>
                  <a:t> </a:t>
                </a:r>
                <a:r>
                  <a:rPr lang="fr-CH" sz="1800" b="1" dirty="0" err="1">
                    <a:latin typeface="Calibri" panose="020F0502020204030204"/>
                  </a:rPr>
                  <a:t>precision</a:t>
                </a:r>
                <a:r>
                  <a:rPr lang="fr-CH" sz="1800" b="1" dirty="0">
                    <a:latin typeface="Calibri" panose="020F0502020204030204"/>
                  </a:rPr>
                  <a:t> </a:t>
                </a:r>
                <a:r>
                  <a:rPr lang="fr-CH" sz="1800" b="1" dirty="0" err="1">
                    <a:latin typeface="Calibri" panose="020F0502020204030204"/>
                  </a:rPr>
                  <a:t>measurements</a:t>
                </a:r>
                <a:r>
                  <a:rPr lang="fr-CH" sz="1800" b="1" dirty="0">
                    <a:latin typeface="Calibri" panose="020F0502020204030204"/>
                  </a:rPr>
                  <a:t>  </a:t>
                </a:r>
              </a:p>
              <a:p>
                <a:pPr marL="171450" indent="-216000" defTabSz="342900" eaLnBrk="0" fontAlgn="base" hangingPunct="0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defRPr/>
                </a:pPr>
                <a:r>
                  <a:rPr lang="fr-CH" sz="1800" b="1" dirty="0">
                    <a:latin typeface="Calibri" panose="020F0502020204030204"/>
                  </a:rPr>
                  <a:t>~20-50 </a:t>
                </a:r>
                <a:r>
                  <a:rPr lang="fr-CH" sz="1800" b="1" dirty="0" err="1">
                    <a:latin typeface="Calibri" panose="020F0502020204030204"/>
                  </a:rPr>
                  <a:t>fold</a:t>
                </a:r>
                <a:r>
                  <a:rPr lang="fr-CH" sz="1800" b="1" dirty="0">
                    <a:latin typeface="Calibri" panose="020F0502020204030204"/>
                  </a:rPr>
                  <a:t> </a:t>
                </a:r>
                <a:r>
                  <a:rPr lang="fr-CH" sz="1800" b="1" dirty="0" err="1">
                    <a:latin typeface="Calibri" panose="020F0502020204030204"/>
                  </a:rPr>
                  <a:t>improved</a:t>
                </a:r>
                <a:r>
                  <a:rPr lang="fr-CH" sz="1800" b="1" dirty="0">
                    <a:latin typeface="Calibri" panose="020F0502020204030204"/>
                  </a:rPr>
                  <a:t> </a:t>
                </a:r>
                <a:r>
                  <a:rPr lang="fr-CH" sz="1800" b="1" dirty="0" err="1">
                    <a:latin typeface="Calibri" panose="020F0502020204030204"/>
                  </a:rPr>
                  <a:t>precision</a:t>
                </a:r>
                <a:r>
                  <a:rPr lang="fr-CH" sz="1800" b="1" dirty="0">
                    <a:latin typeface="Calibri" panose="020F0502020204030204"/>
                  </a:rPr>
                  <a:t> on </a:t>
                </a:r>
                <a:r>
                  <a:rPr lang="fr-CH" sz="1800" b="1" dirty="0" err="1">
                    <a:latin typeface="Calibri" panose="020F0502020204030204"/>
                  </a:rPr>
                  <a:t>many</a:t>
                </a:r>
                <a:r>
                  <a:rPr lang="fr-CH" sz="1800" b="1" dirty="0">
                    <a:latin typeface="Calibri" panose="020F0502020204030204"/>
                  </a:rPr>
                  <a:t> EW </a:t>
                </a:r>
                <a:r>
                  <a:rPr lang="fr-CH" sz="1800" b="1" dirty="0" err="1">
                    <a:latin typeface="Calibri" panose="020F0502020204030204"/>
                  </a:rPr>
                  <a:t>quantities</a:t>
                </a:r>
                <a:r>
                  <a:rPr lang="fr-CH" sz="1800" b="1" dirty="0">
                    <a:latin typeface="Calibri" panose="020F0502020204030204"/>
                  </a:rPr>
                  <a:t>    (</a:t>
                </a:r>
                <a:r>
                  <a:rPr lang="fr-CH" sz="1800" b="1" dirty="0" err="1">
                    <a:latin typeface="Calibri" panose="020F0502020204030204"/>
                  </a:rPr>
                  <a:t>equiv</a:t>
                </a:r>
                <a:r>
                  <a:rPr lang="fr-CH" sz="1800" b="1" dirty="0">
                    <a:latin typeface="Calibri" panose="020F0502020204030204"/>
                  </a:rPr>
                  <a:t>. to factor 5-7 in mass</a:t>
                </a:r>
                <a:r>
                  <a:rPr lang="fr-CH" sz="1800" b="1" dirty="0">
                    <a:latin typeface="Calibri" panose="020F0502020204030204"/>
                  </a:rPr>
                  <a:t>)         </a:t>
                </a:r>
                <a:r>
                  <a:rPr lang="fr-CH" sz="1800" dirty="0">
                    <a:latin typeface="Calibri" panose="020F0502020204030204"/>
                  </a:rPr>
                  <a:t>(</a:t>
                </a:r>
                <a:r>
                  <a:rPr lang="fr-CH" sz="1800" dirty="0" err="1">
                    <a:latin typeface="Calibri" panose="020F0502020204030204"/>
                  </a:rPr>
                  <a:t>m</a:t>
                </a:r>
                <a:r>
                  <a:rPr lang="fr-CH" sz="1800" baseline="-25000" dirty="0" err="1">
                    <a:latin typeface="Calibri" panose="020F0502020204030204"/>
                  </a:rPr>
                  <a:t>Z</a:t>
                </a:r>
                <a:r>
                  <a:rPr lang="fr-CH" sz="1800" baseline="-25000" dirty="0">
                    <a:latin typeface="Calibri" panose="020F0502020204030204"/>
                  </a:rPr>
                  <a:t>,</a:t>
                </a:r>
                <a:r>
                  <a:rPr lang="fr-CH" sz="1800" dirty="0">
                    <a:latin typeface="Calibri" panose="020F0502020204030204"/>
                  </a:rPr>
                  <a:t>  m</a:t>
                </a:r>
                <a:r>
                  <a:rPr lang="fr-CH" sz="1800" baseline="-25000" dirty="0">
                    <a:latin typeface="Calibri" panose="020F0502020204030204"/>
                  </a:rPr>
                  <a:t>W</a:t>
                </a:r>
                <a:r>
                  <a:rPr lang="fr-CH" sz="1800" dirty="0">
                    <a:latin typeface="Calibri" panose="020F0502020204030204"/>
                  </a:rPr>
                  <a:t>, </a:t>
                </a:r>
                <a:r>
                  <a:rPr lang="fr-CH" sz="1800" dirty="0" err="1">
                    <a:latin typeface="Calibri" panose="020F0502020204030204"/>
                  </a:rPr>
                  <a:t>m</a:t>
                </a:r>
                <a:r>
                  <a:rPr lang="fr-CH" sz="1800" baseline="-25000" dirty="0" err="1">
                    <a:latin typeface="Calibri" panose="020F0502020204030204"/>
                  </a:rPr>
                  <a:t>top</a:t>
                </a:r>
                <a:r>
                  <a:rPr lang="fr-CH" sz="1800" dirty="0">
                    <a:latin typeface="Calibri" panose="020F0502020204030204"/>
                  </a:rPr>
                  <a:t> , sin</a:t>
                </a:r>
                <a:r>
                  <a:rPr lang="fr-CH" sz="1800" baseline="30000" dirty="0">
                    <a:latin typeface="Calibri" panose="020F0502020204030204"/>
                  </a:rPr>
                  <a:t>2</a:t>
                </a:r>
                <a:r>
                  <a:rPr lang="fr-CH" sz="1800" dirty="0">
                    <a:latin typeface="Calibri" panose="020F0502020204030204"/>
                  </a:rPr>
                  <a:t> 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</a:t>
                </a:r>
                <a:r>
                  <a:rPr lang="fr-CH" sz="1800" baseline="-25000" dirty="0" err="1">
                    <a:latin typeface="Calibri" panose="020F0502020204030204"/>
                  </a:rPr>
                  <a:t>w</a:t>
                </a:r>
                <a:r>
                  <a:rPr lang="fr-CH" sz="1800" baseline="30000" dirty="0" err="1">
                    <a:latin typeface="Calibri" panose="020F0502020204030204"/>
                  </a:rPr>
                  <a:t>eff</a:t>
                </a:r>
                <a:r>
                  <a:rPr lang="fr-CH" sz="1800" dirty="0">
                    <a:latin typeface="Calibri" panose="020F0502020204030204"/>
                  </a:rPr>
                  <a:t> , R</a:t>
                </a:r>
                <a:r>
                  <a:rPr lang="fr-CH" sz="1800" baseline="-25000" dirty="0">
                    <a:latin typeface="Calibri" panose="020F0502020204030204"/>
                  </a:rPr>
                  <a:t>b </a:t>
                </a:r>
                <a:r>
                  <a:rPr lang="fr-CH" sz="1800" dirty="0">
                    <a:latin typeface="Calibri" panose="020F0502020204030204"/>
                  </a:rPr>
                  <a:t>, 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</a:t>
                </a:r>
                <a:r>
                  <a:rPr lang="fr-CH" sz="1800" baseline="-25000" dirty="0">
                    <a:latin typeface="Calibri" panose="020F0502020204030204"/>
                    <a:sym typeface="Symbol"/>
                  </a:rPr>
                  <a:t>QED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 (</a:t>
                </a:r>
                <a:r>
                  <a:rPr lang="fr-CH" sz="1800" dirty="0" err="1">
                    <a:latin typeface="Calibri" panose="020F0502020204030204"/>
                    <a:sym typeface="Symbol"/>
                  </a:rPr>
                  <a:t>m</a:t>
                </a:r>
                <a:r>
                  <a:rPr lang="fr-CH" sz="1800" baseline="-25000" dirty="0" err="1">
                    <a:latin typeface="Calibri" panose="020F0502020204030204"/>
                    <a:sym typeface="Symbol"/>
                  </a:rPr>
                  <a:t>z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) </a:t>
                </a:r>
                <a:r>
                  <a:rPr lang="fr-CH" sz="1800" baseline="-25000" dirty="0">
                    <a:latin typeface="Calibri" panose="020F0502020204030204"/>
                    <a:sym typeface="Symbol"/>
                  </a:rPr>
                  <a:t>s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 (</a:t>
                </a:r>
                <a:r>
                  <a:rPr lang="fr-CH" sz="1800" dirty="0" err="1">
                    <a:latin typeface="Calibri" panose="020F0502020204030204"/>
                    <a:sym typeface="Symbol"/>
                  </a:rPr>
                  <a:t>m</a:t>
                </a:r>
                <a:r>
                  <a:rPr lang="fr-CH" sz="1800" baseline="-25000" dirty="0" err="1">
                    <a:latin typeface="Calibri" panose="020F0502020204030204"/>
                    <a:sym typeface="Symbol"/>
                  </a:rPr>
                  <a:t>z</a:t>
                </a:r>
                <a:r>
                  <a:rPr lang="fr-CH" sz="1800" baseline="-25000" dirty="0">
                    <a:latin typeface="Calibri" panose="020F0502020204030204"/>
                    <a:sym typeface="Symbol"/>
                  </a:rPr>
                  <a:t> 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m</a:t>
                </a:r>
                <a:r>
                  <a:rPr lang="fr-CH" sz="1800" baseline="-25000" dirty="0">
                    <a:latin typeface="Calibri" panose="020F0502020204030204"/>
                    <a:sym typeface="Symbol"/>
                  </a:rPr>
                  <a:t>W 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m</a:t>
                </a:r>
                <a:r>
                  <a:rPr lang="fr-CH" sz="1800" baseline="-25000" dirty="0">
                    <a:latin typeface="Calibri" panose="020F0502020204030204"/>
                    <a:sym typeface="Symbol"/>
                  </a:rPr>
                  <a:t>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), </a:t>
                </a:r>
                <a:r>
                  <a:rPr lang="fr-CH" sz="1800" dirty="0" err="1">
                    <a:latin typeface="Calibri" panose="020F0502020204030204"/>
                    <a:sym typeface="Symbol"/>
                  </a:rPr>
                  <a:t>Higgs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 and top quark </a:t>
                </a:r>
                <a:r>
                  <a:rPr lang="fr-CH" sz="1800" dirty="0" err="1">
                    <a:latin typeface="Calibri" panose="020F0502020204030204"/>
                    <a:sym typeface="Symbol"/>
                  </a:rPr>
                  <a:t>couplings</a:t>
                </a:r>
                <a:r>
                  <a:rPr lang="fr-CH" sz="1800" dirty="0">
                    <a:latin typeface="Calibri" panose="020F0502020204030204"/>
                    <a:sym typeface="Symbol"/>
                  </a:rPr>
                  <a:t>) </a:t>
                </a:r>
                <a:endParaRPr lang="fr-CH" sz="1800" dirty="0">
                  <a:latin typeface="Calibri" panose="020F0502020204030204"/>
                  <a:sym typeface="Symbol"/>
                </a:endParaRPr>
              </a:p>
              <a:p>
                <a:pPr marL="171450" indent="-216000" defTabSz="342900" eaLnBrk="0" fontAlgn="base" hangingPunct="0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fr-CH" sz="1800" b="1" dirty="0">
                    <a:solidFill>
                      <a:schemeClr val="accent6"/>
                    </a:solidFill>
                    <a:latin typeface="Calibri" panose="020F0502020204030204"/>
                  </a:rPr>
                  <a:t>Machine </a:t>
                </a:r>
                <a:r>
                  <a:rPr lang="fr-CH" sz="1800" b="1" dirty="0">
                    <a:solidFill>
                      <a:schemeClr val="accent6"/>
                    </a:solidFill>
                    <a:latin typeface="Calibri" panose="020F0502020204030204"/>
                  </a:rPr>
                  <a:t>design for </a:t>
                </a:r>
                <a:r>
                  <a:rPr lang="fr-CH" sz="1800" b="1" dirty="0" err="1">
                    <a:solidFill>
                      <a:schemeClr val="accent6"/>
                    </a:solidFill>
                    <a:latin typeface="Calibri" panose="020F0502020204030204"/>
                  </a:rPr>
                  <a:t>highest</a:t>
                </a:r>
                <a:r>
                  <a:rPr lang="fr-CH" sz="1800" b="1" dirty="0">
                    <a:solidFill>
                      <a:schemeClr val="accent6"/>
                    </a:solidFill>
                    <a:latin typeface="Calibri" panose="020F0502020204030204"/>
                  </a:rPr>
                  <a:t> possible </a:t>
                </a:r>
                <a:r>
                  <a:rPr lang="fr-CH" sz="1800" b="1" dirty="0" err="1">
                    <a:solidFill>
                      <a:schemeClr val="accent6"/>
                    </a:solidFill>
                    <a:latin typeface="Calibri" panose="020F0502020204030204"/>
                  </a:rPr>
                  <a:t>luminosities</a:t>
                </a:r>
                <a:r>
                  <a:rPr lang="fr-CH" sz="1800" b="1" dirty="0">
                    <a:solidFill>
                      <a:schemeClr val="accent6"/>
                    </a:solidFill>
                    <a:latin typeface="Calibri" panose="020F0502020204030204"/>
                  </a:rPr>
                  <a:t> at Z, WW, ZH and </a:t>
                </a:r>
                <a:r>
                  <a:rPr lang="fr-CH" sz="1800" b="1" dirty="0" err="1">
                    <a:solidFill>
                      <a:schemeClr val="accent6"/>
                    </a:solidFill>
                    <a:latin typeface="Calibri" panose="020F0502020204030204"/>
                  </a:rPr>
                  <a:t>ttbar</a:t>
                </a:r>
                <a:r>
                  <a:rPr lang="fr-CH" sz="1800" b="1" dirty="0">
                    <a:solidFill>
                      <a:schemeClr val="accent6"/>
                    </a:solidFill>
                    <a:latin typeface="Calibri" panose="020F0502020204030204"/>
                  </a:rPr>
                  <a:t> </a:t>
                </a:r>
                <a:r>
                  <a:rPr lang="fr-CH" sz="1800" b="1" dirty="0" err="1">
                    <a:solidFill>
                      <a:schemeClr val="accent6"/>
                    </a:solidFill>
                    <a:latin typeface="Calibri" panose="020F0502020204030204"/>
                  </a:rPr>
                  <a:t>working</a:t>
                </a:r>
                <a:r>
                  <a:rPr lang="fr-CH" sz="1800" b="1" dirty="0">
                    <a:solidFill>
                      <a:schemeClr val="accent6"/>
                    </a:solidFill>
                    <a:latin typeface="Calibri" panose="020F0502020204030204"/>
                  </a:rPr>
                  <a:t> points</a:t>
                </a:r>
              </a:p>
              <a:p>
                <a:pPr marL="0" indent="0" defTabSz="514350">
                  <a:spcBef>
                    <a:spcPts val="563"/>
                  </a:spcBef>
                  <a:buNone/>
                  <a:defRPr/>
                </a:pPr>
                <a:endParaRPr lang="en-US" sz="2700" b="1" dirty="0" smtClean="0">
                  <a:solidFill>
                    <a:srgbClr val="FF0000"/>
                  </a:solidFill>
                  <a:latin typeface="Calibri" panose="020F0502020204030204"/>
                </a:endParaRPr>
              </a:p>
              <a:p>
                <a:pPr marL="0" indent="0" defTabSz="514350">
                  <a:spcBef>
                    <a:spcPts val="563"/>
                  </a:spcBef>
                  <a:buNone/>
                  <a:defRPr/>
                </a:pPr>
                <a:r>
                  <a:rPr lang="en-US" sz="2700" b="1" dirty="0" smtClean="0">
                    <a:solidFill>
                      <a:srgbClr val="FF0000"/>
                    </a:solidFill>
                    <a:latin typeface="Calibri" panose="020F0502020204030204"/>
                  </a:rPr>
                  <a:t>FCC-</a:t>
                </a:r>
                <a:r>
                  <a:rPr lang="en-US" sz="2700" b="1" dirty="0" err="1" smtClean="0">
                    <a:solidFill>
                      <a:srgbClr val="FF0000"/>
                    </a:solidFill>
                    <a:latin typeface="Calibri" panose="020F0502020204030204"/>
                  </a:rPr>
                  <a:t>hh</a:t>
                </a:r>
                <a:r>
                  <a:rPr lang="en-US" sz="2700" b="1" dirty="0">
                    <a:solidFill>
                      <a:srgbClr val="FF0000"/>
                    </a:solidFill>
                    <a:latin typeface="Calibri" panose="020F0502020204030204"/>
                  </a:rPr>
                  <a:t>:</a:t>
                </a:r>
              </a:p>
              <a:p>
                <a:pPr marL="171450" indent="-216000" defTabSz="342900" eaLnBrk="0" fontAlgn="base" hangingPunct="0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defRPr/>
                </a:pPr>
                <a:r>
                  <a:rPr lang="fr-CH" sz="1800" b="1" dirty="0">
                    <a:latin typeface="Calibri" panose="020F0502020204030204"/>
                  </a:rPr>
                  <a:t>Highest center of mass </a:t>
                </a:r>
                <a:r>
                  <a:rPr lang="fr-CH" sz="1800" b="1" dirty="0" err="1">
                    <a:latin typeface="Calibri" panose="020F0502020204030204"/>
                  </a:rPr>
                  <a:t>energy</a:t>
                </a:r>
                <a:r>
                  <a:rPr lang="fr-CH" sz="1800" b="1" dirty="0">
                    <a:latin typeface="Calibri" panose="020F0502020204030204"/>
                  </a:rPr>
                  <a:t> for direct production up to 20 - 30 </a:t>
                </a:r>
                <a:r>
                  <a:rPr lang="fr-CH" sz="1800" b="1" dirty="0" err="1">
                    <a:latin typeface="Calibri" panose="020F0502020204030204"/>
                  </a:rPr>
                  <a:t>TeV</a:t>
                </a:r>
                <a:endParaRPr lang="fr-CH" sz="1800" b="1" dirty="0">
                  <a:latin typeface="Calibri" panose="020F0502020204030204"/>
                </a:endParaRPr>
              </a:p>
              <a:p>
                <a:pPr marL="171450" indent="-216000" defTabSz="342900" eaLnBrk="0" fontAlgn="base" hangingPunct="0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defRPr/>
                </a:pPr>
                <a:r>
                  <a:rPr lang="fr-CH" sz="1800" b="1" dirty="0" err="1">
                    <a:latin typeface="Calibri" panose="020F0502020204030204"/>
                  </a:rPr>
                  <a:t>Huge</a:t>
                </a:r>
                <a:r>
                  <a:rPr lang="fr-CH" sz="1800" b="1" dirty="0">
                    <a:latin typeface="Calibri" panose="020F0502020204030204"/>
                  </a:rPr>
                  <a:t> production rates for single and multiple production of SM bosons (H,W,Z) and quarks</a:t>
                </a:r>
              </a:p>
              <a:p>
                <a:pPr marL="171450" indent="-216000" defTabSz="342900">
                  <a:lnSpc>
                    <a:spcPct val="100000"/>
                  </a:lnSpc>
                  <a:spcBef>
                    <a:spcPts val="3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US" sz="1800" b="1" dirty="0" smtClean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Machine design for ~100 </a:t>
                </a:r>
                <a:r>
                  <a:rPr lang="en-US" sz="1800" b="1" dirty="0" err="1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TeV</a:t>
                </a:r>
                <a:r>
                  <a:rPr lang="en-US" sz="1800" b="1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800" b="1" dirty="0" err="1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c.m</a:t>
                </a:r>
                <a:r>
                  <a:rPr lang="en-US" sz="1800" b="1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 energy </a:t>
                </a:r>
                <a:r>
                  <a:rPr lang="en-US" sz="1800" b="1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&amp; integrated </a:t>
                </a:r>
                <a:r>
                  <a:rPr lang="en-US" sz="1800" b="1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luminosity </a:t>
                </a:r>
                <a14:m>
                  <m:oMath xmlns:m="http://schemas.openxmlformats.org/officeDocument/2006/math">
                    <m:r>
                      <a:rPr lang="en-US" sz="1800" b="1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sz="1800" b="1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20ab</a:t>
                </a:r>
                <a:r>
                  <a:rPr lang="en-US" sz="1800" b="1" baseline="30000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-1</a:t>
                </a:r>
                <a:r>
                  <a:rPr lang="en-US" sz="1800" b="1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within 25 </a:t>
                </a:r>
                <a:r>
                  <a:rPr lang="en-US" sz="1800" b="1" dirty="0" smtClean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years</a:t>
                </a:r>
                <a:endParaRPr lang="fr-CH" sz="1500" b="1" dirty="0">
                  <a:solidFill>
                    <a:schemeClr val="accent6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756" y="1121772"/>
                <a:ext cx="9002486" cy="2447628"/>
              </a:xfrm>
              <a:prstGeom prst="rect">
                <a:avLst/>
              </a:prstGeom>
              <a:blipFill>
                <a:blip r:embed="rId2"/>
                <a:stretch>
                  <a:fillRect l="-1760" t="-4726" b="-462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715603" y="2710728"/>
            <a:ext cx="5891213" cy="478631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 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9" name="Shape 335"/>
          <p:cNvSpPr txBox="1">
            <a:spLocks/>
          </p:cNvSpPr>
          <p:nvPr/>
        </p:nvSpPr>
        <p:spPr>
          <a:xfrm>
            <a:off x="387900" y="193161"/>
            <a:ext cx="8553582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" sz="3000" b="1" dirty="0" smtClean="0">
                <a:solidFill>
                  <a:schemeClr val="accent5"/>
                </a:solidFill>
                <a:latin typeface="Roboto Slab"/>
              </a:rPr>
              <a:t>FCC physics and design goals</a:t>
            </a:r>
            <a:endParaRPr lang="en" sz="3000" b="1" dirty="0">
              <a:solidFill>
                <a:schemeClr val="accent5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356536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96000"/>
          </a:schemeClr>
        </a:solidFill>
        <a:effectLst/>
      </p:bgPr>
    </p:bg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 txBox="1">
            <a:spLocks noGrp="1"/>
          </p:cNvSpPr>
          <p:nvPr>
            <p:ph type="body" idx="1"/>
          </p:nvPr>
        </p:nvSpPr>
        <p:spPr>
          <a:xfrm>
            <a:off x="0" y="142875"/>
            <a:ext cx="9144000" cy="732300"/>
          </a:xfrm>
          <a:prstGeom prst="rect">
            <a:avLst/>
          </a:prstGeom>
          <a:noFill/>
          <a:ln>
            <a:noFill/>
          </a:ln>
        </p:spPr>
        <p:txBody>
          <a:bodyPr lIns="61175" tIns="30575" rIns="61175" bIns="305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AF032"/>
              </a:buClr>
              <a:buSzPct val="25000"/>
              <a:buFont typeface="Arial"/>
              <a:buNone/>
            </a:pPr>
            <a:r>
              <a:rPr lang="en" sz="4000" b="1" i="0" u="none" strike="noStrike" cap="none" dirty="0">
                <a:solidFill>
                  <a:schemeClr val="accent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HEP Timescale</a:t>
            </a:r>
          </a:p>
        </p:txBody>
      </p:sp>
      <p:sp>
        <p:nvSpPr>
          <p:cNvPr id="394" name="Shape 394"/>
          <p:cNvSpPr/>
          <p:nvPr/>
        </p:nvSpPr>
        <p:spPr>
          <a:xfrm>
            <a:off x="8141251" y="3256935"/>
            <a:ext cx="945300" cy="396900"/>
          </a:xfrm>
          <a:prstGeom prst="rect">
            <a:avLst/>
          </a:prstGeom>
          <a:solidFill>
            <a:srgbClr val="FF0000">
              <a:alpha val="38820"/>
            </a:srgbClr>
          </a:solidFill>
          <a:ln w="9525" cap="flat" cmpd="sng">
            <a:solidFill>
              <a:srgbClr val="DF9F8E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400" b="1" dirty="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Physics</a:t>
            </a:r>
          </a:p>
        </p:txBody>
      </p:sp>
      <p:grpSp>
        <p:nvGrpSpPr>
          <p:cNvPr id="395" name="Shape 395"/>
          <p:cNvGrpSpPr/>
          <p:nvPr/>
        </p:nvGrpSpPr>
        <p:grpSpPr>
          <a:xfrm>
            <a:off x="4982584" y="3877823"/>
            <a:ext cx="3338666" cy="542340"/>
            <a:chOff x="5091220" y="5170428"/>
            <a:chExt cx="3338666" cy="723120"/>
          </a:xfrm>
        </p:grpSpPr>
        <p:cxnSp>
          <p:nvCxnSpPr>
            <p:cNvPr id="396" name="Shape 396"/>
            <p:cNvCxnSpPr/>
            <p:nvPr/>
          </p:nvCxnSpPr>
          <p:spPr>
            <a:xfrm>
              <a:off x="5091220" y="5170428"/>
              <a:ext cx="3132599" cy="0"/>
            </a:xfrm>
            <a:prstGeom prst="straightConnector1">
              <a:avLst/>
            </a:prstGeom>
            <a:noFill/>
            <a:ln w="25400" cap="flat" cmpd="sng">
              <a:solidFill>
                <a:srgbClr val="FFFFFE"/>
              </a:solidFill>
              <a:prstDash val="solid"/>
              <a:round/>
              <a:headEnd type="stealth" w="lg" len="lg"/>
              <a:tailEnd type="stealth" w="lg" len="lg"/>
            </a:ln>
            <a:effectLst>
              <a:outerShdw blurRad="39999" dist="20000" dir="5400000" rotWithShape="0">
                <a:srgbClr val="000000">
                  <a:alpha val="37650"/>
                </a:srgbClr>
              </a:outerShdw>
            </a:effectLst>
          </p:spPr>
        </p:cxnSp>
        <p:sp>
          <p:nvSpPr>
            <p:cNvPr id="397" name="Shape 397"/>
            <p:cNvSpPr txBox="1"/>
            <p:nvPr/>
          </p:nvSpPr>
          <p:spPr>
            <a:xfrm>
              <a:off x="5239387" y="5185548"/>
              <a:ext cx="3190499" cy="708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2800" dirty="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25 years</a:t>
              </a:r>
            </a:p>
          </p:txBody>
        </p:sp>
      </p:grpSp>
      <p:grpSp>
        <p:nvGrpSpPr>
          <p:cNvPr id="403" name="Shape 403"/>
          <p:cNvGrpSpPr/>
          <p:nvPr/>
        </p:nvGrpSpPr>
        <p:grpSpPr>
          <a:xfrm>
            <a:off x="390339" y="1530719"/>
            <a:ext cx="3626353" cy="398726"/>
            <a:chOff x="498975" y="2040958"/>
            <a:chExt cx="3626353" cy="531635"/>
          </a:xfrm>
        </p:grpSpPr>
        <p:sp>
          <p:nvSpPr>
            <p:cNvPr id="404" name="Shape 404"/>
            <p:cNvSpPr/>
            <p:nvPr/>
          </p:nvSpPr>
          <p:spPr>
            <a:xfrm>
              <a:off x="498975" y="2040958"/>
              <a:ext cx="1294500" cy="529200"/>
            </a:xfrm>
            <a:prstGeom prst="rect">
              <a:avLst/>
            </a:prstGeom>
            <a:solidFill>
              <a:srgbClr val="66CCFF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Construction</a:t>
              </a:r>
            </a:p>
          </p:txBody>
        </p:sp>
        <p:sp>
          <p:nvSpPr>
            <p:cNvPr id="405" name="Shape 405"/>
            <p:cNvSpPr/>
            <p:nvPr/>
          </p:nvSpPr>
          <p:spPr>
            <a:xfrm>
              <a:off x="1830758" y="2042176"/>
              <a:ext cx="898200" cy="529200"/>
            </a:xfrm>
            <a:prstGeom prst="rect">
              <a:avLst/>
            </a:prstGeom>
            <a:solidFill>
              <a:srgbClr val="FF0000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 b="1" dirty="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Physics</a:t>
              </a:r>
            </a:p>
          </p:txBody>
        </p:sp>
        <p:sp>
          <p:nvSpPr>
            <p:cNvPr id="406" name="Shape 406"/>
            <p:cNvSpPr/>
            <p:nvPr/>
          </p:nvSpPr>
          <p:spPr>
            <a:xfrm>
              <a:off x="2782143" y="2043394"/>
              <a:ext cx="576000" cy="529200"/>
            </a:xfrm>
            <a:prstGeom prst="rect">
              <a:avLst/>
            </a:prstGeom>
            <a:solidFill>
              <a:srgbClr val="00FF00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Upgr</a:t>
              </a:r>
            </a:p>
          </p:txBody>
        </p:sp>
        <p:sp>
          <p:nvSpPr>
            <p:cNvPr id="407" name="Shape 407"/>
            <p:cNvSpPr txBox="1"/>
            <p:nvPr/>
          </p:nvSpPr>
          <p:spPr>
            <a:xfrm>
              <a:off x="3366928" y="2082677"/>
              <a:ext cx="7584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23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LEP</a:t>
              </a:r>
            </a:p>
          </p:txBody>
        </p:sp>
      </p:grpSp>
      <p:grpSp>
        <p:nvGrpSpPr>
          <p:cNvPr id="408" name="Shape 408"/>
          <p:cNvGrpSpPr/>
          <p:nvPr/>
        </p:nvGrpSpPr>
        <p:grpSpPr>
          <a:xfrm>
            <a:off x="1073146" y="2098574"/>
            <a:ext cx="7911754" cy="397803"/>
            <a:chOff x="1181782" y="2798100"/>
            <a:chExt cx="7911754" cy="530405"/>
          </a:xfrm>
        </p:grpSpPr>
        <p:sp>
          <p:nvSpPr>
            <p:cNvPr id="409" name="Shape 409"/>
            <p:cNvSpPr/>
            <p:nvPr/>
          </p:nvSpPr>
          <p:spPr>
            <a:xfrm>
              <a:off x="3236935" y="2798100"/>
              <a:ext cx="1225800" cy="529200"/>
            </a:xfrm>
            <a:prstGeom prst="rect">
              <a:avLst/>
            </a:prstGeom>
            <a:solidFill>
              <a:srgbClr val="66CCFF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Constructi</a:t>
              </a:r>
              <a:r>
                <a:rPr lang="en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o</a:t>
              </a:r>
              <a:r>
                <a:rPr lang="en" sz="14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n</a:t>
              </a:r>
            </a:p>
          </p:txBody>
        </p:sp>
        <p:sp>
          <p:nvSpPr>
            <p:cNvPr id="410" name="Shape 410"/>
            <p:cNvSpPr/>
            <p:nvPr/>
          </p:nvSpPr>
          <p:spPr>
            <a:xfrm>
              <a:off x="4462886" y="2799305"/>
              <a:ext cx="2309943" cy="529200"/>
            </a:xfrm>
            <a:prstGeom prst="rect">
              <a:avLst/>
            </a:prstGeom>
            <a:solidFill>
              <a:srgbClr val="FF0000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 b="1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Physics</a:t>
              </a:r>
            </a:p>
          </p:txBody>
        </p:sp>
        <p:sp>
          <p:nvSpPr>
            <p:cNvPr id="411" name="Shape 411"/>
            <p:cNvSpPr/>
            <p:nvPr/>
          </p:nvSpPr>
          <p:spPr>
            <a:xfrm>
              <a:off x="2404131" y="2799306"/>
              <a:ext cx="786300" cy="529199"/>
            </a:xfrm>
            <a:prstGeom prst="rect">
              <a:avLst/>
            </a:prstGeom>
            <a:solidFill>
              <a:srgbClr val="FFFF00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Proto</a:t>
              </a:r>
            </a:p>
          </p:txBody>
        </p:sp>
        <p:sp>
          <p:nvSpPr>
            <p:cNvPr id="412" name="Shape 412"/>
            <p:cNvSpPr/>
            <p:nvPr/>
          </p:nvSpPr>
          <p:spPr>
            <a:xfrm>
              <a:off x="1181782" y="2799306"/>
              <a:ext cx="1186500" cy="529199"/>
            </a:xfrm>
            <a:prstGeom prst="rect">
              <a:avLst/>
            </a:prstGeom>
            <a:solidFill>
              <a:schemeClr val="accent6">
                <a:alpha val="38820"/>
              </a:scheme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Design</a:t>
              </a:r>
            </a:p>
          </p:txBody>
        </p:sp>
        <p:sp>
          <p:nvSpPr>
            <p:cNvPr id="413" name="Shape 413"/>
            <p:cNvSpPr txBox="1"/>
            <p:nvPr/>
          </p:nvSpPr>
          <p:spPr>
            <a:xfrm>
              <a:off x="6772830" y="2834393"/>
              <a:ext cx="2320706" cy="44640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2300" b="1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LHC operation</a:t>
              </a:r>
              <a:endParaRPr lang="en" sz="23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4" name="Shape 414"/>
          <p:cNvGrpSpPr/>
          <p:nvPr/>
        </p:nvGrpSpPr>
        <p:grpSpPr>
          <a:xfrm>
            <a:off x="1979195" y="2666414"/>
            <a:ext cx="6162057" cy="397814"/>
            <a:chOff x="2087831" y="3555217"/>
            <a:chExt cx="6162057" cy="530418"/>
          </a:xfrm>
        </p:grpSpPr>
        <p:sp>
          <p:nvSpPr>
            <p:cNvPr id="415" name="Shape 415"/>
            <p:cNvSpPr/>
            <p:nvPr/>
          </p:nvSpPr>
          <p:spPr>
            <a:xfrm>
              <a:off x="5059851" y="3555217"/>
              <a:ext cx="1712980" cy="529199"/>
            </a:xfrm>
            <a:prstGeom prst="rect">
              <a:avLst/>
            </a:prstGeom>
            <a:solidFill>
              <a:srgbClr val="66CCFF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 dirty="0" smtClean="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Implementation</a:t>
              </a:r>
              <a:endParaRPr lang="en" sz="1400" dirty="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416" name="Shape 416"/>
            <p:cNvSpPr/>
            <p:nvPr/>
          </p:nvSpPr>
          <p:spPr>
            <a:xfrm>
              <a:off x="6772832" y="3556436"/>
              <a:ext cx="1477056" cy="529199"/>
            </a:xfrm>
            <a:prstGeom prst="rect">
              <a:avLst/>
            </a:prstGeom>
            <a:solidFill>
              <a:srgbClr val="FF0000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 b="1" dirty="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Physics</a:t>
              </a:r>
            </a:p>
          </p:txBody>
        </p:sp>
        <p:sp>
          <p:nvSpPr>
            <p:cNvPr id="417" name="Shape 417"/>
            <p:cNvSpPr/>
            <p:nvPr/>
          </p:nvSpPr>
          <p:spPr>
            <a:xfrm>
              <a:off x="3430455" y="3556435"/>
              <a:ext cx="1599300" cy="529200"/>
            </a:xfrm>
            <a:prstGeom prst="rect">
              <a:avLst/>
            </a:prstGeom>
            <a:solidFill>
              <a:schemeClr val="accent6">
                <a:alpha val="38820"/>
              </a:scheme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Design</a:t>
              </a:r>
            </a:p>
          </p:txBody>
        </p:sp>
        <p:sp>
          <p:nvSpPr>
            <p:cNvPr id="418" name="Shape 418"/>
            <p:cNvSpPr txBox="1"/>
            <p:nvPr/>
          </p:nvSpPr>
          <p:spPr>
            <a:xfrm>
              <a:off x="2087831" y="3583772"/>
              <a:ext cx="1281000" cy="4463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2300" b="1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HL-LHC</a:t>
              </a:r>
            </a:p>
          </p:txBody>
        </p:sp>
      </p:grpSp>
      <p:grpSp>
        <p:nvGrpSpPr>
          <p:cNvPr id="419" name="Shape 419"/>
          <p:cNvGrpSpPr/>
          <p:nvPr/>
        </p:nvGrpSpPr>
        <p:grpSpPr>
          <a:xfrm>
            <a:off x="2295495" y="3256024"/>
            <a:ext cx="5814482" cy="397814"/>
            <a:chOff x="2404131" y="4341362"/>
            <a:chExt cx="5814482" cy="530418"/>
          </a:xfrm>
        </p:grpSpPr>
        <p:sp>
          <p:nvSpPr>
            <p:cNvPr id="420" name="Shape 420"/>
            <p:cNvSpPr/>
            <p:nvPr/>
          </p:nvSpPr>
          <p:spPr>
            <a:xfrm>
              <a:off x="6816997" y="4341362"/>
              <a:ext cx="1401616" cy="529199"/>
            </a:xfrm>
            <a:prstGeom prst="rect">
              <a:avLst/>
            </a:prstGeom>
            <a:solidFill>
              <a:srgbClr val="66CCFF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 dirty="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Construction</a:t>
              </a:r>
            </a:p>
          </p:txBody>
        </p:sp>
        <p:sp>
          <p:nvSpPr>
            <p:cNvPr id="421" name="Shape 421"/>
            <p:cNvSpPr/>
            <p:nvPr/>
          </p:nvSpPr>
          <p:spPr>
            <a:xfrm>
              <a:off x="6011131" y="4342581"/>
              <a:ext cx="761700" cy="529199"/>
            </a:xfrm>
            <a:prstGeom prst="rect">
              <a:avLst/>
            </a:prstGeom>
            <a:solidFill>
              <a:srgbClr val="FFFF00">
                <a:alpha val="38820"/>
              </a:srgb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Proto</a:t>
              </a:r>
            </a:p>
          </p:txBody>
        </p:sp>
        <p:sp>
          <p:nvSpPr>
            <p:cNvPr id="422" name="Shape 422"/>
            <p:cNvSpPr/>
            <p:nvPr/>
          </p:nvSpPr>
          <p:spPr>
            <a:xfrm>
              <a:off x="4908655" y="4342581"/>
              <a:ext cx="1057733" cy="529199"/>
            </a:xfrm>
            <a:prstGeom prst="rect">
              <a:avLst/>
            </a:prstGeom>
            <a:solidFill>
              <a:schemeClr val="accent6">
                <a:alpha val="38820"/>
              </a:schemeClr>
            </a:solidFill>
            <a:ln w="9525" cap="flat" cmpd="sng">
              <a:solidFill>
                <a:srgbClr val="DF9F8E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1400" dirty="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Design</a:t>
              </a:r>
            </a:p>
          </p:txBody>
        </p:sp>
        <p:sp>
          <p:nvSpPr>
            <p:cNvPr id="423" name="Shape 423"/>
            <p:cNvSpPr txBox="1"/>
            <p:nvPr/>
          </p:nvSpPr>
          <p:spPr>
            <a:xfrm>
              <a:off x="2404131" y="4387445"/>
              <a:ext cx="2395234" cy="4463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" sz="2300" b="1" dirty="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Future Collider</a:t>
              </a:r>
            </a:p>
          </p:txBody>
        </p:sp>
      </p:grpSp>
      <p:cxnSp>
        <p:nvCxnSpPr>
          <p:cNvPr id="424" name="Shape 424"/>
          <p:cNvCxnSpPr/>
          <p:nvPr/>
        </p:nvCxnSpPr>
        <p:spPr>
          <a:xfrm>
            <a:off x="604443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25" name="Shape 425"/>
          <p:cNvSpPr txBox="1"/>
          <p:nvPr/>
        </p:nvSpPr>
        <p:spPr>
          <a:xfrm>
            <a:off x="283884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1980</a:t>
            </a:r>
          </a:p>
        </p:txBody>
      </p:sp>
      <p:cxnSp>
        <p:nvCxnSpPr>
          <p:cNvPr id="426" name="Shape 426"/>
          <p:cNvCxnSpPr/>
          <p:nvPr/>
        </p:nvCxnSpPr>
        <p:spPr>
          <a:xfrm>
            <a:off x="1264842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27" name="Shape 427"/>
          <p:cNvSpPr txBox="1"/>
          <p:nvPr/>
        </p:nvSpPr>
        <p:spPr>
          <a:xfrm>
            <a:off x="944283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1985</a:t>
            </a:r>
          </a:p>
        </p:txBody>
      </p:sp>
      <p:cxnSp>
        <p:nvCxnSpPr>
          <p:cNvPr id="428" name="Shape 428"/>
          <p:cNvCxnSpPr/>
          <p:nvPr/>
        </p:nvCxnSpPr>
        <p:spPr>
          <a:xfrm>
            <a:off x="1925241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29" name="Shape 429"/>
          <p:cNvSpPr txBox="1"/>
          <p:nvPr/>
        </p:nvSpPr>
        <p:spPr>
          <a:xfrm>
            <a:off x="1604682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1990</a:t>
            </a:r>
          </a:p>
        </p:txBody>
      </p:sp>
      <p:cxnSp>
        <p:nvCxnSpPr>
          <p:cNvPr id="430" name="Shape 430"/>
          <p:cNvCxnSpPr/>
          <p:nvPr/>
        </p:nvCxnSpPr>
        <p:spPr>
          <a:xfrm>
            <a:off x="2585641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31" name="Shape 431"/>
          <p:cNvSpPr txBox="1"/>
          <p:nvPr/>
        </p:nvSpPr>
        <p:spPr>
          <a:xfrm>
            <a:off x="2265081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1995</a:t>
            </a:r>
          </a:p>
        </p:txBody>
      </p:sp>
      <p:cxnSp>
        <p:nvCxnSpPr>
          <p:cNvPr id="432" name="Shape 432"/>
          <p:cNvCxnSpPr/>
          <p:nvPr/>
        </p:nvCxnSpPr>
        <p:spPr>
          <a:xfrm>
            <a:off x="3231099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33" name="Shape 433"/>
          <p:cNvSpPr txBox="1"/>
          <p:nvPr/>
        </p:nvSpPr>
        <p:spPr>
          <a:xfrm>
            <a:off x="2910539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2000</a:t>
            </a:r>
          </a:p>
        </p:txBody>
      </p:sp>
      <p:cxnSp>
        <p:nvCxnSpPr>
          <p:cNvPr id="434" name="Shape 434"/>
          <p:cNvCxnSpPr/>
          <p:nvPr/>
        </p:nvCxnSpPr>
        <p:spPr>
          <a:xfrm>
            <a:off x="3891498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35" name="Shape 435"/>
          <p:cNvSpPr txBox="1"/>
          <p:nvPr/>
        </p:nvSpPr>
        <p:spPr>
          <a:xfrm>
            <a:off x="3570937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2005</a:t>
            </a:r>
          </a:p>
        </p:txBody>
      </p:sp>
      <p:cxnSp>
        <p:nvCxnSpPr>
          <p:cNvPr id="436" name="Shape 436"/>
          <p:cNvCxnSpPr/>
          <p:nvPr/>
        </p:nvCxnSpPr>
        <p:spPr>
          <a:xfrm>
            <a:off x="4551896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37" name="Shape 437"/>
          <p:cNvSpPr txBox="1"/>
          <p:nvPr/>
        </p:nvSpPr>
        <p:spPr>
          <a:xfrm>
            <a:off x="4231337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2010</a:t>
            </a:r>
          </a:p>
        </p:txBody>
      </p:sp>
      <p:cxnSp>
        <p:nvCxnSpPr>
          <p:cNvPr id="438" name="Shape 438"/>
          <p:cNvCxnSpPr/>
          <p:nvPr/>
        </p:nvCxnSpPr>
        <p:spPr>
          <a:xfrm>
            <a:off x="5197355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39" name="Shape 439"/>
          <p:cNvSpPr txBox="1"/>
          <p:nvPr/>
        </p:nvSpPr>
        <p:spPr>
          <a:xfrm>
            <a:off x="4876794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2015</a:t>
            </a:r>
          </a:p>
        </p:txBody>
      </p:sp>
      <p:cxnSp>
        <p:nvCxnSpPr>
          <p:cNvPr id="440" name="Shape 440"/>
          <p:cNvCxnSpPr/>
          <p:nvPr/>
        </p:nvCxnSpPr>
        <p:spPr>
          <a:xfrm>
            <a:off x="5857753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41" name="Shape 441"/>
          <p:cNvSpPr txBox="1"/>
          <p:nvPr/>
        </p:nvSpPr>
        <p:spPr>
          <a:xfrm>
            <a:off x="5537194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</a:p>
        </p:txBody>
      </p:sp>
      <p:cxnSp>
        <p:nvCxnSpPr>
          <p:cNvPr id="442" name="Shape 442"/>
          <p:cNvCxnSpPr/>
          <p:nvPr/>
        </p:nvCxnSpPr>
        <p:spPr>
          <a:xfrm>
            <a:off x="6518153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43" name="Shape 443"/>
          <p:cNvSpPr txBox="1"/>
          <p:nvPr/>
        </p:nvSpPr>
        <p:spPr>
          <a:xfrm>
            <a:off x="6197592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2025</a:t>
            </a:r>
          </a:p>
        </p:txBody>
      </p:sp>
      <p:cxnSp>
        <p:nvCxnSpPr>
          <p:cNvPr id="444" name="Shape 444"/>
          <p:cNvCxnSpPr/>
          <p:nvPr/>
        </p:nvCxnSpPr>
        <p:spPr>
          <a:xfrm>
            <a:off x="7163610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45" name="Shape 445"/>
          <p:cNvSpPr txBox="1"/>
          <p:nvPr/>
        </p:nvSpPr>
        <p:spPr>
          <a:xfrm>
            <a:off x="6843050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2030</a:t>
            </a:r>
          </a:p>
        </p:txBody>
      </p:sp>
      <p:cxnSp>
        <p:nvCxnSpPr>
          <p:cNvPr id="446" name="Shape 446"/>
          <p:cNvCxnSpPr/>
          <p:nvPr/>
        </p:nvCxnSpPr>
        <p:spPr>
          <a:xfrm>
            <a:off x="7824010" y="1123377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47" name="Shape 447"/>
          <p:cNvSpPr txBox="1"/>
          <p:nvPr/>
        </p:nvSpPr>
        <p:spPr>
          <a:xfrm>
            <a:off x="7503450" y="887511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2035</a:t>
            </a:r>
          </a:p>
        </p:txBody>
      </p:sp>
      <p:cxnSp>
        <p:nvCxnSpPr>
          <p:cNvPr id="57" name="Shape 446"/>
          <p:cNvCxnSpPr/>
          <p:nvPr/>
        </p:nvCxnSpPr>
        <p:spPr>
          <a:xfrm>
            <a:off x="8430537" y="1122352"/>
            <a:ext cx="0" cy="3447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58" name="Shape 447"/>
          <p:cNvSpPr txBox="1"/>
          <p:nvPr/>
        </p:nvSpPr>
        <p:spPr>
          <a:xfrm>
            <a:off x="8109977" y="886486"/>
            <a:ext cx="641100" cy="16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6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2040</a:t>
            </a:r>
            <a:endParaRPr lang="en" sz="16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6000"/>
          </a:schemeClr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>
            <a:spLocks noGrp="1"/>
          </p:cNvSpPr>
          <p:nvPr>
            <p:ph type="title"/>
          </p:nvPr>
        </p:nvSpPr>
        <p:spPr>
          <a:xfrm>
            <a:off x="387775" y="194849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 smtClean="0">
                <a:solidFill>
                  <a:schemeClr val="accent5"/>
                </a:solidFill>
              </a:rPr>
              <a:t>Domains </a:t>
            </a:r>
            <a:r>
              <a:rPr lang="en" b="1" dirty="0">
                <a:solidFill>
                  <a:schemeClr val="accent5"/>
                </a:solidFill>
              </a:rPr>
              <a:t>covered by the FCC study:</a:t>
            </a:r>
          </a:p>
        </p:txBody>
      </p:sp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387900" y="1332300"/>
            <a:ext cx="1969200" cy="352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- Designs for future colliders.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- Tunnel Infrastructure in Geneva area. 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- Technologies pushed in dedicated R&amp;D programs.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- Discovery areas.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- Design of new detectors.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- Overall cost models. 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  </a:t>
            </a:r>
          </a:p>
        </p:txBody>
      </p:sp>
      <p:pic>
        <p:nvPicPr>
          <p:cNvPr id="359" name="Shape 3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6366" y="1332299"/>
            <a:ext cx="1631100" cy="15903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360" name="Shape 3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74162" y="1330175"/>
            <a:ext cx="1599000" cy="15903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361" name="Shape 3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66800" y="1332125"/>
            <a:ext cx="1689300" cy="15882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362" name="Shape 3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54350" y="3371825"/>
            <a:ext cx="1631100" cy="16392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363" name="Shape 36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781600" y="3368825"/>
            <a:ext cx="1631100" cy="16443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364" name="Shape 3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124875" y="3368825"/>
            <a:ext cx="1631100" cy="15936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220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I Week 2012_Keynote template 2">
  <a:themeElements>
    <a:clrScheme name="NIWeek 2012">
      <a:dk1>
        <a:srgbClr val="092A55"/>
      </a:dk1>
      <a:lt1>
        <a:srgbClr val="F0F0F0"/>
      </a:lt1>
      <a:dk2>
        <a:srgbClr val="0067A3"/>
      </a:dk2>
      <a:lt2>
        <a:srgbClr val="FAF032"/>
      </a:lt2>
      <a:accent1>
        <a:srgbClr val="32AEBB"/>
      </a:accent1>
      <a:accent2>
        <a:srgbClr val="8AB442"/>
      </a:accent2>
      <a:accent3>
        <a:srgbClr val="E0A92C"/>
      </a:accent3>
      <a:accent4>
        <a:srgbClr val="CB6244"/>
      </a:accent4>
      <a:accent5>
        <a:srgbClr val="2C578E"/>
      </a:accent5>
      <a:accent6>
        <a:srgbClr val="A26B2D"/>
      </a:accent6>
      <a:hlink>
        <a:srgbClr val="8E5287"/>
      </a:hlink>
      <a:folHlink>
        <a:srgbClr val="5C335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I Week 2012_Keynote template 2">
  <a:themeElements>
    <a:clrScheme name="NIWeek 2012">
      <a:dk1>
        <a:srgbClr val="092A55"/>
      </a:dk1>
      <a:lt1>
        <a:srgbClr val="F0F0F0"/>
      </a:lt1>
      <a:dk2>
        <a:srgbClr val="0067A3"/>
      </a:dk2>
      <a:lt2>
        <a:srgbClr val="FAF032"/>
      </a:lt2>
      <a:accent1>
        <a:srgbClr val="32AEBB"/>
      </a:accent1>
      <a:accent2>
        <a:srgbClr val="8AB442"/>
      </a:accent2>
      <a:accent3>
        <a:srgbClr val="E0A92C"/>
      </a:accent3>
      <a:accent4>
        <a:srgbClr val="CB6244"/>
      </a:accent4>
      <a:accent5>
        <a:srgbClr val="2C578E"/>
      </a:accent5>
      <a:accent6>
        <a:srgbClr val="A26B2D"/>
      </a:accent6>
      <a:hlink>
        <a:srgbClr val="8E5287"/>
      </a:hlink>
      <a:folHlink>
        <a:srgbClr val="5C335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2416</TotalTime>
  <Words>1364</Words>
  <Application>Microsoft Office PowerPoint</Application>
  <PresentationFormat>On-screen Show (16:9)</PresentationFormat>
  <Paragraphs>242</Paragraphs>
  <Slides>26</Slides>
  <Notes>22</Notes>
  <HiddenSlides>2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9" baseType="lpstr">
      <vt:lpstr>Arial</vt:lpstr>
      <vt:lpstr>Calibri</vt:lpstr>
      <vt:lpstr>Cambria</vt:lpstr>
      <vt:lpstr>Cambria Math</vt:lpstr>
      <vt:lpstr>Open Sans Light</vt:lpstr>
      <vt:lpstr>Roboto</vt:lpstr>
      <vt:lpstr>Roboto Slab</vt:lpstr>
      <vt:lpstr>Symbol</vt:lpstr>
      <vt:lpstr>Tahoma</vt:lpstr>
      <vt:lpstr>Wingdings</vt:lpstr>
      <vt:lpstr>marina</vt:lpstr>
      <vt:lpstr>NI Week 2012_Keynote template 2</vt:lpstr>
      <vt:lpstr>NI Week 2012_Keynote template 2</vt:lpstr>
      <vt:lpstr>Future Circular Collider</vt:lpstr>
      <vt:lpstr>Discoveries by colliders</vt:lpstr>
      <vt:lpstr>Still many open questions</vt:lpstr>
      <vt:lpstr>The exploration continues</vt:lpstr>
      <vt:lpstr>Global vision for the future of particle physics</vt:lpstr>
      <vt:lpstr>Expanding our Horizons Future Circular Collider Study</vt:lpstr>
      <vt:lpstr>  </vt:lpstr>
      <vt:lpstr>PowerPoint Presentation</vt:lpstr>
      <vt:lpstr>Domains covered by the FCC study:</vt:lpstr>
      <vt:lpstr>Geology and Civil Engineering studies  Implementation of the 100 km tunnel</vt:lpstr>
      <vt:lpstr>PowerPoint Presentation</vt:lpstr>
      <vt:lpstr>PowerPoint Presentation</vt:lpstr>
      <vt:lpstr>FCC high-field magnets</vt:lpstr>
      <vt:lpstr>PowerPoint Presentation</vt:lpstr>
      <vt:lpstr>Time indicator superconducting magnets LHC magnets – from concept to series production</vt:lpstr>
      <vt:lpstr>Push Novel Technologies</vt:lpstr>
      <vt:lpstr>Lepton collider prototype magnets</vt:lpstr>
      <vt:lpstr>Radiofrequency system prototyping</vt:lpstr>
      <vt:lpstr>Approx. 1400 firms located in 30 countries have collaborated with CERN for the LHC project during 1995-2008</vt:lpstr>
      <vt:lpstr>FCC international collaboration status</vt:lpstr>
      <vt:lpstr>PowerPoint Presentation</vt:lpstr>
      <vt:lpstr>PowerPoint Presentation</vt:lpstr>
      <vt:lpstr>FCC conceptual design report &amp; documentation </vt:lpstr>
      <vt:lpstr>FCC integrated project – technical timeline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Circular Collider</dc:title>
  <dc:creator>Michael Benedikt</dc:creator>
  <cp:lastModifiedBy>Michael Benedikt</cp:lastModifiedBy>
  <cp:revision>41</cp:revision>
  <dcterms:modified xsi:type="dcterms:W3CDTF">2019-05-28T06:41:26Z</dcterms:modified>
</cp:coreProperties>
</file>