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  <p:embeddedFont>
      <p:font typeface="Comfortaa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4A0A4DFD-0A12-46FF-B21B-7887E6A21A3E}">
  <a:tblStyle styleId="{4A0A4DFD-0A12-46FF-B21B-7887E6A21A3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Comfortaa-bold.fntdata"/><Relationship Id="rId14" Type="http://schemas.openxmlformats.org/officeDocument/2006/relationships/font" Target="fonts/Comfortaa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59258da7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59258da7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59258da7f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59258da7f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59258da7f1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59258da7f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socialthinking.com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EXTRA SLIDES - BEHAVIOURAL ISSUES</a:t>
            </a:r>
            <a:endParaRPr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229875"/>
            <a:ext cx="8520600" cy="35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br>
              <a:rPr lang="en-GB"/>
            </a:br>
            <a:r>
              <a:rPr lang="en-GB">
                <a:latin typeface="Comfortaa"/>
                <a:ea typeface="Comfortaa"/>
                <a:cs typeface="Comfortaa"/>
                <a:sym typeface="Comfortaa"/>
              </a:rPr>
              <a:t>You will find what we discussed in the following slides.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/>
          <p:nvPr/>
        </p:nvSpPr>
        <p:spPr>
          <a:xfrm rot="5063916">
            <a:off x="3593077" y="789250"/>
            <a:ext cx="1957849" cy="39028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EFEFE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2834925" y="2037900"/>
            <a:ext cx="3351300" cy="12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-GB" sz="1800"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rPr>
              <a:t>How can we deal with repetitive behavioural problems ?</a:t>
            </a:r>
            <a:br>
              <a:rPr lang="en-GB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(Question from a Teacher from Buthan)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59" name="Google Shape;59;p13"/>
          <p:cNvCxnSpPr/>
          <p:nvPr/>
        </p:nvCxnSpPr>
        <p:spPr>
          <a:xfrm>
            <a:off x="311700" y="941600"/>
            <a:ext cx="6889200" cy="29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EXTRA SLIDES - </a:t>
            </a:r>
            <a:r>
              <a:rPr lang="en-GB"/>
              <a:t>BEHAVIOURAL ISSUES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159300" y="1001275"/>
            <a:ext cx="8832300" cy="405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400">
                <a:latin typeface="Comfortaa"/>
                <a:ea typeface="Comfortaa"/>
                <a:cs typeface="Comfortaa"/>
                <a:sym typeface="Comfortaa"/>
              </a:rPr>
            </a:br>
            <a:r>
              <a:rPr lang="en-GB" sz="1400">
                <a:latin typeface="Comfortaa"/>
                <a:ea typeface="Comfortaa"/>
                <a:cs typeface="Comfortaa"/>
                <a:sym typeface="Comfortaa"/>
              </a:rPr>
              <a:t>From the book, </a:t>
            </a:r>
            <a:r>
              <a:rPr i="1" lang="en-GB" sz="1400">
                <a:latin typeface="Comfortaa"/>
                <a:ea typeface="Comfortaa"/>
                <a:cs typeface="Comfortaa"/>
                <a:sym typeface="Comfortaa"/>
              </a:rPr>
              <a:t>Social Behavior Mapping : Connecting Behavior, Emotions and Consequences Across the Day</a:t>
            </a:r>
            <a:r>
              <a:rPr lang="en-GB" sz="1400">
                <a:latin typeface="Comfortaa"/>
                <a:ea typeface="Comfortaa"/>
                <a:cs typeface="Comfortaa"/>
                <a:sym typeface="Comfortaa"/>
              </a:rPr>
              <a:t> by Michelle Garcia Winner. </a:t>
            </a:r>
            <a:r>
              <a:rPr lang="en-GB" sz="1400" u="sng">
                <a:solidFill>
                  <a:schemeClr val="hlink"/>
                </a:solidFill>
                <a:latin typeface="Comfortaa"/>
                <a:ea typeface="Comfortaa"/>
                <a:cs typeface="Comfortaa"/>
                <a:sym typeface="Comfortaa"/>
                <a:hlinkClick r:id="rId3"/>
              </a:rPr>
              <a:t>www.socialthinking.com</a:t>
            </a:r>
            <a:endParaRPr sz="14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-GB" u="sng">
                <a:latin typeface="Comfortaa"/>
                <a:ea typeface="Comfortaa"/>
                <a:cs typeface="Comfortaa"/>
                <a:sym typeface="Comfortaa"/>
              </a:rPr>
              <a:t>Have a conversation with your student...</a:t>
            </a:r>
            <a:endParaRPr b="1" u="sng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Comfortaa"/>
              <a:buAutoNum type="arabicParenR"/>
            </a:pPr>
            <a:r>
              <a:rPr lang="en-GB">
                <a:latin typeface="Comfortaa"/>
                <a:ea typeface="Comfortaa"/>
                <a:cs typeface="Comfortaa"/>
                <a:sym typeface="Comfortaa"/>
              </a:rPr>
              <a:t>Explicit the situation (ex : waiting for a class to start or taking notes in class…)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AutoNum type="arabicParenR"/>
            </a:pPr>
            <a:r>
              <a:rPr lang="en-GB"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br>
              <a:rPr lang="en-GB">
                <a:latin typeface="Comfortaa"/>
                <a:ea typeface="Comfortaa"/>
                <a:cs typeface="Comfortaa"/>
                <a:sym typeface="Comfortaa"/>
              </a:rPr>
            </a:br>
            <a:r>
              <a:rPr lang="en-GB">
                <a:latin typeface="Comfortaa"/>
                <a:ea typeface="Comfortaa"/>
                <a:cs typeface="Comfortaa"/>
                <a:sym typeface="Comfortaa"/>
              </a:rPr>
              <a:t>3) Do the same table for “Unexpected behaviors you produce”</a:t>
            </a:r>
            <a:endParaRPr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br>
              <a:rPr lang="en-GB" sz="1600"/>
            </a:b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837825" y="3294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{4A0A4DFD-0A12-46FF-B21B-7887E6A21A3E}</a:tableStyleId>
              </a:tblPr>
              <a:tblGrid>
                <a:gridCol w="1998625"/>
                <a:gridCol w="1998625"/>
                <a:gridCol w="1998625"/>
                <a:gridCol w="1998625"/>
              </a:tblGrid>
              <a:tr h="507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/>
                        <a:t>Expected behaviors you produce</a:t>
                      </a:r>
                      <a:endParaRPr b="1" sz="1500"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/>
                        <a:t>How they make others feel</a:t>
                      </a:r>
                      <a:endParaRPr b="1" sz="1500"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/>
                        <a:t>Consequences you experience</a:t>
                      </a:r>
                      <a:endParaRPr b="1" sz="1500"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500"/>
                        <a:t>How you feel about yourself</a:t>
                      </a:r>
                      <a:endParaRPr b="1" sz="1500"/>
                    </a:p>
                  </a:txBody>
                  <a:tcPr marT="91425" marB="91425" marR="91425" marL="91425">
                    <a:solidFill>
                      <a:srgbClr val="CFE2F3"/>
                    </a:solidFill>
                  </a:tcPr>
                </a:tc>
              </a:tr>
              <a:tr h="3138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68" name="Google Shape;68;p14"/>
          <p:cNvCxnSpPr/>
          <p:nvPr/>
        </p:nvCxnSpPr>
        <p:spPr>
          <a:xfrm>
            <a:off x="311700" y="941600"/>
            <a:ext cx="6889200" cy="29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EXTRA SLIDES - BEHAVIOURAL ISSUES</a:t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13048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4) After this conversation, you can also make a contract with your student. The contract should have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an explanation of the issue (why is that an unexpected behaviour?)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the new goals/resolutions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the consequences if the contract is not respected.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If all parts agree, they will sign the contract (student(s), teacher(s), parents)</a:t>
            </a:r>
            <a:endParaRPr/>
          </a:p>
        </p:txBody>
      </p:sp>
      <p:sp>
        <p:nvSpPr>
          <p:cNvPr id="75" name="Google Shape;7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6" name="Google Shape;76;p15"/>
          <p:cNvCxnSpPr/>
          <p:nvPr/>
        </p:nvCxnSpPr>
        <p:spPr>
          <a:xfrm>
            <a:off x="311700" y="941600"/>
            <a:ext cx="6889200" cy="29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