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278" r:id="rId4"/>
  </p:sldMasterIdLst>
  <p:notesMasterIdLst>
    <p:notesMasterId r:id="rId35"/>
  </p:notesMasterIdLst>
  <p:handoutMasterIdLst>
    <p:handoutMasterId r:id="rId36"/>
  </p:handoutMasterIdLst>
  <p:sldIdLst>
    <p:sldId id="332" r:id="rId5"/>
    <p:sldId id="343" r:id="rId6"/>
    <p:sldId id="344" r:id="rId7"/>
    <p:sldId id="345" r:id="rId8"/>
    <p:sldId id="346" r:id="rId9"/>
    <p:sldId id="348" r:id="rId10"/>
    <p:sldId id="350" r:id="rId11"/>
    <p:sldId id="363" r:id="rId12"/>
    <p:sldId id="351" r:id="rId13"/>
    <p:sldId id="352" r:id="rId14"/>
    <p:sldId id="353" r:id="rId15"/>
    <p:sldId id="365" r:id="rId16"/>
    <p:sldId id="354" r:id="rId17"/>
    <p:sldId id="355" r:id="rId18"/>
    <p:sldId id="356" r:id="rId19"/>
    <p:sldId id="357" r:id="rId20"/>
    <p:sldId id="358" r:id="rId21"/>
    <p:sldId id="359" r:id="rId22"/>
    <p:sldId id="360" r:id="rId23"/>
    <p:sldId id="361" r:id="rId24"/>
    <p:sldId id="362" r:id="rId25"/>
    <p:sldId id="364" r:id="rId26"/>
    <p:sldId id="335" r:id="rId27"/>
    <p:sldId id="339" r:id="rId28"/>
    <p:sldId id="366" r:id="rId29"/>
    <p:sldId id="341" r:id="rId30"/>
    <p:sldId id="342" r:id="rId31"/>
    <p:sldId id="338" r:id="rId32"/>
    <p:sldId id="340" r:id="rId33"/>
    <p:sldId id="337" r:id="rId34"/>
  </p:sldIdLst>
  <p:sldSz cx="10080625" cy="7559675"/>
  <p:notesSz cx="9926638" cy="6797675"/>
  <p:defaultTextStyle>
    <a:defPPr>
      <a:defRPr lang="en-US"/>
    </a:defPPr>
    <a:lvl1pPr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bg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bg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bg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bg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9696"/>
    <a:srgbClr val="FFFFCC"/>
    <a:srgbClr val="1067EA"/>
    <a:srgbClr val="139BFB"/>
    <a:srgbClr val="808080"/>
    <a:srgbClr val="0068A6"/>
    <a:srgbClr val="98C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541" autoAdjust="0"/>
  </p:normalViewPr>
  <p:slideViewPr>
    <p:cSldViewPr>
      <p:cViewPr varScale="1">
        <p:scale>
          <a:sx n="62" d="100"/>
          <a:sy n="62" d="100"/>
        </p:scale>
        <p:origin x="876" y="84"/>
      </p:cViewPr>
      <p:guideLst>
        <p:guide orient="horz" pos="2381"/>
        <p:guide pos="3175"/>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03" d="100"/>
          <a:sy n="103" d="100"/>
        </p:scale>
        <p:origin x="2274"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302280" cy="339741"/>
          </a:xfrm>
          <a:prstGeom prst="rect">
            <a:avLst/>
          </a:prstGeom>
        </p:spPr>
        <p:txBody>
          <a:bodyPr vert="horz" lIns="83786" tIns="41893" rIns="83786" bIns="41893" rtlCol="0"/>
          <a:lstStyle>
            <a:lvl1pPr algn="l" defTabSz="411617" eaLnBrk="1">
              <a:lnSpc>
                <a:spcPct val="93000"/>
              </a:lnSpc>
              <a:buClr>
                <a:srgbClr val="000000"/>
              </a:buClr>
              <a:buSzPct val="100000"/>
              <a:buFont typeface="Times New Roman" charset="0"/>
              <a:buNone/>
              <a:defRPr sz="1100">
                <a:latin typeface="Arial" charset="0"/>
                <a:ea typeface="ＭＳ Ｐゴシック" charset="0"/>
                <a:cs typeface="ＭＳ Ｐゴシック" charset="0"/>
              </a:defRPr>
            </a:lvl1pPr>
          </a:lstStyle>
          <a:p>
            <a:pPr>
              <a:defRPr/>
            </a:pPr>
            <a:endParaRPr lang="it-IT"/>
          </a:p>
        </p:txBody>
      </p:sp>
      <p:sp>
        <p:nvSpPr>
          <p:cNvPr id="3" name="Segnaposto data 2"/>
          <p:cNvSpPr>
            <a:spLocks noGrp="1"/>
          </p:cNvSpPr>
          <p:nvPr>
            <p:ph type="dt" sz="quarter" idx="1"/>
          </p:nvPr>
        </p:nvSpPr>
        <p:spPr>
          <a:xfrm>
            <a:off x="5621410" y="0"/>
            <a:ext cx="4303754" cy="339741"/>
          </a:xfrm>
          <a:prstGeom prst="rect">
            <a:avLst/>
          </a:prstGeom>
        </p:spPr>
        <p:txBody>
          <a:bodyPr vert="horz" wrap="square" lIns="83786" tIns="41893" rIns="83786" bIns="41893"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fld id="{22BC0B9A-6933-4F3F-8E52-2AA9BF11D1B0}" type="datetimeFigureOut">
              <a:rPr lang="it-IT" altLang="it-IT"/>
              <a:pPr>
                <a:defRPr/>
              </a:pPr>
              <a:t>04/03/2019</a:t>
            </a:fld>
            <a:endParaRPr lang="it-IT" altLang="it-IT"/>
          </a:p>
        </p:txBody>
      </p:sp>
      <p:sp>
        <p:nvSpPr>
          <p:cNvPr id="5" name="Segnaposto numero diapositiva 4"/>
          <p:cNvSpPr>
            <a:spLocks noGrp="1"/>
          </p:cNvSpPr>
          <p:nvPr>
            <p:ph type="sldNum" sz="quarter" idx="3"/>
          </p:nvPr>
        </p:nvSpPr>
        <p:spPr>
          <a:xfrm>
            <a:off x="5621410" y="6456507"/>
            <a:ext cx="4303754" cy="339741"/>
          </a:xfrm>
          <a:prstGeom prst="rect">
            <a:avLst/>
          </a:prstGeom>
        </p:spPr>
        <p:txBody>
          <a:bodyPr vert="horz" wrap="square" lIns="83786" tIns="41893" rIns="83786" bIns="41893" numCol="1" anchor="b" anchorCtr="0" compatLnSpc="1">
            <a:prstTxWarp prst="textNoShape">
              <a:avLst/>
            </a:prstTxWarp>
          </a:bodyPr>
          <a:lstStyle>
            <a:lvl1pPr algn="r" eaLnBrk="1">
              <a:lnSpc>
                <a:spcPct val="93000"/>
              </a:lnSpc>
              <a:buClr>
                <a:srgbClr val="000000"/>
              </a:buClr>
              <a:buSzPct val="100000"/>
              <a:buFont typeface="Times New Roman" pitchFamily="18" charset="0"/>
              <a:buNone/>
              <a:defRPr sz="1100"/>
            </a:lvl1pPr>
          </a:lstStyle>
          <a:p>
            <a:fld id="{6AE28C17-E6F0-4057-8387-BD26770D1F5D}" type="slidenum">
              <a:rPr lang="it-IT" altLang="it-IT"/>
              <a:pPr/>
              <a:t>‹#›</a:t>
            </a:fld>
            <a:endParaRPr lang="it-IT" altLang="it-IT"/>
          </a:p>
        </p:txBody>
      </p:sp>
      <p:sp>
        <p:nvSpPr>
          <p:cNvPr id="6" name="Segnaposto piè di pagina 5"/>
          <p:cNvSpPr>
            <a:spLocks noGrp="1"/>
          </p:cNvSpPr>
          <p:nvPr>
            <p:ph type="ftr" sz="quarter" idx="2"/>
          </p:nvPr>
        </p:nvSpPr>
        <p:spPr>
          <a:xfrm>
            <a:off x="1" y="6456507"/>
            <a:ext cx="4302280" cy="341168"/>
          </a:xfrm>
          <a:prstGeom prst="rect">
            <a:avLst/>
          </a:prstGeom>
        </p:spPr>
        <p:txBody>
          <a:bodyPr vert="horz" lIns="83786" tIns="41893" rIns="83786" bIns="41893" rtlCol="0" anchor="b"/>
          <a:lstStyle>
            <a:lvl1pPr algn="l"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endParaRPr lang="it-IT"/>
          </a:p>
        </p:txBody>
      </p:sp>
    </p:spTree>
    <p:extLst>
      <p:ext uri="{BB962C8B-B14F-4D97-AF65-F5344CB8AC3E}">
        <p14:creationId xmlns:p14="http://schemas.microsoft.com/office/powerpoint/2010/main" val="27397985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9926638" cy="6797675"/>
          </a:xfrm>
          <a:prstGeom prst="roundRect">
            <a:avLst>
              <a:gd name="adj" fmla="val 19"/>
            </a:avLst>
          </a:prstGeom>
          <a:solidFill>
            <a:srgbClr val="FFFFFF"/>
          </a:solidFill>
          <a:ln w="9525">
            <a:noFill/>
            <a:round/>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3" name="Rectangle 2"/>
          <p:cNvSpPr>
            <a:spLocks noGrp="1" noRot="1" noChangeAspect="1" noChangeArrowheads="1"/>
          </p:cNvSpPr>
          <p:nvPr>
            <p:ph type="sldImg"/>
          </p:nvPr>
        </p:nvSpPr>
        <p:spPr bwMode="auto">
          <a:xfrm>
            <a:off x="3262313" y="517525"/>
            <a:ext cx="3395662" cy="2546350"/>
          </a:xfrm>
          <a:prstGeom prst="rect">
            <a:avLst/>
          </a:prstGeom>
          <a:noFill/>
          <a:ln w="9525">
            <a:noFill/>
            <a:miter lim="800000"/>
            <a:headEnd/>
            <a:tailEnd/>
          </a:ln>
        </p:spPr>
      </p:sp>
      <p:sp>
        <p:nvSpPr>
          <p:cNvPr id="3075" name="Rectangle 3"/>
          <p:cNvSpPr>
            <a:spLocks noGrp="1" noChangeArrowheads="1"/>
          </p:cNvSpPr>
          <p:nvPr>
            <p:ph type="body"/>
          </p:nvPr>
        </p:nvSpPr>
        <p:spPr bwMode="auto">
          <a:xfrm>
            <a:off x="991928" y="3228967"/>
            <a:ext cx="7938362" cy="3057669"/>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p>
            <a:pPr lvl="0"/>
            <a:endParaRPr lang="en-US" noProof="0"/>
          </a:p>
        </p:txBody>
      </p:sp>
      <p:sp>
        <p:nvSpPr>
          <p:cNvPr id="10245" name="Text Box 4"/>
          <p:cNvSpPr txBox="1">
            <a:spLocks noChangeArrowheads="1"/>
          </p:cNvSpPr>
          <p:nvPr/>
        </p:nvSpPr>
        <p:spPr bwMode="auto">
          <a:xfrm>
            <a:off x="0"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6" name="Text Box 5"/>
          <p:cNvSpPr txBox="1">
            <a:spLocks noChangeArrowheads="1"/>
          </p:cNvSpPr>
          <p:nvPr/>
        </p:nvSpPr>
        <p:spPr bwMode="auto">
          <a:xfrm>
            <a:off x="5618462"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7" name="Text Box 6"/>
          <p:cNvSpPr txBox="1">
            <a:spLocks noChangeArrowheads="1"/>
          </p:cNvSpPr>
          <p:nvPr/>
        </p:nvSpPr>
        <p:spPr bwMode="auto">
          <a:xfrm>
            <a:off x="0" y="6457934"/>
            <a:ext cx="4306702" cy="338314"/>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3079" name="Rectangle 7"/>
          <p:cNvSpPr>
            <a:spLocks noGrp="1" noChangeArrowheads="1"/>
          </p:cNvSpPr>
          <p:nvPr>
            <p:ph type="sldNum"/>
          </p:nvPr>
        </p:nvSpPr>
        <p:spPr bwMode="auto">
          <a:xfrm>
            <a:off x="5618462" y="6457934"/>
            <a:ext cx="4303754" cy="338314"/>
          </a:xfrm>
          <a:prstGeom prst="rect">
            <a:avLst/>
          </a:prstGeom>
          <a:noFill/>
          <a:ln>
            <a:noFill/>
          </a:ln>
          <a:effectLst/>
          <a:extLst>
            <a:ext uri="{FAA26D3D-D897-4be2-8F04-BA451C77F1D7}"/>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10205" algn="l"/>
                <a:tab pos="821864" algn="l"/>
                <a:tab pos="1233523" algn="l"/>
                <a:tab pos="1645183" algn="l"/>
                <a:tab pos="2056842" algn="l"/>
                <a:tab pos="2468501" algn="l"/>
                <a:tab pos="2880160" algn="l"/>
                <a:tab pos="3291820" algn="l"/>
                <a:tab pos="3703478" algn="l"/>
                <a:tab pos="4115138" algn="l"/>
                <a:tab pos="4526797" algn="l"/>
                <a:tab pos="4938457" algn="l"/>
                <a:tab pos="5350115" algn="l"/>
                <a:tab pos="5761775" algn="l"/>
                <a:tab pos="6173434" algn="l"/>
                <a:tab pos="6585093" algn="l"/>
                <a:tab pos="6996752" algn="l"/>
                <a:tab pos="7408412" algn="l"/>
                <a:tab pos="7820071" algn="l"/>
                <a:tab pos="8231730" algn="l"/>
              </a:tabLst>
              <a:defRPr sz="1300">
                <a:solidFill>
                  <a:srgbClr val="000000"/>
                </a:solidFill>
                <a:latin typeface="Times New Roman" pitchFamily="18" charset="0"/>
              </a:defRPr>
            </a:lvl1pPr>
          </a:lstStyle>
          <a:p>
            <a:fld id="{FC308DA7-30D7-4D01-B43B-62A66D37BBD3}" type="slidenum">
              <a:rPr lang="it-IT" altLang="it-IT"/>
              <a:pPr/>
              <a:t>‹#›</a:t>
            </a:fld>
            <a:endParaRPr lang="it-IT" altLang="it-IT"/>
          </a:p>
        </p:txBody>
      </p:sp>
    </p:spTree>
    <p:extLst>
      <p:ext uri="{BB962C8B-B14F-4D97-AF65-F5344CB8AC3E}">
        <p14:creationId xmlns:p14="http://schemas.microsoft.com/office/powerpoint/2010/main" val="2412606496"/>
      </p:ext>
    </p:extLst>
  </p:cSld>
  <p:clrMap bg1="lt1" tx1="dk1" bg2="lt2" tx2="dk2" accent1="accent1" accent2="accent2" accent3="accent3" accent4="accent4" accent5="accent5" accent6="accent6" hlink="hlink" folHlink="folHlink"/>
  <p:hf hdr="0" ftr="0" dt="0"/>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5pPr>
    <a:lvl6pPr marL="2285763" algn="l" defTabSz="457152" rtl="0" eaLnBrk="1" latinLnBrk="0" hangingPunct="1">
      <a:defRPr sz="1200" kern="1200">
        <a:solidFill>
          <a:schemeClr val="tx1"/>
        </a:solidFill>
        <a:latin typeface="+mn-lt"/>
        <a:ea typeface="+mn-ea"/>
        <a:cs typeface="+mn-cs"/>
      </a:defRPr>
    </a:lvl6pPr>
    <a:lvl7pPr marL="2742916" algn="l" defTabSz="457152" rtl="0" eaLnBrk="1" latinLnBrk="0" hangingPunct="1">
      <a:defRPr sz="1200" kern="1200">
        <a:solidFill>
          <a:schemeClr val="tx1"/>
        </a:solidFill>
        <a:latin typeface="+mn-lt"/>
        <a:ea typeface="+mn-ea"/>
        <a:cs typeface="+mn-cs"/>
      </a:defRPr>
    </a:lvl7pPr>
    <a:lvl8pPr marL="3200068" algn="l" defTabSz="457152" rtl="0" eaLnBrk="1" latinLnBrk="0" hangingPunct="1">
      <a:defRPr sz="1200" kern="1200">
        <a:solidFill>
          <a:schemeClr val="tx1"/>
        </a:solidFill>
        <a:latin typeface="+mn-lt"/>
        <a:ea typeface="+mn-ea"/>
        <a:cs typeface="+mn-cs"/>
      </a:defRPr>
    </a:lvl8pPr>
    <a:lvl9pPr marL="3657221" algn="l" defTabSz="457152"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jpe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jpe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jpe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jpe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png"/><Relationship Id="rId22" Type="http://schemas.openxmlformats.org/officeDocument/2006/relationships/image" Target="../media/image2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spTree>
      <p:nvGrpSpPr>
        <p:cNvPr id="1" name=""/>
        <p:cNvGrpSpPr/>
        <p:nvPr/>
      </p:nvGrpSpPr>
      <p:grpSpPr>
        <a:xfrm>
          <a:off x="0" y="0"/>
          <a:ext cx="0" cy="0"/>
          <a:chOff x="0" y="0"/>
          <a:chExt cx="0" cy="0"/>
        </a:xfrm>
      </p:grpSpPr>
      <p:sp>
        <p:nvSpPr>
          <p:cNvPr id="3" name="Slide Number Placeholder 2"/>
          <p:cNvSpPr>
            <a:spLocks noGrp="1"/>
          </p:cNvSpPr>
          <p:nvPr>
            <p:ph type="sldNum" idx="10"/>
          </p:nvPr>
        </p:nvSpPr>
        <p:spPr>
          <a:xfrm>
            <a:off x="9728976" y="7277212"/>
            <a:ext cx="212725" cy="230188"/>
          </a:xfrm>
        </p:spPr>
        <p:txBody>
          <a:bodyPr/>
          <a:lstStyle/>
          <a:p>
            <a:fld id="{C06E2D52-1345-4064-8429-3109916CEEE1}" type="slidenum">
              <a:rPr lang="it-IT" altLang="it-IT" smtClean="0"/>
              <a:pPr/>
              <a:t>‹#›</a:t>
            </a:fld>
            <a:endParaRPr lang="it-IT" altLang="it-IT" dirty="0"/>
          </a:p>
        </p:txBody>
      </p:sp>
      <p:sp>
        <p:nvSpPr>
          <p:cNvPr id="5" name="Text Placeholder 13"/>
          <p:cNvSpPr>
            <a:spLocks noGrp="1"/>
          </p:cNvSpPr>
          <p:nvPr>
            <p:ph type="body" sz="quarter" idx="12" hasCustomPrompt="1"/>
          </p:nvPr>
        </p:nvSpPr>
        <p:spPr>
          <a:xfrm>
            <a:off x="431800" y="2034877"/>
            <a:ext cx="6480175" cy="488057"/>
          </a:xfrm>
          <a:prstGeom prst="rect">
            <a:avLst/>
          </a:prstGeom>
        </p:spPr>
        <p:txBody>
          <a:bodyPr/>
          <a:lstStyle>
            <a:lvl1pPr algn="l">
              <a:defRPr sz="2400"/>
            </a:lvl1pPr>
          </a:lstStyle>
          <a:p>
            <a:pPr lvl="0"/>
            <a:r>
              <a:rPr lang="en-US" smtClean="0"/>
              <a:t>Click to add subtitle</a:t>
            </a:r>
          </a:p>
        </p:txBody>
      </p:sp>
      <p:sp>
        <p:nvSpPr>
          <p:cNvPr id="6" name="Titolo 1">
            <a:extLst>
              <a:ext uri="{FF2B5EF4-FFF2-40B4-BE49-F238E27FC236}">
                <a16:creationId xmlns:a16="http://schemas.microsoft.com/office/drawing/2014/main" id="{870AA46E-AA69-4471-994D-0EED57F7BB5C}"/>
              </a:ext>
            </a:extLst>
          </p:cNvPr>
          <p:cNvSpPr>
            <a:spLocks noGrp="1"/>
          </p:cNvSpPr>
          <p:nvPr>
            <p:ph type="title"/>
          </p:nvPr>
        </p:nvSpPr>
        <p:spPr>
          <a:xfrm>
            <a:off x="437133" y="1275556"/>
            <a:ext cx="6480720" cy="720081"/>
          </a:xfrm>
          <a:prstGeom prst="rect">
            <a:avLst/>
          </a:prstGeom>
        </p:spPr>
        <p:txBody>
          <a:bodyPr lIns="90000" anchor="ctr"/>
          <a:lstStyle>
            <a:lvl1pPr algn="l">
              <a:lnSpc>
                <a:spcPct val="100000"/>
              </a:lnSpc>
              <a:defRPr sz="4000">
                <a:solidFill>
                  <a:srgbClr val="C00000"/>
                </a:solidFill>
              </a:defRPr>
            </a:lvl1pPr>
          </a:lstStyle>
          <a:p>
            <a:endParaRPr lang="it-IT" dirty="0"/>
          </a:p>
        </p:txBody>
      </p:sp>
      <p:sp>
        <p:nvSpPr>
          <p:cNvPr id="7" name="Picture Placeholder 5"/>
          <p:cNvSpPr>
            <a:spLocks noGrp="1"/>
          </p:cNvSpPr>
          <p:nvPr>
            <p:ph type="pic" sz="quarter" idx="13"/>
          </p:nvPr>
        </p:nvSpPr>
        <p:spPr>
          <a:xfrm>
            <a:off x="431800" y="2594942"/>
            <a:ext cx="9216777" cy="3564210"/>
          </a:xfrm>
          <a:prstGeom prst="rect">
            <a:avLst/>
          </a:prstGeom>
        </p:spPr>
        <p:txBody>
          <a:bodyPr/>
          <a:lstStyle/>
          <a:p>
            <a:endParaRPr lang="de-DE"/>
          </a:p>
        </p:txBody>
      </p:sp>
      <p:sp>
        <p:nvSpPr>
          <p:cNvPr id="8" name="Text Placeholder 19"/>
          <p:cNvSpPr>
            <a:spLocks noGrp="1"/>
          </p:cNvSpPr>
          <p:nvPr>
            <p:ph type="body" sz="quarter" idx="14" hasCustomPrompt="1"/>
          </p:nvPr>
        </p:nvSpPr>
        <p:spPr>
          <a:xfrm>
            <a:off x="3312120" y="6226199"/>
            <a:ext cx="6336258" cy="431501"/>
          </a:xfrm>
          <a:prstGeom prst="rect">
            <a:avLst/>
          </a:prstGeom>
        </p:spPr>
        <p:txBody>
          <a:bodyPr lIns="36000" rIns="36000"/>
          <a:lstStyle>
            <a:lvl1pPr algn="r">
              <a:defRPr sz="2400"/>
            </a:lvl1pPr>
          </a:lstStyle>
          <a:p>
            <a:pPr lvl="0"/>
            <a:r>
              <a:rPr lang="en-US" smtClean="0"/>
              <a:t>Click to add presenter names</a:t>
            </a:r>
          </a:p>
        </p:txBody>
      </p:sp>
      <p:sp>
        <p:nvSpPr>
          <p:cNvPr id="9"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400" b="0" smtClean="0">
                <a:solidFill>
                  <a:srgbClr val="C00000"/>
                </a:solidFill>
              </a:rPr>
              <a:t>XLS						</a:t>
            </a:r>
            <a:r>
              <a:rPr lang="it-IT" altLang="en-US" sz="1400" b="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832" y="7246053"/>
            <a:ext cx="212725" cy="230188"/>
          </a:xfrm>
        </p:spPr>
        <p:txBody>
          <a:bodyPr/>
          <a:lstStyle>
            <a:lvl1pPr>
              <a:defRPr sz="1300"/>
            </a:lvl1pPr>
          </a:lstStyle>
          <a:p>
            <a:fld id="{4294EE50-87B3-414B-AD9E-518CEF385733}" type="slidenum">
              <a:rPr lang="it-IT" altLang="it-IT" smtClean="0"/>
              <a:pPr/>
              <a:t>‹#›</a:t>
            </a:fld>
            <a:endParaRPr lang="it-IT" altLang="it-IT" dirty="0"/>
          </a:p>
        </p:txBody>
      </p:sp>
      <p:sp>
        <p:nvSpPr>
          <p:cNvPr id="10" name="Text Placeholder 9"/>
          <p:cNvSpPr>
            <a:spLocks noGrp="1"/>
          </p:cNvSpPr>
          <p:nvPr>
            <p:ph type="body" sz="quarter" idx="11" hasCustomPrompt="1"/>
          </p:nvPr>
        </p:nvSpPr>
        <p:spPr>
          <a:xfrm>
            <a:off x="575816" y="2771725"/>
            <a:ext cx="8495803" cy="648667"/>
          </a:xfrm>
          <a:prstGeom prst="rect">
            <a:avLst/>
          </a:prstGeom>
        </p:spPr>
        <p:txBody>
          <a:bodyPr/>
          <a:lstStyle>
            <a:lvl1pPr algn="l">
              <a:defRPr sz="4400">
                <a:solidFill>
                  <a:srgbClr val="C00000"/>
                </a:solidFill>
              </a:defRPr>
            </a:lvl1pPr>
          </a:lstStyle>
          <a:p>
            <a:pPr lvl="0"/>
            <a:r>
              <a:rPr lang="en-US" smtClean="0"/>
              <a:t>Click to add title</a:t>
            </a:r>
          </a:p>
        </p:txBody>
      </p:sp>
      <p:sp>
        <p:nvSpPr>
          <p:cNvPr id="12" name="Text Placeholder 11"/>
          <p:cNvSpPr>
            <a:spLocks noGrp="1"/>
          </p:cNvSpPr>
          <p:nvPr>
            <p:ph type="body" sz="quarter" idx="12" hasCustomPrompt="1"/>
          </p:nvPr>
        </p:nvSpPr>
        <p:spPr>
          <a:xfrm>
            <a:off x="575123" y="3518843"/>
            <a:ext cx="7488237" cy="576262"/>
          </a:xfrm>
          <a:prstGeom prst="rect">
            <a:avLst/>
          </a:prstGeom>
        </p:spPr>
        <p:txBody>
          <a:bodyPr/>
          <a:lstStyle>
            <a:lvl1pPr marL="0" indent="0" algn="l">
              <a:lnSpc>
                <a:spcPct val="100000"/>
              </a:lnSpc>
              <a:spcAft>
                <a:spcPts val="0"/>
              </a:spcAft>
              <a:defRPr sz="3200"/>
            </a:lvl1pPr>
          </a:lstStyle>
          <a:p>
            <a:pPr lvl="0"/>
            <a:r>
              <a:rPr lang="en-US" smtClean="0"/>
              <a:t>Click to add presenter names</a:t>
            </a:r>
          </a:p>
        </p:txBody>
      </p:sp>
      <p:sp>
        <p:nvSpPr>
          <p:cNvPr id="5"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400" b="0" smtClean="0">
                <a:solidFill>
                  <a:srgbClr val="C00000"/>
                </a:solidFill>
              </a:rPr>
              <a:t>XLS						</a:t>
            </a:r>
            <a:r>
              <a:rPr lang="it-IT" altLang="en-US" sz="1400" b="0" smtClean="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extLst>
      <p:ext uri="{BB962C8B-B14F-4D97-AF65-F5344CB8AC3E}">
        <p14:creationId xmlns:p14="http://schemas.microsoft.com/office/powerpoint/2010/main" val="253497315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1">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263" y="7265732"/>
            <a:ext cx="214312" cy="230188"/>
          </a:xfrm>
        </p:spPr>
        <p:txBody>
          <a:bodyPr/>
          <a:lstStyle>
            <a:lvl1pPr>
              <a:defRPr sz="1300"/>
            </a:lvl1pPr>
          </a:lstStyle>
          <a:p>
            <a:fld id="{9FF39CA2-04EB-4CA6-BF9F-780F92DB7FFC}" type="slidenum">
              <a:rPr lang="it-IT" altLang="it-IT" smtClean="0"/>
              <a:pPr/>
              <a:t>‹#›</a:t>
            </a:fld>
            <a:endParaRPr lang="it-IT" altLang="it-IT" dirty="0"/>
          </a:p>
        </p:txBody>
      </p:sp>
      <p:sp>
        <p:nvSpPr>
          <p:cNvPr id="7" name="Content Placeholder 6"/>
          <p:cNvSpPr>
            <a:spLocks noGrp="1"/>
          </p:cNvSpPr>
          <p:nvPr>
            <p:ph sz="quarter" idx="12" hasCustomPrompt="1"/>
          </p:nvPr>
        </p:nvSpPr>
        <p:spPr>
          <a:xfrm>
            <a:off x="494807" y="971525"/>
            <a:ext cx="9091010" cy="5904656"/>
          </a:xfrm>
          <a:prstGeom prst="rect">
            <a:avLst/>
          </a:prstGeom>
        </p:spPr>
        <p:txBody>
          <a:bodyPr/>
          <a:lstStyle>
            <a:lvl1pPr marL="0" indent="0" algn="l">
              <a:lnSpc>
                <a:spcPct val="100000"/>
              </a:lnSpc>
              <a:spcAft>
                <a:spcPts val="1500"/>
              </a:spcAft>
              <a:defRPr sz="2800">
                <a:solidFill>
                  <a:srgbClr val="C00000"/>
                </a:solidFill>
              </a:defRPr>
            </a:lvl1pPr>
            <a:lvl2pPr marL="360000" indent="-288000">
              <a:lnSpc>
                <a:spcPct val="100000"/>
              </a:lnSpc>
              <a:spcAft>
                <a:spcPts val="1200"/>
              </a:spcAft>
              <a:buFont typeface="Arial" pitchFamily="34" charset="0"/>
              <a:buChar char="•"/>
              <a:defRPr sz="2400"/>
            </a:lvl2pPr>
            <a:lvl3pPr marL="648000" indent="-288000">
              <a:lnSpc>
                <a:spcPct val="100000"/>
              </a:lnSpc>
              <a:spcAft>
                <a:spcPts val="900"/>
              </a:spcAft>
              <a:buFont typeface="Symbol" pitchFamily="18" charset="2"/>
              <a:buChar char="-"/>
              <a:defRPr sz="2000"/>
            </a:lvl3pPr>
            <a:lvl4pPr marL="936000" indent="-288000">
              <a:lnSpc>
                <a:spcPct val="100000"/>
              </a:lnSpc>
              <a:spcAft>
                <a:spcPts val="600"/>
              </a:spcAft>
              <a:buFont typeface="Wingdings" pitchFamily="2" charset="2"/>
              <a:buChar char="§"/>
              <a:defRPr sz="1800"/>
            </a:lvl4pPr>
            <a:lvl5pPr marL="1224000" indent="-288000">
              <a:lnSpc>
                <a:spcPct val="100000"/>
              </a:lnSpc>
              <a:spcAft>
                <a:spcPts val="600"/>
              </a:spcAft>
              <a:buFont typeface="Wingdings" pitchFamily="2" charset="2"/>
              <a:buChar char="ü"/>
              <a:defRPr sz="1800"/>
            </a:lvl5pPr>
          </a:lstStyle>
          <a:p>
            <a:pPr lvl="0"/>
            <a:r>
              <a:rPr lang="en-US" smtClean="0"/>
              <a:t>Click to add title</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53502776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53616"/>
            <a:ext cx="9072563" cy="720080"/>
          </a:xfrm>
          <a:prstGeom prst="rect">
            <a:avLst/>
          </a:prstGeom>
        </p:spPr>
        <p:txBody>
          <a:bodyPr lIns="72000" rIns="72000"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825" y="1763613"/>
            <a:ext cx="4459288" cy="5236752"/>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4" name="Segnaposto contenuto 3"/>
          <p:cNvSpPr>
            <a:spLocks noGrp="1"/>
          </p:cNvSpPr>
          <p:nvPr>
            <p:ph sz="half" idx="2" hasCustomPrompt="1"/>
          </p:nvPr>
        </p:nvSpPr>
        <p:spPr>
          <a:xfrm>
            <a:off x="5106988" y="1763613"/>
            <a:ext cx="4460875" cy="5236752"/>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44091"/>
            <a:ext cx="9072563" cy="720080"/>
          </a:xfrm>
          <a:prstGeom prst="rect">
            <a:avLst/>
          </a:prstGeom>
        </p:spPr>
        <p:txBody>
          <a:bodyPr lIns="72000" rIns="72000" anchor="ctr"/>
          <a:lstStyle>
            <a:lvl1pPr algn="l">
              <a:defRPr sz="280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504316" y="1749896"/>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  </a:t>
            </a:r>
            <a:endParaRPr lang="it-IT"/>
          </a:p>
        </p:txBody>
      </p:sp>
      <p:sp>
        <p:nvSpPr>
          <p:cNvPr id="4" name="Segnaposto contenuto 3"/>
          <p:cNvSpPr>
            <a:spLocks noGrp="1"/>
          </p:cNvSpPr>
          <p:nvPr>
            <p:ph sz="half" idx="2" hasCustomPrompt="1"/>
          </p:nvPr>
        </p:nvSpPr>
        <p:spPr>
          <a:xfrm>
            <a:off x="5106988" y="1749896"/>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sp>
        <p:nvSpPr>
          <p:cNvPr id="7" name="Segnaposto contenuto 2"/>
          <p:cNvSpPr>
            <a:spLocks noGrp="1"/>
          </p:cNvSpPr>
          <p:nvPr>
            <p:ph sz="half" idx="11" hasCustomPrompt="1"/>
          </p:nvPr>
        </p:nvSpPr>
        <p:spPr>
          <a:xfrm>
            <a:off x="504316" y="4396693"/>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8" name="Segnaposto contenuto 3"/>
          <p:cNvSpPr>
            <a:spLocks noGrp="1"/>
          </p:cNvSpPr>
          <p:nvPr>
            <p:ph sz="half" idx="12" hasCustomPrompt="1"/>
          </p:nvPr>
        </p:nvSpPr>
        <p:spPr>
          <a:xfrm>
            <a:off x="5106988" y="4396693"/>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3" name="Rectangle 32"/>
          <p:cNvSpPr/>
          <p:nvPr userDrawn="1"/>
        </p:nvSpPr>
        <p:spPr bwMode="auto">
          <a:xfrm>
            <a:off x="0" y="7020197"/>
            <a:ext cx="10080625" cy="539478"/>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Text Box 1"/>
          <p:cNvSpPr txBox="1">
            <a:spLocks noChangeArrowheads="1"/>
          </p:cNvSpPr>
          <p:nvPr userDrawn="1"/>
        </p:nvSpPr>
        <p:spPr bwMode="auto">
          <a:xfrm>
            <a:off x="0" y="741784"/>
            <a:ext cx="10080625" cy="792088"/>
          </a:xfrm>
          <a:prstGeom prst="rect">
            <a:avLst/>
          </a:prstGeom>
          <a:solidFill>
            <a:schemeClr val="bg1"/>
          </a:solidFill>
          <a:ln>
            <a:noFill/>
          </a:ln>
          <a:effectLst/>
          <a:ex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216" eaLnBrk="1">
              <a:lnSpc>
                <a:spcPct val="93000"/>
              </a:lnSpc>
              <a:buSzPct val="100000"/>
              <a:defRPr/>
            </a:pPr>
            <a:r>
              <a:rPr lang="it-IT" sz="6000" dirty="0" err="1">
                <a:solidFill>
                  <a:srgbClr val="C00000"/>
                </a:solidFill>
              </a:rPr>
              <a:t>Thank</a:t>
            </a:r>
            <a:r>
              <a:rPr lang="it-IT" sz="6000" dirty="0">
                <a:solidFill>
                  <a:srgbClr val="C00000"/>
                </a:solidFill>
              </a:rPr>
              <a:t> </a:t>
            </a:r>
            <a:r>
              <a:rPr lang="it-IT" sz="6000" dirty="0" err="1">
                <a:solidFill>
                  <a:srgbClr val="C00000"/>
                </a:solidFill>
              </a:rPr>
              <a:t>you</a:t>
            </a:r>
            <a:r>
              <a:rPr lang="it-IT" sz="6000" dirty="0">
                <a:solidFill>
                  <a:srgbClr val="C00000"/>
                </a:solidFill>
              </a:rPr>
              <a:t>!</a:t>
            </a:r>
          </a:p>
          <a:p>
            <a:pPr algn="ctr" defTabSz="449216" eaLnBrk="1">
              <a:lnSpc>
                <a:spcPct val="93000"/>
              </a:lnSpc>
              <a:buSzPct val="100000"/>
              <a:defRPr/>
            </a:pPr>
            <a:endParaRPr lang="it-IT" sz="3300" dirty="0">
              <a:solidFill>
                <a:srgbClr val="C00000"/>
              </a:solidFill>
            </a:endParaRPr>
          </a:p>
        </p:txBody>
      </p:sp>
      <p:sp>
        <p:nvSpPr>
          <p:cNvPr id="6" name="TextBox 5"/>
          <p:cNvSpPr txBox="1"/>
          <p:nvPr userDrawn="1"/>
        </p:nvSpPr>
        <p:spPr>
          <a:xfrm>
            <a:off x="-9525" y="6394836"/>
            <a:ext cx="10080625" cy="276999"/>
          </a:xfrm>
          <a:prstGeom prst="rect">
            <a:avLst/>
          </a:prstGeom>
          <a:solidFill>
            <a:srgbClr val="FFFFCC"/>
          </a:solidFill>
          <a:ln>
            <a:solidFill>
              <a:schemeClr val="tx1"/>
            </a:solidFill>
          </a:ln>
        </p:spPr>
        <p:txBody>
          <a:bodyPr wrap="square" rtlCol="0" anchor="ctr" anchorCtr="1">
            <a:spAutoFit/>
          </a:bodyPr>
          <a:lstStyle/>
          <a:p>
            <a:r>
              <a:rPr lang="en-US" sz="1200" b="1" kern="1200" smtClean="0">
                <a:solidFill>
                  <a:srgbClr val="C00000"/>
                </a:solidFill>
                <a:latin typeface="Arial" pitchFamily="34" charset="0"/>
                <a:ea typeface="ＭＳ Ｐゴシック" pitchFamily="34" charset="-128"/>
                <a:cs typeface="+mn-cs"/>
              </a:rPr>
              <a:t>CompactLight is funded by the European Union’s Horizon2020 research and innovation programme under Grant Agreement No. 777431.</a:t>
            </a:r>
            <a:endParaRPr lang="de-DE" sz="1200" b="1">
              <a:solidFill>
                <a:srgbClr val="C00000"/>
              </a:solidFill>
            </a:endParaRPr>
          </a:p>
        </p:txBody>
      </p:sp>
      <p:grpSp>
        <p:nvGrpSpPr>
          <p:cNvPr id="8" name="Group 80"/>
          <p:cNvGrpSpPr>
            <a:grpSpLocks noChangeAspect="1"/>
          </p:cNvGrpSpPr>
          <p:nvPr userDrawn="1"/>
        </p:nvGrpSpPr>
        <p:grpSpPr bwMode="auto">
          <a:xfrm>
            <a:off x="0" y="6854575"/>
            <a:ext cx="9936000" cy="705100"/>
            <a:chOff x="37" y="3176"/>
            <a:chExt cx="5693" cy="404"/>
          </a:xfrm>
          <a:solidFill>
            <a:schemeClr val="bg1"/>
          </a:solidFill>
        </p:grpSpPr>
        <p:pic>
          <p:nvPicPr>
            <p:cNvPr id="9" name="Picture 28" descr="Logo-vu"/>
            <p:cNvPicPr>
              <a:picLocks noChangeAspect="1" noChangeArrowheads="1"/>
            </p:cNvPicPr>
            <p:nvPr/>
          </p:nvPicPr>
          <p:blipFill>
            <a:blip r:embed="rId2"/>
            <a:srcRect/>
            <a:stretch>
              <a:fillRect/>
            </a:stretch>
          </p:blipFill>
          <p:spPr bwMode="auto">
            <a:xfrm>
              <a:off x="4617" y="3400"/>
              <a:ext cx="499" cy="148"/>
            </a:xfrm>
            <a:prstGeom prst="rect">
              <a:avLst/>
            </a:prstGeom>
            <a:grpFill/>
          </p:spPr>
        </p:pic>
        <p:pic>
          <p:nvPicPr>
            <p:cNvPr id="10" name="Picture 31" descr="Logo-alba"/>
            <p:cNvPicPr>
              <a:picLocks noChangeAspect="1" noChangeArrowheads="1"/>
            </p:cNvPicPr>
            <p:nvPr/>
          </p:nvPicPr>
          <p:blipFill>
            <a:blip r:embed="rId3"/>
            <a:srcRect/>
            <a:stretch>
              <a:fillRect/>
            </a:stretch>
          </p:blipFill>
          <p:spPr bwMode="auto">
            <a:xfrm>
              <a:off x="1909" y="3422"/>
              <a:ext cx="258" cy="134"/>
            </a:xfrm>
            <a:prstGeom prst="rect">
              <a:avLst/>
            </a:prstGeom>
            <a:grpFill/>
          </p:spPr>
        </p:pic>
        <p:pic>
          <p:nvPicPr>
            <p:cNvPr id="11" name="Picture 32" descr="Logo-cern"/>
            <p:cNvPicPr>
              <a:picLocks noChangeAspect="1" noChangeArrowheads="1"/>
            </p:cNvPicPr>
            <p:nvPr/>
          </p:nvPicPr>
          <p:blipFill>
            <a:blip r:embed="rId4"/>
            <a:srcRect/>
            <a:stretch>
              <a:fillRect/>
            </a:stretch>
          </p:blipFill>
          <p:spPr bwMode="auto">
            <a:xfrm>
              <a:off x="461" y="3199"/>
              <a:ext cx="192" cy="189"/>
            </a:xfrm>
            <a:prstGeom prst="rect">
              <a:avLst/>
            </a:prstGeom>
            <a:grpFill/>
          </p:spPr>
        </p:pic>
        <p:pic>
          <p:nvPicPr>
            <p:cNvPr id="12" name="Picture 33" descr="Logo-cnrs"/>
            <p:cNvPicPr>
              <a:picLocks noChangeAspect="1" noChangeArrowheads="1"/>
            </p:cNvPicPr>
            <p:nvPr/>
          </p:nvPicPr>
          <p:blipFill>
            <a:blip r:embed="rId5"/>
            <a:srcRect/>
            <a:stretch>
              <a:fillRect/>
            </a:stretch>
          </p:blipFill>
          <p:spPr bwMode="auto">
            <a:xfrm>
              <a:off x="2258" y="3418"/>
              <a:ext cx="384" cy="141"/>
            </a:xfrm>
            <a:prstGeom prst="rect">
              <a:avLst/>
            </a:prstGeom>
            <a:grpFill/>
          </p:spPr>
        </p:pic>
        <p:pic>
          <p:nvPicPr>
            <p:cNvPr id="13" name="Picture 34" descr="Logo-csic"/>
            <p:cNvPicPr>
              <a:picLocks noChangeAspect="1" noChangeArrowheads="1"/>
            </p:cNvPicPr>
            <p:nvPr/>
          </p:nvPicPr>
          <p:blipFill>
            <a:blip r:embed="rId6"/>
            <a:srcRect/>
            <a:stretch>
              <a:fillRect/>
            </a:stretch>
          </p:blipFill>
          <p:spPr bwMode="auto">
            <a:xfrm>
              <a:off x="3443" y="3427"/>
              <a:ext cx="379" cy="127"/>
            </a:xfrm>
            <a:prstGeom prst="rect">
              <a:avLst/>
            </a:prstGeom>
            <a:grpFill/>
          </p:spPr>
        </p:pic>
        <p:pic>
          <p:nvPicPr>
            <p:cNvPr id="14" name="Picture 35" descr="logo-enea"/>
            <p:cNvPicPr>
              <a:picLocks noChangeAspect="1" noChangeArrowheads="1"/>
            </p:cNvPicPr>
            <p:nvPr/>
          </p:nvPicPr>
          <p:blipFill>
            <a:blip r:embed="rId7"/>
            <a:srcRect/>
            <a:stretch>
              <a:fillRect/>
            </a:stretch>
          </p:blipFill>
          <p:spPr bwMode="auto">
            <a:xfrm>
              <a:off x="1498" y="3430"/>
              <a:ext cx="317" cy="128"/>
            </a:xfrm>
            <a:prstGeom prst="rect">
              <a:avLst/>
            </a:prstGeom>
            <a:grpFill/>
          </p:spPr>
        </p:pic>
        <p:pic>
          <p:nvPicPr>
            <p:cNvPr id="15" name="Picture 37" descr="Logo-infn"/>
            <p:cNvPicPr>
              <a:picLocks noChangeAspect="1" noChangeArrowheads="1"/>
            </p:cNvPicPr>
            <p:nvPr/>
          </p:nvPicPr>
          <p:blipFill>
            <a:blip r:embed="rId8"/>
            <a:srcRect/>
            <a:stretch>
              <a:fillRect/>
            </a:stretch>
          </p:blipFill>
          <p:spPr bwMode="auto">
            <a:xfrm>
              <a:off x="115" y="3411"/>
              <a:ext cx="238" cy="152"/>
            </a:xfrm>
            <a:prstGeom prst="rect">
              <a:avLst/>
            </a:prstGeom>
            <a:grpFill/>
          </p:spPr>
        </p:pic>
        <p:pic>
          <p:nvPicPr>
            <p:cNvPr id="16" name="Picture 38" descr="Logo-kyma"/>
            <p:cNvPicPr>
              <a:picLocks noChangeAspect="1" noChangeArrowheads="1"/>
            </p:cNvPicPr>
            <p:nvPr/>
          </p:nvPicPr>
          <p:blipFill>
            <a:blip r:embed="rId9"/>
            <a:srcRect/>
            <a:stretch>
              <a:fillRect/>
            </a:stretch>
          </p:blipFill>
          <p:spPr bwMode="auto">
            <a:xfrm>
              <a:off x="429" y="3456"/>
              <a:ext cx="453" cy="91"/>
            </a:xfrm>
            <a:prstGeom prst="rect">
              <a:avLst/>
            </a:prstGeom>
            <a:grpFill/>
          </p:spPr>
        </p:pic>
        <p:pic>
          <p:nvPicPr>
            <p:cNvPr id="17" name="Picture 39" descr="Logo-psi"/>
            <p:cNvPicPr>
              <a:picLocks noChangeAspect="1" noChangeArrowheads="1"/>
            </p:cNvPicPr>
            <p:nvPr/>
          </p:nvPicPr>
          <p:blipFill>
            <a:blip r:embed="rId10"/>
            <a:srcRect/>
            <a:stretch>
              <a:fillRect/>
            </a:stretch>
          </p:blipFill>
          <p:spPr bwMode="auto">
            <a:xfrm>
              <a:off x="3066" y="3419"/>
              <a:ext cx="329" cy="121"/>
            </a:xfrm>
            <a:prstGeom prst="rect">
              <a:avLst/>
            </a:prstGeom>
            <a:grpFill/>
          </p:spPr>
        </p:pic>
        <p:pic>
          <p:nvPicPr>
            <p:cNvPr id="18" name="Picture 40" descr="Logo-sapienza"/>
            <p:cNvPicPr>
              <a:picLocks noChangeAspect="1" noChangeArrowheads="1"/>
            </p:cNvPicPr>
            <p:nvPr/>
          </p:nvPicPr>
          <p:blipFill>
            <a:blip r:embed="rId11"/>
            <a:srcRect/>
            <a:stretch>
              <a:fillRect/>
            </a:stretch>
          </p:blipFill>
          <p:spPr bwMode="auto">
            <a:xfrm>
              <a:off x="936" y="3418"/>
              <a:ext cx="499" cy="134"/>
            </a:xfrm>
            <a:prstGeom prst="rect">
              <a:avLst/>
            </a:prstGeom>
            <a:grpFill/>
          </p:spPr>
        </p:pic>
        <p:pic>
          <p:nvPicPr>
            <p:cNvPr id="19" name="Picture 42" descr="Logo-st"/>
            <p:cNvPicPr>
              <a:picLocks noChangeAspect="1" noChangeArrowheads="1"/>
            </p:cNvPicPr>
            <p:nvPr/>
          </p:nvPicPr>
          <p:blipFill>
            <a:blip r:embed="rId12"/>
            <a:srcRect/>
            <a:stretch>
              <a:fillRect/>
            </a:stretch>
          </p:blipFill>
          <p:spPr bwMode="auto">
            <a:xfrm>
              <a:off x="37" y="3176"/>
              <a:ext cx="367" cy="204"/>
            </a:xfrm>
            <a:prstGeom prst="rect">
              <a:avLst/>
            </a:prstGeom>
            <a:grpFill/>
          </p:spPr>
        </p:pic>
        <p:pic>
          <p:nvPicPr>
            <p:cNvPr id="20" name="Picture 43" descr="Logo-stfc"/>
            <p:cNvPicPr>
              <a:picLocks noChangeAspect="1" noChangeArrowheads="1"/>
            </p:cNvPicPr>
            <p:nvPr/>
          </p:nvPicPr>
          <p:blipFill>
            <a:blip r:embed="rId13"/>
            <a:srcRect/>
            <a:stretch>
              <a:fillRect/>
            </a:stretch>
          </p:blipFill>
          <p:spPr bwMode="auto">
            <a:xfrm>
              <a:off x="722" y="3218"/>
              <a:ext cx="635" cy="138"/>
            </a:xfrm>
            <a:prstGeom prst="rect">
              <a:avLst/>
            </a:prstGeom>
            <a:grpFill/>
          </p:spPr>
        </p:pic>
        <p:pic>
          <p:nvPicPr>
            <p:cNvPr id="21" name="Picture 44" descr="Logo-ua-iat"/>
            <p:cNvPicPr>
              <a:picLocks noChangeAspect="1" noChangeArrowheads="1"/>
            </p:cNvPicPr>
            <p:nvPr/>
          </p:nvPicPr>
          <p:blipFill>
            <a:blip r:embed="rId14"/>
            <a:srcRect/>
            <a:stretch>
              <a:fillRect/>
            </a:stretch>
          </p:blipFill>
          <p:spPr bwMode="auto">
            <a:xfrm>
              <a:off x="3871" y="3207"/>
              <a:ext cx="178" cy="178"/>
            </a:xfrm>
            <a:prstGeom prst="rect">
              <a:avLst/>
            </a:prstGeom>
            <a:grpFill/>
          </p:spPr>
        </p:pic>
        <p:pic>
          <p:nvPicPr>
            <p:cNvPr id="22" name="Picture 45" descr="Logo-uh-hip"/>
            <p:cNvPicPr>
              <a:picLocks noChangeAspect="1" noChangeArrowheads="1"/>
            </p:cNvPicPr>
            <p:nvPr/>
          </p:nvPicPr>
          <p:blipFill>
            <a:blip r:embed="rId15"/>
            <a:srcRect/>
            <a:stretch>
              <a:fillRect/>
            </a:stretch>
          </p:blipFill>
          <p:spPr bwMode="auto">
            <a:xfrm>
              <a:off x="3926" y="3401"/>
              <a:ext cx="544" cy="179"/>
            </a:xfrm>
            <a:prstGeom prst="rect">
              <a:avLst/>
            </a:prstGeom>
            <a:grpFill/>
          </p:spPr>
        </p:pic>
        <p:pic>
          <p:nvPicPr>
            <p:cNvPr id="23" name="Picture 46" descr="Logo-ulanc"/>
            <p:cNvPicPr>
              <a:picLocks noChangeAspect="1" noChangeArrowheads="1"/>
            </p:cNvPicPr>
            <p:nvPr/>
          </p:nvPicPr>
          <p:blipFill>
            <a:blip r:embed="rId16"/>
            <a:srcRect/>
            <a:stretch>
              <a:fillRect/>
            </a:stretch>
          </p:blipFill>
          <p:spPr bwMode="auto">
            <a:xfrm>
              <a:off x="4091" y="3236"/>
              <a:ext cx="386" cy="133"/>
            </a:xfrm>
            <a:prstGeom prst="rect">
              <a:avLst/>
            </a:prstGeom>
            <a:grpFill/>
          </p:spPr>
        </p:pic>
        <p:pic>
          <p:nvPicPr>
            <p:cNvPr id="24" name="Picture 47" descr="Logo-uom"/>
            <p:cNvPicPr>
              <a:picLocks noChangeAspect="1" noChangeArrowheads="1"/>
            </p:cNvPicPr>
            <p:nvPr/>
          </p:nvPicPr>
          <p:blipFill>
            <a:blip r:embed="rId17"/>
            <a:srcRect/>
            <a:stretch>
              <a:fillRect/>
            </a:stretch>
          </p:blipFill>
          <p:spPr bwMode="auto">
            <a:xfrm>
              <a:off x="2777" y="3222"/>
              <a:ext cx="499" cy="129"/>
            </a:xfrm>
            <a:prstGeom prst="rect">
              <a:avLst/>
            </a:prstGeom>
            <a:grpFill/>
          </p:spPr>
        </p:pic>
        <p:pic>
          <p:nvPicPr>
            <p:cNvPr id="25" name="Picture 48" descr="Logo-ustr"/>
            <p:cNvPicPr>
              <a:picLocks noChangeAspect="1" noChangeArrowheads="1"/>
            </p:cNvPicPr>
            <p:nvPr/>
          </p:nvPicPr>
          <p:blipFill>
            <a:blip r:embed="rId18"/>
            <a:srcRect/>
            <a:stretch>
              <a:fillRect/>
            </a:stretch>
          </p:blipFill>
          <p:spPr bwMode="auto">
            <a:xfrm>
              <a:off x="5314" y="3388"/>
              <a:ext cx="272" cy="162"/>
            </a:xfrm>
            <a:prstGeom prst="rect">
              <a:avLst/>
            </a:prstGeom>
            <a:grpFill/>
          </p:spPr>
        </p:pic>
        <p:pic>
          <p:nvPicPr>
            <p:cNvPr id="26" name="Picture 49" descr="Logo-uu"/>
            <p:cNvPicPr>
              <a:picLocks noChangeAspect="1" noChangeArrowheads="1"/>
            </p:cNvPicPr>
            <p:nvPr/>
          </p:nvPicPr>
          <p:blipFill>
            <a:blip r:embed="rId19"/>
            <a:srcRect/>
            <a:stretch>
              <a:fillRect/>
            </a:stretch>
          </p:blipFill>
          <p:spPr bwMode="auto">
            <a:xfrm>
              <a:off x="2517" y="3181"/>
              <a:ext cx="203" cy="196"/>
            </a:xfrm>
            <a:prstGeom prst="rect">
              <a:avLst/>
            </a:prstGeom>
            <a:grpFill/>
          </p:spPr>
        </p:pic>
        <p:pic>
          <p:nvPicPr>
            <p:cNvPr id="27" name="Picture 50" descr="Logo-vdl-etg"/>
            <p:cNvPicPr>
              <a:picLocks noChangeAspect="1" noChangeArrowheads="1"/>
            </p:cNvPicPr>
            <p:nvPr/>
          </p:nvPicPr>
          <p:blipFill>
            <a:blip r:embed="rId20"/>
            <a:srcRect/>
            <a:stretch>
              <a:fillRect/>
            </a:stretch>
          </p:blipFill>
          <p:spPr bwMode="auto">
            <a:xfrm>
              <a:off x="4541" y="3221"/>
              <a:ext cx="690" cy="124"/>
            </a:xfrm>
            <a:prstGeom prst="rect">
              <a:avLst/>
            </a:prstGeom>
            <a:grpFill/>
          </p:spPr>
        </p:pic>
        <p:pic>
          <p:nvPicPr>
            <p:cNvPr id="28" name="Picture 52" descr="Logo-sinap"/>
            <p:cNvPicPr>
              <a:picLocks noChangeAspect="1" noChangeArrowheads="1"/>
            </p:cNvPicPr>
            <p:nvPr/>
          </p:nvPicPr>
          <p:blipFill>
            <a:blip r:embed="rId21"/>
            <a:srcRect/>
            <a:stretch>
              <a:fillRect/>
            </a:stretch>
          </p:blipFill>
          <p:spPr bwMode="auto">
            <a:xfrm>
              <a:off x="1410" y="3229"/>
              <a:ext cx="195" cy="135"/>
            </a:xfrm>
            <a:prstGeom prst="rect">
              <a:avLst/>
            </a:prstGeom>
            <a:grpFill/>
          </p:spPr>
        </p:pic>
        <p:pic>
          <p:nvPicPr>
            <p:cNvPr id="29" name="Picture 75"/>
            <p:cNvPicPr>
              <a:picLocks noChangeAspect="1" noChangeArrowheads="1"/>
            </p:cNvPicPr>
            <p:nvPr/>
          </p:nvPicPr>
          <p:blipFill>
            <a:blip r:embed="rId22"/>
            <a:srcRect/>
            <a:stretch>
              <a:fillRect/>
            </a:stretch>
          </p:blipFill>
          <p:spPr bwMode="auto">
            <a:xfrm>
              <a:off x="1668" y="3226"/>
              <a:ext cx="792" cy="121"/>
            </a:xfrm>
            <a:prstGeom prst="rect">
              <a:avLst/>
            </a:prstGeom>
            <a:grpFill/>
          </p:spPr>
        </p:pic>
        <p:pic>
          <p:nvPicPr>
            <p:cNvPr id="30" name="Picture 76" descr="ogo-tue"/>
            <p:cNvPicPr>
              <a:picLocks noChangeAspect="1" noChangeArrowheads="1"/>
            </p:cNvPicPr>
            <p:nvPr/>
          </p:nvPicPr>
          <p:blipFill>
            <a:blip r:embed="rId23"/>
            <a:srcRect/>
            <a:stretch>
              <a:fillRect/>
            </a:stretch>
          </p:blipFill>
          <p:spPr bwMode="auto">
            <a:xfrm>
              <a:off x="5246" y="3217"/>
              <a:ext cx="484" cy="140"/>
            </a:xfrm>
            <a:prstGeom prst="rect">
              <a:avLst/>
            </a:prstGeom>
            <a:grpFill/>
          </p:spPr>
        </p:pic>
        <p:pic>
          <p:nvPicPr>
            <p:cNvPr id="31" name="Picture 77" descr="ogo-kit"/>
            <p:cNvPicPr>
              <a:picLocks noChangeAspect="1" noChangeArrowheads="1"/>
            </p:cNvPicPr>
            <p:nvPr/>
          </p:nvPicPr>
          <p:blipFill>
            <a:blip r:embed="rId24"/>
            <a:srcRect/>
            <a:stretch>
              <a:fillRect/>
            </a:stretch>
          </p:blipFill>
          <p:spPr bwMode="auto">
            <a:xfrm>
              <a:off x="2733" y="3426"/>
              <a:ext cx="251" cy="115"/>
            </a:xfrm>
            <a:prstGeom prst="rect">
              <a:avLst/>
            </a:prstGeom>
            <a:grpFill/>
          </p:spPr>
        </p:pic>
        <p:pic>
          <p:nvPicPr>
            <p:cNvPr id="32" name="Picture 78" descr="ANSTO_logo-as"/>
            <p:cNvPicPr>
              <a:picLocks noChangeAspect="1" noChangeArrowheads="1"/>
            </p:cNvPicPr>
            <p:nvPr/>
          </p:nvPicPr>
          <p:blipFill>
            <a:blip r:embed="rId25"/>
            <a:srcRect/>
            <a:stretch>
              <a:fillRect/>
            </a:stretch>
          </p:blipFill>
          <p:spPr bwMode="auto">
            <a:xfrm>
              <a:off x="3326" y="3212"/>
              <a:ext cx="499" cy="142"/>
            </a:xfrm>
            <a:prstGeom prst="rect">
              <a:avLst/>
            </a:prstGeom>
            <a:grpFill/>
          </p:spPr>
        </p:pic>
      </p:grpSp>
      <p:sp>
        <p:nvSpPr>
          <p:cNvPr id="34" name="Text Box 7"/>
          <p:cNvSpPr txBox="1">
            <a:spLocks noChangeArrowheads="1"/>
          </p:cNvSpPr>
          <p:nvPr userDrawn="1"/>
        </p:nvSpPr>
        <p:spPr bwMode="auto">
          <a:xfrm>
            <a:off x="1511920" y="1643980"/>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8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                                                       </a:t>
            </a:r>
            <a:r>
              <a:rPr lang="it-IT" altLang="en-US" sz="1800" b="0" i="0" smtClean="0">
                <a:solidFill>
                  <a:schemeClr val="tx1"/>
                </a:solidFill>
              </a:rPr>
              <a:t>www.CompactLight.eu</a:t>
            </a:r>
            <a:endParaRPr lang="it-IT" altLang="it-IT" sz="1800" i="0" dirty="0">
              <a:solidFill>
                <a:schemeClr val="tx1"/>
              </a:solidFill>
            </a:endParaRPr>
          </a:p>
          <a:p>
            <a:pPr algn="ctr" eaLnBrk="1">
              <a:lnSpc>
                <a:spcPct val="93000"/>
              </a:lnSpc>
              <a:buSzPct val="100000"/>
              <a:defRPr/>
            </a:pPr>
            <a:r>
              <a:rPr lang="it-IT" altLang="en-US" sz="2400" b="0" dirty="0">
                <a:solidFill>
                  <a:srgbClr val="C00000"/>
                </a:solidFill>
              </a:rPr>
              <a:t> </a:t>
            </a:r>
          </a:p>
        </p:txBody>
      </p:sp>
      <p:pic>
        <p:nvPicPr>
          <p:cNvPr id="35" name="Picture 26" descr="map_big"/>
          <p:cNvPicPr>
            <a:picLocks noChangeAspect="1" noChangeArrowheads="1"/>
          </p:cNvPicPr>
          <p:nvPr userDrawn="1"/>
        </p:nvPicPr>
        <p:blipFill>
          <a:blip r:embed="rId26"/>
          <a:srcRect/>
          <a:stretch>
            <a:fillRect/>
          </a:stretch>
        </p:blipFill>
        <p:spPr bwMode="auto">
          <a:xfrm>
            <a:off x="1588556" y="1983009"/>
            <a:ext cx="6959032" cy="4317107"/>
          </a:xfrm>
          <a:prstGeom prst="rect">
            <a:avLst/>
          </a:prstGeom>
          <a:noFill/>
        </p:spPr>
      </p:pic>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37197"/>
            <a:ext cx="8568531" cy="2631887"/>
          </a:xfrm>
          <a:prstGeom prst="rect">
            <a:avLst/>
          </a:prstGeom>
        </p:spPr>
        <p:txBody>
          <a:bodyPr lIns="100794" tIns="50397" rIns="100794" bIns="50397" anchor="b"/>
          <a:lstStyle>
            <a:lvl1pPr algn="ct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260078" y="3970580"/>
            <a:ext cx="7560469" cy="1825171"/>
          </a:xfrm>
          <a:prstGeom prst="rect">
            <a:avLst/>
          </a:prstGeom>
        </p:spPr>
        <p:txBody>
          <a:bodyPr lIns="100794" tIns="50397" rIns="100794" bIns="50397"/>
          <a:lstStyle>
            <a:lvl1pPr marL="0" indent="0" algn="ctr">
              <a:buNone/>
              <a:defRPr sz="2600"/>
            </a:lvl1pPr>
            <a:lvl2pPr marL="503972" indent="0" algn="ctr">
              <a:buNone/>
              <a:defRPr sz="2200"/>
            </a:lvl2pPr>
            <a:lvl3pPr marL="1007943" indent="0" algn="ctr">
              <a:buNone/>
              <a:defRPr sz="2000"/>
            </a:lvl3pPr>
            <a:lvl4pPr marL="1511915" indent="0" algn="ctr">
              <a:buNone/>
              <a:defRPr sz="1800"/>
            </a:lvl4pPr>
            <a:lvl5pPr marL="2015886" indent="0" algn="ctr">
              <a:buNone/>
              <a:defRPr sz="1800"/>
            </a:lvl5pPr>
            <a:lvl6pPr marL="2519858" indent="0" algn="ctr">
              <a:buNone/>
              <a:defRPr sz="1800"/>
            </a:lvl6pPr>
            <a:lvl7pPr marL="3023829" indent="0" algn="ctr">
              <a:buNone/>
              <a:defRPr sz="1800"/>
            </a:lvl7pPr>
            <a:lvl8pPr marL="3527801" indent="0" algn="ctr">
              <a:buNone/>
              <a:defRPr sz="1800"/>
            </a:lvl8pPr>
            <a:lvl9pPr marL="4031772"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93043" y="7006700"/>
            <a:ext cx="2268141" cy="402483"/>
          </a:xfrm>
          <a:prstGeom prst="rect">
            <a:avLst/>
          </a:prstGeom>
        </p:spPr>
        <p:txBody>
          <a:bodyPr lIns="100794" tIns="50397" rIns="100794" bIns="50397"/>
          <a:lstStyle/>
          <a:p>
            <a:fld id="{A182A540-6E45-4C0F-8DD2-BF06CCAC76E4}" type="datetimeFigureOut">
              <a:rPr lang="en-GB" smtClean="0"/>
              <a:t>04/03/2019</a:t>
            </a:fld>
            <a:endParaRPr lang="en-GB"/>
          </a:p>
        </p:txBody>
      </p:sp>
      <p:sp>
        <p:nvSpPr>
          <p:cNvPr id="5" name="Footer Placeholder 4"/>
          <p:cNvSpPr>
            <a:spLocks noGrp="1"/>
          </p:cNvSpPr>
          <p:nvPr>
            <p:ph type="ftr" sz="quarter" idx="11"/>
          </p:nvPr>
        </p:nvSpPr>
        <p:spPr>
          <a:xfrm>
            <a:off x="3339207" y="7006700"/>
            <a:ext cx="3402211" cy="402483"/>
          </a:xfrm>
          <a:prstGeom prst="rect">
            <a:avLst/>
          </a:prstGeom>
        </p:spPr>
        <p:txBody>
          <a:bodyPr lIns="100794" tIns="50397" rIns="100794" bIns="50397"/>
          <a:lstStyle/>
          <a:p>
            <a:endParaRPr lang="en-GB"/>
          </a:p>
        </p:txBody>
      </p:sp>
      <p:sp>
        <p:nvSpPr>
          <p:cNvPr id="6" name="Slide Number Placeholder 5"/>
          <p:cNvSpPr>
            <a:spLocks noGrp="1"/>
          </p:cNvSpPr>
          <p:nvPr>
            <p:ph type="sldNum" sz="quarter" idx="12"/>
          </p:nvPr>
        </p:nvSpPr>
        <p:spPr/>
        <p:txBody>
          <a:bodyPr/>
          <a:lstStyle/>
          <a:p>
            <a:fld id="{18DEE273-3BC2-42BD-B7C3-D03CA0BF3EDD}" type="slidenum">
              <a:rPr lang="en-GB" smtClean="0"/>
              <a:t>‹#›</a:t>
            </a:fld>
            <a:endParaRPr lang="en-GB"/>
          </a:p>
        </p:txBody>
      </p:sp>
    </p:spTree>
    <p:extLst>
      <p:ext uri="{BB962C8B-B14F-4D97-AF65-F5344CB8AC3E}">
        <p14:creationId xmlns:p14="http://schemas.microsoft.com/office/powerpoint/2010/main" val="1120554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3043" y="402484"/>
            <a:ext cx="8694539" cy="1461188"/>
          </a:xfrm>
          <a:prstGeom prst="rect">
            <a:avLst/>
          </a:prstGeom>
        </p:spPr>
        <p:txBody>
          <a:bodyPr lIns="100794" tIns="50397" rIns="100794" bIns="50397"/>
          <a:lstStyle/>
          <a:p>
            <a:r>
              <a:rPr lang="en-US" smtClean="0"/>
              <a:t>Click to edit Master title style</a:t>
            </a:r>
            <a:endParaRPr lang="en-US" dirty="0"/>
          </a:p>
        </p:txBody>
      </p:sp>
      <p:sp>
        <p:nvSpPr>
          <p:cNvPr id="3" name="Content Placeholder 2"/>
          <p:cNvSpPr>
            <a:spLocks noGrp="1"/>
          </p:cNvSpPr>
          <p:nvPr>
            <p:ph idx="1"/>
          </p:nvPr>
        </p:nvSpPr>
        <p:spPr>
          <a:xfrm>
            <a:off x="693043" y="2012414"/>
            <a:ext cx="8694539" cy="4796544"/>
          </a:xfrm>
          <a:prstGeom prst="rect">
            <a:avLst/>
          </a:prstGeom>
        </p:spPr>
        <p:txBody>
          <a:bodyPr lIns="100794" tIns="50397" rIns="100794" bIns="50397"/>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93043" y="7006700"/>
            <a:ext cx="2268141" cy="402483"/>
          </a:xfrm>
          <a:prstGeom prst="rect">
            <a:avLst/>
          </a:prstGeom>
        </p:spPr>
        <p:txBody>
          <a:bodyPr lIns="100794" tIns="50397" rIns="100794" bIns="50397"/>
          <a:lstStyle/>
          <a:p>
            <a:fld id="{A182A540-6E45-4C0F-8DD2-BF06CCAC76E4}" type="datetimeFigureOut">
              <a:rPr lang="en-GB" smtClean="0"/>
              <a:t>04/03/2019</a:t>
            </a:fld>
            <a:endParaRPr lang="en-GB"/>
          </a:p>
        </p:txBody>
      </p:sp>
      <p:sp>
        <p:nvSpPr>
          <p:cNvPr id="5" name="Footer Placeholder 4"/>
          <p:cNvSpPr>
            <a:spLocks noGrp="1"/>
          </p:cNvSpPr>
          <p:nvPr>
            <p:ph type="ftr" sz="quarter" idx="11"/>
          </p:nvPr>
        </p:nvSpPr>
        <p:spPr>
          <a:xfrm>
            <a:off x="3339207" y="7006700"/>
            <a:ext cx="3402211" cy="402483"/>
          </a:xfrm>
          <a:prstGeom prst="rect">
            <a:avLst/>
          </a:prstGeom>
        </p:spPr>
        <p:txBody>
          <a:bodyPr lIns="100794" tIns="50397" rIns="100794" bIns="50397"/>
          <a:lstStyle/>
          <a:p>
            <a:endParaRPr lang="en-GB"/>
          </a:p>
        </p:txBody>
      </p:sp>
      <p:sp>
        <p:nvSpPr>
          <p:cNvPr id="6" name="Slide Number Placeholder 5"/>
          <p:cNvSpPr>
            <a:spLocks noGrp="1"/>
          </p:cNvSpPr>
          <p:nvPr>
            <p:ph type="sldNum" sz="quarter" idx="12"/>
          </p:nvPr>
        </p:nvSpPr>
        <p:spPr/>
        <p:txBody>
          <a:bodyPr/>
          <a:lstStyle/>
          <a:p>
            <a:fld id="{18DEE273-3BC2-42BD-B7C3-D03CA0BF3EDD}" type="slidenum">
              <a:rPr lang="en-GB" smtClean="0"/>
              <a:t>‹#›</a:t>
            </a:fld>
            <a:endParaRPr lang="en-GB"/>
          </a:p>
        </p:txBody>
      </p:sp>
    </p:spTree>
    <p:extLst>
      <p:ext uri="{BB962C8B-B14F-4D97-AF65-F5344CB8AC3E}">
        <p14:creationId xmlns:p14="http://schemas.microsoft.com/office/powerpoint/2010/main" val="3204203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93043" y="7006699"/>
            <a:ext cx="2268141" cy="402483"/>
          </a:xfrm>
          <a:prstGeom prst="rect">
            <a:avLst/>
          </a:prstGeom>
        </p:spPr>
        <p:txBody>
          <a:bodyPr/>
          <a:lstStyle/>
          <a:p>
            <a:fld id="{7C04AC84-3B3C-40B9-91D1-925DF527A585}" type="datetimeFigureOut">
              <a:rPr lang="en-GB" smtClean="0"/>
              <a:t>04/03/2019</a:t>
            </a:fld>
            <a:endParaRPr lang="en-GB"/>
          </a:p>
        </p:txBody>
      </p:sp>
      <p:sp>
        <p:nvSpPr>
          <p:cNvPr id="3" name="Footer Placeholder 2"/>
          <p:cNvSpPr>
            <a:spLocks noGrp="1"/>
          </p:cNvSpPr>
          <p:nvPr>
            <p:ph type="ftr" sz="quarter" idx="11"/>
          </p:nvPr>
        </p:nvSpPr>
        <p:spPr>
          <a:xfrm>
            <a:off x="3339207" y="7006699"/>
            <a:ext cx="3402211" cy="402483"/>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9DCC87E7-7E12-461B-A23B-E4098EDDA34A}" type="slidenum">
              <a:rPr lang="en-GB" smtClean="0"/>
              <a:t>‹#›</a:t>
            </a:fld>
            <a:endParaRPr lang="en-GB"/>
          </a:p>
        </p:txBody>
      </p:sp>
    </p:spTree>
    <p:extLst>
      <p:ext uri="{BB962C8B-B14F-4D97-AF65-F5344CB8AC3E}">
        <p14:creationId xmlns:p14="http://schemas.microsoft.com/office/powerpoint/2010/main" val="1121772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userDrawn="1"/>
        </p:nvSpPr>
        <p:spPr>
          <a:xfrm>
            <a:off x="-1" y="7130732"/>
            <a:ext cx="10080617" cy="397042"/>
          </a:xfrm>
          <a:prstGeom prst="rect">
            <a:avLst/>
          </a:prstGeom>
          <a:solidFill>
            <a:srgbClr val="FFFFCC"/>
          </a:solidFill>
        </p:spPr>
        <p:txBody>
          <a:bodyPr wrap="square" lIns="360000" rtlCol="0">
            <a:noAutofit/>
          </a:bodyPr>
          <a:lstStyle/>
          <a:p>
            <a:endParaRPr lang="de-DE"/>
          </a:p>
        </p:txBody>
      </p:sp>
      <p:pic>
        <p:nvPicPr>
          <p:cNvPr id="1027" name="Immagine 1"/>
          <p:cNvPicPr>
            <a:picLocks noChangeAspect="1"/>
          </p:cNvPicPr>
          <p:nvPr/>
        </p:nvPicPr>
        <p:blipFill>
          <a:blip r:embed="rId11"/>
          <a:stretch>
            <a:fillRect/>
          </a:stretch>
        </p:blipFill>
        <p:spPr bwMode="auto">
          <a:xfrm>
            <a:off x="252491" y="40274"/>
            <a:ext cx="867763" cy="578754"/>
          </a:xfrm>
          <a:prstGeom prst="rect">
            <a:avLst/>
          </a:prstGeom>
          <a:noFill/>
          <a:ln w="9525">
            <a:noFill/>
            <a:miter lim="800000"/>
            <a:headEnd/>
            <a:tailEnd/>
          </a:ln>
        </p:spPr>
      </p:pic>
      <p:sp>
        <p:nvSpPr>
          <p:cNvPr id="1030" name="Rectangle 6"/>
          <p:cNvSpPr>
            <a:spLocks noGrp="1" noChangeArrowheads="1"/>
          </p:cNvSpPr>
          <p:nvPr>
            <p:ph type="sldNum"/>
          </p:nvPr>
        </p:nvSpPr>
        <p:spPr bwMode="auto">
          <a:xfrm>
            <a:off x="9728976" y="7286737"/>
            <a:ext cx="212725" cy="230188"/>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1300">
                <a:solidFill>
                  <a:srgbClr val="000000"/>
                </a:solidFill>
              </a:defRPr>
            </a:lvl1pPr>
          </a:lstStyle>
          <a:p>
            <a:fld id="{C06E2D52-1345-4064-8429-3109916CEEE1}" type="slidenum">
              <a:rPr lang="it-IT" altLang="it-IT" smtClean="0"/>
              <a:pPr/>
              <a:t>‹#›</a:t>
            </a:fld>
            <a:endParaRPr lang="it-IT" altLang="it-IT" dirty="0"/>
          </a:p>
        </p:txBody>
      </p:sp>
      <p:pic>
        <p:nvPicPr>
          <p:cNvPr id="8" name="Picture 7" descr="Compact.png"/>
          <p:cNvPicPr>
            <a:picLocks noChangeAspect="1"/>
          </p:cNvPicPr>
          <p:nvPr userDrawn="1"/>
        </p:nvPicPr>
        <p:blipFill rotWithShape="1">
          <a:blip r:embed="rId12"/>
          <a:srcRect t="9742" b="15394"/>
          <a:stretch/>
        </p:blipFill>
        <p:spPr>
          <a:xfrm>
            <a:off x="8129220" y="0"/>
            <a:ext cx="1812670" cy="599051"/>
          </a:xfrm>
          <a:prstGeom prst="rect">
            <a:avLst/>
          </a:prstGeom>
        </p:spPr>
      </p:pic>
      <p:sp>
        <p:nvSpPr>
          <p:cNvPr id="3" name="Textfeld 2">
            <a:extLst>
              <a:ext uri="{FF2B5EF4-FFF2-40B4-BE49-F238E27FC236}">
                <a16:creationId xmlns:a16="http://schemas.microsoft.com/office/drawing/2014/main" id="{E31B8D01-C65D-4459-B4A0-BBCB88C4BA93}"/>
              </a:ext>
            </a:extLst>
          </p:cNvPr>
          <p:cNvSpPr txBox="1"/>
          <p:nvPr userDrawn="1"/>
        </p:nvSpPr>
        <p:spPr>
          <a:xfrm>
            <a:off x="1220837" y="114208"/>
            <a:ext cx="1294452"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cxnSp>
        <p:nvCxnSpPr>
          <p:cNvPr id="14" name="Gerader Verbinder 13">
            <a:extLst>
              <a:ext uri="{FF2B5EF4-FFF2-40B4-BE49-F238E27FC236}">
                <a16:creationId xmlns:a16="http://schemas.microsoft.com/office/drawing/2014/main" id="{BA2F4849-746D-4F42-A92A-3918AEB2F2E2}"/>
              </a:ext>
            </a:extLst>
          </p:cNvPr>
          <p:cNvCxnSpPr/>
          <p:nvPr userDrawn="1"/>
        </p:nvCxnSpPr>
        <p:spPr bwMode="auto">
          <a:xfrm>
            <a:off x="0" y="674092"/>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 name="Gerader Verbinder 4">
            <a:extLst>
              <a:ext uri="{FF2B5EF4-FFF2-40B4-BE49-F238E27FC236}">
                <a16:creationId xmlns:a16="http://schemas.microsoft.com/office/drawing/2014/main" id="{9F27FFD8-7C1E-4BEE-B592-E8F488EBF176}"/>
              </a:ext>
            </a:extLst>
          </p:cNvPr>
          <p:cNvCxnSpPr/>
          <p:nvPr userDrawn="1"/>
        </p:nvCxnSpPr>
        <p:spPr bwMode="auto">
          <a:xfrm>
            <a:off x="-1" y="7112711"/>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071108866"/>
      </p:ext>
    </p:extLst>
  </p:cSld>
  <p:clrMap bg1="lt1" tx1="dk1" bg2="lt2" tx2="dk2" accent1="accent1" accent2="accent2" accent3="accent3" accent4="accent4" accent5="accent5" accent6="accent6" hlink="hlink" folHlink="folHlink"/>
  <p:sldLayoutIdLst>
    <p:sldLayoutId id="2147484292" r:id="rId1"/>
    <p:sldLayoutId id="2147484290" r:id="rId2"/>
    <p:sldLayoutId id="2147484280" r:id="rId3"/>
    <p:sldLayoutId id="2147484283" r:id="rId4"/>
    <p:sldLayoutId id="2147484294" r:id="rId5"/>
    <p:sldLayoutId id="2147484293" r:id="rId6"/>
    <p:sldLayoutId id="2147484295" r:id="rId7"/>
    <p:sldLayoutId id="2147484296" r:id="rId8"/>
    <p:sldLayoutId id="2147484297" r:id="rId9"/>
  </p:sldLayoutIdLst>
  <p:transition spd="med">
    <p:fade/>
  </p:transition>
  <p:hf hdr="0" ftr="0" dt="0"/>
  <p:txStyles>
    <p:titleStyle>
      <a:lvl1pPr algn="l" defTabSz="447675"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p:titleStyle>
    <p:bodyStyle>
      <a:lvl1pPr marL="341313" indent="-341313" algn="l" defTabSz="447675" rtl="0" eaLnBrk="0" fontAlgn="base" hangingPunct="0">
        <a:lnSpc>
          <a:spcPct val="93000"/>
        </a:lnSpc>
        <a:spcBef>
          <a:spcPct val="0"/>
        </a:spcBef>
        <a:spcAft>
          <a:spcPts val="1413"/>
        </a:spcAft>
        <a:buClr>
          <a:srgbClr val="000000"/>
        </a:buClr>
        <a:buSzPct val="100000"/>
        <a:buFont typeface="Times New Roman" pitchFamily="18" charset="0"/>
        <a:defRPr sz="1800" u="none">
          <a:solidFill>
            <a:schemeClr val="tx1"/>
          </a:solidFill>
          <a:latin typeface="+mn-lt"/>
          <a:ea typeface="ＭＳ Ｐゴシック" pitchFamily="34" charset="-128"/>
          <a:cs typeface="MS PGothic" charset="0"/>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ＭＳ Ｐゴシック" pitchFamily="34" charset="-128"/>
          <a:cs typeface="MS PGothic" charset="0"/>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ＭＳ Ｐゴシック"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152" rtl="0" eaLnBrk="1" latinLnBrk="0" hangingPunct="1">
        <a:defRPr sz="1800" kern="1200">
          <a:solidFill>
            <a:schemeClr val="tx1"/>
          </a:solidFill>
          <a:latin typeface="+mn-lt"/>
          <a:ea typeface="+mn-ea"/>
          <a:cs typeface="+mn-cs"/>
        </a:defRPr>
      </a:lvl1pPr>
      <a:lvl2pPr marL="457152" algn="l" defTabSz="457152" rtl="0" eaLnBrk="1" latinLnBrk="0" hangingPunct="1">
        <a:defRPr sz="1800" kern="1200">
          <a:solidFill>
            <a:schemeClr val="tx1"/>
          </a:solidFill>
          <a:latin typeface="+mn-lt"/>
          <a:ea typeface="+mn-ea"/>
          <a:cs typeface="+mn-cs"/>
        </a:defRPr>
      </a:lvl2pPr>
      <a:lvl3pPr marL="914305" algn="l" defTabSz="457152" rtl="0" eaLnBrk="1" latinLnBrk="0" hangingPunct="1">
        <a:defRPr sz="1800" kern="1200">
          <a:solidFill>
            <a:schemeClr val="tx1"/>
          </a:solidFill>
          <a:latin typeface="+mn-lt"/>
          <a:ea typeface="+mn-ea"/>
          <a:cs typeface="+mn-cs"/>
        </a:defRPr>
      </a:lvl3pPr>
      <a:lvl4pPr marL="1371457" algn="l" defTabSz="457152" rtl="0" eaLnBrk="1" latinLnBrk="0" hangingPunct="1">
        <a:defRPr sz="1800" kern="1200">
          <a:solidFill>
            <a:schemeClr val="tx1"/>
          </a:solidFill>
          <a:latin typeface="+mn-lt"/>
          <a:ea typeface="+mn-ea"/>
          <a:cs typeface="+mn-cs"/>
        </a:defRPr>
      </a:lvl4pPr>
      <a:lvl5pPr marL="1828610" algn="l" defTabSz="457152" rtl="0" eaLnBrk="1" latinLnBrk="0" hangingPunct="1">
        <a:defRPr sz="1800" kern="1200">
          <a:solidFill>
            <a:schemeClr val="tx1"/>
          </a:solidFill>
          <a:latin typeface="+mn-lt"/>
          <a:ea typeface="+mn-ea"/>
          <a:cs typeface="+mn-cs"/>
        </a:defRPr>
      </a:lvl5pPr>
      <a:lvl6pPr marL="2285763" algn="l" defTabSz="457152" rtl="0" eaLnBrk="1" latinLnBrk="0" hangingPunct="1">
        <a:defRPr sz="1800" kern="1200">
          <a:solidFill>
            <a:schemeClr val="tx1"/>
          </a:solidFill>
          <a:latin typeface="+mn-lt"/>
          <a:ea typeface="+mn-ea"/>
          <a:cs typeface="+mn-cs"/>
        </a:defRPr>
      </a:lvl6pPr>
      <a:lvl7pPr marL="2742916" algn="l" defTabSz="457152" rtl="0" eaLnBrk="1" latinLnBrk="0" hangingPunct="1">
        <a:defRPr sz="1800" kern="1200">
          <a:solidFill>
            <a:schemeClr val="tx1"/>
          </a:solidFill>
          <a:latin typeface="+mn-lt"/>
          <a:ea typeface="+mn-ea"/>
          <a:cs typeface="+mn-cs"/>
        </a:defRPr>
      </a:lvl7pPr>
      <a:lvl8pPr marL="3200068" algn="l" defTabSz="457152" rtl="0" eaLnBrk="1" latinLnBrk="0" hangingPunct="1">
        <a:defRPr sz="1800" kern="1200">
          <a:solidFill>
            <a:schemeClr val="tx1"/>
          </a:solidFill>
          <a:latin typeface="+mn-lt"/>
          <a:ea typeface="+mn-ea"/>
          <a:cs typeface="+mn-cs"/>
        </a:defRPr>
      </a:lvl8pPr>
      <a:lvl9pPr marL="3657221" algn="l" defTabSz="45715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C06E2D52-1345-4064-8429-3109916CEEE1}" type="slidenum">
              <a:rPr lang="it-IT" altLang="it-IT" smtClean="0"/>
              <a:pPr/>
              <a:t>1</a:t>
            </a:fld>
            <a:endParaRPr lang="it-IT" altLang="it-IT" dirty="0"/>
          </a:p>
        </p:txBody>
      </p:sp>
      <p:sp>
        <p:nvSpPr>
          <p:cNvPr id="3" name="Text Placeholder 2"/>
          <p:cNvSpPr>
            <a:spLocks noGrp="1"/>
          </p:cNvSpPr>
          <p:nvPr>
            <p:ph type="body" sz="quarter" idx="12"/>
          </p:nvPr>
        </p:nvSpPr>
        <p:spPr/>
        <p:txBody>
          <a:bodyPr/>
          <a:lstStyle/>
          <a:p>
            <a:r>
              <a:rPr lang="de-DE" dirty="0" smtClean="0"/>
              <a:t>Frascati, 5/3/2019</a:t>
            </a:r>
            <a:endParaRPr lang="de-DE" dirty="0"/>
          </a:p>
        </p:txBody>
      </p:sp>
      <p:sp>
        <p:nvSpPr>
          <p:cNvPr id="4" name="Title 3"/>
          <p:cNvSpPr>
            <a:spLocks noGrp="1"/>
          </p:cNvSpPr>
          <p:nvPr>
            <p:ph type="title"/>
          </p:nvPr>
        </p:nvSpPr>
        <p:spPr>
          <a:xfrm>
            <a:off x="437132" y="1275556"/>
            <a:ext cx="9139683" cy="720081"/>
          </a:xfrm>
        </p:spPr>
        <p:txBody>
          <a:bodyPr/>
          <a:lstStyle/>
          <a:p>
            <a:r>
              <a:rPr lang="de-DE" b="1" dirty="0" smtClean="0"/>
              <a:t>FEL Parameter Discussions</a:t>
            </a:r>
            <a:endParaRPr lang="de-DE" b="1"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629" b="15629"/>
          <a:stretch>
            <a:fillRect/>
          </a:stretch>
        </p:blipFill>
        <p:spPr/>
      </p:pic>
      <p:sp>
        <p:nvSpPr>
          <p:cNvPr id="6" name="Text Placeholder 5"/>
          <p:cNvSpPr>
            <a:spLocks noGrp="1"/>
          </p:cNvSpPr>
          <p:nvPr>
            <p:ph type="body" sz="quarter" idx="14"/>
          </p:nvPr>
        </p:nvSpPr>
        <p:spPr>
          <a:xfrm>
            <a:off x="503808" y="6300117"/>
            <a:ext cx="6336258" cy="431501"/>
          </a:xfrm>
        </p:spPr>
        <p:txBody>
          <a:bodyPr/>
          <a:lstStyle/>
          <a:p>
            <a:pPr algn="l"/>
            <a:r>
              <a:rPr lang="de-DE" dirty="0" smtClean="0"/>
              <a:t>Neil Thompson, Jim Clarke</a:t>
            </a:r>
            <a:endParaRPr lang="de-DE"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27" y="655359"/>
            <a:ext cx="8694539" cy="964238"/>
          </a:xfrm>
        </p:spPr>
        <p:txBody>
          <a:bodyPr>
            <a:normAutofit/>
          </a:bodyPr>
          <a:lstStyle/>
          <a:p>
            <a:r>
              <a:rPr lang="en-GB" sz="2800" b="1" dirty="0" err="1" smtClean="0"/>
              <a:t>HX</a:t>
            </a:r>
            <a:r>
              <a:rPr lang="en-GB" sz="2800" b="1" dirty="0" smtClean="0"/>
              <a:t> Genesis Simulation – Flat Bunch </a:t>
            </a:r>
            <a:endParaRPr lang="en-GB" sz="2800" b="1" dirty="0"/>
          </a:p>
        </p:txBody>
      </p:sp>
      <p:sp>
        <p:nvSpPr>
          <p:cNvPr id="3" name="Content Placeholder 2"/>
          <p:cNvSpPr>
            <a:spLocks noGrp="1"/>
          </p:cNvSpPr>
          <p:nvPr>
            <p:ph idx="1"/>
          </p:nvPr>
        </p:nvSpPr>
        <p:spPr>
          <a:xfrm>
            <a:off x="143768" y="1797453"/>
            <a:ext cx="2715573" cy="4718688"/>
          </a:xfrm>
        </p:spPr>
        <p:txBody>
          <a:bodyPr>
            <a:noAutofit/>
          </a:bodyPr>
          <a:lstStyle/>
          <a:p>
            <a:pPr marL="0" indent="0">
              <a:lnSpc>
                <a:spcPct val="100000"/>
              </a:lnSpc>
              <a:buNone/>
            </a:pPr>
            <a:r>
              <a:rPr lang="en-GB" sz="1600" b="1" dirty="0" smtClean="0"/>
              <a:t>Parameters:</a:t>
            </a:r>
          </a:p>
          <a:p>
            <a:pPr marL="0" indent="0">
              <a:lnSpc>
                <a:spcPct val="100000"/>
              </a:lnSpc>
            </a:pPr>
            <a:r>
              <a:rPr lang="en-GB" sz="1600" dirty="0"/>
              <a:t>R</a:t>
            </a:r>
            <a:r>
              <a:rPr lang="en-GB" sz="1600" dirty="0" smtClean="0"/>
              <a:t>ectangular </a:t>
            </a:r>
            <a:r>
              <a:rPr lang="en-GB" sz="1600" dirty="0" err="1" smtClean="0"/>
              <a:t>5.45fs</a:t>
            </a:r>
            <a:r>
              <a:rPr lang="en-GB" sz="1600" dirty="0" smtClean="0"/>
              <a:t> pulse</a:t>
            </a:r>
            <a:br>
              <a:rPr lang="en-GB" sz="1600" dirty="0" smtClean="0"/>
            </a:br>
            <a:r>
              <a:rPr lang="en-GB" sz="1600" dirty="0" smtClean="0"/>
              <a:t>Peak Current </a:t>
            </a:r>
            <a:r>
              <a:rPr lang="en-GB" sz="1600" dirty="0" err="1" smtClean="0"/>
              <a:t>6kA</a:t>
            </a:r>
            <a:r>
              <a:rPr lang="en-GB" sz="1600" dirty="0" smtClean="0"/>
              <a:t/>
            </a:r>
            <a:br>
              <a:rPr lang="en-GB" sz="1600" dirty="0" smtClean="0"/>
            </a:br>
            <a:r>
              <a:rPr lang="en-GB" sz="1600" dirty="0" smtClean="0"/>
              <a:t>Energy </a:t>
            </a:r>
            <a:r>
              <a:rPr lang="en-GB" sz="1600" dirty="0" err="1" smtClean="0"/>
              <a:t>7GeV</a:t>
            </a:r>
            <a:r>
              <a:rPr lang="en-GB" sz="1600" dirty="0" smtClean="0"/>
              <a:t/>
            </a:r>
            <a:br>
              <a:rPr lang="en-GB" sz="1600" dirty="0" smtClean="0"/>
            </a:br>
            <a:r>
              <a:rPr lang="en-GB" sz="1600" dirty="0" smtClean="0"/>
              <a:t>Slice energy spread </a:t>
            </a:r>
            <a:r>
              <a:rPr lang="en-GB" sz="1600" dirty="0" err="1" smtClean="0"/>
              <a:t>1e</a:t>
            </a:r>
            <a:r>
              <a:rPr lang="en-GB" sz="1600" dirty="0" smtClean="0"/>
              <a:t>-4</a:t>
            </a:r>
            <a:br>
              <a:rPr lang="en-GB" sz="1600" dirty="0" smtClean="0"/>
            </a:br>
            <a:r>
              <a:rPr lang="en-GB" sz="1600" dirty="0" smtClean="0"/>
              <a:t>Emittance 0.2 mm-</a:t>
            </a:r>
            <a:r>
              <a:rPr lang="en-GB" sz="1600" dirty="0" err="1" smtClean="0"/>
              <a:t>mrad</a:t>
            </a:r>
            <a:endParaRPr lang="en-GB" sz="1600" dirty="0" smtClean="0"/>
          </a:p>
          <a:p>
            <a:pPr marL="0" indent="0">
              <a:lnSpc>
                <a:spcPct val="100000"/>
              </a:lnSpc>
            </a:pPr>
            <a:r>
              <a:rPr lang="en-GB" sz="1600" b="1" dirty="0" smtClean="0"/>
              <a:t>Cryogenic PM undulator </a:t>
            </a:r>
            <a:r>
              <a:rPr lang="en-GB" sz="1600" dirty="0" smtClean="0"/>
              <a:t>with period </a:t>
            </a:r>
            <a:r>
              <a:rPr lang="en-GB" sz="1600" dirty="0" err="1" smtClean="0"/>
              <a:t>16.3mm</a:t>
            </a:r>
            <a:r>
              <a:rPr lang="en-GB" sz="1600" dirty="0" smtClean="0"/>
              <a:t> and</a:t>
            </a:r>
            <a:br>
              <a:rPr lang="en-GB" sz="1600" dirty="0" smtClean="0"/>
            </a:br>
            <a:r>
              <a:rPr lang="en-GB" sz="1600" dirty="0" smtClean="0"/>
              <a:t>aw = 0.8856 (gap </a:t>
            </a:r>
            <a:r>
              <a:rPr lang="en-GB" sz="1600" dirty="0" err="1" smtClean="0"/>
              <a:t>4mm</a:t>
            </a:r>
            <a:r>
              <a:rPr lang="en-GB" sz="1600" dirty="0" smtClean="0"/>
              <a:t>)</a:t>
            </a:r>
          </a:p>
          <a:p>
            <a:pPr marL="0" indent="0">
              <a:lnSpc>
                <a:spcPct val="100000"/>
              </a:lnSpc>
            </a:pPr>
            <a:r>
              <a:rPr lang="en-GB" sz="1600" dirty="0"/>
              <a:t>P</a:t>
            </a:r>
            <a:r>
              <a:rPr lang="en-GB" sz="1600" dirty="0" smtClean="0"/>
              <a:t>hoton energy </a:t>
            </a:r>
            <a:r>
              <a:rPr lang="en-GB" sz="1600" dirty="0" err="1" smtClean="0"/>
              <a:t>16keV</a:t>
            </a:r>
            <a:endParaRPr lang="en-GB" sz="1600" dirty="0" smtClean="0"/>
          </a:p>
          <a:p>
            <a:pPr marL="0" indent="0">
              <a:lnSpc>
                <a:spcPct val="100000"/>
              </a:lnSpc>
            </a:pPr>
            <a:r>
              <a:rPr lang="en-GB" sz="1600" dirty="0" smtClean="0"/>
              <a:t>No wakes. </a:t>
            </a:r>
            <a:endParaRPr lang="en-GB"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6225" y="1187548"/>
            <a:ext cx="3488406" cy="280402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5597" y="4223195"/>
            <a:ext cx="3409661" cy="269971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0443" y="1187548"/>
            <a:ext cx="3638021" cy="2728490"/>
          </a:xfrm>
          <a:prstGeom prst="rect">
            <a:avLst/>
          </a:prstGeom>
        </p:spPr>
      </p:pic>
    </p:spTree>
    <p:extLst>
      <p:ext uri="{BB962C8B-B14F-4D97-AF65-F5344CB8AC3E}">
        <p14:creationId xmlns:p14="http://schemas.microsoft.com/office/powerpoint/2010/main" val="2367257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27" y="655359"/>
            <a:ext cx="8694539" cy="964238"/>
          </a:xfrm>
        </p:spPr>
        <p:txBody>
          <a:bodyPr>
            <a:normAutofit/>
          </a:bodyPr>
          <a:lstStyle/>
          <a:p>
            <a:r>
              <a:rPr lang="en-GB" sz="2800" b="1" dirty="0" err="1" smtClean="0"/>
              <a:t>HX</a:t>
            </a:r>
            <a:r>
              <a:rPr lang="en-GB" sz="2800" b="1" dirty="0" smtClean="0"/>
              <a:t> Genesis Simulation – with Chirp  </a:t>
            </a:r>
            <a:endParaRPr lang="en-GB" sz="2800" b="1" dirty="0"/>
          </a:p>
        </p:txBody>
      </p:sp>
      <p:sp>
        <p:nvSpPr>
          <p:cNvPr id="3" name="Content Placeholder 2"/>
          <p:cNvSpPr>
            <a:spLocks noGrp="1"/>
          </p:cNvSpPr>
          <p:nvPr>
            <p:ph idx="1"/>
          </p:nvPr>
        </p:nvSpPr>
        <p:spPr>
          <a:xfrm>
            <a:off x="308615" y="1380310"/>
            <a:ext cx="2715573" cy="5521637"/>
          </a:xfrm>
        </p:spPr>
        <p:txBody>
          <a:bodyPr>
            <a:noAutofit/>
          </a:bodyPr>
          <a:lstStyle/>
          <a:p>
            <a:pPr marL="0" indent="0">
              <a:lnSpc>
                <a:spcPct val="100000"/>
              </a:lnSpc>
              <a:buNone/>
            </a:pPr>
            <a:r>
              <a:rPr lang="en-GB" sz="1600" b="1" dirty="0" smtClean="0"/>
              <a:t>Parameters:</a:t>
            </a:r>
          </a:p>
          <a:p>
            <a:pPr marL="0" indent="0">
              <a:lnSpc>
                <a:spcPct val="100000"/>
              </a:lnSpc>
            </a:pPr>
            <a:r>
              <a:rPr lang="en-GB" sz="1600" dirty="0"/>
              <a:t>R</a:t>
            </a:r>
            <a:r>
              <a:rPr lang="en-GB" sz="1600" dirty="0" smtClean="0"/>
              <a:t>ectangular </a:t>
            </a:r>
            <a:r>
              <a:rPr lang="en-GB" sz="1600" dirty="0" err="1" smtClean="0"/>
              <a:t>5.45fs</a:t>
            </a:r>
            <a:r>
              <a:rPr lang="en-GB" sz="1600" dirty="0" smtClean="0"/>
              <a:t> pulse</a:t>
            </a:r>
            <a:br>
              <a:rPr lang="en-GB" sz="1600" dirty="0" smtClean="0"/>
            </a:br>
            <a:r>
              <a:rPr lang="en-GB" sz="1600" dirty="0" smtClean="0"/>
              <a:t>Peak Current </a:t>
            </a:r>
            <a:r>
              <a:rPr lang="en-GB" sz="1600" dirty="0" err="1" smtClean="0"/>
              <a:t>6kA</a:t>
            </a:r>
            <a:r>
              <a:rPr lang="en-GB" sz="1600" dirty="0"/>
              <a:t/>
            </a:r>
            <a:br>
              <a:rPr lang="en-GB" sz="1600" dirty="0"/>
            </a:br>
            <a:r>
              <a:rPr lang="en-GB" sz="1600" dirty="0" smtClean="0"/>
              <a:t>Energy </a:t>
            </a:r>
            <a:r>
              <a:rPr lang="en-GB" sz="1600" dirty="0" err="1" smtClean="0"/>
              <a:t>7GeV</a:t>
            </a:r>
            <a:r>
              <a:rPr lang="en-GB" sz="1600" dirty="0" smtClean="0"/>
              <a:t/>
            </a:r>
            <a:br>
              <a:rPr lang="en-GB" sz="1600" dirty="0" smtClean="0"/>
            </a:br>
            <a:r>
              <a:rPr lang="en-GB" sz="1600" dirty="0" smtClean="0"/>
              <a:t>Slice energy spread </a:t>
            </a:r>
            <a:r>
              <a:rPr lang="en-GB" sz="1600" dirty="0" err="1" smtClean="0"/>
              <a:t>1e</a:t>
            </a:r>
            <a:r>
              <a:rPr lang="en-GB" sz="1600" dirty="0" smtClean="0"/>
              <a:t>-4</a:t>
            </a:r>
            <a:br>
              <a:rPr lang="en-GB" sz="1600" dirty="0" smtClean="0"/>
            </a:br>
            <a:r>
              <a:rPr lang="en-GB" sz="1600" dirty="0" smtClean="0"/>
              <a:t>Emittance 0.2 mm-</a:t>
            </a:r>
            <a:r>
              <a:rPr lang="en-GB" sz="1600" dirty="0" err="1" smtClean="0"/>
              <a:t>mrad</a:t>
            </a:r>
            <a:endParaRPr lang="en-GB" sz="1600" dirty="0" smtClean="0"/>
          </a:p>
          <a:p>
            <a:pPr marL="0" indent="0">
              <a:lnSpc>
                <a:spcPct val="100000"/>
              </a:lnSpc>
            </a:pPr>
            <a:r>
              <a:rPr lang="en-GB" sz="1600" b="1" dirty="0" smtClean="0"/>
              <a:t>Cryogenic PM undulator </a:t>
            </a:r>
            <a:r>
              <a:rPr lang="en-GB" sz="1600" dirty="0" smtClean="0"/>
              <a:t>with period </a:t>
            </a:r>
            <a:r>
              <a:rPr lang="en-GB" sz="1600" dirty="0" err="1" smtClean="0"/>
              <a:t>16.3mm</a:t>
            </a:r>
            <a:r>
              <a:rPr lang="en-GB" sz="1600" dirty="0" smtClean="0"/>
              <a:t> and</a:t>
            </a:r>
            <a:br>
              <a:rPr lang="en-GB" sz="1600" dirty="0" smtClean="0"/>
            </a:br>
            <a:r>
              <a:rPr lang="en-GB" sz="1600" dirty="0" smtClean="0"/>
              <a:t>aw = 0.8856 (gap </a:t>
            </a:r>
            <a:r>
              <a:rPr lang="en-GB" sz="1600" dirty="0" err="1" smtClean="0"/>
              <a:t>4mm</a:t>
            </a:r>
            <a:r>
              <a:rPr lang="en-GB" sz="1600" dirty="0" smtClean="0"/>
              <a:t>)</a:t>
            </a:r>
          </a:p>
          <a:p>
            <a:pPr marL="0" indent="0">
              <a:lnSpc>
                <a:spcPct val="100000"/>
              </a:lnSpc>
            </a:pPr>
            <a:r>
              <a:rPr lang="en-GB" sz="1600" dirty="0"/>
              <a:t>P</a:t>
            </a:r>
            <a:r>
              <a:rPr lang="en-GB" sz="1600" dirty="0" smtClean="0"/>
              <a:t>hoton energy </a:t>
            </a:r>
            <a:r>
              <a:rPr lang="en-GB" sz="1600" dirty="0" err="1" smtClean="0"/>
              <a:t>16keV</a:t>
            </a:r>
            <a:endParaRPr lang="en-GB" sz="1600" dirty="0" smtClean="0"/>
          </a:p>
          <a:p>
            <a:pPr marL="0" indent="0">
              <a:lnSpc>
                <a:spcPct val="100000"/>
              </a:lnSpc>
            </a:pPr>
            <a:r>
              <a:rPr lang="en-GB" sz="1600" dirty="0" smtClean="0"/>
              <a:t>No wakes. </a:t>
            </a:r>
          </a:p>
          <a:p>
            <a:pPr marL="0" indent="0">
              <a:lnSpc>
                <a:spcPct val="100000"/>
              </a:lnSpc>
            </a:pPr>
            <a:r>
              <a:rPr lang="en-GB" sz="1600" b="1" dirty="0" smtClean="0"/>
              <a:t>Linear energy chirp 0.1% / </a:t>
            </a:r>
            <a:r>
              <a:rPr lang="en-GB" sz="1600" b="1" dirty="0" err="1" smtClean="0"/>
              <a:t>0.005mm</a:t>
            </a:r>
            <a:r>
              <a:rPr lang="en-GB" sz="1600" b="1" dirty="0" smtClean="0"/>
              <a:t> (</a:t>
            </a:r>
            <a:r>
              <a:rPr lang="en-GB" sz="1600" b="1" dirty="0" err="1" smtClean="0"/>
              <a:t>approx</a:t>
            </a:r>
            <a:r>
              <a:rPr lang="en-GB" sz="1600" b="1" dirty="0" smtClean="0"/>
              <a:t> match to </a:t>
            </a:r>
            <a:r>
              <a:rPr lang="en-GB" sz="1600" b="1" dirty="0" err="1" smtClean="0"/>
              <a:t>LiTrack</a:t>
            </a:r>
            <a:r>
              <a:rPr lang="en-GB" sz="1600" b="1" dirty="0" smtClean="0"/>
              <a:t>) with high energy at head of bunch</a:t>
            </a:r>
            <a:endParaRPr lang="en-GB" sz="1600" b="1" dirty="0"/>
          </a:p>
        </p:txBody>
      </p:sp>
      <p:sp>
        <p:nvSpPr>
          <p:cNvPr id="8" name="Right Arrow 7"/>
          <p:cNvSpPr/>
          <p:nvPr/>
        </p:nvSpPr>
        <p:spPr>
          <a:xfrm>
            <a:off x="3167523" y="5796061"/>
            <a:ext cx="576645" cy="3813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1369" y="4491212"/>
            <a:ext cx="2940894" cy="294058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971" y="1287738"/>
            <a:ext cx="5403757" cy="2934481"/>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8009" y="4486938"/>
            <a:ext cx="2684608" cy="2684326"/>
          </a:xfrm>
          <a:prstGeom prst="rect">
            <a:avLst/>
          </a:prstGeom>
        </p:spPr>
      </p:pic>
      <p:grpSp>
        <p:nvGrpSpPr>
          <p:cNvPr id="17" name="Group 16"/>
          <p:cNvGrpSpPr/>
          <p:nvPr/>
        </p:nvGrpSpPr>
        <p:grpSpPr>
          <a:xfrm>
            <a:off x="6565222" y="1554650"/>
            <a:ext cx="2597041" cy="1915225"/>
            <a:chOff x="9887919" y="309970"/>
            <a:chExt cx="2304081" cy="1737458"/>
          </a:xfrm>
        </p:grpSpPr>
        <p:cxnSp>
          <p:nvCxnSpPr>
            <p:cNvPr id="13" name="Straight Connector 12"/>
            <p:cNvCxnSpPr/>
            <p:nvPr/>
          </p:nvCxnSpPr>
          <p:spPr>
            <a:xfrm>
              <a:off x="9887919" y="511444"/>
              <a:ext cx="712922"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887919" y="834325"/>
              <a:ext cx="71292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709329" y="309970"/>
              <a:ext cx="1162373" cy="335051"/>
            </a:xfrm>
            <a:prstGeom prst="rect">
              <a:avLst/>
            </a:prstGeom>
            <a:noFill/>
          </p:spPr>
          <p:txBody>
            <a:bodyPr wrap="square" rtlCol="0">
              <a:spAutoFit/>
            </a:bodyPr>
            <a:lstStyle/>
            <a:p>
              <a:r>
                <a:rPr lang="en-GB" sz="1800" dirty="0" smtClean="0">
                  <a:solidFill>
                    <a:schemeClr val="tx2"/>
                  </a:solidFill>
                </a:rPr>
                <a:t>Flat bunch</a:t>
              </a:r>
              <a:endParaRPr lang="en-GB" sz="1800" dirty="0">
                <a:solidFill>
                  <a:schemeClr val="tx2"/>
                </a:solidFill>
              </a:endParaRPr>
            </a:p>
          </p:txBody>
        </p:sp>
        <p:sp>
          <p:nvSpPr>
            <p:cNvPr id="16" name="TextBox 15"/>
            <p:cNvSpPr txBox="1"/>
            <p:nvPr/>
          </p:nvSpPr>
          <p:spPr>
            <a:xfrm>
              <a:off x="10709329" y="679302"/>
              <a:ext cx="1482671" cy="1368126"/>
            </a:xfrm>
            <a:prstGeom prst="rect">
              <a:avLst/>
            </a:prstGeom>
            <a:noFill/>
          </p:spPr>
          <p:txBody>
            <a:bodyPr wrap="square" rtlCol="0">
              <a:spAutoFit/>
            </a:bodyPr>
            <a:lstStyle/>
            <a:p>
              <a:r>
                <a:rPr lang="en-GB" sz="1800" dirty="0" smtClean="0">
                  <a:solidFill>
                    <a:schemeClr val="tx1"/>
                  </a:solidFill>
                </a:rPr>
                <a:t>With Chirp </a:t>
              </a:r>
              <a:r>
                <a:rPr lang="en-GB" dirty="0" smtClean="0"/>
                <a:t>(same shot noise seed)</a:t>
              </a:r>
              <a:endParaRPr lang="en-GB" dirty="0"/>
            </a:p>
          </p:txBody>
        </p:sp>
      </p:grpSp>
      <p:sp>
        <p:nvSpPr>
          <p:cNvPr id="18" name="TextBox 17"/>
          <p:cNvSpPr txBox="1"/>
          <p:nvPr/>
        </p:nvSpPr>
        <p:spPr>
          <a:xfrm>
            <a:off x="8382724" y="5448980"/>
            <a:ext cx="1559078" cy="1569660"/>
          </a:xfrm>
          <a:prstGeom prst="rect">
            <a:avLst/>
          </a:prstGeom>
          <a:solidFill>
            <a:schemeClr val="accent3">
              <a:lumMod val="50000"/>
            </a:schemeClr>
          </a:solidFill>
        </p:spPr>
        <p:txBody>
          <a:bodyPr wrap="square" rtlCol="0">
            <a:spAutoFit/>
          </a:bodyPr>
          <a:lstStyle/>
          <a:p>
            <a:r>
              <a:rPr lang="en-GB" sz="1600" b="1" dirty="0" smtClean="0">
                <a:solidFill>
                  <a:schemeClr val="bg1"/>
                </a:solidFill>
              </a:rPr>
              <a:t>Conclusion: this level  of chirp has negligible impact on performance </a:t>
            </a:r>
            <a:endParaRPr lang="en-GB" sz="1600" b="1" dirty="0">
              <a:solidFill>
                <a:schemeClr val="bg1"/>
              </a:solidFill>
            </a:endParaRPr>
          </a:p>
        </p:txBody>
      </p:sp>
    </p:spTree>
    <p:extLst>
      <p:ext uri="{BB962C8B-B14F-4D97-AF65-F5344CB8AC3E}">
        <p14:creationId xmlns:p14="http://schemas.microsoft.com/office/powerpoint/2010/main" val="3012455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smtClean="0">
                <a:solidFill>
                  <a:srgbClr val="C00000"/>
                </a:solidFill>
              </a:rPr>
              <a:t>Potential Facility Outline</a:t>
            </a:r>
            <a:endParaRPr lang="en-GB" sz="3600" b="1" dirty="0">
              <a:solidFill>
                <a:srgbClr val="C00000"/>
              </a:solidFill>
            </a:endParaRPr>
          </a:p>
        </p:txBody>
      </p:sp>
    </p:spTree>
    <p:extLst>
      <p:ext uri="{BB962C8B-B14F-4D97-AF65-F5344CB8AC3E}">
        <p14:creationId xmlns:p14="http://schemas.microsoft.com/office/powerpoint/2010/main" val="2733848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4294EE50-87B3-414B-AD9E-518CEF385733}" type="slidenum">
              <a:rPr lang="it-IT" altLang="it-IT" smtClean="0"/>
              <a:pPr/>
              <a:t>13</a:t>
            </a:fld>
            <a:endParaRPr lang="it-IT" altLang="it-IT" dirty="0"/>
          </a:p>
        </p:txBody>
      </p:sp>
      <p:sp>
        <p:nvSpPr>
          <p:cNvPr id="3" name="Text Placeholder 2"/>
          <p:cNvSpPr>
            <a:spLocks noGrp="1"/>
          </p:cNvSpPr>
          <p:nvPr>
            <p:ph type="body" sz="quarter" idx="11"/>
          </p:nvPr>
        </p:nvSpPr>
        <p:spPr/>
        <p:txBody>
          <a:bodyPr/>
          <a:lstStyle/>
          <a:p>
            <a:r>
              <a:rPr lang="de-DE" sz="3200" dirty="0" smtClean="0">
                <a:solidFill>
                  <a:schemeClr val="tx1"/>
                </a:solidFill>
              </a:rPr>
              <a:t>WP2: From Science Case to Facility Outline:</a:t>
            </a:r>
            <a:br>
              <a:rPr lang="de-DE" sz="3200" dirty="0" smtClean="0">
                <a:solidFill>
                  <a:schemeClr val="tx1"/>
                </a:solidFill>
              </a:rPr>
            </a:br>
            <a:r>
              <a:rPr lang="de-DE" sz="3200" b="1" dirty="0" smtClean="0">
                <a:solidFill>
                  <a:srgbClr val="FF0000"/>
                </a:solidFill>
              </a:rPr>
              <a:t>ESSENTIALS</a:t>
            </a:r>
            <a:r>
              <a:rPr lang="de-DE" sz="3200" dirty="0" smtClean="0">
                <a:solidFill>
                  <a:schemeClr val="tx1"/>
                </a:solidFill>
              </a:rPr>
              <a:t> + </a:t>
            </a:r>
            <a:r>
              <a:rPr lang="de-DE" sz="3200" b="1" dirty="0" smtClean="0">
                <a:solidFill>
                  <a:srgbClr val="0070C0"/>
                </a:solidFill>
              </a:rPr>
              <a:t>DESIRABLES</a:t>
            </a:r>
            <a:endParaRPr lang="de-DE" sz="3200" b="1" dirty="0">
              <a:solidFill>
                <a:srgbClr val="0070C0"/>
              </a:solidFill>
            </a:endParaRPr>
          </a:p>
        </p:txBody>
      </p:sp>
      <p:sp>
        <p:nvSpPr>
          <p:cNvPr id="4" name="Text Placeholder 3"/>
          <p:cNvSpPr>
            <a:spLocks noGrp="1"/>
          </p:cNvSpPr>
          <p:nvPr>
            <p:ph type="body" sz="quarter" idx="12"/>
          </p:nvPr>
        </p:nvSpPr>
        <p:spPr>
          <a:xfrm>
            <a:off x="647824" y="4427909"/>
            <a:ext cx="7488237" cy="576262"/>
          </a:xfrm>
        </p:spPr>
        <p:txBody>
          <a:bodyPr/>
          <a:lstStyle/>
          <a:p>
            <a:r>
              <a:rPr lang="de-DE" sz="2400" dirty="0" smtClean="0"/>
              <a:t>Neil Thompson, David Dunning</a:t>
            </a:r>
            <a:endParaRPr lang="de-DE" sz="2400" dirty="0"/>
          </a:p>
        </p:txBody>
      </p:sp>
    </p:spTree>
    <p:extLst>
      <p:ext uri="{BB962C8B-B14F-4D97-AF65-F5344CB8AC3E}">
        <p14:creationId xmlns:p14="http://schemas.microsoft.com/office/powerpoint/2010/main" val="1224454021"/>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14</a:t>
            </a:fld>
            <a:endParaRPr lang="it-IT" altLang="it-IT" dirty="0"/>
          </a:p>
        </p:txBody>
      </p:sp>
      <p:sp>
        <p:nvSpPr>
          <p:cNvPr id="3" name="Content Placeholder 2"/>
          <p:cNvSpPr>
            <a:spLocks noGrp="1"/>
          </p:cNvSpPr>
          <p:nvPr>
            <p:ph sz="quarter" idx="12"/>
          </p:nvPr>
        </p:nvSpPr>
        <p:spPr>
          <a:xfrm>
            <a:off x="431800" y="1331565"/>
            <a:ext cx="9091010" cy="4608512"/>
          </a:xfrm>
        </p:spPr>
        <p:txBody>
          <a:bodyPr/>
          <a:lstStyle/>
          <a:p>
            <a:r>
              <a:rPr lang="de-DE" sz="2000" dirty="0" smtClean="0">
                <a:solidFill>
                  <a:schemeClr val="tx1"/>
                </a:solidFill>
              </a:rPr>
              <a:t>From the user requirements there are </a:t>
            </a:r>
            <a:r>
              <a:rPr lang="de-DE" sz="2000" b="1" dirty="0" smtClean="0">
                <a:solidFill>
                  <a:srgbClr val="FF0000"/>
                </a:solidFill>
              </a:rPr>
              <a:t>ESSENTIALS</a:t>
            </a:r>
            <a:r>
              <a:rPr lang="de-DE" sz="2000" dirty="0" smtClean="0">
                <a:solidFill>
                  <a:schemeClr val="tx1"/>
                </a:solidFill>
              </a:rPr>
              <a:t> and </a:t>
            </a:r>
            <a:r>
              <a:rPr lang="de-DE" sz="2000" b="1" dirty="0" smtClean="0">
                <a:solidFill>
                  <a:schemeClr val="accent1"/>
                </a:solidFill>
              </a:rPr>
              <a:t>DESIRABLES</a:t>
            </a:r>
          </a:p>
          <a:p>
            <a:endParaRPr lang="de-DE" sz="2000" b="1" dirty="0" smtClean="0">
              <a:solidFill>
                <a:srgbClr val="FF0000"/>
              </a:solidFill>
            </a:endParaRPr>
          </a:p>
          <a:p>
            <a:r>
              <a:rPr lang="de-DE" sz="2000" b="1" dirty="0" smtClean="0">
                <a:solidFill>
                  <a:srgbClr val="FF0000"/>
                </a:solidFill>
              </a:rPr>
              <a:t>The ESSENTIALS:</a:t>
            </a:r>
          </a:p>
          <a:p>
            <a:r>
              <a:rPr lang="de-DE" sz="2000" dirty="0">
                <a:solidFill>
                  <a:schemeClr val="tx1"/>
                </a:solidFill>
              </a:rPr>
              <a:t>S</a:t>
            </a:r>
            <a:r>
              <a:rPr lang="de-DE" sz="2000" dirty="0" smtClean="0">
                <a:solidFill>
                  <a:schemeClr val="tx1"/>
                </a:solidFill>
              </a:rPr>
              <a:t>hould be provided by the </a:t>
            </a:r>
            <a:r>
              <a:rPr lang="de-DE" sz="2000" b="1" i="1" dirty="0" smtClean="0">
                <a:solidFill>
                  <a:schemeClr val="tx1"/>
                </a:solidFill>
              </a:rPr>
              <a:t>CORE FACILITY </a:t>
            </a:r>
            <a:r>
              <a:rPr lang="de-DE" sz="2000" dirty="0" smtClean="0">
                <a:solidFill>
                  <a:schemeClr val="tx1"/>
                </a:solidFill>
              </a:rPr>
              <a:t>which should be as </a:t>
            </a:r>
            <a:r>
              <a:rPr lang="de-DE" sz="2000" u="sng" dirty="0" smtClean="0">
                <a:solidFill>
                  <a:schemeClr val="tx1"/>
                </a:solidFill>
              </a:rPr>
              <a:t>compact and upgradeable as possible</a:t>
            </a:r>
            <a:r>
              <a:rPr lang="de-DE" sz="2000" dirty="0" smtClean="0">
                <a:solidFill>
                  <a:schemeClr val="tx1"/>
                </a:solidFill>
              </a:rPr>
              <a:t> while not exceeding an acceptable level of risk  </a:t>
            </a:r>
          </a:p>
          <a:p>
            <a:r>
              <a:rPr lang="de-DE" sz="2000" b="1" dirty="0" smtClean="0">
                <a:solidFill>
                  <a:schemeClr val="accent1"/>
                </a:solidFill>
              </a:rPr>
              <a:t>The DESIRABLES:</a:t>
            </a:r>
          </a:p>
          <a:p>
            <a:r>
              <a:rPr lang="de-DE" sz="2000" dirty="0" smtClean="0">
                <a:solidFill>
                  <a:schemeClr val="tx1"/>
                </a:solidFill>
              </a:rPr>
              <a:t>Could be provided parasitically by the </a:t>
            </a:r>
            <a:r>
              <a:rPr lang="de-DE" sz="2000" b="1" i="1" dirty="0" smtClean="0">
                <a:solidFill>
                  <a:schemeClr val="tx1"/>
                </a:solidFill>
              </a:rPr>
              <a:t>CORE FACILITY </a:t>
            </a:r>
            <a:r>
              <a:rPr lang="de-DE" sz="2000" dirty="0" smtClean="0">
                <a:solidFill>
                  <a:schemeClr val="tx1"/>
                </a:solidFill>
              </a:rPr>
              <a:t>if this does not increase the scale and cost.</a:t>
            </a:r>
          </a:p>
          <a:p>
            <a:r>
              <a:rPr lang="de-DE" sz="2000" u="sng" dirty="0" smtClean="0">
                <a:solidFill>
                  <a:schemeClr val="tx1"/>
                </a:solidFill>
              </a:rPr>
              <a:t>Otherwise they could be upgrades</a:t>
            </a:r>
            <a:r>
              <a:rPr lang="de-DE" sz="2000" dirty="0" smtClean="0">
                <a:solidFill>
                  <a:schemeClr val="tx1"/>
                </a:solidFill>
              </a:rPr>
              <a:t>.  </a:t>
            </a:r>
            <a:endParaRPr lang="de-DE" sz="2000" dirty="0">
              <a:solidFill>
                <a:schemeClr val="tx1"/>
              </a:solidFill>
            </a:endParaRPr>
          </a:p>
        </p:txBody>
      </p:sp>
    </p:spTree>
    <p:extLst>
      <p:ext uri="{BB962C8B-B14F-4D97-AF65-F5344CB8AC3E}">
        <p14:creationId xmlns:p14="http://schemas.microsoft.com/office/powerpoint/2010/main" val="884177313"/>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15</a:t>
            </a:fld>
            <a:endParaRPr lang="it-IT" altLang="it-IT" dirty="0"/>
          </a:p>
        </p:txBody>
      </p:sp>
      <p:sp>
        <p:nvSpPr>
          <p:cNvPr id="3" name="Content Placeholder 2"/>
          <p:cNvSpPr>
            <a:spLocks noGrp="1"/>
          </p:cNvSpPr>
          <p:nvPr>
            <p:ph sz="quarter" idx="12"/>
          </p:nvPr>
        </p:nvSpPr>
        <p:spPr/>
        <p:txBody>
          <a:bodyPr/>
          <a:lstStyle/>
          <a:p>
            <a:r>
              <a:rPr lang="en-GB" b="1" dirty="0" smtClean="0">
                <a:solidFill>
                  <a:srgbClr val="FF0000"/>
                </a:solidFill>
              </a:rPr>
              <a:t>ESSENTIAL USER REQUIREMENTS</a:t>
            </a:r>
          </a:p>
          <a:p>
            <a:pPr marL="285750" indent="-285750">
              <a:buFont typeface="Arial" panose="020B0604020202020204" pitchFamily="34" charset="0"/>
              <a:buChar char="•"/>
            </a:pPr>
            <a:r>
              <a:rPr lang="en-GB" sz="1600" dirty="0" smtClean="0">
                <a:solidFill>
                  <a:schemeClr val="tx1"/>
                </a:solidFill>
              </a:rPr>
              <a:t>Photon energy range at the fundamental: 0.25 – 16.0 </a:t>
            </a:r>
            <a:r>
              <a:rPr lang="en-GB" sz="1600" dirty="0" err="1" smtClean="0">
                <a:solidFill>
                  <a:schemeClr val="tx1"/>
                </a:solidFill>
              </a:rPr>
              <a:t>keV</a:t>
            </a:r>
            <a:endParaRPr lang="en-GB" sz="1600" dirty="0" smtClean="0">
              <a:solidFill>
                <a:schemeClr val="tx1"/>
              </a:solidFill>
            </a:endParaRPr>
          </a:p>
          <a:p>
            <a:pPr marL="285750" indent="-285750">
              <a:buFont typeface="Arial" panose="020B0604020202020204" pitchFamily="34" charset="0"/>
              <a:buChar char="•"/>
            </a:pPr>
            <a:r>
              <a:rPr lang="en-GB" sz="1600" dirty="0" smtClean="0">
                <a:solidFill>
                  <a:schemeClr val="tx1"/>
                </a:solidFill>
              </a:rPr>
              <a:t>Variable, selectable polarisation</a:t>
            </a:r>
          </a:p>
          <a:p>
            <a:pPr marL="285750" indent="-285750">
              <a:buFont typeface="Arial" panose="020B0604020202020204" pitchFamily="34" charset="0"/>
              <a:buChar char="•"/>
            </a:pPr>
            <a:r>
              <a:rPr lang="en-GB" sz="1600" dirty="0" smtClean="0">
                <a:solidFill>
                  <a:schemeClr val="tx1"/>
                </a:solidFill>
              </a:rPr>
              <a:t>Repetition rate </a:t>
            </a:r>
            <a:r>
              <a:rPr lang="en-GB" sz="1600" dirty="0" err="1" smtClean="0">
                <a:solidFill>
                  <a:schemeClr val="tx1"/>
                </a:solidFill>
              </a:rPr>
              <a:t>100Hz</a:t>
            </a:r>
            <a:endParaRPr lang="en-GB" sz="1600" dirty="0" smtClean="0">
              <a:solidFill>
                <a:schemeClr val="tx1"/>
              </a:solidFill>
            </a:endParaRPr>
          </a:p>
          <a:p>
            <a:pPr marL="285750" indent="-285750">
              <a:buFont typeface="Arial" panose="020B0604020202020204" pitchFamily="34" charset="0"/>
              <a:buChar char="•"/>
            </a:pPr>
            <a:r>
              <a:rPr lang="en-GB" sz="1600" dirty="0" smtClean="0">
                <a:solidFill>
                  <a:schemeClr val="tx1"/>
                </a:solidFill>
              </a:rPr>
              <a:t>2-colour operation with timing separation +/- </a:t>
            </a:r>
            <a:r>
              <a:rPr lang="en-GB" sz="1600" dirty="0" err="1" smtClean="0">
                <a:solidFill>
                  <a:schemeClr val="tx1"/>
                </a:solidFill>
              </a:rPr>
              <a:t>100fs</a:t>
            </a:r>
            <a:r>
              <a:rPr lang="en-GB" sz="1600" dirty="0" smtClean="0">
                <a:solidFill>
                  <a:schemeClr val="tx1"/>
                </a:solidFill>
              </a:rPr>
              <a:t> and colour separation 20% in </a:t>
            </a:r>
            <a:r>
              <a:rPr lang="en-GB" sz="1600" dirty="0" err="1" smtClean="0">
                <a:solidFill>
                  <a:schemeClr val="tx1"/>
                </a:solidFill>
              </a:rPr>
              <a:t>SXR</a:t>
            </a:r>
            <a:r>
              <a:rPr lang="en-GB" sz="1600" dirty="0" smtClean="0">
                <a:solidFill>
                  <a:schemeClr val="tx1"/>
                </a:solidFill>
              </a:rPr>
              <a:t> and 10% in </a:t>
            </a:r>
            <a:r>
              <a:rPr lang="en-GB" sz="1600" dirty="0" err="1" smtClean="0">
                <a:solidFill>
                  <a:schemeClr val="tx1"/>
                </a:solidFill>
              </a:rPr>
              <a:t>HXR</a:t>
            </a:r>
            <a:endParaRPr lang="en-GB" sz="1600" dirty="0" smtClean="0">
              <a:solidFill>
                <a:schemeClr val="tx1"/>
              </a:solidFill>
            </a:endParaRPr>
          </a:p>
          <a:p>
            <a:pPr marL="285750" indent="-285750">
              <a:buFont typeface="Arial" panose="020B0604020202020204" pitchFamily="34" charset="0"/>
              <a:buChar char="•"/>
            </a:pPr>
            <a:r>
              <a:rPr lang="en-GB" sz="1600" dirty="0" smtClean="0">
                <a:solidFill>
                  <a:schemeClr val="tx1"/>
                </a:solidFill>
              </a:rPr>
              <a:t>Wavelength tuning primarily by undulator scanning with several discrete beam energies.</a:t>
            </a:r>
          </a:p>
          <a:p>
            <a:pPr marL="285750" indent="-285750">
              <a:buFont typeface="Arial" panose="020B0604020202020204" pitchFamily="34" charset="0"/>
              <a:buChar char="•"/>
            </a:pPr>
            <a:r>
              <a:rPr lang="en-GB" sz="1600" dirty="0" smtClean="0">
                <a:solidFill>
                  <a:schemeClr val="tx1"/>
                </a:solidFill>
              </a:rPr>
              <a:t>Pulse duration 1 – 50 fs</a:t>
            </a:r>
          </a:p>
          <a:p>
            <a:pPr marL="285750" indent="-285750">
              <a:buFont typeface="Arial" panose="020B0604020202020204" pitchFamily="34" charset="0"/>
              <a:buChar char="•"/>
            </a:pPr>
            <a:r>
              <a:rPr lang="en-GB" sz="1600" dirty="0" smtClean="0">
                <a:solidFill>
                  <a:schemeClr val="tx1"/>
                </a:solidFill>
              </a:rPr>
              <a:t>Even pulse spacing and &lt;</a:t>
            </a:r>
            <a:r>
              <a:rPr lang="en-GB" sz="1600" dirty="0" err="1" smtClean="0">
                <a:solidFill>
                  <a:schemeClr val="tx1"/>
                </a:solidFill>
              </a:rPr>
              <a:t>10fs</a:t>
            </a:r>
            <a:r>
              <a:rPr lang="en-GB" sz="1600" dirty="0" smtClean="0">
                <a:solidFill>
                  <a:schemeClr val="tx1"/>
                </a:solidFill>
              </a:rPr>
              <a:t> synchronisation between FEL pulse and external laser. </a:t>
            </a:r>
          </a:p>
          <a:p>
            <a:pPr marL="285750" indent="-285750">
              <a:buFont typeface="Arial" panose="020B0604020202020204" pitchFamily="34" charset="0"/>
              <a:buChar char="•"/>
            </a:pPr>
            <a:r>
              <a:rPr lang="en-GB" sz="1600" dirty="0" smtClean="0">
                <a:solidFill>
                  <a:schemeClr val="tx1"/>
                </a:solidFill>
              </a:rPr>
              <a:t>Competitive pulse energy</a:t>
            </a:r>
            <a:endParaRPr lang="en-GB" sz="1600" dirty="0">
              <a:solidFill>
                <a:schemeClr val="tx1"/>
              </a:solidFill>
            </a:endParaRPr>
          </a:p>
          <a:p>
            <a:endParaRPr lang="en-GB" sz="1600" dirty="0">
              <a:solidFill>
                <a:schemeClr val="tx1"/>
              </a:solidFill>
            </a:endParaRPr>
          </a:p>
        </p:txBody>
      </p:sp>
    </p:spTree>
    <p:extLst>
      <p:ext uri="{BB962C8B-B14F-4D97-AF65-F5344CB8AC3E}">
        <p14:creationId xmlns:p14="http://schemas.microsoft.com/office/powerpoint/2010/main" val="96246958"/>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16</a:t>
            </a:fld>
            <a:endParaRPr lang="it-IT" altLang="it-IT" dirty="0"/>
          </a:p>
        </p:txBody>
      </p:sp>
      <p:sp>
        <p:nvSpPr>
          <p:cNvPr id="3" name="Content Placeholder 2"/>
          <p:cNvSpPr>
            <a:spLocks noGrp="1"/>
          </p:cNvSpPr>
          <p:nvPr>
            <p:ph sz="quarter" idx="12"/>
          </p:nvPr>
        </p:nvSpPr>
        <p:spPr>
          <a:xfrm>
            <a:off x="494807" y="827509"/>
            <a:ext cx="9091010" cy="6048672"/>
          </a:xfrm>
        </p:spPr>
        <p:txBody>
          <a:bodyPr/>
          <a:lstStyle/>
          <a:p>
            <a:r>
              <a:rPr lang="en-GB" dirty="0" smtClean="0">
                <a:solidFill>
                  <a:srgbClr val="FF0000"/>
                </a:solidFill>
              </a:rPr>
              <a:t>Implication of </a:t>
            </a:r>
            <a:r>
              <a:rPr lang="en-GB" b="1" dirty="0" smtClean="0">
                <a:solidFill>
                  <a:srgbClr val="FF0000"/>
                </a:solidFill>
              </a:rPr>
              <a:t>ESSENTIAL</a:t>
            </a:r>
            <a:r>
              <a:rPr lang="en-GB" dirty="0" smtClean="0">
                <a:solidFill>
                  <a:srgbClr val="FF0000"/>
                </a:solidFill>
              </a:rPr>
              <a:t> requirements</a:t>
            </a:r>
          </a:p>
          <a:p>
            <a:pPr marL="457200" indent="-457200">
              <a:buFont typeface="Arial" panose="020B0604020202020204" pitchFamily="34" charset="0"/>
              <a:buChar char="•"/>
            </a:pPr>
            <a:r>
              <a:rPr lang="en-GB" sz="1400" dirty="0" smtClean="0">
                <a:solidFill>
                  <a:schemeClr val="tx1"/>
                </a:solidFill>
              </a:rPr>
              <a:t>We need a strong field undulator with short period and small gap to minimise beam energy, with period set appropriately to give a factor of two wavelength tuning at each beam energy, and 6 discrete beam energy working points to cover the whole range 0.25 – 16 </a:t>
            </a:r>
            <a:r>
              <a:rPr lang="en-GB" sz="1400" dirty="0" err="1" smtClean="0">
                <a:solidFill>
                  <a:schemeClr val="tx1"/>
                </a:solidFill>
              </a:rPr>
              <a:t>keV</a:t>
            </a:r>
            <a:r>
              <a:rPr lang="en-GB" sz="1400" dirty="0" smtClean="0">
                <a:solidFill>
                  <a:schemeClr val="tx1"/>
                </a:solidFill>
              </a:rPr>
              <a:t>.   </a:t>
            </a:r>
          </a:p>
          <a:p>
            <a:pPr marL="457200" indent="-457200">
              <a:buFont typeface="Arial" panose="020B0604020202020204" pitchFamily="34" charset="0"/>
              <a:buChar char="•"/>
            </a:pPr>
            <a:r>
              <a:rPr lang="en-GB" sz="1400" dirty="0" smtClean="0">
                <a:solidFill>
                  <a:schemeClr val="tx1"/>
                </a:solidFill>
              </a:rPr>
              <a:t>The most aggressive undulator technologies are not variably polarising. Therefore the variable polarisation should be provided by using an AFTERBURNER for the last one or two gain lengths. In combination with a positive taper to suppress the fundamental while maintaining bunching growth we can then provide highly polarised FEL output.</a:t>
            </a:r>
          </a:p>
          <a:p>
            <a:pPr marL="457200" indent="-457200">
              <a:buFont typeface="Arial" panose="020B0604020202020204" pitchFamily="34" charset="0"/>
              <a:buChar char="•"/>
            </a:pPr>
            <a:r>
              <a:rPr lang="en-GB" sz="1400" dirty="0" smtClean="0">
                <a:solidFill>
                  <a:schemeClr val="tx1"/>
                </a:solidFill>
              </a:rPr>
              <a:t>For pulses separated independently in time and wavelength we need in effect a double electron bunch. Schemes such as transverse wake/</a:t>
            </a:r>
            <a:r>
              <a:rPr lang="en-GB" sz="1400" dirty="0" err="1" smtClean="0">
                <a:solidFill>
                  <a:schemeClr val="tx1"/>
                </a:solidFill>
              </a:rPr>
              <a:t>betatron</a:t>
            </a:r>
            <a:r>
              <a:rPr lang="en-GB" sz="1400" dirty="0" smtClean="0">
                <a:solidFill>
                  <a:schemeClr val="tx1"/>
                </a:solidFill>
              </a:rPr>
              <a:t> oscillation to get lasing at separate sections of the electron bunch in different undulators have been demonstrated, but pulse energies are low (not all bunch used) and as each colour starts independently from noise the undulator length is doubled, the source positions are widely separated and it is difficult to also incorporate self seeding.  </a:t>
            </a:r>
          </a:p>
          <a:p>
            <a:pPr marL="457200" indent="-457200">
              <a:buFont typeface="Arial" panose="020B0604020202020204" pitchFamily="34" charset="0"/>
              <a:buChar char="•"/>
            </a:pPr>
            <a:r>
              <a:rPr lang="en-GB" sz="1400" dirty="0" smtClean="0">
                <a:solidFill>
                  <a:schemeClr val="tx1"/>
                </a:solidFill>
              </a:rPr>
              <a:t>A more attractive option would be a double FEL: </a:t>
            </a:r>
          </a:p>
          <a:p>
            <a:pPr marL="817200" lvl="1" indent="-457200"/>
            <a:r>
              <a:rPr lang="en-GB" sz="1200" dirty="0" smtClean="0">
                <a:solidFill>
                  <a:schemeClr val="tx1"/>
                </a:solidFill>
              </a:rPr>
              <a:t>a double bunch (two PI lasers) with each bunch on separate cycle of RF, with independent charge, separated in energy (for example, by a lower frequency RF cavity operating near zero cross then dc magnet + septum) into two beam lines with the delay between the electron bunches controlled with a magnetic delay line.</a:t>
            </a:r>
          </a:p>
          <a:p>
            <a:pPr marL="817200" lvl="1" indent="-457200"/>
            <a:r>
              <a:rPr lang="en-GB" sz="1200" dirty="0" smtClean="0">
                <a:solidFill>
                  <a:schemeClr val="tx1"/>
                </a:solidFill>
              </a:rPr>
              <a:t>Total undulator length would be the same but building length would be less, the delay, wavelength separation, polarisation, pulse length, bandwidth and pulse energy of the two pulses would be independently </a:t>
            </a:r>
            <a:r>
              <a:rPr lang="en-GB" sz="1200" dirty="0" err="1" smtClean="0">
                <a:solidFill>
                  <a:schemeClr val="tx1"/>
                </a:solidFill>
              </a:rPr>
              <a:t>tunable</a:t>
            </a:r>
            <a:r>
              <a:rPr lang="en-GB" sz="1200" dirty="0" smtClean="0">
                <a:solidFill>
                  <a:schemeClr val="tx1"/>
                </a:solidFill>
              </a:rPr>
              <a:t>, and their source positions would be close to each other. Also pulse energies would be high through using full bunch.</a:t>
            </a:r>
          </a:p>
          <a:p>
            <a:pPr marL="817200" lvl="1" indent="-457200"/>
            <a:r>
              <a:rPr lang="en-GB" sz="1200" dirty="0" smtClean="0">
                <a:solidFill>
                  <a:schemeClr val="tx1"/>
                </a:solidFill>
              </a:rPr>
              <a:t>To date, double pulses from FELs have been compromised by using existing facilities which weren’t designed for that purpose. A specially designed and optimised double pulse FEL would be truly world-leading – a real </a:t>
            </a:r>
            <a:r>
              <a:rPr lang="en-GB" sz="1200" dirty="0" err="1" smtClean="0">
                <a:solidFill>
                  <a:schemeClr val="tx1"/>
                </a:solidFill>
              </a:rPr>
              <a:t>USP</a:t>
            </a:r>
            <a:r>
              <a:rPr lang="en-GB" sz="1200" dirty="0" smtClean="0">
                <a:solidFill>
                  <a:schemeClr val="tx1"/>
                </a:solidFill>
              </a:rPr>
              <a:t>.  </a:t>
            </a:r>
          </a:p>
          <a:p>
            <a:pPr lvl="1" indent="0">
              <a:buNone/>
            </a:pPr>
            <a:endParaRPr lang="en-GB" sz="1200" dirty="0" smtClean="0">
              <a:solidFill>
                <a:schemeClr val="tx1"/>
              </a:solidFill>
            </a:endParaRPr>
          </a:p>
          <a:p>
            <a:pPr marL="457200" indent="-457200">
              <a:buFont typeface="Arial" panose="020B0604020202020204" pitchFamily="34" charset="0"/>
              <a:buChar char="•"/>
            </a:pPr>
            <a:r>
              <a:rPr lang="en-GB" sz="1600" dirty="0" smtClean="0">
                <a:solidFill>
                  <a:schemeClr val="tx1"/>
                </a:solidFill>
              </a:rPr>
              <a:t>  </a:t>
            </a:r>
            <a:r>
              <a:rPr lang="en-GB" dirty="0" smtClean="0"/>
              <a:t> </a:t>
            </a:r>
            <a:endParaRPr lang="en-GB" dirty="0"/>
          </a:p>
        </p:txBody>
      </p:sp>
    </p:spTree>
    <p:extLst>
      <p:ext uri="{BB962C8B-B14F-4D97-AF65-F5344CB8AC3E}">
        <p14:creationId xmlns:p14="http://schemas.microsoft.com/office/powerpoint/2010/main" val="793937573"/>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17</a:t>
            </a:fld>
            <a:endParaRPr lang="it-IT" altLang="it-IT" dirty="0"/>
          </a:p>
        </p:txBody>
      </p:sp>
      <p:sp>
        <p:nvSpPr>
          <p:cNvPr id="3" name="Content Placeholder 2"/>
          <p:cNvSpPr>
            <a:spLocks noGrp="1"/>
          </p:cNvSpPr>
          <p:nvPr>
            <p:ph sz="quarter" idx="12"/>
          </p:nvPr>
        </p:nvSpPr>
        <p:spPr>
          <a:xfrm>
            <a:off x="494807" y="971525"/>
            <a:ext cx="9091010" cy="648072"/>
          </a:xfrm>
        </p:spPr>
        <p:txBody>
          <a:bodyPr/>
          <a:lstStyle/>
          <a:p>
            <a:r>
              <a:rPr lang="en-GB" b="1" dirty="0" smtClean="0">
                <a:solidFill>
                  <a:srgbClr val="FF0000"/>
                </a:solidFill>
              </a:rPr>
              <a:t>CORE MACHINE SCHEMATIC LAYOUT</a:t>
            </a:r>
          </a:p>
          <a:p>
            <a:endParaRPr lang="en-GB" b="1" dirty="0">
              <a:solidFill>
                <a:srgbClr val="FF0000"/>
              </a:solidFill>
            </a:endParaRPr>
          </a:p>
        </p:txBody>
      </p:sp>
      <p:sp>
        <p:nvSpPr>
          <p:cNvPr id="44" name="TextBox 43"/>
          <p:cNvSpPr txBox="1"/>
          <p:nvPr/>
        </p:nvSpPr>
        <p:spPr>
          <a:xfrm>
            <a:off x="839272" y="4641126"/>
            <a:ext cx="8402079" cy="2585323"/>
          </a:xfrm>
          <a:prstGeom prst="rect">
            <a:avLst/>
          </a:prstGeom>
          <a:noFill/>
        </p:spPr>
        <p:txBody>
          <a:bodyPr wrap="square" rtlCol="0">
            <a:spAutoFit/>
          </a:bodyPr>
          <a:lstStyle/>
          <a:p>
            <a:r>
              <a:rPr lang="en-GB" sz="1800" dirty="0" smtClean="0">
                <a:solidFill>
                  <a:schemeClr val="tx1"/>
                </a:solidFill>
              </a:rPr>
              <a:t>OPERATING MODES</a:t>
            </a:r>
          </a:p>
          <a:p>
            <a:pPr marL="342900" indent="-342900">
              <a:buFont typeface="+mj-lt"/>
              <a:buAutoNum type="arabicPeriod"/>
            </a:pPr>
            <a:r>
              <a:rPr lang="en-GB" sz="1800" dirty="0" smtClean="0">
                <a:solidFill>
                  <a:schemeClr val="tx1"/>
                </a:solidFill>
              </a:rPr>
              <a:t>FEL-1/FEL-2 independent double pulses to one experiment HXR 100Hz</a:t>
            </a:r>
          </a:p>
          <a:p>
            <a:pPr marL="342900" indent="-342900">
              <a:buFont typeface="+mj-lt"/>
              <a:buAutoNum type="arabicPeriod"/>
            </a:pPr>
            <a:r>
              <a:rPr lang="en-GB" sz="1800" dirty="0" smtClean="0">
                <a:solidFill>
                  <a:schemeClr val="tx1"/>
                </a:solidFill>
              </a:rPr>
              <a:t>FEL-1/FEL-2 independent single pulses to two experiments HXR 100Hz</a:t>
            </a:r>
          </a:p>
          <a:p>
            <a:pPr marL="342900" indent="-342900">
              <a:buFont typeface="+mj-lt"/>
              <a:buAutoNum type="arabicPeriod"/>
            </a:pPr>
            <a:r>
              <a:rPr lang="en-GB" sz="1800" dirty="0">
                <a:solidFill>
                  <a:schemeClr val="tx1"/>
                </a:solidFill>
              </a:rPr>
              <a:t>FEL-1/FEL-2 </a:t>
            </a:r>
            <a:r>
              <a:rPr lang="en-GB" sz="1800" dirty="0" smtClean="0">
                <a:solidFill>
                  <a:schemeClr val="tx1"/>
                </a:solidFill>
              </a:rPr>
              <a:t>independent double pulses </a:t>
            </a:r>
            <a:r>
              <a:rPr lang="en-GB" sz="1800" dirty="0">
                <a:solidFill>
                  <a:schemeClr val="tx1"/>
                </a:solidFill>
              </a:rPr>
              <a:t>to one experiment S</a:t>
            </a:r>
            <a:r>
              <a:rPr lang="en-GB" sz="1800" dirty="0" smtClean="0">
                <a:solidFill>
                  <a:schemeClr val="tx1"/>
                </a:solidFill>
              </a:rPr>
              <a:t>XR 1kHz</a:t>
            </a:r>
            <a:endParaRPr lang="en-GB" sz="1800" dirty="0">
              <a:solidFill>
                <a:schemeClr val="tx1"/>
              </a:solidFill>
            </a:endParaRPr>
          </a:p>
          <a:p>
            <a:pPr marL="342900" indent="-342900">
              <a:buFont typeface="+mj-lt"/>
              <a:buAutoNum type="arabicPeriod"/>
            </a:pPr>
            <a:r>
              <a:rPr lang="en-GB" sz="1800" dirty="0">
                <a:solidFill>
                  <a:schemeClr val="tx1"/>
                </a:solidFill>
              </a:rPr>
              <a:t>FEL-1/FEL-2 independent </a:t>
            </a:r>
            <a:r>
              <a:rPr lang="en-GB" sz="1800" dirty="0" smtClean="0">
                <a:solidFill>
                  <a:schemeClr val="tx1"/>
                </a:solidFill>
              </a:rPr>
              <a:t>single pulses to </a:t>
            </a:r>
            <a:r>
              <a:rPr lang="en-GB" sz="1800" dirty="0">
                <a:solidFill>
                  <a:schemeClr val="tx1"/>
                </a:solidFill>
              </a:rPr>
              <a:t>two experiments </a:t>
            </a:r>
            <a:r>
              <a:rPr lang="en-GB" sz="1800" dirty="0" smtClean="0">
                <a:solidFill>
                  <a:schemeClr val="tx1"/>
                </a:solidFill>
              </a:rPr>
              <a:t>SXR 1kHz</a:t>
            </a:r>
            <a:endParaRPr lang="en-GB" sz="1800" dirty="0">
              <a:solidFill>
                <a:schemeClr val="tx1"/>
              </a:solidFill>
            </a:endParaRPr>
          </a:p>
          <a:p>
            <a:pPr marL="285750" indent="-285750">
              <a:buFont typeface="Arial" panose="020B0604020202020204" pitchFamily="34" charset="0"/>
              <a:buChar char="•"/>
            </a:pPr>
            <a:endParaRPr lang="en-GB" sz="1800" dirty="0" smtClean="0">
              <a:solidFill>
                <a:schemeClr val="tx1"/>
              </a:solidFill>
            </a:endParaRPr>
          </a:p>
          <a:p>
            <a:pPr marL="285750" indent="-285750">
              <a:buFont typeface="Arial" panose="020B0604020202020204" pitchFamily="34" charset="0"/>
              <a:buChar char="•"/>
            </a:pPr>
            <a:endParaRPr lang="en-GB" sz="1800" dirty="0" smtClean="0">
              <a:solidFill>
                <a:schemeClr val="tx1"/>
              </a:solidFill>
            </a:endParaRPr>
          </a:p>
          <a:p>
            <a:endParaRPr lang="en-GB" sz="1800" dirty="0">
              <a:solidFill>
                <a:schemeClr val="tx1"/>
              </a:solidFill>
            </a:endParaRPr>
          </a:p>
          <a:p>
            <a:endParaRPr lang="en-GB" sz="1800" dirty="0">
              <a:solidFill>
                <a:schemeClr val="tx1"/>
              </a:solidFill>
            </a:endParaRPr>
          </a:p>
        </p:txBody>
      </p:sp>
      <p:grpSp>
        <p:nvGrpSpPr>
          <p:cNvPr id="5" name="Group 4"/>
          <p:cNvGrpSpPr/>
          <p:nvPr/>
        </p:nvGrpSpPr>
        <p:grpSpPr>
          <a:xfrm>
            <a:off x="538120" y="1619597"/>
            <a:ext cx="8966688" cy="3168352"/>
            <a:chOff x="538120" y="1619597"/>
            <a:chExt cx="8966688" cy="3168352"/>
          </a:xfrm>
        </p:grpSpPr>
        <p:sp>
          <p:nvSpPr>
            <p:cNvPr id="13" name="Freeform 12"/>
            <p:cNvSpPr/>
            <p:nvPr/>
          </p:nvSpPr>
          <p:spPr bwMode="auto">
            <a:xfrm>
              <a:off x="1383696" y="2659504"/>
              <a:ext cx="8121112" cy="511444"/>
            </a:xfrm>
            <a:custGeom>
              <a:avLst/>
              <a:gdLst>
                <a:gd name="connsiteX0" fmla="*/ 0 w 8121112"/>
                <a:gd name="connsiteY0" fmla="*/ 15498 h 511444"/>
                <a:gd name="connsiteX1" fmla="*/ 4525505 w 8121112"/>
                <a:gd name="connsiteY1" fmla="*/ 0 h 511444"/>
                <a:gd name="connsiteX2" fmla="*/ 4525505 w 8121112"/>
                <a:gd name="connsiteY2" fmla="*/ 0 h 511444"/>
                <a:gd name="connsiteX3" fmla="*/ 4664990 w 8121112"/>
                <a:gd name="connsiteY3" fmla="*/ 170481 h 511444"/>
                <a:gd name="connsiteX4" fmla="*/ 4974956 w 8121112"/>
                <a:gd name="connsiteY4" fmla="*/ 170481 h 511444"/>
                <a:gd name="connsiteX5" fmla="*/ 5098942 w 8121112"/>
                <a:gd name="connsiteY5" fmla="*/ 15498 h 511444"/>
                <a:gd name="connsiteX6" fmla="*/ 7749152 w 8121112"/>
                <a:gd name="connsiteY6" fmla="*/ 15498 h 511444"/>
                <a:gd name="connsiteX7" fmla="*/ 8121112 w 8121112"/>
                <a:gd name="connsiteY7" fmla="*/ 511444 h 51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1112" h="511444">
                  <a:moveTo>
                    <a:pt x="0" y="15498"/>
                  </a:moveTo>
                  <a:lnTo>
                    <a:pt x="4525505" y="0"/>
                  </a:lnTo>
                  <a:lnTo>
                    <a:pt x="4525505" y="0"/>
                  </a:lnTo>
                  <a:lnTo>
                    <a:pt x="4664990" y="170481"/>
                  </a:lnTo>
                  <a:lnTo>
                    <a:pt x="4974956" y="170481"/>
                  </a:lnTo>
                  <a:lnTo>
                    <a:pt x="5098942" y="15498"/>
                  </a:lnTo>
                  <a:lnTo>
                    <a:pt x="7749152" y="15498"/>
                  </a:lnTo>
                  <a:lnTo>
                    <a:pt x="8121112" y="511444"/>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7" name="Freeform 16"/>
            <p:cNvSpPr/>
            <p:nvPr/>
          </p:nvSpPr>
          <p:spPr bwMode="auto">
            <a:xfrm>
              <a:off x="5165282" y="2070568"/>
              <a:ext cx="4339526" cy="650929"/>
            </a:xfrm>
            <a:custGeom>
              <a:avLst/>
              <a:gdLst>
                <a:gd name="connsiteX0" fmla="*/ 0 w 3828082"/>
                <a:gd name="connsiteY0" fmla="*/ 588936 h 588936"/>
                <a:gd name="connsiteX1" fmla="*/ 495946 w 3828082"/>
                <a:gd name="connsiteY1" fmla="*/ 30997 h 588936"/>
                <a:gd name="connsiteX2" fmla="*/ 3502617 w 3828082"/>
                <a:gd name="connsiteY2" fmla="*/ 0 h 588936"/>
                <a:gd name="connsiteX3" fmla="*/ 3828082 w 3828082"/>
                <a:gd name="connsiteY3" fmla="*/ 371960 h 588936"/>
                <a:gd name="connsiteX0" fmla="*/ 77492 w 3905574"/>
                <a:gd name="connsiteY0" fmla="*/ 588936 h 588936"/>
                <a:gd name="connsiteX1" fmla="*/ 0 w 3905574"/>
                <a:gd name="connsiteY1" fmla="*/ 30997 h 588936"/>
                <a:gd name="connsiteX2" fmla="*/ 3580109 w 3905574"/>
                <a:gd name="connsiteY2" fmla="*/ 0 h 588936"/>
                <a:gd name="connsiteX3" fmla="*/ 3905574 w 3905574"/>
                <a:gd name="connsiteY3" fmla="*/ 371960 h 588936"/>
                <a:gd name="connsiteX0" fmla="*/ 0 w 4339526"/>
                <a:gd name="connsiteY0" fmla="*/ 650929 h 650929"/>
                <a:gd name="connsiteX1" fmla="*/ 433952 w 4339526"/>
                <a:gd name="connsiteY1" fmla="*/ 30997 h 650929"/>
                <a:gd name="connsiteX2" fmla="*/ 4014061 w 4339526"/>
                <a:gd name="connsiteY2" fmla="*/ 0 h 650929"/>
                <a:gd name="connsiteX3" fmla="*/ 4339526 w 4339526"/>
                <a:gd name="connsiteY3" fmla="*/ 371960 h 650929"/>
              </a:gdLst>
              <a:ahLst/>
              <a:cxnLst>
                <a:cxn ang="0">
                  <a:pos x="connsiteX0" y="connsiteY0"/>
                </a:cxn>
                <a:cxn ang="0">
                  <a:pos x="connsiteX1" y="connsiteY1"/>
                </a:cxn>
                <a:cxn ang="0">
                  <a:pos x="connsiteX2" y="connsiteY2"/>
                </a:cxn>
                <a:cxn ang="0">
                  <a:pos x="connsiteX3" y="connsiteY3"/>
                </a:cxn>
              </a:cxnLst>
              <a:rect l="l" t="t" r="r" b="b"/>
              <a:pathLst>
                <a:path w="4339526" h="650929">
                  <a:moveTo>
                    <a:pt x="0" y="650929"/>
                  </a:moveTo>
                  <a:lnTo>
                    <a:pt x="433952" y="30997"/>
                  </a:lnTo>
                  <a:lnTo>
                    <a:pt x="4014061" y="0"/>
                  </a:lnTo>
                  <a:lnTo>
                    <a:pt x="4339526" y="371960"/>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Rectangle 3"/>
            <p:cNvSpPr/>
            <p:nvPr/>
          </p:nvSpPr>
          <p:spPr bwMode="auto">
            <a:xfrm>
              <a:off x="1870823" y="2483694"/>
              <a:ext cx="1152128" cy="36004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 name="Rectangle 5"/>
            <p:cNvSpPr/>
            <p:nvPr/>
          </p:nvSpPr>
          <p:spPr bwMode="auto">
            <a:xfrm>
              <a:off x="1006727" y="2483694"/>
              <a:ext cx="360040"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Rectangle 8"/>
            <p:cNvSpPr/>
            <p:nvPr/>
          </p:nvSpPr>
          <p:spPr bwMode="auto">
            <a:xfrm>
              <a:off x="6623351" y="1907629"/>
              <a:ext cx="1368152" cy="360837"/>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FEL-1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0" name="Rectangle 9"/>
            <p:cNvSpPr/>
            <p:nvPr/>
          </p:nvSpPr>
          <p:spPr bwMode="auto">
            <a:xfrm>
              <a:off x="8135519" y="1907630"/>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1" name="Right Arrow 10"/>
            <p:cNvSpPr/>
            <p:nvPr/>
          </p:nvSpPr>
          <p:spPr bwMode="auto">
            <a:xfrm rot="16200000">
              <a:off x="724688" y="3211192"/>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2" name="Right Arrow 11"/>
            <p:cNvSpPr/>
            <p:nvPr/>
          </p:nvSpPr>
          <p:spPr bwMode="auto">
            <a:xfrm rot="16200000">
              <a:off x="979371" y="3206278"/>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4" name="Isosceles Triangle 13"/>
            <p:cNvSpPr/>
            <p:nvPr/>
          </p:nvSpPr>
          <p:spPr bwMode="auto">
            <a:xfrm>
              <a:off x="4909520" y="2467400"/>
              <a:ext cx="560565" cy="348089"/>
            </a:xfrm>
            <a:prstGeom prst="triangl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9" name="Rectangle 18"/>
            <p:cNvSpPr/>
            <p:nvPr/>
          </p:nvSpPr>
          <p:spPr bwMode="auto">
            <a:xfrm>
              <a:off x="3354736" y="2479484"/>
              <a:ext cx="1324399" cy="36425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20" name="Rectangle 19"/>
            <p:cNvSpPr/>
            <p:nvPr/>
          </p:nvSpPr>
          <p:spPr bwMode="auto">
            <a:xfrm>
              <a:off x="6623351" y="2482897"/>
              <a:ext cx="1368152" cy="360837"/>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FEL-2</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24" name="Rectangle 23"/>
            <p:cNvSpPr/>
            <p:nvPr/>
          </p:nvSpPr>
          <p:spPr bwMode="auto">
            <a:xfrm>
              <a:off x="8135519" y="2479484"/>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AB-2</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grpSp>
          <p:nvGrpSpPr>
            <p:cNvPr id="31" name="Group 30"/>
            <p:cNvGrpSpPr/>
            <p:nvPr/>
          </p:nvGrpSpPr>
          <p:grpSpPr>
            <a:xfrm>
              <a:off x="2151882" y="2987750"/>
              <a:ext cx="584174" cy="485367"/>
              <a:chOff x="1348352" y="4618294"/>
              <a:chExt cx="1565329" cy="1286564"/>
            </a:xfrm>
          </p:grpSpPr>
          <p:sp>
            <p:nvSpPr>
              <p:cNvPr id="28" name="Freeform 27"/>
              <p:cNvSpPr/>
              <p:nvPr/>
            </p:nvSpPr>
            <p:spPr bwMode="auto">
              <a:xfrm>
                <a:off x="1348352" y="4618294"/>
                <a:ext cx="1565329" cy="1286564"/>
              </a:xfrm>
              <a:custGeom>
                <a:avLst/>
                <a:gdLst>
                  <a:gd name="connsiteX0" fmla="*/ 0 w 1704814"/>
                  <a:gd name="connsiteY0" fmla="*/ 744120 h 1286564"/>
                  <a:gd name="connsiteX1" fmla="*/ 480448 w 1704814"/>
                  <a:gd name="connsiteY1" fmla="*/ 15699 h 1286564"/>
                  <a:gd name="connsiteX2" fmla="*/ 883404 w 1704814"/>
                  <a:gd name="connsiteY2" fmla="*/ 1286560 h 1286564"/>
                  <a:gd name="connsiteX3" fmla="*/ 1317356 w 1704814"/>
                  <a:gd name="connsiteY3" fmla="*/ 201 h 1286564"/>
                  <a:gd name="connsiteX4" fmla="*/ 1704814 w 1704814"/>
                  <a:gd name="connsiteY4" fmla="*/ 1209069 h 1286564"/>
                  <a:gd name="connsiteX0" fmla="*/ 0 w 1565329"/>
                  <a:gd name="connsiteY0" fmla="*/ 744120 h 1286564"/>
                  <a:gd name="connsiteX1" fmla="*/ 340963 w 1565329"/>
                  <a:gd name="connsiteY1" fmla="*/ 15699 h 1286564"/>
                  <a:gd name="connsiteX2" fmla="*/ 743919 w 1565329"/>
                  <a:gd name="connsiteY2" fmla="*/ 1286560 h 1286564"/>
                  <a:gd name="connsiteX3" fmla="*/ 1177871 w 1565329"/>
                  <a:gd name="connsiteY3" fmla="*/ 201 h 1286564"/>
                  <a:gd name="connsiteX4" fmla="*/ 1565329 w 1565329"/>
                  <a:gd name="connsiteY4" fmla="*/ 1209069 h 1286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329" h="1286564">
                    <a:moveTo>
                      <a:pt x="0" y="744120"/>
                    </a:moveTo>
                    <a:cubicBezTo>
                      <a:pt x="166607" y="334706"/>
                      <a:pt x="216977" y="-74708"/>
                      <a:pt x="340963" y="15699"/>
                    </a:cubicBezTo>
                    <a:cubicBezTo>
                      <a:pt x="464949" y="106106"/>
                      <a:pt x="604434" y="1289143"/>
                      <a:pt x="743919" y="1286560"/>
                    </a:cubicBezTo>
                    <a:cubicBezTo>
                      <a:pt x="883404" y="1283977"/>
                      <a:pt x="1040969" y="13116"/>
                      <a:pt x="1177871" y="201"/>
                    </a:cubicBezTo>
                    <a:cubicBezTo>
                      <a:pt x="1314773" y="-12714"/>
                      <a:pt x="1440051" y="598177"/>
                      <a:pt x="1565329" y="1209069"/>
                    </a:cubicBezTo>
                  </a:path>
                </a:pathLst>
              </a:custGeom>
              <a:no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9" name="Oval 28"/>
              <p:cNvSpPr/>
              <p:nvPr/>
            </p:nvSpPr>
            <p:spPr bwMode="auto">
              <a:xfrm rot="4472114">
                <a:off x="1538074" y="4811702"/>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0" name="Oval 29"/>
              <p:cNvSpPr/>
              <p:nvPr/>
            </p:nvSpPr>
            <p:spPr bwMode="auto">
              <a:xfrm rot="4472114">
                <a:off x="2443182" y="4792960"/>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sp>
          <p:nvSpPr>
            <p:cNvPr id="38" name="Rectangle 37"/>
            <p:cNvSpPr/>
            <p:nvPr/>
          </p:nvSpPr>
          <p:spPr bwMode="auto">
            <a:xfrm>
              <a:off x="4607126" y="2215693"/>
              <a:ext cx="1153266" cy="2572256"/>
            </a:xfrm>
            <a:prstGeom prst="rect">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4" name="Oval 33"/>
            <p:cNvSpPr/>
            <p:nvPr/>
          </p:nvSpPr>
          <p:spPr bwMode="auto">
            <a:xfrm rot="526751">
              <a:off x="4893388" y="2883048"/>
              <a:ext cx="141722" cy="79038"/>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5" name="Oval 34"/>
            <p:cNvSpPr/>
            <p:nvPr/>
          </p:nvSpPr>
          <p:spPr bwMode="auto">
            <a:xfrm rot="177433">
              <a:off x="5344516" y="3301444"/>
              <a:ext cx="141722" cy="79038"/>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6" name="Freeform 35"/>
            <p:cNvSpPr/>
            <p:nvPr/>
          </p:nvSpPr>
          <p:spPr bwMode="auto">
            <a:xfrm>
              <a:off x="4608264" y="2915742"/>
              <a:ext cx="1137473" cy="447857"/>
            </a:xfrm>
            <a:custGeom>
              <a:avLst/>
              <a:gdLst>
                <a:gd name="connsiteX0" fmla="*/ 0 w 1084881"/>
                <a:gd name="connsiteY0" fmla="*/ 484034 h 1063775"/>
                <a:gd name="connsiteX1" fmla="*/ 371959 w 1084881"/>
                <a:gd name="connsiteY1" fmla="*/ 19085 h 1063775"/>
                <a:gd name="connsiteX2" fmla="*/ 743918 w 1084881"/>
                <a:gd name="connsiteY2" fmla="*/ 1057471 h 1063775"/>
                <a:gd name="connsiteX3" fmla="*/ 1084881 w 1084881"/>
                <a:gd name="connsiteY3" fmla="*/ 375546 h 1063775"/>
              </a:gdLst>
              <a:ahLst/>
              <a:cxnLst>
                <a:cxn ang="0">
                  <a:pos x="connsiteX0" y="connsiteY0"/>
                </a:cxn>
                <a:cxn ang="0">
                  <a:pos x="connsiteX1" y="connsiteY1"/>
                </a:cxn>
                <a:cxn ang="0">
                  <a:pos x="connsiteX2" y="connsiteY2"/>
                </a:cxn>
                <a:cxn ang="0">
                  <a:pos x="connsiteX3" y="connsiteY3"/>
                </a:cxn>
              </a:cxnLst>
              <a:rect l="l" t="t" r="r" b="b"/>
              <a:pathLst>
                <a:path w="1084881" h="1063775">
                  <a:moveTo>
                    <a:pt x="0" y="484034"/>
                  </a:moveTo>
                  <a:cubicBezTo>
                    <a:pt x="123986" y="203773"/>
                    <a:pt x="247973" y="-76488"/>
                    <a:pt x="371959" y="19085"/>
                  </a:cubicBezTo>
                  <a:cubicBezTo>
                    <a:pt x="495945" y="114658"/>
                    <a:pt x="625098" y="998061"/>
                    <a:pt x="743918" y="1057471"/>
                  </a:cubicBezTo>
                  <a:cubicBezTo>
                    <a:pt x="862738" y="1116881"/>
                    <a:pt x="973809" y="746213"/>
                    <a:pt x="1084881" y="375546"/>
                  </a:cubicBezTo>
                </a:path>
              </a:pathLst>
            </a:cu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9" name="TextBox 38"/>
            <p:cNvSpPr txBox="1"/>
            <p:nvPr/>
          </p:nvSpPr>
          <p:spPr>
            <a:xfrm>
              <a:off x="4608265" y="3341126"/>
              <a:ext cx="1149242" cy="1384995"/>
            </a:xfrm>
            <a:prstGeom prst="rect">
              <a:avLst/>
            </a:prstGeom>
            <a:noFill/>
          </p:spPr>
          <p:txBody>
            <a:bodyPr wrap="square" rtlCol="0">
              <a:spAutoFit/>
            </a:bodyPr>
            <a:lstStyle/>
            <a:p>
              <a:r>
                <a:rPr lang="en-GB" sz="1400" b="1" dirty="0" smtClean="0">
                  <a:solidFill>
                    <a:schemeClr val="tx1"/>
                  </a:solidFill>
                </a:rPr>
                <a:t>BEAM SPLITTER </a:t>
              </a:r>
              <a:r>
                <a:rPr lang="en-GB" sz="1400" dirty="0" smtClean="0">
                  <a:solidFill>
                    <a:schemeClr val="tx1"/>
                  </a:solidFill>
                </a:rPr>
                <a:t>– Lower freq. RF + Dipole + septum?</a:t>
              </a:r>
              <a:endParaRPr lang="en-GB" sz="1400" dirty="0">
                <a:solidFill>
                  <a:schemeClr val="tx1"/>
                </a:solidFill>
              </a:endParaRPr>
            </a:p>
          </p:txBody>
        </p:sp>
        <p:sp>
          <p:nvSpPr>
            <p:cNvPr id="40" name="TextBox 39"/>
            <p:cNvSpPr txBox="1"/>
            <p:nvPr/>
          </p:nvSpPr>
          <p:spPr>
            <a:xfrm>
              <a:off x="538120" y="3622274"/>
              <a:ext cx="1288034" cy="461665"/>
            </a:xfrm>
            <a:prstGeom prst="rect">
              <a:avLst/>
            </a:prstGeom>
            <a:noFill/>
          </p:spPr>
          <p:txBody>
            <a:bodyPr wrap="square" rtlCol="0">
              <a:spAutoFit/>
            </a:bodyPr>
            <a:lstStyle/>
            <a:p>
              <a:pPr algn="ctr"/>
              <a:r>
                <a:rPr lang="en-GB" sz="1200" dirty="0" smtClean="0">
                  <a:solidFill>
                    <a:schemeClr val="tx1"/>
                  </a:solidFill>
                </a:rPr>
                <a:t>TWIN PI LASERS</a:t>
              </a:r>
              <a:endParaRPr lang="en-GB" sz="1200" dirty="0">
                <a:solidFill>
                  <a:schemeClr val="tx1"/>
                </a:solidFill>
              </a:endParaRPr>
            </a:p>
          </p:txBody>
        </p:sp>
        <p:sp>
          <p:nvSpPr>
            <p:cNvPr id="41" name="TextBox 40"/>
            <p:cNvSpPr txBox="1"/>
            <p:nvPr/>
          </p:nvSpPr>
          <p:spPr>
            <a:xfrm>
              <a:off x="539549" y="2181525"/>
              <a:ext cx="1288034" cy="276999"/>
            </a:xfrm>
            <a:prstGeom prst="rect">
              <a:avLst/>
            </a:prstGeom>
            <a:noFill/>
          </p:spPr>
          <p:txBody>
            <a:bodyPr wrap="square" rtlCol="0">
              <a:spAutoFit/>
            </a:bodyPr>
            <a:lstStyle/>
            <a:p>
              <a:pPr algn="ctr"/>
              <a:r>
                <a:rPr lang="en-GB" sz="1200" dirty="0" smtClean="0">
                  <a:solidFill>
                    <a:schemeClr val="tx1"/>
                  </a:solidFill>
                </a:rPr>
                <a:t>GUN</a:t>
              </a:r>
              <a:endParaRPr lang="en-GB" sz="1200" dirty="0">
                <a:solidFill>
                  <a:schemeClr val="tx1"/>
                </a:solidFill>
              </a:endParaRPr>
            </a:p>
          </p:txBody>
        </p:sp>
        <p:sp>
          <p:nvSpPr>
            <p:cNvPr id="42" name="TextBox 41"/>
            <p:cNvSpPr txBox="1"/>
            <p:nvPr/>
          </p:nvSpPr>
          <p:spPr>
            <a:xfrm>
              <a:off x="5624486" y="2814117"/>
              <a:ext cx="1288034" cy="461665"/>
            </a:xfrm>
            <a:prstGeom prst="rect">
              <a:avLst/>
            </a:prstGeom>
            <a:noFill/>
          </p:spPr>
          <p:txBody>
            <a:bodyPr wrap="square" rtlCol="0">
              <a:spAutoFit/>
            </a:bodyPr>
            <a:lstStyle/>
            <a:p>
              <a:pPr algn="ctr"/>
              <a:r>
                <a:rPr lang="en-GB" sz="1200" dirty="0" smtClean="0">
                  <a:solidFill>
                    <a:schemeClr val="tx1"/>
                  </a:solidFill>
                </a:rPr>
                <a:t>TIMING CHICANE</a:t>
              </a:r>
              <a:endParaRPr lang="en-GB" sz="1200" dirty="0">
                <a:solidFill>
                  <a:schemeClr val="tx1"/>
                </a:solidFill>
              </a:endParaRPr>
            </a:p>
          </p:txBody>
        </p:sp>
        <p:sp>
          <p:nvSpPr>
            <p:cNvPr id="45" name="TextBox 44"/>
            <p:cNvSpPr txBox="1"/>
            <p:nvPr/>
          </p:nvSpPr>
          <p:spPr>
            <a:xfrm>
              <a:off x="2080596" y="2206912"/>
              <a:ext cx="1288034" cy="307777"/>
            </a:xfrm>
            <a:prstGeom prst="rect">
              <a:avLst/>
            </a:prstGeom>
            <a:noFill/>
          </p:spPr>
          <p:txBody>
            <a:bodyPr wrap="square" rtlCol="0">
              <a:spAutoFit/>
            </a:bodyPr>
            <a:lstStyle/>
            <a:p>
              <a:pPr algn="ctr"/>
              <a:r>
                <a:rPr lang="en-GB" sz="1400" b="1" i="1" dirty="0" smtClean="0">
                  <a:solidFill>
                    <a:schemeClr val="tx1"/>
                  </a:solidFill>
                </a:rPr>
                <a:t>≤1-2 GeV</a:t>
              </a:r>
              <a:endParaRPr lang="en-GB" sz="1400" b="1" i="1" dirty="0">
                <a:solidFill>
                  <a:schemeClr val="tx1"/>
                </a:solidFill>
              </a:endParaRPr>
            </a:p>
          </p:txBody>
        </p:sp>
        <p:sp>
          <p:nvSpPr>
            <p:cNvPr id="46" name="TextBox 45"/>
            <p:cNvSpPr txBox="1"/>
            <p:nvPr/>
          </p:nvSpPr>
          <p:spPr>
            <a:xfrm>
              <a:off x="3384128" y="2175916"/>
              <a:ext cx="1288034" cy="307777"/>
            </a:xfrm>
            <a:prstGeom prst="rect">
              <a:avLst/>
            </a:prstGeom>
            <a:noFill/>
          </p:spPr>
          <p:txBody>
            <a:bodyPr wrap="square" rtlCol="0">
              <a:spAutoFit/>
            </a:bodyPr>
            <a:lstStyle/>
            <a:p>
              <a:pPr algn="ctr"/>
              <a:r>
                <a:rPr lang="en-GB" sz="1400" b="1" i="1" dirty="0">
                  <a:solidFill>
                    <a:schemeClr val="tx1"/>
                  </a:solidFill>
                </a:rPr>
                <a:t>≤ </a:t>
              </a:r>
              <a:r>
                <a:rPr lang="en-GB" sz="1400" b="1" i="1" dirty="0" smtClean="0">
                  <a:solidFill>
                    <a:schemeClr val="tx1"/>
                  </a:solidFill>
                </a:rPr>
                <a:t>5-7 GeV</a:t>
              </a:r>
              <a:endParaRPr lang="en-GB" sz="1400" b="1" i="1" dirty="0">
                <a:solidFill>
                  <a:schemeClr val="tx1"/>
                </a:solidFill>
              </a:endParaRPr>
            </a:p>
          </p:txBody>
        </p:sp>
        <p:sp>
          <p:nvSpPr>
            <p:cNvPr id="48" name="TextBox 47"/>
            <p:cNvSpPr txBox="1"/>
            <p:nvPr/>
          </p:nvSpPr>
          <p:spPr>
            <a:xfrm>
              <a:off x="6848622" y="1650593"/>
              <a:ext cx="1288034" cy="307777"/>
            </a:xfrm>
            <a:prstGeom prst="rect">
              <a:avLst/>
            </a:prstGeom>
            <a:noFill/>
          </p:spPr>
          <p:txBody>
            <a:bodyPr wrap="square" rtlCol="0">
              <a:spAutoFit/>
            </a:bodyPr>
            <a:lstStyle/>
            <a:p>
              <a:pPr algn="ctr"/>
              <a:r>
                <a:rPr lang="en-GB" sz="1400" b="1" i="1" dirty="0">
                  <a:solidFill>
                    <a:srgbClr val="FF0000"/>
                  </a:solidFill>
                </a:rPr>
                <a:t>FIXED POL.</a:t>
              </a:r>
            </a:p>
          </p:txBody>
        </p:sp>
        <p:sp>
          <p:nvSpPr>
            <p:cNvPr id="49" name="TextBox 48"/>
            <p:cNvSpPr txBox="1"/>
            <p:nvPr/>
          </p:nvSpPr>
          <p:spPr>
            <a:xfrm>
              <a:off x="6848622" y="2823988"/>
              <a:ext cx="1288034" cy="307777"/>
            </a:xfrm>
            <a:prstGeom prst="rect">
              <a:avLst/>
            </a:prstGeom>
            <a:noFill/>
          </p:spPr>
          <p:txBody>
            <a:bodyPr wrap="square" rtlCol="0">
              <a:spAutoFit/>
            </a:bodyPr>
            <a:lstStyle/>
            <a:p>
              <a:pPr algn="ctr"/>
              <a:r>
                <a:rPr lang="en-GB" sz="1400" b="1" i="1" dirty="0">
                  <a:solidFill>
                    <a:srgbClr val="FF0000"/>
                  </a:solidFill>
                </a:rPr>
                <a:t>FIXED POL.</a:t>
              </a:r>
            </a:p>
          </p:txBody>
        </p:sp>
        <p:sp>
          <p:nvSpPr>
            <p:cNvPr id="50" name="TextBox 49"/>
            <p:cNvSpPr txBox="1"/>
            <p:nvPr/>
          </p:nvSpPr>
          <p:spPr>
            <a:xfrm>
              <a:off x="7928742" y="1619597"/>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sp>
          <p:nvSpPr>
            <p:cNvPr id="51" name="TextBox 50"/>
            <p:cNvSpPr txBox="1"/>
            <p:nvPr/>
          </p:nvSpPr>
          <p:spPr>
            <a:xfrm>
              <a:off x="7899650" y="2857173"/>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grpSp>
    </p:spTree>
    <p:extLst>
      <p:ext uri="{BB962C8B-B14F-4D97-AF65-F5344CB8AC3E}">
        <p14:creationId xmlns:p14="http://schemas.microsoft.com/office/powerpoint/2010/main" val="1574687777"/>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18</a:t>
            </a:fld>
            <a:endParaRPr lang="it-IT" altLang="it-IT" dirty="0"/>
          </a:p>
        </p:txBody>
      </p:sp>
      <p:sp>
        <p:nvSpPr>
          <p:cNvPr id="3" name="Content Placeholder 2"/>
          <p:cNvSpPr>
            <a:spLocks noGrp="1"/>
          </p:cNvSpPr>
          <p:nvPr>
            <p:ph sz="quarter" idx="12"/>
          </p:nvPr>
        </p:nvSpPr>
        <p:spPr/>
        <p:txBody>
          <a:bodyPr/>
          <a:lstStyle/>
          <a:p>
            <a:r>
              <a:rPr lang="en-GB" b="1" dirty="0" smtClean="0">
                <a:solidFill>
                  <a:srgbClr val="FF0000"/>
                </a:solidFill>
              </a:rPr>
              <a:t>ESSENTIAL USER REQUIREMENTS</a:t>
            </a:r>
          </a:p>
          <a:p>
            <a:pPr marL="285750" indent="-285750">
              <a:buFont typeface="Arial" panose="020B0604020202020204" pitchFamily="34" charset="0"/>
              <a:buChar char="•"/>
            </a:pPr>
            <a:r>
              <a:rPr lang="en-GB" sz="1600" dirty="0" smtClean="0">
                <a:solidFill>
                  <a:srgbClr val="008000"/>
                </a:solidFill>
              </a:rPr>
              <a:t>Photon energy range at the fundamental: 0.25 – 16.0 </a:t>
            </a:r>
            <a:r>
              <a:rPr lang="en-GB" sz="1600" dirty="0" err="1" smtClean="0">
                <a:solidFill>
                  <a:srgbClr val="008000"/>
                </a:solidFill>
              </a:rPr>
              <a:t>keV</a:t>
            </a:r>
            <a:endParaRPr lang="en-GB" sz="1600" dirty="0" smtClean="0">
              <a:solidFill>
                <a:srgbClr val="008000"/>
              </a:solidFill>
            </a:endParaRPr>
          </a:p>
          <a:p>
            <a:pPr marL="285750" indent="-285750">
              <a:buFont typeface="Arial" panose="020B0604020202020204" pitchFamily="34" charset="0"/>
              <a:buChar char="•"/>
            </a:pPr>
            <a:r>
              <a:rPr lang="en-GB" sz="1600" dirty="0" smtClean="0">
                <a:solidFill>
                  <a:srgbClr val="008000"/>
                </a:solidFill>
              </a:rPr>
              <a:t>Variable, selectable polarisation</a:t>
            </a:r>
          </a:p>
          <a:p>
            <a:pPr marL="285750" indent="-285750">
              <a:buFont typeface="Arial" panose="020B0604020202020204" pitchFamily="34" charset="0"/>
              <a:buChar char="•"/>
            </a:pPr>
            <a:r>
              <a:rPr lang="en-GB" sz="1600" dirty="0" smtClean="0">
                <a:solidFill>
                  <a:srgbClr val="008000"/>
                </a:solidFill>
              </a:rPr>
              <a:t>Repetition rate </a:t>
            </a:r>
            <a:r>
              <a:rPr lang="en-GB" sz="1600" dirty="0" err="1" smtClean="0">
                <a:solidFill>
                  <a:srgbClr val="008000"/>
                </a:solidFill>
              </a:rPr>
              <a:t>100Hz</a:t>
            </a:r>
            <a:endParaRPr lang="en-GB" sz="1600" dirty="0" smtClean="0">
              <a:solidFill>
                <a:srgbClr val="008000"/>
              </a:solidFill>
            </a:endParaRPr>
          </a:p>
          <a:p>
            <a:pPr marL="285750" indent="-285750">
              <a:buFont typeface="Arial" panose="020B0604020202020204" pitchFamily="34" charset="0"/>
              <a:buChar char="•"/>
            </a:pPr>
            <a:r>
              <a:rPr lang="en-GB" sz="1600" dirty="0" smtClean="0">
                <a:solidFill>
                  <a:srgbClr val="008000"/>
                </a:solidFill>
              </a:rPr>
              <a:t>2-colour operation with timing separation +/- </a:t>
            </a:r>
            <a:r>
              <a:rPr lang="en-GB" sz="1600" dirty="0" err="1" smtClean="0">
                <a:solidFill>
                  <a:srgbClr val="008000"/>
                </a:solidFill>
              </a:rPr>
              <a:t>100fs</a:t>
            </a:r>
            <a:r>
              <a:rPr lang="en-GB" sz="1600" dirty="0" smtClean="0">
                <a:solidFill>
                  <a:srgbClr val="008000"/>
                </a:solidFill>
              </a:rPr>
              <a:t> and colour separation 20% in </a:t>
            </a:r>
            <a:r>
              <a:rPr lang="en-GB" sz="1600" dirty="0" err="1" smtClean="0">
                <a:solidFill>
                  <a:srgbClr val="008000"/>
                </a:solidFill>
              </a:rPr>
              <a:t>SXR</a:t>
            </a:r>
            <a:r>
              <a:rPr lang="en-GB" sz="1600" dirty="0" smtClean="0">
                <a:solidFill>
                  <a:srgbClr val="008000"/>
                </a:solidFill>
              </a:rPr>
              <a:t> and 10% in </a:t>
            </a:r>
            <a:r>
              <a:rPr lang="en-GB" sz="1600" dirty="0" err="1" smtClean="0">
                <a:solidFill>
                  <a:srgbClr val="008000"/>
                </a:solidFill>
              </a:rPr>
              <a:t>HXR</a:t>
            </a:r>
            <a:endParaRPr lang="en-GB" sz="1600" dirty="0" smtClean="0">
              <a:solidFill>
                <a:srgbClr val="008000"/>
              </a:solidFill>
            </a:endParaRPr>
          </a:p>
          <a:p>
            <a:pPr marL="285750" indent="-285750">
              <a:buFont typeface="Arial" panose="020B0604020202020204" pitchFamily="34" charset="0"/>
              <a:buChar char="•"/>
            </a:pPr>
            <a:r>
              <a:rPr lang="en-GB" sz="1600" dirty="0" smtClean="0">
                <a:solidFill>
                  <a:srgbClr val="008000"/>
                </a:solidFill>
              </a:rPr>
              <a:t>Wavelength tuning primarily by undulator scanning with several discrete beam energies.</a:t>
            </a:r>
          </a:p>
          <a:p>
            <a:pPr marL="285750" indent="-285750">
              <a:buFont typeface="Arial" panose="020B0604020202020204" pitchFamily="34" charset="0"/>
              <a:buChar char="•"/>
            </a:pPr>
            <a:r>
              <a:rPr lang="en-GB" sz="1600" dirty="0" smtClean="0">
                <a:solidFill>
                  <a:schemeClr val="bg1">
                    <a:lumMod val="65000"/>
                  </a:schemeClr>
                </a:solidFill>
              </a:rPr>
              <a:t>Pulse duration 1 – 50 fs</a:t>
            </a:r>
          </a:p>
          <a:p>
            <a:pPr marL="285750" indent="-285750">
              <a:buFont typeface="Arial" panose="020B0604020202020204" pitchFamily="34" charset="0"/>
              <a:buChar char="•"/>
            </a:pPr>
            <a:r>
              <a:rPr lang="en-GB" sz="1600" dirty="0" smtClean="0">
                <a:solidFill>
                  <a:srgbClr val="008000"/>
                </a:solidFill>
              </a:rPr>
              <a:t>Even pulse spacing </a:t>
            </a:r>
            <a:r>
              <a:rPr lang="en-GB" sz="1600" dirty="0" smtClean="0">
                <a:solidFill>
                  <a:schemeClr val="bg1">
                    <a:lumMod val="65000"/>
                  </a:schemeClr>
                </a:solidFill>
              </a:rPr>
              <a:t>and &lt;</a:t>
            </a:r>
            <a:r>
              <a:rPr lang="en-GB" sz="1600" dirty="0" err="1" smtClean="0">
                <a:solidFill>
                  <a:schemeClr val="bg1">
                    <a:lumMod val="65000"/>
                  </a:schemeClr>
                </a:solidFill>
              </a:rPr>
              <a:t>10fs</a:t>
            </a:r>
            <a:r>
              <a:rPr lang="en-GB" sz="1600" dirty="0" smtClean="0">
                <a:solidFill>
                  <a:schemeClr val="bg1">
                    <a:lumMod val="65000"/>
                  </a:schemeClr>
                </a:solidFill>
              </a:rPr>
              <a:t> synchronisation between FEL pulse and external laser. </a:t>
            </a:r>
          </a:p>
          <a:p>
            <a:pPr marL="285750" indent="-285750">
              <a:buFont typeface="Arial" panose="020B0604020202020204" pitchFamily="34" charset="0"/>
              <a:buChar char="•"/>
            </a:pPr>
            <a:r>
              <a:rPr lang="en-GB" sz="1600" dirty="0" smtClean="0">
                <a:solidFill>
                  <a:srgbClr val="008000"/>
                </a:solidFill>
              </a:rPr>
              <a:t>Competitive pulse energy</a:t>
            </a:r>
            <a:endParaRPr lang="en-GB" sz="1600" dirty="0">
              <a:solidFill>
                <a:srgbClr val="008000"/>
              </a:solidFill>
            </a:endParaRPr>
          </a:p>
          <a:p>
            <a:endParaRPr lang="en-GB" sz="1600" dirty="0">
              <a:solidFill>
                <a:schemeClr val="tx1"/>
              </a:solidFill>
            </a:endParaRPr>
          </a:p>
        </p:txBody>
      </p:sp>
    </p:spTree>
    <p:extLst>
      <p:ext uri="{BB962C8B-B14F-4D97-AF65-F5344CB8AC3E}">
        <p14:creationId xmlns:p14="http://schemas.microsoft.com/office/powerpoint/2010/main" val="1697337454"/>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19</a:t>
            </a:fld>
            <a:endParaRPr lang="it-IT" altLang="it-IT" dirty="0"/>
          </a:p>
        </p:txBody>
      </p:sp>
      <p:sp>
        <p:nvSpPr>
          <p:cNvPr id="3" name="Content Placeholder 2"/>
          <p:cNvSpPr>
            <a:spLocks noGrp="1"/>
          </p:cNvSpPr>
          <p:nvPr>
            <p:ph sz="quarter" idx="12"/>
          </p:nvPr>
        </p:nvSpPr>
        <p:spPr/>
        <p:txBody>
          <a:bodyPr/>
          <a:lstStyle/>
          <a:p>
            <a:r>
              <a:rPr lang="en-GB" b="1" dirty="0" smtClean="0">
                <a:solidFill>
                  <a:schemeClr val="accent1"/>
                </a:solidFill>
              </a:rPr>
              <a:t>DESIRABLE USER REQUIREMENTS</a:t>
            </a:r>
          </a:p>
          <a:p>
            <a:pPr marL="285750" indent="-285750">
              <a:buFont typeface="Arial" panose="020B0604020202020204" pitchFamily="34" charset="0"/>
              <a:buChar char="•"/>
            </a:pPr>
            <a:r>
              <a:rPr lang="en-GB" sz="1600" dirty="0" smtClean="0">
                <a:solidFill>
                  <a:schemeClr val="tx1"/>
                </a:solidFill>
              </a:rPr>
              <a:t>Stability</a:t>
            </a:r>
          </a:p>
          <a:p>
            <a:pPr marL="285750" indent="-285750">
              <a:buFont typeface="Arial" panose="020B0604020202020204" pitchFamily="34" charset="0"/>
              <a:buChar char="•"/>
            </a:pPr>
            <a:r>
              <a:rPr lang="en-GB" sz="1600" dirty="0" smtClean="0">
                <a:solidFill>
                  <a:schemeClr val="tx1"/>
                </a:solidFill>
              </a:rPr>
              <a:t>Seeding at all wavelengths</a:t>
            </a:r>
          </a:p>
          <a:p>
            <a:pPr marL="285750" indent="-285750">
              <a:buFont typeface="Arial" panose="020B0604020202020204" pitchFamily="34" charset="0"/>
              <a:buChar char="•"/>
            </a:pPr>
            <a:r>
              <a:rPr lang="en-GB" sz="1600" dirty="0" smtClean="0">
                <a:solidFill>
                  <a:schemeClr val="tx1"/>
                </a:solidFill>
              </a:rPr>
              <a:t>Pulse duration 0.1-1.0 fs in </a:t>
            </a:r>
            <a:r>
              <a:rPr lang="en-GB" sz="1600" dirty="0" err="1" smtClean="0">
                <a:solidFill>
                  <a:schemeClr val="tx1"/>
                </a:solidFill>
              </a:rPr>
              <a:t>SXR</a:t>
            </a:r>
            <a:endParaRPr lang="en-GB" sz="1600" dirty="0" smtClean="0">
              <a:solidFill>
                <a:schemeClr val="tx1"/>
              </a:solidFill>
            </a:endParaRPr>
          </a:p>
          <a:p>
            <a:pPr marL="285750" indent="-285750">
              <a:buFont typeface="Arial" panose="020B0604020202020204" pitchFamily="34" charset="0"/>
              <a:buChar char="•"/>
            </a:pPr>
            <a:r>
              <a:rPr lang="en-GB" sz="1600" dirty="0" smtClean="0">
                <a:solidFill>
                  <a:schemeClr val="tx1"/>
                </a:solidFill>
              </a:rPr>
              <a:t>Repetition rate </a:t>
            </a:r>
            <a:r>
              <a:rPr lang="en-GB" sz="1600" dirty="0" err="1" smtClean="0">
                <a:solidFill>
                  <a:schemeClr val="tx1"/>
                </a:solidFill>
              </a:rPr>
              <a:t>1kHz</a:t>
            </a:r>
            <a:endParaRPr lang="en-GB" sz="1600" dirty="0" smtClean="0">
              <a:solidFill>
                <a:schemeClr val="tx1"/>
              </a:solidFill>
            </a:endParaRPr>
          </a:p>
          <a:p>
            <a:pPr marL="285750" indent="-285750">
              <a:buFont typeface="Arial" panose="020B0604020202020204" pitchFamily="34" charset="0"/>
              <a:buChar char="•"/>
            </a:pPr>
            <a:r>
              <a:rPr lang="en-GB" sz="1600" dirty="0" smtClean="0">
                <a:solidFill>
                  <a:schemeClr val="tx1"/>
                </a:solidFill>
              </a:rPr>
              <a:t>Simultaneous </a:t>
            </a:r>
            <a:r>
              <a:rPr lang="en-GB" sz="1600" dirty="0" err="1" smtClean="0">
                <a:solidFill>
                  <a:schemeClr val="tx1"/>
                </a:solidFill>
              </a:rPr>
              <a:t>HXR</a:t>
            </a:r>
            <a:r>
              <a:rPr lang="en-GB" sz="1600" dirty="0" smtClean="0">
                <a:solidFill>
                  <a:schemeClr val="tx1"/>
                </a:solidFill>
              </a:rPr>
              <a:t>/</a:t>
            </a:r>
            <a:r>
              <a:rPr lang="en-GB" sz="1600" dirty="0" err="1" smtClean="0">
                <a:solidFill>
                  <a:schemeClr val="tx1"/>
                </a:solidFill>
              </a:rPr>
              <a:t>SXR</a:t>
            </a:r>
            <a:r>
              <a:rPr lang="en-GB" sz="1600" dirty="0" smtClean="0">
                <a:solidFill>
                  <a:schemeClr val="tx1"/>
                </a:solidFill>
              </a:rPr>
              <a:t> operation</a:t>
            </a:r>
          </a:p>
          <a:p>
            <a:pPr marL="285750" indent="-285750">
              <a:buFont typeface="Arial" panose="020B0604020202020204" pitchFamily="34" charset="0"/>
              <a:buChar char="•"/>
            </a:pPr>
            <a:r>
              <a:rPr lang="en-GB" sz="1600" dirty="0" smtClean="0">
                <a:solidFill>
                  <a:schemeClr val="tx1"/>
                </a:solidFill>
              </a:rPr>
              <a:t>Peak brightness 10</a:t>
            </a:r>
            <a:r>
              <a:rPr lang="en-GB" sz="1600" baseline="30000" dirty="0" smtClean="0">
                <a:solidFill>
                  <a:schemeClr val="tx1"/>
                </a:solidFill>
              </a:rPr>
              <a:t>33</a:t>
            </a:r>
            <a:r>
              <a:rPr lang="en-GB" sz="1600" dirty="0" smtClean="0">
                <a:solidFill>
                  <a:schemeClr val="tx1"/>
                </a:solidFill>
              </a:rPr>
              <a:t> </a:t>
            </a:r>
            <a:r>
              <a:rPr lang="en-GB" sz="1600" dirty="0" err="1" smtClean="0">
                <a:solidFill>
                  <a:schemeClr val="tx1"/>
                </a:solidFill>
              </a:rPr>
              <a:t>ph</a:t>
            </a:r>
            <a:r>
              <a:rPr lang="en-GB" sz="1600" dirty="0" smtClean="0">
                <a:solidFill>
                  <a:schemeClr val="tx1"/>
                </a:solidFill>
              </a:rPr>
              <a:t>/s/mm-</a:t>
            </a:r>
            <a:r>
              <a:rPr lang="en-GB" sz="1600" dirty="0" err="1" smtClean="0">
                <a:solidFill>
                  <a:schemeClr val="tx1"/>
                </a:solidFill>
              </a:rPr>
              <a:t>mrad</a:t>
            </a:r>
            <a:r>
              <a:rPr lang="en-GB" sz="1600" baseline="30000" dirty="0" err="1" smtClean="0">
                <a:solidFill>
                  <a:schemeClr val="tx1"/>
                </a:solidFill>
              </a:rPr>
              <a:t>2</a:t>
            </a:r>
            <a:r>
              <a:rPr lang="en-GB" sz="1600" dirty="0" smtClean="0">
                <a:solidFill>
                  <a:schemeClr val="tx1"/>
                </a:solidFill>
              </a:rPr>
              <a:t>/</a:t>
            </a:r>
            <a:r>
              <a:rPr lang="en-GB" sz="1600" dirty="0" err="1" smtClean="0">
                <a:solidFill>
                  <a:schemeClr val="tx1"/>
                </a:solidFill>
              </a:rPr>
              <a:t>0.1%bw</a:t>
            </a:r>
            <a:r>
              <a:rPr lang="en-GB" sz="1600" dirty="0" smtClean="0">
                <a:solidFill>
                  <a:schemeClr val="tx1"/>
                </a:solidFill>
              </a:rPr>
              <a:t> at </a:t>
            </a:r>
            <a:r>
              <a:rPr lang="en-GB" sz="1600" dirty="0" err="1" smtClean="0">
                <a:solidFill>
                  <a:schemeClr val="tx1"/>
                </a:solidFill>
              </a:rPr>
              <a:t>16keV</a:t>
            </a:r>
            <a:endParaRPr lang="en-GB" sz="1600" dirty="0" smtClean="0">
              <a:solidFill>
                <a:schemeClr val="tx1"/>
              </a:solidFill>
            </a:endParaRPr>
          </a:p>
          <a:p>
            <a:pPr marL="285750" indent="-285750">
              <a:buFont typeface="Arial" panose="020B0604020202020204" pitchFamily="34" charset="0"/>
              <a:buChar char="•"/>
            </a:pPr>
            <a:endParaRPr lang="en-GB" sz="1600" dirty="0" smtClean="0">
              <a:solidFill>
                <a:schemeClr val="tx1"/>
              </a:solidFill>
            </a:endParaRPr>
          </a:p>
          <a:p>
            <a:pPr marL="285750" indent="-285750">
              <a:buFont typeface="Arial" panose="020B0604020202020204" pitchFamily="34" charset="0"/>
              <a:buChar char="•"/>
            </a:pPr>
            <a:endParaRPr lang="en-GB" sz="1600" dirty="0">
              <a:solidFill>
                <a:schemeClr val="tx1"/>
              </a:solidFill>
            </a:endParaRPr>
          </a:p>
          <a:p>
            <a:endParaRPr lang="en-GB" sz="1600" dirty="0">
              <a:solidFill>
                <a:schemeClr val="tx1"/>
              </a:solidFill>
            </a:endParaRPr>
          </a:p>
        </p:txBody>
      </p:sp>
    </p:spTree>
    <p:extLst>
      <p:ext uri="{BB962C8B-B14F-4D97-AF65-F5344CB8AC3E}">
        <p14:creationId xmlns:p14="http://schemas.microsoft.com/office/powerpoint/2010/main" val="1905983931"/>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4294EE50-87B3-414B-AD9E-518CEF385733}" type="slidenum">
              <a:rPr lang="it-IT" altLang="it-IT" smtClean="0"/>
              <a:pPr/>
              <a:t>2</a:t>
            </a:fld>
            <a:endParaRPr lang="it-IT" altLang="it-IT" dirty="0"/>
          </a:p>
        </p:txBody>
      </p:sp>
      <p:sp>
        <p:nvSpPr>
          <p:cNvPr id="3" name="Text Placeholder 2"/>
          <p:cNvSpPr>
            <a:spLocks noGrp="1"/>
          </p:cNvSpPr>
          <p:nvPr>
            <p:ph type="body" sz="quarter" idx="11"/>
          </p:nvPr>
        </p:nvSpPr>
        <p:spPr>
          <a:xfrm>
            <a:off x="431800" y="827509"/>
            <a:ext cx="8495803" cy="648667"/>
          </a:xfrm>
        </p:spPr>
        <p:txBody>
          <a:bodyPr/>
          <a:lstStyle/>
          <a:p>
            <a:r>
              <a:rPr lang="en-GB" sz="3200" dirty="0" smtClean="0"/>
              <a:t>Preface</a:t>
            </a:r>
            <a:endParaRPr lang="en-GB" sz="3200" dirty="0"/>
          </a:p>
        </p:txBody>
      </p:sp>
      <p:sp>
        <p:nvSpPr>
          <p:cNvPr id="4" name="Text Placeholder 3"/>
          <p:cNvSpPr>
            <a:spLocks noGrp="1"/>
          </p:cNvSpPr>
          <p:nvPr>
            <p:ph type="body" sz="quarter" idx="12"/>
          </p:nvPr>
        </p:nvSpPr>
        <p:spPr>
          <a:xfrm>
            <a:off x="359792" y="1331565"/>
            <a:ext cx="9505056" cy="4536504"/>
          </a:xfrm>
        </p:spPr>
        <p:txBody>
          <a:bodyPr/>
          <a:lstStyle/>
          <a:p>
            <a:pPr marL="342900" indent="-342900">
              <a:buFont typeface="Arial" panose="020B0604020202020204" pitchFamily="34" charset="0"/>
              <a:buChar char="•"/>
            </a:pPr>
            <a:r>
              <a:rPr lang="en-GB" sz="1800" dirty="0" smtClean="0"/>
              <a:t>This is a bit of a ‘</a:t>
            </a:r>
            <a:r>
              <a:rPr lang="en-GB" sz="1800" dirty="0" err="1" smtClean="0"/>
              <a:t>mish</a:t>
            </a:r>
            <a:r>
              <a:rPr lang="en-GB" sz="1800" dirty="0" smtClean="0"/>
              <a:t>-mash’ – a few separate pieces of work that have been done over the last couple of months in support of the aim of making progress in parameter and layout decisions.</a:t>
            </a:r>
          </a:p>
          <a:p>
            <a:pPr marL="342900" indent="-342900">
              <a:buFont typeface="Arial" panose="020B0604020202020204" pitchFamily="34" charset="0"/>
              <a:buChar char="•"/>
            </a:pPr>
            <a:r>
              <a:rPr lang="en-GB" sz="1800" dirty="0" smtClean="0"/>
              <a:t>Some is just data, which may be useful in our discussions, whereas there are also some proposals for which direction we could take.</a:t>
            </a:r>
          </a:p>
          <a:p>
            <a:pPr marL="342900" indent="-342900">
              <a:buFont typeface="Arial" panose="020B0604020202020204" pitchFamily="34" charset="0"/>
              <a:buChar char="•"/>
            </a:pPr>
            <a:endParaRPr lang="en-GB" sz="1800" dirty="0" smtClean="0"/>
          </a:p>
          <a:p>
            <a:endParaRPr lang="en-GB" sz="1800" dirty="0"/>
          </a:p>
          <a:p>
            <a:pPr marL="342900" indent="-342900">
              <a:buFont typeface="Arial" panose="020B0604020202020204" pitchFamily="34" charset="0"/>
              <a:buChar char="•"/>
            </a:pPr>
            <a:endParaRPr lang="en-GB" sz="1800" dirty="0" smtClean="0"/>
          </a:p>
          <a:p>
            <a:pPr marL="342900" indent="-342900">
              <a:buFont typeface="Arial" panose="020B0604020202020204" pitchFamily="34" charset="0"/>
              <a:buChar char="•"/>
            </a:pPr>
            <a:r>
              <a:rPr lang="en-GB" sz="1800" dirty="0" smtClean="0"/>
              <a:t>A </a:t>
            </a:r>
            <a:r>
              <a:rPr lang="en-GB" sz="1800" b="1" i="1" dirty="0" smtClean="0"/>
              <a:t>Ming </a:t>
            </a:r>
            <a:r>
              <a:rPr lang="en-GB" sz="1800" b="1" i="1" dirty="0" err="1" smtClean="0"/>
              <a:t>Xie</a:t>
            </a:r>
            <a:r>
              <a:rPr lang="en-GB" sz="1800" b="1" i="1" dirty="0" smtClean="0"/>
              <a:t> parameterisation </a:t>
            </a:r>
            <a:r>
              <a:rPr lang="en-GB" sz="1800" dirty="0" smtClean="0"/>
              <a:t>of FEL dependence on emittance, peak current and energy spread. This was done to support Simone in his task. (I have omitted the plots looking at what bunch charge and peak current  we need to achieve </a:t>
            </a:r>
            <a:r>
              <a:rPr lang="en-GB" sz="1800" dirty="0" err="1" smtClean="0"/>
              <a:t>1mJ</a:t>
            </a:r>
            <a:r>
              <a:rPr lang="en-GB" sz="1800" dirty="0" smtClean="0"/>
              <a:t> output, as this is no longer part of the specification). </a:t>
            </a:r>
          </a:p>
          <a:p>
            <a:pPr marL="342900" indent="-342900">
              <a:buFont typeface="Arial" panose="020B0604020202020204" pitchFamily="34" charset="0"/>
              <a:buChar char="•"/>
            </a:pPr>
            <a:r>
              <a:rPr lang="en-GB" sz="1800" b="1" i="1" dirty="0" smtClean="0"/>
              <a:t>Genesis simulations of </a:t>
            </a:r>
            <a:r>
              <a:rPr lang="en-GB" sz="1800" b="1" i="1" dirty="0" err="1" smtClean="0"/>
              <a:t>16keV</a:t>
            </a:r>
            <a:r>
              <a:rPr lang="en-GB" sz="1800" b="1" i="1" dirty="0" smtClean="0"/>
              <a:t> FEL output </a:t>
            </a:r>
            <a:r>
              <a:rPr lang="en-GB" sz="1800" dirty="0" smtClean="0"/>
              <a:t>using parameters of the bunches from the </a:t>
            </a:r>
            <a:r>
              <a:rPr lang="en-GB" sz="1800" dirty="0" err="1" smtClean="0"/>
              <a:t>LiTrack</a:t>
            </a:r>
            <a:r>
              <a:rPr lang="en-GB" sz="1800" dirty="0" smtClean="0"/>
              <a:t> simulations. This was done with and without the energy chirp.</a:t>
            </a:r>
          </a:p>
          <a:p>
            <a:pPr marL="342900" indent="-342900">
              <a:buFont typeface="Arial" panose="020B0604020202020204" pitchFamily="34" charset="0"/>
              <a:buChar char="•"/>
            </a:pPr>
            <a:r>
              <a:rPr lang="en-GB" sz="1800" dirty="0" smtClean="0"/>
              <a:t>A presentation made in the last </a:t>
            </a:r>
            <a:r>
              <a:rPr lang="en-GB" sz="1800" dirty="0" err="1" smtClean="0"/>
              <a:t>WP2</a:t>
            </a:r>
            <a:r>
              <a:rPr lang="en-GB" sz="1800" dirty="0" smtClean="0"/>
              <a:t> meeting – a </a:t>
            </a:r>
            <a:r>
              <a:rPr lang="en-GB" sz="1800" b="1" i="1" dirty="0" smtClean="0"/>
              <a:t>potential facility outline </a:t>
            </a:r>
            <a:r>
              <a:rPr lang="en-GB" sz="1800" dirty="0" smtClean="0"/>
              <a:t>that is matched to the essential and desirable output parameters from the </a:t>
            </a:r>
            <a:r>
              <a:rPr lang="en-GB" sz="1800" dirty="0"/>
              <a:t>S</a:t>
            </a:r>
            <a:r>
              <a:rPr lang="en-GB" sz="1800" dirty="0" smtClean="0"/>
              <a:t>cience Case </a:t>
            </a:r>
          </a:p>
          <a:p>
            <a:pPr marL="342900" indent="-342900">
              <a:buFont typeface="Arial" panose="020B0604020202020204" pitchFamily="34" charset="0"/>
              <a:buChar char="•"/>
            </a:pPr>
            <a:r>
              <a:rPr lang="en-GB" sz="1800" dirty="0" smtClean="0"/>
              <a:t>A quick look at </a:t>
            </a:r>
            <a:r>
              <a:rPr lang="en-GB" sz="1800" b="1" i="1" dirty="0" smtClean="0"/>
              <a:t>how we achieve the required peak spectral brightness </a:t>
            </a:r>
            <a:r>
              <a:rPr lang="en-GB" sz="1800" dirty="0" smtClean="0"/>
              <a:t>and which are the most important parameters</a:t>
            </a:r>
          </a:p>
          <a:p>
            <a:pPr marL="342900" indent="-342900">
              <a:buFont typeface="Arial" panose="020B0604020202020204" pitchFamily="34" charset="0"/>
              <a:buChar char="•"/>
            </a:pPr>
            <a:r>
              <a:rPr lang="en-GB" sz="1800" dirty="0" smtClean="0"/>
              <a:t>A study of </a:t>
            </a:r>
            <a:r>
              <a:rPr lang="en-GB" sz="1800" b="1" i="1" dirty="0" smtClean="0"/>
              <a:t>relative performance for four different undulator technologies </a:t>
            </a:r>
            <a:r>
              <a:rPr lang="en-GB" sz="1800" dirty="0" smtClean="0"/>
              <a:t>(and </a:t>
            </a:r>
            <a:r>
              <a:rPr lang="en-GB" sz="1800" dirty="0"/>
              <a:t>impact on required electron beam parameters</a:t>
            </a:r>
            <a:r>
              <a:rPr lang="en-GB" sz="1800" dirty="0" smtClean="0"/>
              <a:t>)</a:t>
            </a:r>
          </a:p>
          <a:p>
            <a:pPr marL="342900" indent="-342900">
              <a:buFont typeface="Arial" panose="020B0604020202020204" pitchFamily="34" charset="0"/>
              <a:buChar char="•"/>
            </a:pPr>
            <a:endParaRPr lang="en-GB" sz="2000" dirty="0"/>
          </a:p>
        </p:txBody>
      </p:sp>
      <p:sp>
        <p:nvSpPr>
          <p:cNvPr id="5" name="Text Placeholder 2"/>
          <p:cNvSpPr txBox="1">
            <a:spLocks/>
          </p:cNvSpPr>
          <p:nvPr/>
        </p:nvSpPr>
        <p:spPr>
          <a:xfrm>
            <a:off x="503808" y="2843138"/>
            <a:ext cx="8495803" cy="648667"/>
          </a:xfrm>
          <a:prstGeom prst="rect">
            <a:avLst/>
          </a:prstGeom>
        </p:spPr>
        <p:txBody>
          <a:bodyPr/>
          <a:lstStyle>
            <a:lvl1pPr marL="341313" indent="-341313" algn="l" defTabSz="447675" rtl="0" eaLnBrk="0" fontAlgn="base" hangingPunct="0">
              <a:lnSpc>
                <a:spcPct val="93000"/>
              </a:lnSpc>
              <a:spcBef>
                <a:spcPct val="0"/>
              </a:spcBef>
              <a:spcAft>
                <a:spcPts val="1413"/>
              </a:spcAft>
              <a:buClr>
                <a:srgbClr val="000000"/>
              </a:buClr>
              <a:buSzPct val="100000"/>
              <a:buFont typeface="Times New Roman" pitchFamily="18" charset="0"/>
              <a:defRPr sz="4400" u="none">
                <a:solidFill>
                  <a:srgbClr val="C00000"/>
                </a:solidFill>
                <a:latin typeface="+mn-lt"/>
                <a:ea typeface="ＭＳ Ｐゴシック" pitchFamily="34" charset="-128"/>
                <a:cs typeface="MS PGothic" charset="0"/>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ＭＳ Ｐゴシック" pitchFamily="34" charset="-128"/>
                <a:cs typeface="MS PGothic" charset="0"/>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ＭＳ Ｐゴシック"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r>
              <a:rPr lang="en-GB" sz="3200" kern="0" dirty="0" smtClean="0"/>
              <a:t>Contents</a:t>
            </a:r>
            <a:endParaRPr lang="en-GB" sz="3200" kern="0" dirty="0"/>
          </a:p>
        </p:txBody>
      </p:sp>
    </p:spTree>
    <p:extLst>
      <p:ext uri="{BB962C8B-B14F-4D97-AF65-F5344CB8AC3E}">
        <p14:creationId xmlns:p14="http://schemas.microsoft.com/office/powerpoint/2010/main" val="160546831"/>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20</a:t>
            </a:fld>
            <a:endParaRPr lang="it-IT" altLang="it-IT" dirty="0"/>
          </a:p>
        </p:txBody>
      </p:sp>
      <p:sp>
        <p:nvSpPr>
          <p:cNvPr id="3" name="Content Placeholder 2"/>
          <p:cNvSpPr>
            <a:spLocks noGrp="1"/>
          </p:cNvSpPr>
          <p:nvPr>
            <p:ph sz="quarter" idx="12"/>
          </p:nvPr>
        </p:nvSpPr>
        <p:spPr>
          <a:xfrm>
            <a:off x="494807" y="971525"/>
            <a:ext cx="9091010" cy="648072"/>
          </a:xfrm>
        </p:spPr>
        <p:txBody>
          <a:bodyPr/>
          <a:lstStyle/>
          <a:p>
            <a:r>
              <a:rPr lang="en-GB" b="1" dirty="0" smtClean="0">
                <a:solidFill>
                  <a:srgbClr val="FF0000"/>
                </a:solidFill>
              </a:rPr>
              <a:t>UPGRADED MACHINE SCHEMATIC LAYOUT</a:t>
            </a:r>
          </a:p>
          <a:p>
            <a:endParaRPr lang="en-GB" b="1" dirty="0">
              <a:solidFill>
                <a:srgbClr val="FF0000"/>
              </a:solidFill>
            </a:endParaRPr>
          </a:p>
        </p:txBody>
      </p:sp>
      <p:sp>
        <p:nvSpPr>
          <p:cNvPr id="44" name="TextBox 43"/>
          <p:cNvSpPr txBox="1"/>
          <p:nvPr/>
        </p:nvSpPr>
        <p:spPr>
          <a:xfrm>
            <a:off x="839272" y="5143921"/>
            <a:ext cx="8880991" cy="2308324"/>
          </a:xfrm>
          <a:prstGeom prst="rect">
            <a:avLst/>
          </a:prstGeom>
          <a:noFill/>
        </p:spPr>
        <p:txBody>
          <a:bodyPr wrap="square" rtlCol="0">
            <a:spAutoFit/>
          </a:bodyPr>
          <a:lstStyle/>
          <a:p>
            <a:r>
              <a:rPr lang="en-GB" sz="1800" dirty="0" smtClean="0">
                <a:solidFill>
                  <a:schemeClr val="tx1"/>
                </a:solidFill>
              </a:rPr>
              <a:t>OPERATING MODES</a:t>
            </a:r>
          </a:p>
          <a:p>
            <a:pPr marL="342900" indent="-342900">
              <a:buFont typeface="+mj-lt"/>
              <a:buAutoNum type="arabicPeriod"/>
            </a:pPr>
            <a:r>
              <a:rPr lang="en-GB" sz="1800" dirty="0" smtClean="0">
                <a:solidFill>
                  <a:schemeClr val="tx1"/>
                </a:solidFill>
              </a:rPr>
              <a:t>FEL-1/FEL-2 independent double pulses to one experiment HXR 100Hz</a:t>
            </a:r>
          </a:p>
          <a:p>
            <a:pPr marL="342900" indent="-342900">
              <a:buFont typeface="+mj-lt"/>
              <a:buAutoNum type="arabicPeriod"/>
            </a:pPr>
            <a:r>
              <a:rPr lang="en-GB" sz="1800" dirty="0" smtClean="0">
                <a:solidFill>
                  <a:schemeClr val="tx1"/>
                </a:solidFill>
              </a:rPr>
              <a:t>FEL-1/FEL-2 independent single pulses to two experiments HXR 100Hz</a:t>
            </a:r>
          </a:p>
          <a:p>
            <a:pPr marL="342900" indent="-342900">
              <a:buFont typeface="+mj-lt"/>
              <a:buAutoNum type="arabicPeriod"/>
            </a:pPr>
            <a:r>
              <a:rPr lang="en-GB" sz="1800" dirty="0">
                <a:solidFill>
                  <a:schemeClr val="tx1"/>
                </a:solidFill>
              </a:rPr>
              <a:t>FEL-1/FEL-2 </a:t>
            </a:r>
            <a:r>
              <a:rPr lang="en-GB" sz="1800" dirty="0" smtClean="0">
                <a:solidFill>
                  <a:schemeClr val="tx1"/>
                </a:solidFill>
              </a:rPr>
              <a:t>independent double pulses </a:t>
            </a:r>
            <a:r>
              <a:rPr lang="en-GB" sz="1800" dirty="0">
                <a:solidFill>
                  <a:schemeClr val="tx1"/>
                </a:solidFill>
              </a:rPr>
              <a:t>to one experiment S</a:t>
            </a:r>
            <a:r>
              <a:rPr lang="en-GB" sz="1800" dirty="0" smtClean="0">
                <a:solidFill>
                  <a:schemeClr val="tx1"/>
                </a:solidFill>
              </a:rPr>
              <a:t>XR 1kHz</a:t>
            </a:r>
            <a:endParaRPr lang="en-GB" sz="1800" dirty="0">
              <a:solidFill>
                <a:schemeClr val="tx1"/>
              </a:solidFill>
            </a:endParaRPr>
          </a:p>
          <a:p>
            <a:pPr marL="342900" indent="-342900">
              <a:buFont typeface="+mj-lt"/>
              <a:buAutoNum type="arabicPeriod"/>
            </a:pPr>
            <a:r>
              <a:rPr lang="en-GB" sz="1800" dirty="0">
                <a:solidFill>
                  <a:schemeClr val="tx1"/>
                </a:solidFill>
              </a:rPr>
              <a:t>FEL-1/FEL-2 independent </a:t>
            </a:r>
            <a:r>
              <a:rPr lang="en-GB" sz="1800" dirty="0" smtClean="0">
                <a:solidFill>
                  <a:schemeClr val="tx1"/>
                </a:solidFill>
              </a:rPr>
              <a:t>single pulses to </a:t>
            </a:r>
            <a:r>
              <a:rPr lang="en-GB" sz="1800" dirty="0">
                <a:solidFill>
                  <a:schemeClr val="tx1"/>
                </a:solidFill>
              </a:rPr>
              <a:t>two experiments </a:t>
            </a:r>
            <a:r>
              <a:rPr lang="en-GB" sz="1800" dirty="0" smtClean="0">
                <a:solidFill>
                  <a:schemeClr val="tx1"/>
                </a:solidFill>
              </a:rPr>
              <a:t>SXR 1kHz</a:t>
            </a:r>
          </a:p>
          <a:p>
            <a:pPr marL="342900" indent="-342900">
              <a:buFont typeface="+mj-lt"/>
              <a:buAutoNum type="arabicPeriod"/>
            </a:pPr>
            <a:r>
              <a:rPr lang="en-GB" sz="1800" dirty="0" smtClean="0">
                <a:solidFill>
                  <a:schemeClr val="tx1"/>
                </a:solidFill>
              </a:rPr>
              <a:t>FEL-1 SASE/SEEDED SXR 100Hz + FEL-2 SASE/SELF SEEDED HXR 100Hz</a:t>
            </a:r>
          </a:p>
          <a:p>
            <a:endParaRPr lang="en-GB" sz="1800" dirty="0">
              <a:solidFill>
                <a:schemeClr val="tx1"/>
              </a:solidFill>
            </a:endParaRPr>
          </a:p>
          <a:p>
            <a:endParaRPr lang="en-GB" sz="1800" dirty="0">
              <a:solidFill>
                <a:schemeClr val="tx1"/>
              </a:solidFill>
            </a:endParaRPr>
          </a:p>
        </p:txBody>
      </p:sp>
      <p:grpSp>
        <p:nvGrpSpPr>
          <p:cNvPr id="55" name="Group 54"/>
          <p:cNvGrpSpPr/>
          <p:nvPr/>
        </p:nvGrpSpPr>
        <p:grpSpPr>
          <a:xfrm>
            <a:off x="719832" y="1619597"/>
            <a:ext cx="8966688" cy="3168352"/>
            <a:chOff x="538120" y="1619597"/>
            <a:chExt cx="8966688" cy="3168352"/>
          </a:xfrm>
        </p:grpSpPr>
        <p:sp>
          <p:nvSpPr>
            <p:cNvPr id="60" name="Freeform 59"/>
            <p:cNvSpPr/>
            <p:nvPr/>
          </p:nvSpPr>
          <p:spPr bwMode="auto">
            <a:xfrm>
              <a:off x="1383696" y="2659504"/>
              <a:ext cx="8121112" cy="511444"/>
            </a:xfrm>
            <a:custGeom>
              <a:avLst/>
              <a:gdLst>
                <a:gd name="connsiteX0" fmla="*/ 0 w 8121112"/>
                <a:gd name="connsiteY0" fmla="*/ 15498 h 511444"/>
                <a:gd name="connsiteX1" fmla="*/ 4525505 w 8121112"/>
                <a:gd name="connsiteY1" fmla="*/ 0 h 511444"/>
                <a:gd name="connsiteX2" fmla="*/ 4525505 w 8121112"/>
                <a:gd name="connsiteY2" fmla="*/ 0 h 511444"/>
                <a:gd name="connsiteX3" fmla="*/ 4664990 w 8121112"/>
                <a:gd name="connsiteY3" fmla="*/ 170481 h 511444"/>
                <a:gd name="connsiteX4" fmla="*/ 4974956 w 8121112"/>
                <a:gd name="connsiteY4" fmla="*/ 170481 h 511444"/>
                <a:gd name="connsiteX5" fmla="*/ 5098942 w 8121112"/>
                <a:gd name="connsiteY5" fmla="*/ 15498 h 511444"/>
                <a:gd name="connsiteX6" fmla="*/ 7749152 w 8121112"/>
                <a:gd name="connsiteY6" fmla="*/ 15498 h 511444"/>
                <a:gd name="connsiteX7" fmla="*/ 8121112 w 8121112"/>
                <a:gd name="connsiteY7" fmla="*/ 511444 h 51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1112" h="511444">
                  <a:moveTo>
                    <a:pt x="0" y="15498"/>
                  </a:moveTo>
                  <a:lnTo>
                    <a:pt x="4525505" y="0"/>
                  </a:lnTo>
                  <a:lnTo>
                    <a:pt x="4525505" y="0"/>
                  </a:lnTo>
                  <a:lnTo>
                    <a:pt x="4664990" y="170481"/>
                  </a:lnTo>
                  <a:lnTo>
                    <a:pt x="4974956" y="170481"/>
                  </a:lnTo>
                  <a:lnTo>
                    <a:pt x="5098942" y="15498"/>
                  </a:lnTo>
                  <a:lnTo>
                    <a:pt x="7749152" y="15498"/>
                  </a:lnTo>
                  <a:lnTo>
                    <a:pt x="8121112" y="511444"/>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1" name="Freeform 60"/>
            <p:cNvSpPr/>
            <p:nvPr/>
          </p:nvSpPr>
          <p:spPr bwMode="auto">
            <a:xfrm>
              <a:off x="5165282" y="2070568"/>
              <a:ext cx="4339526" cy="650929"/>
            </a:xfrm>
            <a:custGeom>
              <a:avLst/>
              <a:gdLst>
                <a:gd name="connsiteX0" fmla="*/ 0 w 3828082"/>
                <a:gd name="connsiteY0" fmla="*/ 588936 h 588936"/>
                <a:gd name="connsiteX1" fmla="*/ 495946 w 3828082"/>
                <a:gd name="connsiteY1" fmla="*/ 30997 h 588936"/>
                <a:gd name="connsiteX2" fmla="*/ 3502617 w 3828082"/>
                <a:gd name="connsiteY2" fmla="*/ 0 h 588936"/>
                <a:gd name="connsiteX3" fmla="*/ 3828082 w 3828082"/>
                <a:gd name="connsiteY3" fmla="*/ 371960 h 588936"/>
                <a:gd name="connsiteX0" fmla="*/ 77492 w 3905574"/>
                <a:gd name="connsiteY0" fmla="*/ 588936 h 588936"/>
                <a:gd name="connsiteX1" fmla="*/ 0 w 3905574"/>
                <a:gd name="connsiteY1" fmla="*/ 30997 h 588936"/>
                <a:gd name="connsiteX2" fmla="*/ 3580109 w 3905574"/>
                <a:gd name="connsiteY2" fmla="*/ 0 h 588936"/>
                <a:gd name="connsiteX3" fmla="*/ 3905574 w 3905574"/>
                <a:gd name="connsiteY3" fmla="*/ 371960 h 588936"/>
                <a:gd name="connsiteX0" fmla="*/ 0 w 4339526"/>
                <a:gd name="connsiteY0" fmla="*/ 650929 h 650929"/>
                <a:gd name="connsiteX1" fmla="*/ 433952 w 4339526"/>
                <a:gd name="connsiteY1" fmla="*/ 30997 h 650929"/>
                <a:gd name="connsiteX2" fmla="*/ 4014061 w 4339526"/>
                <a:gd name="connsiteY2" fmla="*/ 0 h 650929"/>
                <a:gd name="connsiteX3" fmla="*/ 4339526 w 4339526"/>
                <a:gd name="connsiteY3" fmla="*/ 371960 h 650929"/>
              </a:gdLst>
              <a:ahLst/>
              <a:cxnLst>
                <a:cxn ang="0">
                  <a:pos x="connsiteX0" y="connsiteY0"/>
                </a:cxn>
                <a:cxn ang="0">
                  <a:pos x="connsiteX1" y="connsiteY1"/>
                </a:cxn>
                <a:cxn ang="0">
                  <a:pos x="connsiteX2" y="connsiteY2"/>
                </a:cxn>
                <a:cxn ang="0">
                  <a:pos x="connsiteX3" y="connsiteY3"/>
                </a:cxn>
              </a:cxnLst>
              <a:rect l="l" t="t" r="r" b="b"/>
              <a:pathLst>
                <a:path w="4339526" h="650929">
                  <a:moveTo>
                    <a:pt x="0" y="650929"/>
                  </a:moveTo>
                  <a:lnTo>
                    <a:pt x="433952" y="30997"/>
                  </a:lnTo>
                  <a:lnTo>
                    <a:pt x="4014061" y="0"/>
                  </a:lnTo>
                  <a:lnTo>
                    <a:pt x="4339526" y="371960"/>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2" name="Rectangle 61"/>
            <p:cNvSpPr/>
            <p:nvPr/>
          </p:nvSpPr>
          <p:spPr bwMode="auto">
            <a:xfrm>
              <a:off x="1870823" y="2483694"/>
              <a:ext cx="1152128" cy="36004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3" name="Rectangle 62"/>
            <p:cNvSpPr/>
            <p:nvPr/>
          </p:nvSpPr>
          <p:spPr bwMode="auto">
            <a:xfrm>
              <a:off x="1006727" y="2483694"/>
              <a:ext cx="360040"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4" name="Rectangle 63"/>
            <p:cNvSpPr/>
            <p:nvPr/>
          </p:nvSpPr>
          <p:spPr bwMode="auto">
            <a:xfrm>
              <a:off x="6623351" y="1907629"/>
              <a:ext cx="1368152" cy="360837"/>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FEL-1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5" name="Rectangle 64"/>
            <p:cNvSpPr/>
            <p:nvPr/>
          </p:nvSpPr>
          <p:spPr bwMode="auto">
            <a:xfrm>
              <a:off x="8135519" y="1907630"/>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6" name="Right Arrow 65"/>
            <p:cNvSpPr/>
            <p:nvPr/>
          </p:nvSpPr>
          <p:spPr bwMode="auto">
            <a:xfrm rot="16200000">
              <a:off x="724688" y="3211192"/>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7" name="Right Arrow 66"/>
            <p:cNvSpPr/>
            <p:nvPr/>
          </p:nvSpPr>
          <p:spPr bwMode="auto">
            <a:xfrm rot="16200000">
              <a:off x="979371" y="3206278"/>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8" name="Isosceles Triangle 67"/>
            <p:cNvSpPr/>
            <p:nvPr/>
          </p:nvSpPr>
          <p:spPr bwMode="auto">
            <a:xfrm>
              <a:off x="4909520" y="2467400"/>
              <a:ext cx="560565" cy="348089"/>
            </a:xfrm>
            <a:prstGeom prst="triangl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69" name="Rectangle 68"/>
            <p:cNvSpPr/>
            <p:nvPr/>
          </p:nvSpPr>
          <p:spPr bwMode="auto">
            <a:xfrm>
              <a:off x="3354736" y="2479484"/>
              <a:ext cx="1324399" cy="36425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70" name="Rectangle 69"/>
            <p:cNvSpPr/>
            <p:nvPr/>
          </p:nvSpPr>
          <p:spPr bwMode="auto">
            <a:xfrm>
              <a:off x="6623351" y="2482897"/>
              <a:ext cx="1368152" cy="360837"/>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FEL-2</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71" name="Rectangle 70"/>
            <p:cNvSpPr/>
            <p:nvPr/>
          </p:nvSpPr>
          <p:spPr bwMode="auto">
            <a:xfrm>
              <a:off x="8135519" y="2479484"/>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AB-2</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grpSp>
          <p:nvGrpSpPr>
            <p:cNvPr id="72" name="Group 71"/>
            <p:cNvGrpSpPr/>
            <p:nvPr/>
          </p:nvGrpSpPr>
          <p:grpSpPr>
            <a:xfrm>
              <a:off x="2151882" y="2987750"/>
              <a:ext cx="584174" cy="485367"/>
              <a:chOff x="1348352" y="4618294"/>
              <a:chExt cx="1565329" cy="1286564"/>
            </a:xfrm>
          </p:grpSpPr>
          <p:sp>
            <p:nvSpPr>
              <p:cNvPr id="87" name="Freeform 86"/>
              <p:cNvSpPr/>
              <p:nvPr/>
            </p:nvSpPr>
            <p:spPr bwMode="auto">
              <a:xfrm>
                <a:off x="1348352" y="4618294"/>
                <a:ext cx="1565329" cy="1286564"/>
              </a:xfrm>
              <a:custGeom>
                <a:avLst/>
                <a:gdLst>
                  <a:gd name="connsiteX0" fmla="*/ 0 w 1704814"/>
                  <a:gd name="connsiteY0" fmla="*/ 744120 h 1286564"/>
                  <a:gd name="connsiteX1" fmla="*/ 480448 w 1704814"/>
                  <a:gd name="connsiteY1" fmla="*/ 15699 h 1286564"/>
                  <a:gd name="connsiteX2" fmla="*/ 883404 w 1704814"/>
                  <a:gd name="connsiteY2" fmla="*/ 1286560 h 1286564"/>
                  <a:gd name="connsiteX3" fmla="*/ 1317356 w 1704814"/>
                  <a:gd name="connsiteY3" fmla="*/ 201 h 1286564"/>
                  <a:gd name="connsiteX4" fmla="*/ 1704814 w 1704814"/>
                  <a:gd name="connsiteY4" fmla="*/ 1209069 h 1286564"/>
                  <a:gd name="connsiteX0" fmla="*/ 0 w 1565329"/>
                  <a:gd name="connsiteY0" fmla="*/ 744120 h 1286564"/>
                  <a:gd name="connsiteX1" fmla="*/ 340963 w 1565329"/>
                  <a:gd name="connsiteY1" fmla="*/ 15699 h 1286564"/>
                  <a:gd name="connsiteX2" fmla="*/ 743919 w 1565329"/>
                  <a:gd name="connsiteY2" fmla="*/ 1286560 h 1286564"/>
                  <a:gd name="connsiteX3" fmla="*/ 1177871 w 1565329"/>
                  <a:gd name="connsiteY3" fmla="*/ 201 h 1286564"/>
                  <a:gd name="connsiteX4" fmla="*/ 1565329 w 1565329"/>
                  <a:gd name="connsiteY4" fmla="*/ 1209069 h 1286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329" h="1286564">
                    <a:moveTo>
                      <a:pt x="0" y="744120"/>
                    </a:moveTo>
                    <a:cubicBezTo>
                      <a:pt x="166607" y="334706"/>
                      <a:pt x="216977" y="-74708"/>
                      <a:pt x="340963" y="15699"/>
                    </a:cubicBezTo>
                    <a:cubicBezTo>
                      <a:pt x="464949" y="106106"/>
                      <a:pt x="604434" y="1289143"/>
                      <a:pt x="743919" y="1286560"/>
                    </a:cubicBezTo>
                    <a:cubicBezTo>
                      <a:pt x="883404" y="1283977"/>
                      <a:pt x="1040969" y="13116"/>
                      <a:pt x="1177871" y="201"/>
                    </a:cubicBezTo>
                    <a:cubicBezTo>
                      <a:pt x="1314773" y="-12714"/>
                      <a:pt x="1440051" y="598177"/>
                      <a:pt x="1565329" y="1209069"/>
                    </a:cubicBezTo>
                  </a:path>
                </a:pathLst>
              </a:custGeom>
              <a:no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8" name="Oval 87"/>
              <p:cNvSpPr/>
              <p:nvPr/>
            </p:nvSpPr>
            <p:spPr bwMode="auto">
              <a:xfrm rot="4472114">
                <a:off x="1538074" y="4811702"/>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9" name="Oval 88"/>
              <p:cNvSpPr/>
              <p:nvPr/>
            </p:nvSpPr>
            <p:spPr bwMode="auto">
              <a:xfrm rot="4472114">
                <a:off x="2443182" y="4792960"/>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sp>
          <p:nvSpPr>
            <p:cNvPr id="73" name="Rectangle 72"/>
            <p:cNvSpPr/>
            <p:nvPr/>
          </p:nvSpPr>
          <p:spPr bwMode="auto">
            <a:xfrm>
              <a:off x="4607126" y="2215693"/>
              <a:ext cx="1153266" cy="2572256"/>
            </a:xfrm>
            <a:prstGeom prst="rect">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4" name="Oval 73"/>
            <p:cNvSpPr/>
            <p:nvPr/>
          </p:nvSpPr>
          <p:spPr bwMode="auto">
            <a:xfrm rot="526751">
              <a:off x="4893388" y="2883048"/>
              <a:ext cx="141722" cy="79038"/>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5" name="Oval 74"/>
            <p:cNvSpPr/>
            <p:nvPr/>
          </p:nvSpPr>
          <p:spPr bwMode="auto">
            <a:xfrm rot="177433">
              <a:off x="5344516" y="3301444"/>
              <a:ext cx="141722" cy="79038"/>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6" name="Freeform 75"/>
            <p:cNvSpPr/>
            <p:nvPr/>
          </p:nvSpPr>
          <p:spPr bwMode="auto">
            <a:xfrm>
              <a:off x="4608264" y="2915742"/>
              <a:ext cx="1137473" cy="447857"/>
            </a:xfrm>
            <a:custGeom>
              <a:avLst/>
              <a:gdLst>
                <a:gd name="connsiteX0" fmla="*/ 0 w 1084881"/>
                <a:gd name="connsiteY0" fmla="*/ 484034 h 1063775"/>
                <a:gd name="connsiteX1" fmla="*/ 371959 w 1084881"/>
                <a:gd name="connsiteY1" fmla="*/ 19085 h 1063775"/>
                <a:gd name="connsiteX2" fmla="*/ 743918 w 1084881"/>
                <a:gd name="connsiteY2" fmla="*/ 1057471 h 1063775"/>
                <a:gd name="connsiteX3" fmla="*/ 1084881 w 1084881"/>
                <a:gd name="connsiteY3" fmla="*/ 375546 h 1063775"/>
              </a:gdLst>
              <a:ahLst/>
              <a:cxnLst>
                <a:cxn ang="0">
                  <a:pos x="connsiteX0" y="connsiteY0"/>
                </a:cxn>
                <a:cxn ang="0">
                  <a:pos x="connsiteX1" y="connsiteY1"/>
                </a:cxn>
                <a:cxn ang="0">
                  <a:pos x="connsiteX2" y="connsiteY2"/>
                </a:cxn>
                <a:cxn ang="0">
                  <a:pos x="connsiteX3" y="connsiteY3"/>
                </a:cxn>
              </a:cxnLst>
              <a:rect l="l" t="t" r="r" b="b"/>
              <a:pathLst>
                <a:path w="1084881" h="1063775">
                  <a:moveTo>
                    <a:pt x="0" y="484034"/>
                  </a:moveTo>
                  <a:cubicBezTo>
                    <a:pt x="123986" y="203773"/>
                    <a:pt x="247973" y="-76488"/>
                    <a:pt x="371959" y="19085"/>
                  </a:cubicBezTo>
                  <a:cubicBezTo>
                    <a:pt x="495945" y="114658"/>
                    <a:pt x="625098" y="998061"/>
                    <a:pt x="743918" y="1057471"/>
                  </a:cubicBezTo>
                  <a:cubicBezTo>
                    <a:pt x="862738" y="1116881"/>
                    <a:pt x="973809" y="746213"/>
                    <a:pt x="1084881" y="375546"/>
                  </a:cubicBezTo>
                </a:path>
              </a:pathLst>
            </a:cu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7" name="TextBox 76"/>
            <p:cNvSpPr txBox="1"/>
            <p:nvPr/>
          </p:nvSpPr>
          <p:spPr>
            <a:xfrm>
              <a:off x="4608265" y="3341126"/>
              <a:ext cx="1149242" cy="1384995"/>
            </a:xfrm>
            <a:prstGeom prst="rect">
              <a:avLst/>
            </a:prstGeom>
            <a:noFill/>
          </p:spPr>
          <p:txBody>
            <a:bodyPr wrap="square" rtlCol="0">
              <a:spAutoFit/>
            </a:bodyPr>
            <a:lstStyle/>
            <a:p>
              <a:r>
                <a:rPr lang="en-GB" sz="1400" b="1" dirty="0" smtClean="0">
                  <a:solidFill>
                    <a:schemeClr val="tx1"/>
                  </a:solidFill>
                </a:rPr>
                <a:t>BEAM SPLITTER </a:t>
              </a:r>
              <a:r>
                <a:rPr lang="en-GB" sz="1400" dirty="0" smtClean="0">
                  <a:solidFill>
                    <a:schemeClr val="tx1"/>
                  </a:solidFill>
                </a:rPr>
                <a:t>– Lower freq. RF + Dipole + septum?</a:t>
              </a:r>
              <a:endParaRPr lang="en-GB" sz="1400" dirty="0">
                <a:solidFill>
                  <a:schemeClr val="tx1"/>
                </a:solidFill>
              </a:endParaRPr>
            </a:p>
          </p:txBody>
        </p:sp>
        <p:sp>
          <p:nvSpPr>
            <p:cNvPr id="78" name="TextBox 77"/>
            <p:cNvSpPr txBox="1"/>
            <p:nvPr/>
          </p:nvSpPr>
          <p:spPr>
            <a:xfrm>
              <a:off x="538120" y="3622274"/>
              <a:ext cx="1288034" cy="461665"/>
            </a:xfrm>
            <a:prstGeom prst="rect">
              <a:avLst/>
            </a:prstGeom>
            <a:noFill/>
          </p:spPr>
          <p:txBody>
            <a:bodyPr wrap="square" rtlCol="0">
              <a:spAutoFit/>
            </a:bodyPr>
            <a:lstStyle/>
            <a:p>
              <a:pPr algn="ctr"/>
              <a:r>
                <a:rPr lang="en-GB" sz="1200" dirty="0" smtClean="0">
                  <a:solidFill>
                    <a:schemeClr val="tx1"/>
                  </a:solidFill>
                </a:rPr>
                <a:t>TWIN PI LASERS</a:t>
              </a:r>
              <a:endParaRPr lang="en-GB" sz="1200" dirty="0">
                <a:solidFill>
                  <a:schemeClr val="tx1"/>
                </a:solidFill>
              </a:endParaRPr>
            </a:p>
          </p:txBody>
        </p:sp>
        <p:sp>
          <p:nvSpPr>
            <p:cNvPr id="79" name="TextBox 78"/>
            <p:cNvSpPr txBox="1"/>
            <p:nvPr/>
          </p:nvSpPr>
          <p:spPr>
            <a:xfrm>
              <a:off x="539549" y="2181525"/>
              <a:ext cx="1288034" cy="276999"/>
            </a:xfrm>
            <a:prstGeom prst="rect">
              <a:avLst/>
            </a:prstGeom>
            <a:noFill/>
          </p:spPr>
          <p:txBody>
            <a:bodyPr wrap="square" rtlCol="0">
              <a:spAutoFit/>
            </a:bodyPr>
            <a:lstStyle/>
            <a:p>
              <a:pPr algn="ctr"/>
              <a:r>
                <a:rPr lang="en-GB" sz="1200" dirty="0" smtClean="0">
                  <a:solidFill>
                    <a:schemeClr val="tx1"/>
                  </a:solidFill>
                </a:rPr>
                <a:t>GUN</a:t>
              </a:r>
              <a:endParaRPr lang="en-GB" sz="1200" dirty="0">
                <a:solidFill>
                  <a:schemeClr val="tx1"/>
                </a:solidFill>
              </a:endParaRPr>
            </a:p>
          </p:txBody>
        </p:sp>
        <p:sp>
          <p:nvSpPr>
            <p:cNvPr id="80" name="TextBox 79"/>
            <p:cNvSpPr txBox="1"/>
            <p:nvPr/>
          </p:nvSpPr>
          <p:spPr>
            <a:xfrm>
              <a:off x="5624486" y="2814117"/>
              <a:ext cx="1288034" cy="461665"/>
            </a:xfrm>
            <a:prstGeom prst="rect">
              <a:avLst/>
            </a:prstGeom>
            <a:noFill/>
          </p:spPr>
          <p:txBody>
            <a:bodyPr wrap="square" rtlCol="0">
              <a:spAutoFit/>
            </a:bodyPr>
            <a:lstStyle/>
            <a:p>
              <a:pPr algn="ctr"/>
              <a:r>
                <a:rPr lang="en-GB" sz="1200" dirty="0" smtClean="0">
                  <a:solidFill>
                    <a:schemeClr val="tx1"/>
                  </a:solidFill>
                </a:rPr>
                <a:t>TIMING CHICANE</a:t>
              </a:r>
              <a:endParaRPr lang="en-GB" sz="1200" dirty="0">
                <a:solidFill>
                  <a:schemeClr val="tx1"/>
                </a:solidFill>
              </a:endParaRPr>
            </a:p>
          </p:txBody>
        </p:sp>
        <p:sp>
          <p:nvSpPr>
            <p:cNvPr id="81" name="TextBox 80"/>
            <p:cNvSpPr txBox="1"/>
            <p:nvPr/>
          </p:nvSpPr>
          <p:spPr>
            <a:xfrm>
              <a:off x="2080596" y="2206912"/>
              <a:ext cx="1288034" cy="307777"/>
            </a:xfrm>
            <a:prstGeom prst="rect">
              <a:avLst/>
            </a:prstGeom>
            <a:noFill/>
          </p:spPr>
          <p:txBody>
            <a:bodyPr wrap="square" rtlCol="0">
              <a:spAutoFit/>
            </a:bodyPr>
            <a:lstStyle/>
            <a:p>
              <a:pPr algn="ctr"/>
              <a:r>
                <a:rPr lang="en-GB" sz="1400" b="1" i="1" dirty="0" smtClean="0">
                  <a:solidFill>
                    <a:schemeClr val="tx1"/>
                  </a:solidFill>
                </a:rPr>
                <a:t>≤1-2 GeV</a:t>
              </a:r>
              <a:endParaRPr lang="en-GB" sz="1400" b="1" i="1" dirty="0">
                <a:solidFill>
                  <a:schemeClr val="tx1"/>
                </a:solidFill>
              </a:endParaRPr>
            </a:p>
          </p:txBody>
        </p:sp>
        <p:sp>
          <p:nvSpPr>
            <p:cNvPr id="82" name="TextBox 81"/>
            <p:cNvSpPr txBox="1"/>
            <p:nvPr/>
          </p:nvSpPr>
          <p:spPr>
            <a:xfrm>
              <a:off x="3384128" y="2175916"/>
              <a:ext cx="1288034" cy="307777"/>
            </a:xfrm>
            <a:prstGeom prst="rect">
              <a:avLst/>
            </a:prstGeom>
            <a:noFill/>
          </p:spPr>
          <p:txBody>
            <a:bodyPr wrap="square" rtlCol="0">
              <a:spAutoFit/>
            </a:bodyPr>
            <a:lstStyle/>
            <a:p>
              <a:pPr algn="ctr"/>
              <a:r>
                <a:rPr lang="en-GB" sz="1400" b="1" i="1" dirty="0">
                  <a:solidFill>
                    <a:schemeClr val="tx1"/>
                  </a:solidFill>
                </a:rPr>
                <a:t>≤ </a:t>
              </a:r>
              <a:r>
                <a:rPr lang="en-GB" sz="1400" b="1" i="1" dirty="0" smtClean="0">
                  <a:solidFill>
                    <a:schemeClr val="tx1"/>
                  </a:solidFill>
                </a:rPr>
                <a:t>5-7 GeV</a:t>
              </a:r>
              <a:endParaRPr lang="en-GB" sz="1400" b="1" i="1" dirty="0">
                <a:solidFill>
                  <a:schemeClr val="tx1"/>
                </a:solidFill>
              </a:endParaRPr>
            </a:p>
          </p:txBody>
        </p:sp>
        <p:sp>
          <p:nvSpPr>
            <p:cNvPr id="83" name="TextBox 82"/>
            <p:cNvSpPr txBox="1"/>
            <p:nvPr/>
          </p:nvSpPr>
          <p:spPr>
            <a:xfrm>
              <a:off x="6848622" y="1650593"/>
              <a:ext cx="1288034" cy="307777"/>
            </a:xfrm>
            <a:prstGeom prst="rect">
              <a:avLst/>
            </a:prstGeom>
            <a:noFill/>
          </p:spPr>
          <p:txBody>
            <a:bodyPr wrap="square" rtlCol="0">
              <a:spAutoFit/>
            </a:bodyPr>
            <a:lstStyle/>
            <a:p>
              <a:pPr algn="ctr"/>
              <a:r>
                <a:rPr lang="en-GB" sz="1400" b="1" i="1" dirty="0">
                  <a:solidFill>
                    <a:srgbClr val="FF0000"/>
                  </a:solidFill>
                </a:rPr>
                <a:t>FIXED POL.</a:t>
              </a:r>
            </a:p>
          </p:txBody>
        </p:sp>
        <p:sp>
          <p:nvSpPr>
            <p:cNvPr id="84" name="TextBox 83"/>
            <p:cNvSpPr txBox="1"/>
            <p:nvPr/>
          </p:nvSpPr>
          <p:spPr>
            <a:xfrm>
              <a:off x="6848622" y="2823988"/>
              <a:ext cx="1288034" cy="307777"/>
            </a:xfrm>
            <a:prstGeom prst="rect">
              <a:avLst/>
            </a:prstGeom>
            <a:noFill/>
          </p:spPr>
          <p:txBody>
            <a:bodyPr wrap="square" rtlCol="0">
              <a:spAutoFit/>
            </a:bodyPr>
            <a:lstStyle/>
            <a:p>
              <a:pPr algn="ctr"/>
              <a:r>
                <a:rPr lang="en-GB" sz="1400" b="1" i="1" dirty="0">
                  <a:solidFill>
                    <a:srgbClr val="FF0000"/>
                  </a:solidFill>
                </a:rPr>
                <a:t>FIXED POL.</a:t>
              </a:r>
            </a:p>
          </p:txBody>
        </p:sp>
        <p:sp>
          <p:nvSpPr>
            <p:cNvPr id="85" name="TextBox 84"/>
            <p:cNvSpPr txBox="1"/>
            <p:nvPr/>
          </p:nvSpPr>
          <p:spPr>
            <a:xfrm>
              <a:off x="7928742" y="1619597"/>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sp>
          <p:nvSpPr>
            <p:cNvPr id="86" name="TextBox 85"/>
            <p:cNvSpPr txBox="1"/>
            <p:nvPr/>
          </p:nvSpPr>
          <p:spPr>
            <a:xfrm>
              <a:off x="7899650" y="2857173"/>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grpSp>
      <p:grpSp>
        <p:nvGrpSpPr>
          <p:cNvPr id="18" name="Group 17"/>
          <p:cNvGrpSpPr/>
          <p:nvPr/>
        </p:nvGrpSpPr>
        <p:grpSpPr>
          <a:xfrm>
            <a:off x="287784" y="1403573"/>
            <a:ext cx="9361040" cy="3135018"/>
            <a:chOff x="143768" y="1403573"/>
            <a:chExt cx="9361040" cy="3135018"/>
          </a:xfrm>
        </p:grpSpPr>
        <p:sp>
          <p:nvSpPr>
            <p:cNvPr id="16" name="Rectangle 15"/>
            <p:cNvSpPr/>
            <p:nvPr/>
          </p:nvSpPr>
          <p:spPr bwMode="auto">
            <a:xfrm>
              <a:off x="143768" y="1669304"/>
              <a:ext cx="9225456" cy="2869287"/>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nvGrpSpPr>
            <p:cNvPr id="15" name="Group 14"/>
            <p:cNvGrpSpPr/>
            <p:nvPr/>
          </p:nvGrpSpPr>
          <p:grpSpPr>
            <a:xfrm>
              <a:off x="538120" y="1403573"/>
              <a:ext cx="8966688" cy="2828345"/>
              <a:chOff x="538120" y="1403573"/>
              <a:chExt cx="8966688" cy="2828345"/>
            </a:xfrm>
          </p:grpSpPr>
          <p:sp>
            <p:nvSpPr>
              <p:cNvPr id="13" name="Freeform 12"/>
              <p:cNvSpPr/>
              <p:nvPr/>
            </p:nvSpPr>
            <p:spPr bwMode="auto">
              <a:xfrm>
                <a:off x="1383696" y="2659504"/>
                <a:ext cx="8121112" cy="511444"/>
              </a:xfrm>
              <a:custGeom>
                <a:avLst/>
                <a:gdLst>
                  <a:gd name="connsiteX0" fmla="*/ 0 w 8121112"/>
                  <a:gd name="connsiteY0" fmla="*/ 15498 h 511444"/>
                  <a:gd name="connsiteX1" fmla="*/ 4525505 w 8121112"/>
                  <a:gd name="connsiteY1" fmla="*/ 0 h 511444"/>
                  <a:gd name="connsiteX2" fmla="*/ 4525505 w 8121112"/>
                  <a:gd name="connsiteY2" fmla="*/ 0 h 511444"/>
                  <a:gd name="connsiteX3" fmla="*/ 4664990 w 8121112"/>
                  <a:gd name="connsiteY3" fmla="*/ 170481 h 511444"/>
                  <a:gd name="connsiteX4" fmla="*/ 4974956 w 8121112"/>
                  <a:gd name="connsiteY4" fmla="*/ 170481 h 511444"/>
                  <a:gd name="connsiteX5" fmla="*/ 5098942 w 8121112"/>
                  <a:gd name="connsiteY5" fmla="*/ 15498 h 511444"/>
                  <a:gd name="connsiteX6" fmla="*/ 7749152 w 8121112"/>
                  <a:gd name="connsiteY6" fmla="*/ 15498 h 511444"/>
                  <a:gd name="connsiteX7" fmla="*/ 8121112 w 8121112"/>
                  <a:gd name="connsiteY7" fmla="*/ 511444 h 51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1112" h="511444">
                    <a:moveTo>
                      <a:pt x="0" y="15498"/>
                    </a:moveTo>
                    <a:lnTo>
                      <a:pt x="4525505" y="0"/>
                    </a:lnTo>
                    <a:lnTo>
                      <a:pt x="4525505" y="0"/>
                    </a:lnTo>
                    <a:lnTo>
                      <a:pt x="4664990" y="170481"/>
                    </a:lnTo>
                    <a:lnTo>
                      <a:pt x="4974956" y="170481"/>
                    </a:lnTo>
                    <a:lnTo>
                      <a:pt x="5098942" y="15498"/>
                    </a:lnTo>
                    <a:lnTo>
                      <a:pt x="7749152" y="15498"/>
                    </a:lnTo>
                    <a:lnTo>
                      <a:pt x="8121112" y="511444"/>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7" name="Freeform 16"/>
              <p:cNvSpPr/>
              <p:nvPr/>
            </p:nvSpPr>
            <p:spPr bwMode="auto">
              <a:xfrm>
                <a:off x="5165282" y="2070568"/>
                <a:ext cx="4339526" cy="650929"/>
              </a:xfrm>
              <a:custGeom>
                <a:avLst/>
                <a:gdLst>
                  <a:gd name="connsiteX0" fmla="*/ 0 w 3828082"/>
                  <a:gd name="connsiteY0" fmla="*/ 588936 h 588936"/>
                  <a:gd name="connsiteX1" fmla="*/ 495946 w 3828082"/>
                  <a:gd name="connsiteY1" fmla="*/ 30997 h 588936"/>
                  <a:gd name="connsiteX2" fmla="*/ 3502617 w 3828082"/>
                  <a:gd name="connsiteY2" fmla="*/ 0 h 588936"/>
                  <a:gd name="connsiteX3" fmla="*/ 3828082 w 3828082"/>
                  <a:gd name="connsiteY3" fmla="*/ 371960 h 588936"/>
                  <a:gd name="connsiteX0" fmla="*/ 77492 w 3905574"/>
                  <a:gd name="connsiteY0" fmla="*/ 588936 h 588936"/>
                  <a:gd name="connsiteX1" fmla="*/ 0 w 3905574"/>
                  <a:gd name="connsiteY1" fmla="*/ 30997 h 588936"/>
                  <a:gd name="connsiteX2" fmla="*/ 3580109 w 3905574"/>
                  <a:gd name="connsiteY2" fmla="*/ 0 h 588936"/>
                  <a:gd name="connsiteX3" fmla="*/ 3905574 w 3905574"/>
                  <a:gd name="connsiteY3" fmla="*/ 371960 h 588936"/>
                  <a:gd name="connsiteX0" fmla="*/ 0 w 4339526"/>
                  <a:gd name="connsiteY0" fmla="*/ 650929 h 650929"/>
                  <a:gd name="connsiteX1" fmla="*/ 433952 w 4339526"/>
                  <a:gd name="connsiteY1" fmla="*/ 30997 h 650929"/>
                  <a:gd name="connsiteX2" fmla="*/ 4014061 w 4339526"/>
                  <a:gd name="connsiteY2" fmla="*/ 0 h 650929"/>
                  <a:gd name="connsiteX3" fmla="*/ 4339526 w 4339526"/>
                  <a:gd name="connsiteY3" fmla="*/ 371960 h 650929"/>
                </a:gdLst>
                <a:ahLst/>
                <a:cxnLst>
                  <a:cxn ang="0">
                    <a:pos x="connsiteX0" y="connsiteY0"/>
                  </a:cxn>
                  <a:cxn ang="0">
                    <a:pos x="connsiteX1" y="connsiteY1"/>
                  </a:cxn>
                  <a:cxn ang="0">
                    <a:pos x="connsiteX2" y="connsiteY2"/>
                  </a:cxn>
                  <a:cxn ang="0">
                    <a:pos x="connsiteX3" y="connsiteY3"/>
                  </a:cxn>
                </a:cxnLst>
                <a:rect l="l" t="t" r="r" b="b"/>
                <a:pathLst>
                  <a:path w="4339526" h="650929">
                    <a:moveTo>
                      <a:pt x="0" y="650929"/>
                    </a:moveTo>
                    <a:lnTo>
                      <a:pt x="433952" y="30997"/>
                    </a:lnTo>
                    <a:lnTo>
                      <a:pt x="4014061" y="0"/>
                    </a:lnTo>
                    <a:lnTo>
                      <a:pt x="4339526" y="371960"/>
                    </a:ln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Rectangle 3"/>
              <p:cNvSpPr/>
              <p:nvPr/>
            </p:nvSpPr>
            <p:spPr bwMode="auto">
              <a:xfrm>
                <a:off x="1870823" y="2483694"/>
                <a:ext cx="1152128" cy="36004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 name="Rectangle 5"/>
              <p:cNvSpPr/>
              <p:nvPr/>
            </p:nvSpPr>
            <p:spPr bwMode="auto">
              <a:xfrm>
                <a:off x="1006727" y="2483694"/>
                <a:ext cx="360040"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9" name="Rectangle 8"/>
              <p:cNvSpPr/>
              <p:nvPr/>
            </p:nvSpPr>
            <p:spPr bwMode="auto">
              <a:xfrm>
                <a:off x="6623351" y="1907629"/>
                <a:ext cx="1368152" cy="360837"/>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FEL-1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0" name="Rectangle 9"/>
              <p:cNvSpPr/>
              <p:nvPr/>
            </p:nvSpPr>
            <p:spPr bwMode="auto">
              <a:xfrm>
                <a:off x="8135519" y="1907630"/>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AB-1</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11" name="Right Arrow 10"/>
              <p:cNvSpPr/>
              <p:nvPr/>
            </p:nvSpPr>
            <p:spPr bwMode="auto">
              <a:xfrm rot="16200000">
                <a:off x="724688" y="3211192"/>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2" name="Right Arrow 11"/>
              <p:cNvSpPr/>
              <p:nvPr/>
            </p:nvSpPr>
            <p:spPr bwMode="auto">
              <a:xfrm rot="16200000">
                <a:off x="979371" y="3206278"/>
                <a:ext cx="648072" cy="180020"/>
              </a:xfrm>
              <a:prstGeom prst="rightArrow">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4" name="Isosceles Triangle 13"/>
              <p:cNvSpPr/>
              <p:nvPr/>
            </p:nvSpPr>
            <p:spPr bwMode="auto">
              <a:xfrm>
                <a:off x="4909520" y="2467400"/>
                <a:ext cx="560565" cy="348089"/>
              </a:xfrm>
              <a:prstGeom prst="triangl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9" name="Rectangle 18"/>
              <p:cNvSpPr/>
              <p:nvPr/>
            </p:nvSpPr>
            <p:spPr bwMode="auto">
              <a:xfrm>
                <a:off x="3354736" y="2479484"/>
                <a:ext cx="1324399" cy="364250"/>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X-BAND</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20" name="Rectangle 19"/>
              <p:cNvSpPr/>
              <p:nvPr/>
            </p:nvSpPr>
            <p:spPr bwMode="auto">
              <a:xfrm>
                <a:off x="6552480" y="2479485"/>
                <a:ext cx="433186" cy="334632"/>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24" name="Rectangle 23"/>
              <p:cNvSpPr/>
              <p:nvPr/>
            </p:nvSpPr>
            <p:spPr bwMode="auto">
              <a:xfrm>
                <a:off x="8135519" y="2479484"/>
                <a:ext cx="783704" cy="360837"/>
              </a:xfrm>
              <a:prstGeom prst="rect">
                <a:avLst/>
              </a:prstGeom>
              <a:solidFill>
                <a:srgbClr val="FF33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r>
                  <a:rPr kumimoji="0" lang="en-GB" sz="1600" b="0" i="0" u="none" strike="noStrike" cap="none" normalizeH="0" baseline="0" dirty="0" smtClean="0">
                    <a:ln>
                      <a:noFill/>
                    </a:ln>
                    <a:solidFill>
                      <a:schemeClr val="bg1"/>
                    </a:solidFill>
                    <a:effectLst/>
                    <a:latin typeface="Arial" charset="0"/>
                    <a:ea typeface="ＭＳ Ｐゴシック" charset="0"/>
                    <a:cs typeface="ＭＳ Ｐゴシック" charset="0"/>
                  </a:rPr>
                  <a:t>AB-2</a:t>
                </a: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grpSp>
            <p:nvGrpSpPr>
              <p:cNvPr id="31" name="Group 30"/>
              <p:cNvGrpSpPr/>
              <p:nvPr/>
            </p:nvGrpSpPr>
            <p:grpSpPr>
              <a:xfrm>
                <a:off x="2151882" y="2987750"/>
                <a:ext cx="584174" cy="485367"/>
                <a:chOff x="1348352" y="4618294"/>
                <a:chExt cx="1565329" cy="1286564"/>
              </a:xfrm>
            </p:grpSpPr>
            <p:sp>
              <p:nvSpPr>
                <p:cNvPr id="28" name="Freeform 27"/>
                <p:cNvSpPr/>
                <p:nvPr/>
              </p:nvSpPr>
              <p:spPr bwMode="auto">
                <a:xfrm>
                  <a:off x="1348352" y="4618294"/>
                  <a:ext cx="1565329" cy="1286564"/>
                </a:xfrm>
                <a:custGeom>
                  <a:avLst/>
                  <a:gdLst>
                    <a:gd name="connsiteX0" fmla="*/ 0 w 1704814"/>
                    <a:gd name="connsiteY0" fmla="*/ 744120 h 1286564"/>
                    <a:gd name="connsiteX1" fmla="*/ 480448 w 1704814"/>
                    <a:gd name="connsiteY1" fmla="*/ 15699 h 1286564"/>
                    <a:gd name="connsiteX2" fmla="*/ 883404 w 1704814"/>
                    <a:gd name="connsiteY2" fmla="*/ 1286560 h 1286564"/>
                    <a:gd name="connsiteX3" fmla="*/ 1317356 w 1704814"/>
                    <a:gd name="connsiteY3" fmla="*/ 201 h 1286564"/>
                    <a:gd name="connsiteX4" fmla="*/ 1704814 w 1704814"/>
                    <a:gd name="connsiteY4" fmla="*/ 1209069 h 1286564"/>
                    <a:gd name="connsiteX0" fmla="*/ 0 w 1565329"/>
                    <a:gd name="connsiteY0" fmla="*/ 744120 h 1286564"/>
                    <a:gd name="connsiteX1" fmla="*/ 340963 w 1565329"/>
                    <a:gd name="connsiteY1" fmla="*/ 15699 h 1286564"/>
                    <a:gd name="connsiteX2" fmla="*/ 743919 w 1565329"/>
                    <a:gd name="connsiteY2" fmla="*/ 1286560 h 1286564"/>
                    <a:gd name="connsiteX3" fmla="*/ 1177871 w 1565329"/>
                    <a:gd name="connsiteY3" fmla="*/ 201 h 1286564"/>
                    <a:gd name="connsiteX4" fmla="*/ 1565329 w 1565329"/>
                    <a:gd name="connsiteY4" fmla="*/ 1209069 h 1286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329" h="1286564">
                      <a:moveTo>
                        <a:pt x="0" y="744120"/>
                      </a:moveTo>
                      <a:cubicBezTo>
                        <a:pt x="166607" y="334706"/>
                        <a:pt x="216977" y="-74708"/>
                        <a:pt x="340963" y="15699"/>
                      </a:cubicBezTo>
                      <a:cubicBezTo>
                        <a:pt x="464949" y="106106"/>
                        <a:pt x="604434" y="1289143"/>
                        <a:pt x="743919" y="1286560"/>
                      </a:cubicBezTo>
                      <a:cubicBezTo>
                        <a:pt x="883404" y="1283977"/>
                        <a:pt x="1040969" y="13116"/>
                        <a:pt x="1177871" y="201"/>
                      </a:cubicBezTo>
                      <a:cubicBezTo>
                        <a:pt x="1314773" y="-12714"/>
                        <a:pt x="1440051" y="598177"/>
                        <a:pt x="1565329" y="1209069"/>
                      </a:cubicBezTo>
                    </a:path>
                  </a:pathLst>
                </a:custGeom>
                <a:no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9" name="Oval 28"/>
                <p:cNvSpPr/>
                <p:nvPr/>
              </p:nvSpPr>
              <p:spPr bwMode="auto">
                <a:xfrm rot="4472114">
                  <a:off x="1538074" y="4811702"/>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0" name="Oval 29"/>
                <p:cNvSpPr/>
                <p:nvPr/>
              </p:nvSpPr>
              <p:spPr bwMode="auto">
                <a:xfrm rot="4472114">
                  <a:off x="2443182" y="4792960"/>
                  <a:ext cx="486159" cy="274766"/>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sp>
            <p:nvSpPr>
              <p:cNvPr id="38" name="Rectangle 37"/>
              <p:cNvSpPr/>
              <p:nvPr/>
            </p:nvSpPr>
            <p:spPr bwMode="auto">
              <a:xfrm>
                <a:off x="4607126" y="1927661"/>
                <a:ext cx="1153266" cy="2304257"/>
              </a:xfrm>
              <a:prstGeom prst="rect">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nvGrpSpPr>
              <p:cNvPr id="43" name="Group 42"/>
              <p:cNvGrpSpPr/>
              <p:nvPr/>
            </p:nvGrpSpPr>
            <p:grpSpPr>
              <a:xfrm>
                <a:off x="4608264" y="2915742"/>
                <a:ext cx="1149243" cy="1256381"/>
                <a:chOff x="4608264" y="3259972"/>
                <a:chExt cx="1149243" cy="1256381"/>
              </a:xfrm>
            </p:grpSpPr>
            <p:grpSp>
              <p:nvGrpSpPr>
                <p:cNvPr id="37" name="Group 36"/>
                <p:cNvGrpSpPr/>
                <p:nvPr/>
              </p:nvGrpSpPr>
              <p:grpSpPr>
                <a:xfrm>
                  <a:off x="4608264" y="3259972"/>
                  <a:ext cx="1137473" cy="447857"/>
                  <a:chOff x="4088710" y="3204575"/>
                  <a:chExt cx="2232248" cy="693855"/>
                </a:xfrm>
              </p:grpSpPr>
              <p:sp>
                <p:nvSpPr>
                  <p:cNvPr id="34" name="Oval 33"/>
                  <p:cNvSpPr/>
                  <p:nvPr/>
                </p:nvSpPr>
                <p:spPr bwMode="auto">
                  <a:xfrm rot="4472114">
                    <a:off x="4986022" y="3340213"/>
                    <a:ext cx="219567" cy="155109"/>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5" name="Oval 34"/>
                  <p:cNvSpPr/>
                  <p:nvPr/>
                </p:nvSpPr>
                <p:spPr bwMode="auto">
                  <a:xfrm rot="4472114">
                    <a:off x="5212062" y="3540739"/>
                    <a:ext cx="219567" cy="155109"/>
                  </a:xfrm>
                  <a:prstGeom prst="ellipse">
                    <a:avLst/>
                  </a:prstGeom>
                  <a:solidFill>
                    <a:schemeClr val="tx2">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6" name="Freeform 35"/>
                  <p:cNvSpPr/>
                  <p:nvPr/>
                </p:nvSpPr>
                <p:spPr bwMode="auto">
                  <a:xfrm>
                    <a:off x="4088710" y="3204575"/>
                    <a:ext cx="2232248" cy="693855"/>
                  </a:xfrm>
                  <a:custGeom>
                    <a:avLst/>
                    <a:gdLst>
                      <a:gd name="connsiteX0" fmla="*/ 0 w 1084881"/>
                      <a:gd name="connsiteY0" fmla="*/ 484034 h 1063775"/>
                      <a:gd name="connsiteX1" fmla="*/ 371959 w 1084881"/>
                      <a:gd name="connsiteY1" fmla="*/ 19085 h 1063775"/>
                      <a:gd name="connsiteX2" fmla="*/ 743918 w 1084881"/>
                      <a:gd name="connsiteY2" fmla="*/ 1057471 h 1063775"/>
                      <a:gd name="connsiteX3" fmla="*/ 1084881 w 1084881"/>
                      <a:gd name="connsiteY3" fmla="*/ 375546 h 1063775"/>
                    </a:gdLst>
                    <a:ahLst/>
                    <a:cxnLst>
                      <a:cxn ang="0">
                        <a:pos x="connsiteX0" y="connsiteY0"/>
                      </a:cxn>
                      <a:cxn ang="0">
                        <a:pos x="connsiteX1" y="connsiteY1"/>
                      </a:cxn>
                      <a:cxn ang="0">
                        <a:pos x="connsiteX2" y="connsiteY2"/>
                      </a:cxn>
                      <a:cxn ang="0">
                        <a:pos x="connsiteX3" y="connsiteY3"/>
                      </a:cxn>
                    </a:cxnLst>
                    <a:rect l="l" t="t" r="r" b="b"/>
                    <a:pathLst>
                      <a:path w="1084881" h="1063775">
                        <a:moveTo>
                          <a:pt x="0" y="484034"/>
                        </a:moveTo>
                        <a:cubicBezTo>
                          <a:pt x="123986" y="203773"/>
                          <a:pt x="247973" y="-76488"/>
                          <a:pt x="371959" y="19085"/>
                        </a:cubicBezTo>
                        <a:cubicBezTo>
                          <a:pt x="495945" y="114658"/>
                          <a:pt x="625098" y="998061"/>
                          <a:pt x="743918" y="1057471"/>
                        </a:cubicBezTo>
                        <a:cubicBezTo>
                          <a:pt x="862738" y="1116881"/>
                          <a:pt x="973809" y="746213"/>
                          <a:pt x="1084881" y="375546"/>
                        </a:cubicBezTo>
                      </a:path>
                    </a:pathLst>
                  </a:custGeom>
                  <a:no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grpSp>
            <p:sp>
              <p:nvSpPr>
                <p:cNvPr id="39" name="TextBox 38"/>
                <p:cNvSpPr txBox="1"/>
                <p:nvPr/>
              </p:nvSpPr>
              <p:spPr>
                <a:xfrm>
                  <a:off x="4608265" y="3685356"/>
                  <a:ext cx="1149242" cy="830997"/>
                </a:xfrm>
                <a:prstGeom prst="rect">
                  <a:avLst/>
                </a:prstGeom>
                <a:noFill/>
              </p:spPr>
              <p:txBody>
                <a:bodyPr wrap="square" rtlCol="0">
                  <a:spAutoFit/>
                </a:bodyPr>
                <a:lstStyle/>
                <a:p>
                  <a:r>
                    <a:rPr lang="en-GB" sz="1200" b="1" dirty="0" smtClean="0">
                      <a:solidFill>
                        <a:schemeClr val="tx1"/>
                      </a:solidFill>
                    </a:rPr>
                    <a:t>BEAM SPLITTER </a:t>
                  </a:r>
                  <a:r>
                    <a:rPr lang="en-GB" sz="1200" dirty="0" smtClean="0">
                      <a:solidFill>
                        <a:schemeClr val="tx1"/>
                      </a:solidFill>
                    </a:rPr>
                    <a:t>– Low freq. RF + Dipole?</a:t>
                  </a:r>
                  <a:endParaRPr lang="en-GB" sz="1200" dirty="0">
                    <a:solidFill>
                      <a:schemeClr val="tx1"/>
                    </a:solidFill>
                  </a:endParaRPr>
                </a:p>
              </p:txBody>
            </p:sp>
          </p:grpSp>
          <p:sp>
            <p:nvSpPr>
              <p:cNvPr id="40" name="TextBox 39"/>
              <p:cNvSpPr txBox="1"/>
              <p:nvPr/>
            </p:nvSpPr>
            <p:spPr>
              <a:xfrm>
                <a:off x="538120" y="3622274"/>
                <a:ext cx="1288034" cy="461665"/>
              </a:xfrm>
              <a:prstGeom prst="rect">
                <a:avLst/>
              </a:prstGeom>
              <a:noFill/>
            </p:spPr>
            <p:txBody>
              <a:bodyPr wrap="square" rtlCol="0">
                <a:spAutoFit/>
              </a:bodyPr>
              <a:lstStyle/>
              <a:p>
                <a:pPr algn="ctr"/>
                <a:r>
                  <a:rPr lang="en-GB" sz="1200" dirty="0" smtClean="0">
                    <a:solidFill>
                      <a:schemeClr val="tx1"/>
                    </a:solidFill>
                  </a:rPr>
                  <a:t>TWIN PI LASERS</a:t>
                </a:r>
                <a:endParaRPr lang="en-GB" sz="1200" dirty="0">
                  <a:solidFill>
                    <a:schemeClr val="tx1"/>
                  </a:solidFill>
                </a:endParaRPr>
              </a:p>
            </p:txBody>
          </p:sp>
          <p:sp>
            <p:nvSpPr>
              <p:cNvPr id="41" name="TextBox 40"/>
              <p:cNvSpPr txBox="1"/>
              <p:nvPr/>
            </p:nvSpPr>
            <p:spPr>
              <a:xfrm>
                <a:off x="539549" y="2181525"/>
                <a:ext cx="1288034" cy="276999"/>
              </a:xfrm>
              <a:prstGeom prst="rect">
                <a:avLst/>
              </a:prstGeom>
              <a:noFill/>
            </p:spPr>
            <p:txBody>
              <a:bodyPr wrap="square" rtlCol="0">
                <a:spAutoFit/>
              </a:bodyPr>
              <a:lstStyle/>
              <a:p>
                <a:pPr algn="ctr"/>
                <a:r>
                  <a:rPr lang="en-GB" sz="1200" dirty="0" smtClean="0">
                    <a:solidFill>
                      <a:schemeClr val="tx1"/>
                    </a:solidFill>
                  </a:rPr>
                  <a:t>GUN</a:t>
                </a:r>
                <a:endParaRPr lang="en-GB" sz="1200" dirty="0">
                  <a:solidFill>
                    <a:schemeClr val="tx1"/>
                  </a:solidFill>
                </a:endParaRPr>
              </a:p>
            </p:txBody>
          </p:sp>
          <p:sp>
            <p:nvSpPr>
              <p:cNvPr id="42" name="TextBox 41"/>
              <p:cNvSpPr txBox="1"/>
              <p:nvPr/>
            </p:nvSpPr>
            <p:spPr>
              <a:xfrm>
                <a:off x="5624486" y="2814117"/>
                <a:ext cx="1288034" cy="461665"/>
              </a:xfrm>
              <a:prstGeom prst="rect">
                <a:avLst/>
              </a:prstGeom>
              <a:noFill/>
            </p:spPr>
            <p:txBody>
              <a:bodyPr wrap="square" rtlCol="0">
                <a:spAutoFit/>
              </a:bodyPr>
              <a:lstStyle/>
              <a:p>
                <a:pPr algn="ctr"/>
                <a:r>
                  <a:rPr lang="en-GB" sz="1200" dirty="0" smtClean="0">
                    <a:solidFill>
                      <a:schemeClr val="tx1"/>
                    </a:solidFill>
                  </a:rPr>
                  <a:t>TIMING CHICANE</a:t>
                </a:r>
                <a:endParaRPr lang="en-GB" sz="1200" dirty="0">
                  <a:solidFill>
                    <a:schemeClr val="tx1"/>
                  </a:solidFill>
                </a:endParaRPr>
              </a:p>
            </p:txBody>
          </p:sp>
          <p:sp>
            <p:nvSpPr>
              <p:cNvPr id="32" name="Right Arrow 31"/>
              <p:cNvSpPr/>
              <p:nvPr/>
            </p:nvSpPr>
            <p:spPr bwMode="auto">
              <a:xfrm rot="1188084">
                <a:off x="5239856" y="1637599"/>
                <a:ext cx="648072" cy="180020"/>
              </a:xfrm>
              <a:prstGeom prst="rightArrow">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7" name="Rectangle 6"/>
              <p:cNvSpPr/>
              <p:nvPr/>
            </p:nvSpPr>
            <p:spPr bwMode="auto">
              <a:xfrm>
                <a:off x="5899261" y="1888897"/>
                <a:ext cx="221171" cy="391807"/>
              </a:xfrm>
              <a:prstGeom prst="rect">
                <a:avLst/>
              </a:prstGeom>
              <a:solidFill>
                <a:srgbClr val="00B8FF"/>
              </a:solidFill>
              <a:ln w="9525"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5" name="Rectangle 44"/>
              <p:cNvSpPr/>
              <p:nvPr/>
            </p:nvSpPr>
            <p:spPr bwMode="auto">
              <a:xfrm>
                <a:off x="6264448" y="1907629"/>
                <a:ext cx="221171" cy="391807"/>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6" name="Rectangle 45"/>
              <p:cNvSpPr/>
              <p:nvPr/>
            </p:nvSpPr>
            <p:spPr bwMode="auto">
              <a:xfrm>
                <a:off x="7358580" y="2479472"/>
                <a:ext cx="670062" cy="377929"/>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16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47" name="Rectangle 46"/>
              <p:cNvSpPr/>
              <p:nvPr/>
            </p:nvSpPr>
            <p:spPr bwMode="auto">
              <a:xfrm>
                <a:off x="7056536" y="2483693"/>
                <a:ext cx="221171" cy="391807"/>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8" name="TextBox 47"/>
              <p:cNvSpPr txBox="1"/>
              <p:nvPr/>
            </p:nvSpPr>
            <p:spPr>
              <a:xfrm>
                <a:off x="4104208" y="1486614"/>
                <a:ext cx="1288034" cy="276999"/>
              </a:xfrm>
              <a:prstGeom prst="rect">
                <a:avLst/>
              </a:prstGeom>
              <a:noFill/>
            </p:spPr>
            <p:txBody>
              <a:bodyPr wrap="square" rtlCol="0">
                <a:spAutoFit/>
              </a:bodyPr>
              <a:lstStyle/>
              <a:p>
                <a:pPr algn="ctr"/>
                <a:r>
                  <a:rPr lang="en-GB" sz="1200" dirty="0" smtClean="0">
                    <a:solidFill>
                      <a:schemeClr val="tx1"/>
                    </a:solidFill>
                  </a:rPr>
                  <a:t>EEHG SEED</a:t>
                </a:r>
                <a:endParaRPr lang="en-GB" sz="1200" dirty="0">
                  <a:solidFill>
                    <a:schemeClr val="tx1"/>
                  </a:solidFill>
                </a:endParaRPr>
              </a:p>
            </p:txBody>
          </p:sp>
          <p:sp>
            <p:nvSpPr>
              <p:cNvPr id="49" name="TextBox 48"/>
              <p:cNvSpPr txBox="1"/>
              <p:nvPr/>
            </p:nvSpPr>
            <p:spPr>
              <a:xfrm>
                <a:off x="5768502" y="1403573"/>
                <a:ext cx="1288034" cy="461665"/>
              </a:xfrm>
              <a:prstGeom prst="rect">
                <a:avLst/>
              </a:prstGeom>
              <a:noFill/>
            </p:spPr>
            <p:txBody>
              <a:bodyPr wrap="square" rtlCol="0">
                <a:spAutoFit/>
              </a:bodyPr>
              <a:lstStyle/>
              <a:p>
                <a:pPr algn="ctr"/>
                <a:r>
                  <a:rPr lang="en-GB" sz="1200" dirty="0" smtClean="0">
                    <a:solidFill>
                      <a:schemeClr val="tx1"/>
                    </a:solidFill>
                  </a:rPr>
                  <a:t>EEHG MODULATORS</a:t>
                </a:r>
                <a:endParaRPr lang="en-GB" sz="1200" dirty="0">
                  <a:solidFill>
                    <a:schemeClr val="tx1"/>
                  </a:solidFill>
                </a:endParaRPr>
              </a:p>
            </p:txBody>
          </p:sp>
          <p:grpSp>
            <p:nvGrpSpPr>
              <p:cNvPr id="8" name="Group 7"/>
              <p:cNvGrpSpPr/>
              <p:nvPr/>
            </p:nvGrpSpPr>
            <p:grpSpPr>
              <a:xfrm>
                <a:off x="2448980" y="1778692"/>
                <a:ext cx="3114912" cy="887016"/>
                <a:chOff x="2448980" y="1778692"/>
                <a:chExt cx="3114912" cy="887016"/>
              </a:xfrm>
            </p:grpSpPr>
            <p:sp>
              <p:nvSpPr>
                <p:cNvPr id="5" name="Freeform 4"/>
                <p:cNvSpPr/>
                <p:nvPr/>
              </p:nvSpPr>
              <p:spPr bwMode="auto">
                <a:xfrm>
                  <a:off x="3161654" y="2092271"/>
                  <a:ext cx="2402238" cy="573437"/>
                </a:xfrm>
                <a:custGeom>
                  <a:avLst/>
                  <a:gdLst>
                    <a:gd name="connsiteX0" fmla="*/ 0 w 2402238"/>
                    <a:gd name="connsiteY0" fmla="*/ 573437 h 573437"/>
                    <a:gd name="connsiteX1" fmla="*/ 480448 w 2402238"/>
                    <a:gd name="connsiteY1" fmla="*/ 0 h 573437"/>
                    <a:gd name="connsiteX2" fmla="*/ 2402238 w 2402238"/>
                    <a:gd name="connsiteY2" fmla="*/ 15498 h 573437"/>
                  </a:gdLst>
                  <a:ahLst/>
                  <a:cxnLst>
                    <a:cxn ang="0">
                      <a:pos x="connsiteX0" y="connsiteY0"/>
                    </a:cxn>
                    <a:cxn ang="0">
                      <a:pos x="connsiteX1" y="connsiteY1"/>
                    </a:cxn>
                    <a:cxn ang="0">
                      <a:pos x="connsiteX2" y="connsiteY2"/>
                    </a:cxn>
                  </a:cxnLst>
                  <a:rect l="l" t="t" r="r" b="b"/>
                  <a:pathLst>
                    <a:path w="2402238" h="573437">
                      <a:moveTo>
                        <a:pt x="0" y="573437"/>
                      </a:moveTo>
                      <a:lnTo>
                        <a:pt x="480448" y="0"/>
                      </a:lnTo>
                      <a:lnTo>
                        <a:pt x="2402238" y="15498"/>
                      </a:lnTo>
                    </a:path>
                  </a:pathLst>
                </a:custGeom>
                <a:noFill/>
                <a:ln w="38100" cap="flat" cmpd="sng" algn="ctr">
                  <a:solidFill>
                    <a:srgbClr val="808080"/>
                  </a:solidFill>
                  <a:prstDash val="sys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50" name="TextBox 49"/>
                <p:cNvSpPr txBox="1"/>
                <p:nvPr/>
              </p:nvSpPr>
              <p:spPr>
                <a:xfrm>
                  <a:off x="2448980" y="1778692"/>
                  <a:ext cx="1868545" cy="276999"/>
                </a:xfrm>
                <a:prstGeom prst="rect">
                  <a:avLst/>
                </a:prstGeom>
                <a:noFill/>
              </p:spPr>
              <p:txBody>
                <a:bodyPr wrap="square" rtlCol="0">
                  <a:spAutoFit/>
                </a:bodyPr>
                <a:lstStyle/>
                <a:p>
                  <a:pPr algn="ctr"/>
                  <a:r>
                    <a:rPr lang="en-GB" sz="1200" dirty="0" smtClean="0">
                      <a:solidFill>
                        <a:schemeClr val="tx1"/>
                      </a:solidFill>
                    </a:rPr>
                    <a:t>SXR BYPASS LINE</a:t>
                  </a:r>
                  <a:endParaRPr lang="en-GB" sz="1200" dirty="0">
                    <a:solidFill>
                      <a:schemeClr val="tx1"/>
                    </a:solidFill>
                  </a:endParaRPr>
                </a:p>
              </p:txBody>
            </p:sp>
          </p:grpSp>
          <p:sp>
            <p:nvSpPr>
              <p:cNvPr id="51" name="TextBox 50"/>
              <p:cNvSpPr txBox="1"/>
              <p:nvPr/>
            </p:nvSpPr>
            <p:spPr>
              <a:xfrm>
                <a:off x="6552480" y="2915741"/>
                <a:ext cx="1288034" cy="646331"/>
              </a:xfrm>
              <a:prstGeom prst="rect">
                <a:avLst/>
              </a:prstGeom>
              <a:noFill/>
            </p:spPr>
            <p:txBody>
              <a:bodyPr wrap="square" rtlCol="0">
                <a:spAutoFit/>
              </a:bodyPr>
              <a:lstStyle/>
              <a:p>
                <a:pPr algn="ctr"/>
                <a:r>
                  <a:rPr lang="en-GB" sz="1200" dirty="0" smtClean="0">
                    <a:solidFill>
                      <a:schemeClr val="tx1"/>
                    </a:solidFill>
                  </a:rPr>
                  <a:t>SELF SEEDING CHICANE</a:t>
                </a:r>
                <a:endParaRPr lang="en-GB" sz="1200" dirty="0">
                  <a:solidFill>
                    <a:schemeClr val="tx1"/>
                  </a:solidFill>
                </a:endParaRPr>
              </a:p>
            </p:txBody>
          </p:sp>
          <p:sp>
            <p:nvSpPr>
              <p:cNvPr id="52" name="Isosceles Triangle 51"/>
              <p:cNvSpPr/>
              <p:nvPr/>
            </p:nvSpPr>
            <p:spPr bwMode="auto">
              <a:xfrm>
                <a:off x="3070583" y="2495816"/>
                <a:ext cx="229248" cy="352452"/>
              </a:xfrm>
              <a:prstGeom prst="triangle">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53" name="TextBox 52"/>
              <p:cNvSpPr txBox="1"/>
              <p:nvPr/>
            </p:nvSpPr>
            <p:spPr>
              <a:xfrm>
                <a:off x="2520032" y="2843733"/>
                <a:ext cx="1331666" cy="461665"/>
              </a:xfrm>
              <a:prstGeom prst="rect">
                <a:avLst/>
              </a:prstGeom>
              <a:noFill/>
            </p:spPr>
            <p:txBody>
              <a:bodyPr wrap="square" rtlCol="0">
                <a:spAutoFit/>
              </a:bodyPr>
              <a:lstStyle/>
              <a:p>
                <a:pPr algn="ctr"/>
                <a:r>
                  <a:rPr lang="en-GB" sz="1200" dirty="0" smtClean="0">
                    <a:solidFill>
                      <a:schemeClr val="tx1"/>
                    </a:solidFill>
                  </a:rPr>
                  <a:t>100 Hz</a:t>
                </a:r>
                <a:br>
                  <a:rPr lang="en-GB" sz="1200" dirty="0" smtClean="0">
                    <a:solidFill>
                      <a:schemeClr val="tx1"/>
                    </a:solidFill>
                  </a:rPr>
                </a:br>
                <a:r>
                  <a:rPr lang="en-GB" sz="1200" dirty="0" smtClean="0">
                    <a:solidFill>
                      <a:schemeClr val="tx1"/>
                    </a:solidFill>
                  </a:rPr>
                  <a:t> KICKER</a:t>
                </a:r>
                <a:endParaRPr lang="en-GB" sz="1200" dirty="0">
                  <a:solidFill>
                    <a:schemeClr val="tx1"/>
                  </a:solidFill>
                </a:endParaRPr>
              </a:p>
            </p:txBody>
          </p:sp>
          <p:sp>
            <p:nvSpPr>
              <p:cNvPr id="54" name="TextBox 53"/>
              <p:cNvSpPr txBox="1"/>
              <p:nvPr/>
            </p:nvSpPr>
            <p:spPr>
              <a:xfrm>
                <a:off x="6848622" y="1650593"/>
                <a:ext cx="1288034" cy="307777"/>
              </a:xfrm>
              <a:prstGeom prst="rect">
                <a:avLst/>
              </a:prstGeom>
              <a:noFill/>
            </p:spPr>
            <p:txBody>
              <a:bodyPr wrap="square" rtlCol="0">
                <a:spAutoFit/>
              </a:bodyPr>
              <a:lstStyle/>
              <a:p>
                <a:pPr algn="ctr"/>
                <a:r>
                  <a:rPr lang="en-GB" sz="1400" b="1" i="1" dirty="0">
                    <a:solidFill>
                      <a:srgbClr val="FF0000"/>
                    </a:solidFill>
                  </a:rPr>
                  <a:t>FIXED POL.</a:t>
                </a:r>
              </a:p>
            </p:txBody>
          </p:sp>
          <p:sp>
            <p:nvSpPr>
              <p:cNvPr id="56" name="TextBox 55"/>
              <p:cNvSpPr txBox="1"/>
              <p:nvPr/>
            </p:nvSpPr>
            <p:spPr>
              <a:xfrm>
                <a:off x="7928742" y="1619597"/>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sp>
            <p:nvSpPr>
              <p:cNvPr id="57" name="TextBox 56"/>
              <p:cNvSpPr txBox="1"/>
              <p:nvPr/>
            </p:nvSpPr>
            <p:spPr>
              <a:xfrm>
                <a:off x="7899650" y="2857173"/>
                <a:ext cx="1288034" cy="307777"/>
              </a:xfrm>
              <a:prstGeom prst="rect">
                <a:avLst/>
              </a:prstGeom>
              <a:noFill/>
            </p:spPr>
            <p:txBody>
              <a:bodyPr wrap="square" rtlCol="0">
                <a:spAutoFit/>
              </a:bodyPr>
              <a:lstStyle/>
              <a:p>
                <a:pPr algn="ctr"/>
                <a:r>
                  <a:rPr lang="en-GB" sz="1400" b="1" i="1" dirty="0" smtClean="0">
                    <a:solidFill>
                      <a:srgbClr val="FF3399"/>
                    </a:solidFill>
                  </a:rPr>
                  <a:t>VAR </a:t>
                </a:r>
                <a:r>
                  <a:rPr lang="en-GB" sz="1400" b="1" i="1" dirty="0">
                    <a:solidFill>
                      <a:srgbClr val="FF3399"/>
                    </a:solidFill>
                  </a:rPr>
                  <a:t>POL.</a:t>
                </a:r>
              </a:p>
            </p:txBody>
          </p:sp>
          <p:sp>
            <p:nvSpPr>
              <p:cNvPr id="58" name="TextBox 57"/>
              <p:cNvSpPr txBox="1"/>
              <p:nvPr/>
            </p:nvSpPr>
            <p:spPr>
              <a:xfrm>
                <a:off x="2080596" y="2206912"/>
                <a:ext cx="1288034" cy="307777"/>
              </a:xfrm>
              <a:prstGeom prst="rect">
                <a:avLst/>
              </a:prstGeom>
              <a:noFill/>
            </p:spPr>
            <p:txBody>
              <a:bodyPr wrap="square" rtlCol="0">
                <a:spAutoFit/>
              </a:bodyPr>
              <a:lstStyle/>
              <a:p>
                <a:pPr algn="ctr"/>
                <a:r>
                  <a:rPr lang="en-GB" sz="1400" b="1" i="1" dirty="0" smtClean="0">
                    <a:solidFill>
                      <a:schemeClr val="tx1"/>
                    </a:solidFill>
                  </a:rPr>
                  <a:t>≤1-2 GeV</a:t>
                </a:r>
                <a:endParaRPr lang="en-GB" sz="1400" b="1" i="1" dirty="0">
                  <a:solidFill>
                    <a:schemeClr val="tx1"/>
                  </a:solidFill>
                </a:endParaRPr>
              </a:p>
            </p:txBody>
          </p:sp>
          <p:sp>
            <p:nvSpPr>
              <p:cNvPr id="59" name="TextBox 58"/>
              <p:cNvSpPr txBox="1"/>
              <p:nvPr/>
            </p:nvSpPr>
            <p:spPr>
              <a:xfrm>
                <a:off x="3613006" y="2185393"/>
                <a:ext cx="1288034" cy="307777"/>
              </a:xfrm>
              <a:prstGeom prst="rect">
                <a:avLst/>
              </a:prstGeom>
              <a:noFill/>
            </p:spPr>
            <p:txBody>
              <a:bodyPr wrap="square" rtlCol="0">
                <a:spAutoFit/>
              </a:bodyPr>
              <a:lstStyle/>
              <a:p>
                <a:pPr algn="ctr"/>
                <a:r>
                  <a:rPr lang="en-GB" sz="1400" b="1" i="1" dirty="0">
                    <a:solidFill>
                      <a:schemeClr val="tx1"/>
                    </a:solidFill>
                  </a:rPr>
                  <a:t>≤ </a:t>
                </a:r>
                <a:r>
                  <a:rPr lang="en-GB" sz="1400" b="1" i="1" dirty="0" smtClean="0">
                    <a:solidFill>
                      <a:schemeClr val="tx1"/>
                    </a:solidFill>
                  </a:rPr>
                  <a:t>5-7 GeV</a:t>
                </a:r>
                <a:endParaRPr lang="en-GB" sz="1400" b="1" i="1" dirty="0">
                  <a:solidFill>
                    <a:schemeClr val="tx1"/>
                  </a:solidFill>
                </a:endParaRPr>
              </a:p>
            </p:txBody>
          </p:sp>
        </p:grpSp>
      </p:grpSp>
    </p:spTree>
    <p:extLst>
      <p:ext uri="{BB962C8B-B14F-4D97-AF65-F5344CB8AC3E}">
        <p14:creationId xmlns:p14="http://schemas.microsoft.com/office/powerpoint/2010/main" val="305633275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5"/>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21</a:t>
            </a:fld>
            <a:endParaRPr lang="it-IT" altLang="it-IT" dirty="0"/>
          </a:p>
        </p:txBody>
      </p:sp>
      <p:sp>
        <p:nvSpPr>
          <p:cNvPr id="3" name="Content Placeholder 2"/>
          <p:cNvSpPr>
            <a:spLocks noGrp="1"/>
          </p:cNvSpPr>
          <p:nvPr>
            <p:ph sz="quarter" idx="12"/>
          </p:nvPr>
        </p:nvSpPr>
        <p:spPr/>
        <p:txBody>
          <a:bodyPr/>
          <a:lstStyle/>
          <a:p>
            <a:r>
              <a:rPr lang="en-GB" b="1" dirty="0" smtClean="0">
                <a:solidFill>
                  <a:schemeClr val="accent1"/>
                </a:solidFill>
              </a:rPr>
              <a:t>DESIRABLE USER REQUIREMENTS</a:t>
            </a:r>
          </a:p>
          <a:p>
            <a:pPr marL="285750" indent="-285750">
              <a:buFont typeface="Arial" panose="020B0604020202020204" pitchFamily="34" charset="0"/>
              <a:buChar char="•"/>
            </a:pPr>
            <a:r>
              <a:rPr lang="en-GB" sz="1600" dirty="0" smtClean="0">
                <a:solidFill>
                  <a:srgbClr val="00B050"/>
                </a:solidFill>
              </a:rPr>
              <a:t>Stability</a:t>
            </a:r>
          </a:p>
          <a:p>
            <a:pPr marL="285750" indent="-285750">
              <a:buFont typeface="Arial" panose="020B0604020202020204" pitchFamily="34" charset="0"/>
              <a:buChar char="•"/>
            </a:pPr>
            <a:r>
              <a:rPr lang="en-GB" sz="1600" dirty="0" smtClean="0">
                <a:solidFill>
                  <a:srgbClr val="00B050"/>
                </a:solidFill>
              </a:rPr>
              <a:t>Seeding at all wavelengths</a:t>
            </a:r>
          </a:p>
          <a:p>
            <a:pPr marL="285750" indent="-285750">
              <a:buFont typeface="Arial" panose="020B0604020202020204" pitchFamily="34" charset="0"/>
              <a:buChar char="•"/>
            </a:pPr>
            <a:r>
              <a:rPr lang="en-GB" sz="1600" dirty="0" smtClean="0">
                <a:solidFill>
                  <a:schemeClr val="bg1">
                    <a:lumMod val="65000"/>
                  </a:schemeClr>
                </a:solidFill>
              </a:rPr>
              <a:t>Pulse duration 0.1-1.0 fs in </a:t>
            </a:r>
            <a:r>
              <a:rPr lang="en-GB" sz="1600" dirty="0" err="1" smtClean="0">
                <a:solidFill>
                  <a:schemeClr val="bg1">
                    <a:lumMod val="65000"/>
                  </a:schemeClr>
                </a:solidFill>
              </a:rPr>
              <a:t>SXR</a:t>
            </a:r>
            <a:endParaRPr lang="en-GB" sz="1600" dirty="0" smtClean="0">
              <a:solidFill>
                <a:schemeClr val="bg1">
                  <a:lumMod val="65000"/>
                </a:schemeClr>
              </a:solidFill>
            </a:endParaRPr>
          </a:p>
          <a:p>
            <a:pPr marL="285750" indent="-285750">
              <a:buFont typeface="Arial" panose="020B0604020202020204" pitchFamily="34" charset="0"/>
              <a:buChar char="•"/>
            </a:pPr>
            <a:r>
              <a:rPr lang="en-GB" sz="1600" dirty="0" smtClean="0">
                <a:solidFill>
                  <a:srgbClr val="00B050"/>
                </a:solidFill>
              </a:rPr>
              <a:t>Repetition rate </a:t>
            </a:r>
            <a:r>
              <a:rPr lang="en-GB" sz="1600" dirty="0" err="1" smtClean="0">
                <a:solidFill>
                  <a:srgbClr val="00B050"/>
                </a:solidFill>
              </a:rPr>
              <a:t>1kHz</a:t>
            </a:r>
            <a:endParaRPr lang="en-GB" sz="1600" dirty="0" smtClean="0">
              <a:solidFill>
                <a:srgbClr val="00B050"/>
              </a:solidFill>
            </a:endParaRPr>
          </a:p>
          <a:p>
            <a:pPr marL="285750" indent="-285750">
              <a:buFont typeface="Arial" panose="020B0604020202020204" pitchFamily="34" charset="0"/>
              <a:buChar char="•"/>
            </a:pPr>
            <a:r>
              <a:rPr lang="en-GB" sz="1600" dirty="0" smtClean="0">
                <a:solidFill>
                  <a:srgbClr val="00B050"/>
                </a:solidFill>
              </a:rPr>
              <a:t>Simultaneous </a:t>
            </a:r>
            <a:r>
              <a:rPr lang="en-GB" sz="1600" dirty="0" err="1" smtClean="0">
                <a:solidFill>
                  <a:srgbClr val="00B050"/>
                </a:solidFill>
              </a:rPr>
              <a:t>HXR</a:t>
            </a:r>
            <a:r>
              <a:rPr lang="en-GB" sz="1600" dirty="0" smtClean="0">
                <a:solidFill>
                  <a:srgbClr val="00B050"/>
                </a:solidFill>
              </a:rPr>
              <a:t>/</a:t>
            </a:r>
            <a:r>
              <a:rPr lang="en-GB" sz="1600" dirty="0" err="1" smtClean="0">
                <a:solidFill>
                  <a:srgbClr val="00B050"/>
                </a:solidFill>
              </a:rPr>
              <a:t>SXR</a:t>
            </a:r>
            <a:r>
              <a:rPr lang="en-GB" sz="1600" dirty="0" smtClean="0">
                <a:solidFill>
                  <a:srgbClr val="00B050"/>
                </a:solidFill>
              </a:rPr>
              <a:t> operation</a:t>
            </a:r>
          </a:p>
          <a:p>
            <a:pPr marL="285750" indent="-285750">
              <a:buFont typeface="Arial" panose="020B0604020202020204" pitchFamily="34" charset="0"/>
              <a:buChar char="•"/>
            </a:pPr>
            <a:r>
              <a:rPr lang="en-GB" sz="1600" dirty="0" smtClean="0">
                <a:solidFill>
                  <a:srgbClr val="00B050"/>
                </a:solidFill>
              </a:rPr>
              <a:t>Peak brightness 10</a:t>
            </a:r>
            <a:r>
              <a:rPr lang="en-GB" sz="1600" baseline="30000" dirty="0" smtClean="0">
                <a:solidFill>
                  <a:srgbClr val="00B050"/>
                </a:solidFill>
              </a:rPr>
              <a:t>33</a:t>
            </a:r>
            <a:r>
              <a:rPr lang="en-GB" sz="1600" dirty="0" smtClean="0">
                <a:solidFill>
                  <a:srgbClr val="00B050"/>
                </a:solidFill>
              </a:rPr>
              <a:t> </a:t>
            </a:r>
            <a:r>
              <a:rPr lang="en-GB" sz="1600" dirty="0" err="1" smtClean="0">
                <a:solidFill>
                  <a:srgbClr val="00B050"/>
                </a:solidFill>
              </a:rPr>
              <a:t>ph</a:t>
            </a:r>
            <a:r>
              <a:rPr lang="en-GB" sz="1600" dirty="0" smtClean="0">
                <a:solidFill>
                  <a:srgbClr val="00B050"/>
                </a:solidFill>
              </a:rPr>
              <a:t>/s/mm-</a:t>
            </a:r>
            <a:r>
              <a:rPr lang="en-GB" sz="1600" dirty="0" err="1" smtClean="0">
                <a:solidFill>
                  <a:srgbClr val="00B050"/>
                </a:solidFill>
              </a:rPr>
              <a:t>mrad</a:t>
            </a:r>
            <a:r>
              <a:rPr lang="en-GB" sz="1600" baseline="30000" dirty="0" err="1" smtClean="0">
                <a:solidFill>
                  <a:srgbClr val="00B050"/>
                </a:solidFill>
              </a:rPr>
              <a:t>2</a:t>
            </a:r>
            <a:r>
              <a:rPr lang="en-GB" sz="1600" dirty="0" smtClean="0">
                <a:solidFill>
                  <a:srgbClr val="00B050"/>
                </a:solidFill>
              </a:rPr>
              <a:t>/</a:t>
            </a:r>
            <a:r>
              <a:rPr lang="en-GB" sz="1600" dirty="0" err="1" smtClean="0">
                <a:solidFill>
                  <a:srgbClr val="00B050"/>
                </a:solidFill>
              </a:rPr>
              <a:t>0.1%bw</a:t>
            </a:r>
            <a:r>
              <a:rPr lang="en-GB" sz="1600" dirty="0" smtClean="0">
                <a:solidFill>
                  <a:srgbClr val="00B050"/>
                </a:solidFill>
              </a:rPr>
              <a:t> at </a:t>
            </a:r>
            <a:r>
              <a:rPr lang="en-GB" sz="1600" dirty="0" err="1" smtClean="0">
                <a:solidFill>
                  <a:srgbClr val="00B050"/>
                </a:solidFill>
              </a:rPr>
              <a:t>16keV</a:t>
            </a:r>
            <a:endParaRPr lang="en-GB" sz="1600" dirty="0" smtClean="0">
              <a:solidFill>
                <a:srgbClr val="00B050"/>
              </a:solidFill>
            </a:endParaRPr>
          </a:p>
          <a:p>
            <a:pPr marL="285750" indent="-285750">
              <a:buFont typeface="Arial" panose="020B0604020202020204" pitchFamily="34" charset="0"/>
              <a:buChar char="•"/>
            </a:pPr>
            <a:endParaRPr lang="en-GB" sz="1600" dirty="0" smtClean="0">
              <a:solidFill>
                <a:schemeClr val="tx1"/>
              </a:solidFill>
            </a:endParaRPr>
          </a:p>
          <a:p>
            <a:pPr marL="285750" indent="-285750">
              <a:buFont typeface="Arial" panose="020B0604020202020204" pitchFamily="34" charset="0"/>
              <a:buChar char="•"/>
            </a:pPr>
            <a:endParaRPr lang="en-GB" sz="1600" dirty="0">
              <a:solidFill>
                <a:schemeClr val="tx1"/>
              </a:solidFill>
            </a:endParaRPr>
          </a:p>
          <a:p>
            <a:endParaRPr lang="en-GB" sz="1600" dirty="0">
              <a:solidFill>
                <a:schemeClr val="tx1"/>
              </a:solidFill>
            </a:endParaRPr>
          </a:p>
        </p:txBody>
      </p:sp>
    </p:spTree>
    <p:extLst>
      <p:ext uri="{BB962C8B-B14F-4D97-AF65-F5344CB8AC3E}">
        <p14:creationId xmlns:p14="http://schemas.microsoft.com/office/powerpoint/2010/main" val="1394435242"/>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smtClean="0">
                <a:solidFill>
                  <a:srgbClr val="C00000"/>
                </a:solidFill>
              </a:rPr>
              <a:t>Achieving Required Peak Spectral Brightness</a:t>
            </a:r>
            <a:endParaRPr lang="en-GB" sz="3600" b="1" dirty="0">
              <a:solidFill>
                <a:srgbClr val="C00000"/>
              </a:solidFill>
            </a:endParaRP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4378661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FEL Brightness</a:t>
            </a:r>
            <a:endParaRPr lang="de-DE" dirty="0"/>
          </a:p>
        </p:txBody>
      </p:sp>
      <p:sp>
        <p:nvSpPr>
          <p:cNvPr id="3" name="Content Placeholder 2"/>
          <p:cNvSpPr>
            <a:spLocks noGrp="1"/>
          </p:cNvSpPr>
          <p:nvPr>
            <p:ph sz="half" idx="1"/>
          </p:nvPr>
        </p:nvSpPr>
        <p:spPr>
          <a:xfrm>
            <a:off x="504825" y="1691605"/>
            <a:ext cx="9072562" cy="5236752"/>
          </a:xfrm>
        </p:spPr>
        <p:txBody>
          <a:bodyPr/>
          <a:lstStyle/>
          <a:p>
            <a:pPr marL="342900" indent="-342900">
              <a:buFont typeface="Arial" panose="020B0604020202020204" pitchFamily="34" charset="0"/>
              <a:buChar char="•"/>
            </a:pPr>
            <a:r>
              <a:rPr lang="de-DE" dirty="0" smtClean="0"/>
              <a:t>Have spec: B ≥ 1e33 ph/s/mm</a:t>
            </a:r>
            <a:r>
              <a:rPr lang="de-DE" baseline="30000" dirty="0" smtClean="0"/>
              <a:t>2</a:t>
            </a:r>
            <a:r>
              <a:rPr lang="de-DE" dirty="0" smtClean="0"/>
              <a:t>/marad</a:t>
            </a:r>
            <a:r>
              <a:rPr lang="de-DE" baseline="30000" dirty="0" smtClean="0"/>
              <a:t>2</a:t>
            </a:r>
            <a:r>
              <a:rPr lang="de-DE" dirty="0" smtClean="0"/>
              <a:t>/0.1%bw at 16keV</a:t>
            </a:r>
          </a:p>
          <a:p>
            <a:pPr marL="342900" indent="-342900">
              <a:buFont typeface="Arial" panose="020B0604020202020204" pitchFamily="34" charset="0"/>
              <a:buChar char="•"/>
            </a:pPr>
            <a:endParaRPr lang="de-DE" dirty="0"/>
          </a:p>
          <a:p>
            <a:pPr marL="342900" indent="-342900">
              <a:buFont typeface="Arial" panose="020B0604020202020204" pitchFamily="34" charset="0"/>
              <a:buChar char="•"/>
            </a:pPr>
            <a:endParaRPr lang="de-DE" dirty="0" smtClean="0"/>
          </a:p>
          <a:p>
            <a:pPr marL="342900" indent="-342900">
              <a:buFont typeface="Arial" panose="020B0604020202020204" pitchFamily="34" charset="0"/>
              <a:buChar char="•"/>
            </a:pPr>
            <a:r>
              <a:rPr lang="de-DE" dirty="0" smtClean="0">
                <a:latin typeface="Arial"/>
                <a:cs typeface="Arial"/>
              </a:rPr>
              <a:t>δ is the normalised degeneracy parameter - a correction factor to account for longitudinal and transverse coherence. </a:t>
            </a:r>
          </a:p>
          <a:p>
            <a:pPr marL="342900" indent="-342900">
              <a:buFont typeface="Arial" panose="020B0604020202020204" pitchFamily="34" charset="0"/>
              <a:buChar char="•"/>
            </a:pPr>
            <a:r>
              <a:rPr lang="de-DE" dirty="0" smtClean="0">
                <a:latin typeface="Arial"/>
                <a:cs typeface="Arial"/>
              </a:rPr>
              <a:t>The most dominant parameters are the peak current, the beam energy and the wavelength.</a:t>
            </a:r>
          </a:p>
          <a:p>
            <a:pPr marL="342900" indent="-342900">
              <a:buFont typeface="Arial" panose="020B0604020202020204" pitchFamily="34" charset="0"/>
              <a:buChar char="•"/>
            </a:pPr>
            <a:endParaRPr lang="de-DE" dirty="0"/>
          </a:p>
          <a:p>
            <a:endParaRPr lang="de-DE" dirty="0" smtClean="0"/>
          </a:p>
          <a:p>
            <a:endParaRPr lang="de-DE" dirty="0"/>
          </a:p>
          <a:p>
            <a:endParaRPr lang="de-DE" dirty="0" smtClean="0"/>
          </a:p>
          <a:p>
            <a:endParaRPr lang="de-DE" dirty="0"/>
          </a:p>
          <a:p>
            <a:endParaRPr lang="de-DE" dirty="0" smtClean="0"/>
          </a:p>
          <a:p>
            <a:endParaRPr lang="de-DE" dirty="0" smtClean="0"/>
          </a:p>
          <a:p>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23</a:t>
            </a:fld>
            <a:endParaRPr lang="it-IT" altLang="it-IT"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848" y="2664591"/>
            <a:ext cx="3600400" cy="395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120" y="2123660"/>
            <a:ext cx="8090616" cy="61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4" y="35421"/>
            <a:ext cx="9072563" cy="720080"/>
          </a:xfrm>
        </p:spPr>
        <p:txBody>
          <a:bodyPr/>
          <a:lstStyle/>
          <a:p>
            <a:pPr algn="ctr"/>
            <a:r>
              <a:rPr lang="de-DE" dirty="0" smtClean="0"/>
              <a:t>FEL Brightness</a:t>
            </a:r>
            <a:endParaRPr lang="de-DE" dirty="0"/>
          </a:p>
        </p:txBody>
      </p:sp>
      <p:sp>
        <p:nvSpPr>
          <p:cNvPr id="5" name="Slide Number Placeholder 4"/>
          <p:cNvSpPr>
            <a:spLocks noGrp="1"/>
          </p:cNvSpPr>
          <p:nvPr>
            <p:ph type="sldNum" sz="quarter" idx="10"/>
          </p:nvPr>
        </p:nvSpPr>
        <p:spPr>
          <a:xfrm>
            <a:off x="9868147" y="7009152"/>
            <a:ext cx="212725" cy="230188"/>
          </a:xfrm>
        </p:spPr>
        <p:txBody>
          <a:bodyPr/>
          <a:lstStyle/>
          <a:p>
            <a:fld id="{1B83238F-673A-4F65-A6BD-DED2895A3C8A}" type="slidenum">
              <a:rPr lang="it-IT" altLang="it-IT" smtClean="0"/>
              <a:pPr/>
              <a:t>24</a:t>
            </a:fld>
            <a:endParaRPr lang="it-IT" altLang="it-IT"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514" y="1043533"/>
            <a:ext cx="4227692" cy="2880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7396" y="1043533"/>
            <a:ext cx="4264615" cy="288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847" y="4158871"/>
            <a:ext cx="4348052" cy="2880000"/>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3015593222"/>
              </p:ext>
            </p:extLst>
          </p:nvPr>
        </p:nvGraphicFramePr>
        <p:xfrm>
          <a:off x="4891451" y="4859957"/>
          <a:ext cx="4800372" cy="1952105"/>
        </p:xfrm>
        <a:graphic>
          <a:graphicData uri="http://schemas.openxmlformats.org/drawingml/2006/table">
            <a:tbl>
              <a:tblPr firstRow="1" bandRow="1">
                <a:tableStyleId>{5940675A-B579-460E-94D1-54222C63F5DA}</a:tableStyleId>
              </a:tblPr>
              <a:tblGrid>
                <a:gridCol w="800062">
                  <a:extLst>
                    <a:ext uri="{9D8B030D-6E8A-4147-A177-3AD203B41FA5}">
                      <a16:colId xmlns:a16="http://schemas.microsoft.com/office/drawing/2014/main" val="20000"/>
                    </a:ext>
                  </a:extLst>
                </a:gridCol>
                <a:gridCol w="800062">
                  <a:extLst>
                    <a:ext uri="{9D8B030D-6E8A-4147-A177-3AD203B41FA5}">
                      <a16:colId xmlns:a16="http://schemas.microsoft.com/office/drawing/2014/main" val="20001"/>
                    </a:ext>
                  </a:extLst>
                </a:gridCol>
                <a:gridCol w="800062">
                  <a:extLst>
                    <a:ext uri="{9D8B030D-6E8A-4147-A177-3AD203B41FA5}">
                      <a16:colId xmlns:a16="http://schemas.microsoft.com/office/drawing/2014/main" val="20002"/>
                    </a:ext>
                  </a:extLst>
                </a:gridCol>
                <a:gridCol w="800062">
                  <a:extLst>
                    <a:ext uri="{9D8B030D-6E8A-4147-A177-3AD203B41FA5}">
                      <a16:colId xmlns:a16="http://schemas.microsoft.com/office/drawing/2014/main" val="20003"/>
                    </a:ext>
                  </a:extLst>
                </a:gridCol>
                <a:gridCol w="800062">
                  <a:extLst>
                    <a:ext uri="{9D8B030D-6E8A-4147-A177-3AD203B41FA5}">
                      <a16:colId xmlns:a16="http://schemas.microsoft.com/office/drawing/2014/main" val="20004"/>
                    </a:ext>
                  </a:extLst>
                </a:gridCol>
                <a:gridCol w="800062">
                  <a:extLst>
                    <a:ext uri="{9D8B030D-6E8A-4147-A177-3AD203B41FA5}">
                      <a16:colId xmlns:a16="http://schemas.microsoft.com/office/drawing/2014/main" val="20005"/>
                    </a:ext>
                  </a:extLst>
                </a:gridCol>
              </a:tblGrid>
              <a:tr h="390421">
                <a:tc>
                  <a:txBody>
                    <a:bodyPr/>
                    <a:lstStyle/>
                    <a:p>
                      <a:endParaRPr lang="en-GB" sz="1600" b="1" dirty="0"/>
                    </a:p>
                  </a:txBody>
                  <a:tcPr/>
                </a:tc>
                <a:tc gridSpan="5">
                  <a:txBody>
                    <a:bodyPr/>
                    <a:lstStyle/>
                    <a:p>
                      <a:r>
                        <a:rPr lang="en-GB" sz="1600" b="1" dirty="0" smtClean="0"/>
                        <a:t>Normalised</a:t>
                      </a:r>
                      <a:r>
                        <a:rPr lang="en-GB" sz="1600" b="1" baseline="0" dirty="0" smtClean="0"/>
                        <a:t> emittance (mm-</a:t>
                      </a:r>
                      <a:r>
                        <a:rPr lang="en-GB" sz="1600" b="1" baseline="0" dirty="0" err="1" smtClean="0"/>
                        <a:t>mrad</a:t>
                      </a:r>
                      <a:r>
                        <a:rPr lang="en-GB" sz="1600" b="1" baseline="0" dirty="0" smtClean="0"/>
                        <a:t>)</a:t>
                      </a:r>
                      <a:endParaRPr lang="en-GB" sz="1600" b="1"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90421">
                <a:tc>
                  <a:txBody>
                    <a:bodyPr/>
                    <a:lstStyle/>
                    <a:p>
                      <a:r>
                        <a:rPr lang="en-GB" sz="1600" b="1" dirty="0" smtClean="0"/>
                        <a:t>E</a:t>
                      </a:r>
                      <a:endParaRPr lang="en-GB" sz="1600" b="1" dirty="0"/>
                    </a:p>
                  </a:txBody>
                  <a:tcPr/>
                </a:tc>
                <a:tc>
                  <a:txBody>
                    <a:bodyPr/>
                    <a:lstStyle/>
                    <a:p>
                      <a:r>
                        <a:rPr lang="en-GB" sz="1600" b="1" dirty="0" smtClean="0"/>
                        <a:t>0.1</a:t>
                      </a:r>
                      <a:endParaRPr lang="en-GB" sz="1600" b="1" dirty="0"/>
                    </a:p>
                  </a:txBody>
                  <a:tcPr/>
                </a:tc>
                <a:tc>
                  <a:txBody>
                    <a:bodyPr/>
                    <a:lstStyle/>
                    <a:p>
                      <a:r>
                        <a:rPr lang="en-GB" sz="1600" b="1" dirty="0" smtClean="0"/>
                        <a:t>0.2</a:t>
                      </a:r>
                      <a:endParaRPr lang="en-GB" sz="1600" b="1" dirty="0"/>
                    </a:p>
                  </a:txBody>
                  <a:tcPr/>
                </a:tc>
                <a:tc>
                  <a:txBody>
                    <a:bodyPr/>
                    <a:lstStyle/>
                    <a:p>
                      <a:r>
                        <a:rPr lang="en-GB" sz="1600" b="1" dirty="0" smtClean="0"/>
                        <a:t>0.3</a:t>
                      </a:r>
                      <a:endParaRPr lang="en-GB" sz="1600" b="1" dirty="0"/>
                    </a:p>
                  </a:txBody>
                  <a:tcPr/>
                </a:tc>
                <a:tc>
                  <a:txBody>
                    <a:bodyPr/>
                    <a:lstStyle/>
                    <a:p>
                      <a:r>
                        <a:rPr lang="en-GB" sz="1600" b="1" dirty="0" smtClean="0"/>
                        <a:t>0.4</a:t>
                      </a:r>
                      <a:endParaRPr lang="en-GB" sz="1600" b="1" dirty="0"/>
                    </a:p>
                  </a:txBody>
                  <a:tcPr/>
                </a:tc>
                <a:tc>
                  <a:txBody>
                    <a:bodyPr/>
                    <a:lstStyle/>
                    <a:p>
                      <a:r>
                        <a:rPr lang="en-GB" sz="1600" b="1" dirty="0" smtClean="0"/>
                        <a:t>0.5</a:t>
                      </a:r>
                      <a:endParaRPr lang="en-GB" sz="1600" b="1" dirty="0"/>
                    </a:p>
                  </a:txBody>
                  <a:tcPr/>
                </a:tc>
                <a:extLst>
                  <a:ext uri="{0D108BD9-81ED-4DB2-BD59-A6C34878D82A}">
                    <a16:rowId xmlns:a16="http://schemas.microsoft.com/office/drawing/2014/main" val="10001"/>
                  </a:ext>
                </a:extLst>
              </a:tr>
              <a:tr h="390421">
                <a:tc>
                  <a:txBody>
                    <a:bodyPr/>
                    <a:lstStyle/>
                    <a:p>
                      <a:r>
                        <a:rPr lang="en-GB" sz="1600" b="1" dirty="0" err="1" smtClean="0"/>
                        <a:t>5GeV</a:t>
                      </a:r>
                      <a:endParaRPr lang="en-GB" sz="1600" b="1" dirty="0"/>
                    </a:p>
                  </a:txBody>
                  <a:tcPr/>
                </a:tc>
                <a:tc>
                  <a:txBody>
                    <a:bodyPr/>
                    <a:lstStyle/>
                    <a:p>
                      <a:r>
                        <a:rPr lang="en-GB" sz="1600" dirty="0" err="1" smtClean="0"/>
                        <a:t>4.6kA</a:t>
                      </a:r>
                      <a:endParaRPr lang="en-GB" sz="1600" dirty="0"/>
                    </a:p>
                  </a:txBody>
                  <a:tcPr/>
                </a:tc>
                <a:tc>
                  <a:txBody>
                    <a:bodyPr/>
                    <a:lstStyle/>
                    <a:p>
                      <a:r>
                        <a:rPr lang="en-GB" sz="1600" dirty="0" err="1" smtClean="0"/>
                        <a:t>5.2kA</a:t>
                      </a:r>
                      <a:endParaRPr lang="en-GB" sz="1600" dirty="0"/>
                    </a:p>
                  </a:txBody>
                  <a:tcPr/>
                </a:tc>
                <a:tc>
                  <a:txBody>
                    <a:bodyPr/>
                    <a:lstStyle/>
                    <a:p>
                      <a:r>
                        <a:rPr lang="en-GB" sz="1600" dirty="0" err="1" smtClean="0"/>
                        <a:t>5.6kA</a:t>
                      </a:r>
                      <a:endParaRPr lang="en-GB" sz="1600" dirty="0"/>
                    </a:p>
                  </a:txBody>
                  <a:tcPr/>
                </a:tc>
                <a:tc>
                  <a:txBody>
                    <a:bodyPr/>
                    <a:lstStyle/>
                    <a:p>
                      <a:r>
                        <a:rPr lang="en-GB" sz="1600" dirty="0" err="1" smtClean="0"/>
                        <a:t>5.8A</a:t>
                      </a:r>
                      <a:endParaRPr lang="en-GB" sz="1600" dirty="0"/>
                    </a:p>
                  </a:txBody>
                  <a:tcPr/>
                </a:tc>
                <a:tc>
                  <a:txBody>
                    <a:bodyPr/>
                    <a:lstStyle/>
                    <a:p>
                      <a:r>
                        <a:rPr lang="en-GB" sz="1600" dirty="0" err="1" smtClean="0"/>
                        <a:t>6.0kA</a:t>
                      </a:r>
                      <a:endParaRPr lang="en-GB" sz="1600" dirty="0"/>
                    </a:p>
                  </a:txBody>
                  <a:tcPr/>
                </a:tc>
                <a:extLst>
                  <a:ext uri="{0D108BD9-81ED-4DB2-BD59-A6C34878D82A}">
                    <a16:rowId xmlns:a16="http://schemas.microsoft.com/office/drawing/2014/main" val="10002"/>
                  </a:ext>
                </a:extLst>
              </a:tr>
              <a:tr h="390421">
                <a:tc>
                  <a:txBody>
                    <a:bodyPr/>
                    <a:lstStyle/>
                    <a:p>
                      <a:r>
                        <a:rPr lang="en-GB" sz="1600" b="1" dirty="0" err="1" smtClean="0"/>
                        <a:t>6GeV</a:t>
                      </a:r>
                      <a:endParaRPr lang="en-GB" sz="1600" b="1" dirty="0"/>
                    </a:p>
                  </a:txBody>
                  <a:tcPr/>
                </a:tc>
                <a:tc>
                  <a:txBody>
                    <a:bodyPr/>
                    <a:lstStyle/>
                    <a:p>
                      <a:r>
                        <a:rPr lang="en-GB" sz="1600" dirty="0" err="1" smtClean="0"/>
                        <a:t>3.7kA</a:t>
                      </a:r>
                      <a:endParaRPr lang="en-GB" sz="1600" dirty="0"/>
                    </a:p>
                  </a:txBody>
                  <a:tcPr/>
                </a:tc>
                <a:tc>
                  <a:txBody>
                    <a:bodyPr/>
                    <a:lstStyle/>
                    <a:p>
                      <a:r>
                        <a:rPr lang="en-GB" sz="1600" dirty="0" err="1" smtClean="0"/>
                        <a:t>4.2kA</a:t>
                      </a:r>
                      <a:endParaRPr lang="en-GB" sz="1600" dirty="0"/>
                    </a:p>
                  </a:txBody>
                  <a:tcPr/>
                </a:tc>
                <a:tc>
                  <a:txBody>
                    <a:bodyPr/>
                    <a:lstStyle/>
                    <a:p>
                      <a:r>
                        <a:rPr lang="en-GB" sz="1600" dirty="0" err="1" smtClean="0"/>
                        <a:t>4.5kA</a:t>
                      </a:r>
                      <a:endParaRPr lang="en-GB" sz="1600" dirty="0"/>
                    </a:p>
                  </a:txBody>
                  <a:tcPr/>
                </a:tc>
                <a:tc>
                  <a:txBody>
                    <a:bodyPr/>
                    <a:lstStyle/>
                    <a:p>
                      <a:r>
                        <a:rPr lang="en-GB" sz="1600" dirty="0" err="1" smtClean="0"/>
                        <a:t>4.7kA</a:t>
                      </a:r>
                      <a:endParaRPr lang="en-GB" sz="1600" dirty="0"/>
                    </a:p>
                  </a:txBody>
                  <a:tcPr/>
                </a:tc>
                <a:tc>
                  <a:txBody>
                    <a:bodyPr/>
                    <a:lstStyle/>
                    <a:p>
                      <a:r>
                        <a:rPr lang="en-GB" sz="1600" dirty="0" err="1" smtClean="0"/>
                        <a:t>4.9kA</a:t>
                      </a:r>
                      <a:endParaRPr lang="en-GB" sz="1600" dirty="0"/>
                    </a:p>
                  </a:txBody>
                  <a:tcPr/>
                </a:tc>
                <a:extLst>
                  <a:ext uri="{0D108BD9-81ED-4DB2-BD59-A6C34878D82A}">
                    <a16:rowId xmlns:a16="http://schemas.microsoft.com/office/drawing/2014/main" val="10003"/>
                  </a:ext>
                </a:extLst>
              </a:tr>
              <a:tr h="390421">
                <a:tc>
                  <a:txBody>
                    <a:bodyPr/>
                    <a:lstStyle/>
                    <a:p>
                      <a:r>
                        <a:rPr lang="en-GB" sz="1600" b="1" dirty="0" err="1" smtClean="0"/>
                        <a:t>7GeV</a:t>
                      </a:r>
                      <a:endParaRPr lang="en-GB" sz="1600" b="1" dirty="0"/>
                    </a:p>
                  </a:txBody>
                  <a:tcPr/>
                </a:tc>
                <a:tc>
                  <a:txBody>
                    <a:bodyPr/>
                    <a:lstStyle/>
                    <a:p>
                      <a:r>
                        <a:rPr lang="en-GB" sz="1600" dirty="0" err="1" smtClean="0"/>
                        <a:t>3.2kA</a:t>
                      </a:r>
                      <a:endParaRPr lang="en-GB" sz="1600" dirty="0"/>
                    </a:p>
                  </a:txBody>
                  <a:tcPr/>
                </a:tc>
                <a:tc>
                  <a:txBody>
                    <a:bodyPr/>
                    <a:lstStyle/>
                    <a:p>
                      <a:r>
                        <a:rPr lang="en-GB" sz="1600" dirty="0" err="1" smtClean="0"/>
                        <a:t>3.5kA</a:t>
                      </a:r>
                      <a:endParaRPr lang="en-GB" sz="1600" dirty="0"/>
                    </a:p>
                  </a:txBody>
                  <a:tcPr/>
                </a:tc>
                <a:tc>
                  <a:txBody>
                    <a:bodyPr/>
                    <a:lstStyle/>
                    <a:p>
                      <a:r>
                        <a:rPr lang="en-GB" sz="1600" dirty="0" err="1" smtClean="0"/>
                        <a:t>3.8kA</a:t>
                      </a:r>
                      <a:endParaRPr lang="en-GB" sz="1600" dirty="0"/>
                    </a:p>
                  </a:txBody>
                  <a:tcPr/>
                </a:tc>
                <a:tc>
                  <a:txBody>
                    <a:bodyPr/>
                    <a:lstStyle/>
                    <a:p>
                      <a:r>
                        <a:rPr lang="en-GB" sz="1600" dirty="0" err="1" smtClean="0"/>
                        <a:t>4.0kA</a:t>
                      </a:r>
                      <a:endParaRPr lang="en-GB" sz="1600" dirty="0"/>
                    </a:p>
                  </a:txBody>
                  <a:tcPr/>
                </a:tc>
                <a:tc>
                  <a:txBody>
                    <a:bodyPr/>
                    <a:lstStyle/>
                    <a:p>
                      <a:r>
                        <a:rPr lang="en-GB" sz="1600" dirty="0" err="1" smtClean="0"/>
                        <a:t>4.1kA</a:t>
                      </a:r>
                      <a:endParaRPr lang="en-GB" sz="1600" dirty="0"/>
                    </a:p>
                  </a:txBody>
                  <a:tcPr/>
                </a:tc>
                <a:extLst>
                  <a:ext uri="{0D108BD9-81ED-4DB2-BD59-A6C34878D82A}">
                    <a16:rowId xmlns:a16="http://schemas.microsoft.com/office/drawing/2014/main" val="10004"/>
                  </a:ext>
                </a:extLst>
              </a:tr>
            </a:tbl>
          </a:graphicData>
        </a:graphic>
      </p:graphicFrame>
      <p:sp>
        <p:nvSpPr>
          <p:cNvPr id="10" name="TextBox 9"/>
          <p:cNvSpPr txBox="1"/>
          <p:nvPr/>
        </p:nvSpPr>
        <p:spPr>
          <a:xfrm>
            <a:off x="4896328" y="4158871"/>
            <a:ext cx="4824536" cy="584775"/>
          </a:xfrm>
          <a:prstGeom prst="rect">
            <a:avLst/>
          </a:prstGeom>
          <a:noFill/>
        </p:spPr>
        <p:txBody>
          <a:bodyPr wrap="square" rtlCol="0">
            <a:spAutoFit/>
          </a:bodyPr>
          <a:lstStyle/>
          <a:p>
            <a:r>
              <a:rPr lang="en-GB" sz="1600" b="1" i="1" dirty="0" smtClean="0">
                <a:solidFill>
                  <a:schemeClr val="tx1"/>
                </a:solidFill>
              </a:rPr>
              <a:t>Required peak current to achieve FEL peak brightness 10</a:t>
            </a:r>
            <a:r>
              <a:rPr lang="en-GB" sz="1600" b="1" i="1" baseline="30000" dirty="0" smtClean="0">
                <a:solidFill>
                  <a:schemeClr val="tx1"/>
                </a:solidFill>
              </a:rPr>
              <a:t>33</a:t>
            </a:r>
            <a:r>
              <a:rPr lang="en-GB" sz="1600" b="1" i="1" dirty="0" smtClean="0">
                <a:solidFill>
                  <a:schemeClr val="tx1"/>
                </a:solidFill>
              </a:rPr>
              <a:t> </a:t>
            </a:r>
            <a:endParaRPr lang="en-GB" sz="1600" b="1" i="1" dirty="0">
              <a:solidFill>
                <a:schemeClr val="tx1"/>
              </a:solidFill>
            </a:endParaRPr>
          </a:p>
        </p:txBody>
      </p:sp>
    </p:spTree>
    <p:extLst>
      <p:ext uri="{BB962C8B-B14F-4D97-AF65-F5344CB8AC3E}">
        <p14:creationId xmlns:p14="http://schemas.microsoft.com/office/powerpoint/2010/main" val="4152914340"/>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smtClean="0">
                <a:solidFill>
                  <a:srgbClr val="C00000"/>
                </a:solidFill>
              </a:rPr>
              <a:t>Relative Performance for Four Undulator Technologies</a:t>
            </a:r>
            <a:endParaRPr lang="en-GB" sz="3600" b="1" dirty="0">
              <a:solidFill>
                <a:srgbClr val="C00000"/>
              </a:solidFill>
            </a:endParaRPr>
          </a:p>
        </p:txBody>
      </p:sp>
    </p:spTree>
    <p:extLst>
      <p:ext uri="{BB962C8B-B14F-4D97-AF65-F5344CB8AC3E}">
        <p14:creationId xmlns:p14="http://schemas.microsoft.com/office/powerpoint/2010/main" val="8019033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8104" y="4002707"/>
            <a:ext cx="4127441" cy="1001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sz="half" idx="1"/>
          </p:nvPr>
        </p:nvSpPr>
        <p:spPr>
          <a:xfrm>
            <a:off x="3384128" y="107429"/>
            <a:ext cx="4459288" cy="504056"/>
          </a:xfrm>
        </p:spPr>
        <p:txBody>
          <a:bodyPr/>
          <a:lstStyle/>
          <a:p>
            <a:r>
              <a:rPr lang="en-GB" sz="2800" dirty="0">
                <a:solidFill>
                  <a:srgbClr val="C00000"/>
                </a:solidFill>
                <a:latin typeface="+mj-lt"/>
              </a:rPr>
              <a:t>Undulator Comparison</a:t>
            </a:r>
          </a:p>
        </p:txBody>
      </p:sp>
      <p:sp>
        <p:nvSpPr>
          <p:cNvPr id="5" name="Content Placeholder 4"/>
          <p:cNvSpPr>
            <a:spLocks noGrp="1"/>
          </p:cNvSpPr>
          <p:nvPr>
            <p:ph sz="half" idx="2"/>
          </p:nvPr>
        </p:nvSpPr>
        <p:spPr>
          <a:xfrm>
            <a:off x="503808" y="919349"/>
            <a:ext cx="8864450" cy="3220528"/>
          </a:xfrm>
          <a:noFill/>
        </p:spPr>
        <p:txBody>
          <a:bodyPr/>
          <a:lstStyle/>
          <a:p>
            <a:pPr marL="342900" indent="-342900">
              <a:buFont typeface="Arial" panose="020B0604020202020204" pitchFamily="34" charset="0"/>
              <a:buChar char="•"/>
            </a:pPr>
            <a:r>
              <a:rPr lang="en-GB" sz="1800" dirty="0" smtClean="0"/>
              <a:t>Quick comparison of different undulator technologies to motivate discussions</a:t>
            </a:r>
          </a:p>
          <a:p>
            <a:pPr marL="342900" indent="-342900">
              <a:buFont typeface="Arial" panose="020B0604020202020204" pitchFamily="34" charset="0"/>
              <a:buChar char="•"/>
            </a:pPr>
            <a:r>
              <a:rPr lang="en-GB" sz="1800" dirty="0" smtClean="0"/>
              <a:t>Have calculated, for beam energies from 4 – 9 GeV, for different undulators:</a:t>
            </a:r>
          </a:p>
          <a:p>
            <a:pPr marL="702900" lvl="1" indent="-342900"/>
            <a:r>
              <a:rPr lang="en-GB" sz="1600" dirty="0" smtClean="0"/>
              <a:t>the period for the FEL to tune from </a:t>
            </a:r>
            <a:r>
              <a:rPr lang="en-GB" sz="1600" dirty="0" err="1" smtClean="0"/>
              <a:t>8keV</a:t>
            </a:r>
            <a:r>
              <a:rPr lang="en-GB" sz="1600" dirty="0" smtClean="0"/>
              <a:t> at minimum gap (or max field) to </a:t>
            </a:r>
            <a:r>
              <a:rPr lang="en-GB" sz="1600" dirty="0" err="1" smtClean="0"/>
              <a:t>16keV</a:t>
            </a:r>
            <a:endParaRPr lang="en-GB" sz="1600" dirty="0" smtClean="0"/>
          </a:p>
          <a:p>
            <a:pPr marL="702900" lvl="1" indent="-342900"/>
            <a:r>
              <a:rPr lang="en-GB" sz="1600" dirty="0" smtClean="0"/>
              <a:t>the a</a:t>
            </a:r>
            <a:r>
              <a:rPr lang="en-GB" sz="1600" baseline="-25000" dirty="0" smtClean="0"/>
              <a:t>w</a:t>
            </a:r>
            <a:r>
              <a:rPr lang="en-GB" sz="1600" dirty="0" smtClean="0"/>
              <a:t> parameter at </a:t>
            </a:r>
            <a:r>
              <a:rPr lang="en-GB" sz="1600" dirty="0" err="1" smtClean="0"/>
              <a:t>16keV</a:t>
            </a:r>
            <a:endParaRPr lang="en-GB" sz="1600" dirty="0" smtClean="0"/>
          </a:p>
          <a:p>
            <a:pPr marL="702900" lvl="1" indent="-342900"/>
            <a:r>
              <a:rPr lang="en-GB" sz="1600" dirty="0" smtClean="0"/>
              <a:t>The </a:t>
            </a:r>
            <a:r>
              <a:rPr lang="en-GB" sz="1600" dirty="0" err="1" smtClean="0"/>
              <a:t>1D</a:t>
            </a:r>
            <a:r>
              <a:rPr lang="en-GB" sz="1600" dirty="0" smtClean="0"/>
              <a:t> saturation length and saturation power at </a:t>
            </a:r>
            <a:r>
              <a:rPr lang="en-GB" sz="1600" dirty="0" err="1" smtClean="0"/>
              <a:t>16keV</a:t>
            </a:r>
            <a:r>
              <a:rPr lang="en-GB" sz="1600" dirty="0"/>
              <a:t> </a:t>
            </a:r>
            <a:r>
              <a:rPr lang="en-GB" sz="1600" dirty="0" smtClean="0"/>
              <a:t>(no corrections for emittance, energy spread, diffraction) for a constant peak current</a:t>
            </a:r>
          </a:p>
          <a:p>
            <a:pPr marL="702900" lvl="1" indent="-342900"/>
            <a:r>
              <a:rPr lang="en-GB" sz="1600" dirty="0" smtClean="0"/>
              <a:t>Not intended to provide absolute answers to the performance but to illustrate the relative differences we could expect between the different undulator types and how the technology would affect our choice of beam energy, for example  </a:t>
            </a:r>
          </a:p>
          <a:p>
            <a:pPr marL="702900" lvl="1" indent="-342900"/>
            <a:r>
              <a:rPr lang="en-GB" sz="1600" dirty="0" smtClean="0"/>
              <a:t>Achievable field:  </a:t>
            </a:r>
          </a:p>
        </p:txBody>
      </p:sp>
      <p:sp>
        <p:nvSpPr>
          <p:cNvPr id="2" name="Slide Number Placeholder 1"/>
          <p:cNvSpPr>
            <a:spLocks noGrp="1"/>
          </p:cNvSpPr>
          <p:nvPr>
            <p:ph type="sldNum" sz="quarter" idx="10"/>
          </p:nvPr>
        </p:nvSpPr>
        <p:spPr/>
        <p:txBody>
          <a:bodyPr/>
          <a:lstStyle/>
          <a:p>
            <a:fld id="{9FF39CA2-04EB-4CA6-BF9F-780F92DB7FFC}" type="slidenum">
              <a:rPr lang="it-IT" altLang="it-IT" smtClean="0"/>
              <a:pPr/>
              <a:t>26</a:t>
            </a:fld>
            <a:endParaRPr lang="it-IT" altLang="it-IT" dirty="0"/>
          </a:p>
        </p:txBody>
      </p:sp>
      <p:graphicFrame>
        <p:nvGraphicFramePr>
          <p:cNvPr id="6" name="Table 5"/>
          <p:cNvGraphicFramePr>
            <a:graphicFrameLocks noGrp="1"/>
          </p:cNvGraphicFramePr>
          <p:nvPr>
            <p:extLst>
              <p:ext uri="{D42A27DB-BD31-4B8C-83A1-F6EECF244321}">
                <p14:modId xmlns:p14="http://schemas.microsoft.com/office/powerpoint/2010/main" val="2795525354"/>
              </p:ext>
            </p:extLst>
          </p:nvPr>
        </p:nvGraphicFramePr>
        <p:xfrm>
          <a:off x="863848" y="5032781"/>
          <a:ext cx="9001001" cy="1483360"/>
        </p:xfrm>
        <a:graphic>
          <a:graphicData uri="http://schemas.openxmlformats.org/drawingml/2006/table">
            <a:tbl>
              <a:tblPr firstRow="1" bandRow="1">
                <a:tableStyleId>{9D7B26C5-4107-4FEC-AEDC-1716B250A1EF}</a:tableStyleId>
              </a:tblPr>
              <a:tblGrid>
                <a:gridCol w="1800200">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792088">
                  <a:extLst>
                    <a:ext uri="{9D8B030D-6E8A-4147-A177-3AD203B41FA5}">
                      <a16:colId xmlns:a16="http://schemas.microsoft.com/office/drawing/2014/main" val="20002"/>
                    </a:ext>
                  </a:extLst>
                </a:gridCol>
                <a:gridCol w="792088">
                  <a:extLst>
                    <a:ext uri="{9D8B030D-6E8A-4147-A177-3AD203B41FA5}">
                      <a16:colId xmlns:a16="http://schemas.microsoft.com/office/drawing/2014/main" val="20003"/>
                    </a:ext>
                  </a:extLst>
                </a:gridCol>
                <a:gridCol w="4824537">
                  <a:extLst>
                    <a:ext uri="{9D8B030D-6E8A-4147-A177-3AD203B41FA5}">
                      <a16:colId xmlns:a16="http://schemas.microsoft.com/office/drawing/2014/main" val="20004"/>
                    </a:ext>
                  </a:extLst>
                </a:gridCol>
              </a:tblGrid>
              <a:tr h="370840">
                <a:tc>
                  <a:txBody>
                    <a:bodyPr/>
                    <a:lstStyle/>
                    <a:p>
                      <a:endParaRPr lang="en-GB" sz="1600" dirty="0"/>
                    </a:p>
                  </a:txBody>
                  <a:tcPr/>
                </a:tc>
                <a:tc>
                  <a:txBody>
                    <a:bodyPr/>
                    <a:lstStyle/>
                    <a:p>
                      <a:r>
                        <a:rPr lang="en-GB" sz="1600" i="1" dirty="0" err="1" smtClean="0"/>
                        <a:t>c</a:t>
                      </a:r>
                      <a:r>
                        <a:rPr lang="en-GB" sz="1600" i="1" baseline="-25000" dirty="0" err="1" smtClean="0"/>
                        <a:t>1</a:t>
                      </a:r>
                      <a:endParaRPr lang="en-GB" sz="1600" i="1" baseline="-25000" dirty="0"/>
                    </a:p>
                  </a:txBody>
                  <a:tcPr/>
                </a:tc>
                <a:tc>
                  <a:txBody>
                    <a:bodyPr/>
                    <a:lstStyle/>
                    <a:p>
                      <a:r>
                        <a:rPr lang="en-GB" sz="1600" i="1" dirty="0" err="1" smtClean="0"/>
                        <a:t>c</a:t>
                      </a:r>
                      <a:r>
                        <a:rPr lang="en-GB" sz="1600" i="1" baseline="-25000" dirty="0" err="1" smtClean="0"/>
                        <a:t>2</a:t>
                      </a:r>
                      <a:endParaRPr lang="en-GB" sz="1600" i="1" baseline="-25000" dirty="0"/>
                    </a:p>
                  </a:txBody>
                  <a:tcPr/>
                </a:tc>
                <a:tc>
                  <a:txBody>
                    <a:bodyPr/>
                    <a:lstStyle/>
                    <a:p>
                      <a:r>
                        <a:rPr lang="en-GB" sz="1600" i="1" dirty="0" err="1" smtClean="0"/>
                        <a:t>c</a:t>
                      </a:r>
                      <a:r>
                        <a:rPr lang="en-GB" sz="1600" i="1" baseline="-25000" dirty="0" err="1" smtClean="0"/>
                        <a:t>3</a:t>
                      </a:r>
                      <a:endParaRPr lang="en-GB" sz="1600" i="1" baseline="-25000" dirty="0"/>
                    </a:p>
                  </a:txBody>
                  <a:tcPr/>
                </a:tc>
                <a:tc>
                  <a:txBody>
                    <a:bodyPr/>
                    <a:lstStyle/>
                    <a:p>
                      <a:r>
                        <a:rPr lang="en-GB" sz="1600" dirty="0" smtClean="0"/>
                        <a:t>REF</a:t>
                      </a:r>
                      <a:endParaRPr lang="en-GB" sz="1600" dirty="0"/>
                    </a:p>
                  </a:txBody>
                  <a:tcPr/>
                </a:tc>
                <a:extLst>
                  <a:ext uri="{0D108BD9-81ED-4DB2-BD59-A6C34878D82A}">
                    <a16:rowId xmlns:a16="http://schemas.microsoft.com/office/drawing/2014/main" val="10000"/>
                  </a:ext>
                </a:extLst>
              </a:tr>
              <a:tr h="370840">
                <a:tc>
                  <a:txBody>
                    <a:bodyPr/>
                    <a:lstStyle/>
                    <a:p>
                      <a:r>
                        <a:rPr lang="en-GB" sz="1600" b="1" dirty="0" smtClean="0"/>
                        <a:t>Cryogenic</a:t>
                      </a:r>
                      <a:r>
                        <a:rPr lang="en-GB" sz="1600" b="1" baseline="0" dirty="0" smtClean="0"/>
                        <a:t> PMU</a:t>
                      </a:r>
                      <a:endParaRPr lang="en-GB" sz="1600" b="1" dirty="0"/>
                    </a:p>
                  </a:txBody>
                  <a:tcPr/>
                </a:tc>
                <a:tc>
                  <a:txBody>
                    <a:bodyPr/>
                    <a:lstStyle/>
                    <a:p>
                      <a:r>
                        <a:rPr lang="en-GB" sz="1600" dirty="0" smtClean="0"/>
                        <a:t>3.896</a:t>
                      </a:r>
                      <a:endParaRPr lang="en-GB" sz="1600" dirty="0"/>
                    </a:p>
                  </a:txBody>
                  <a:tcPr/>
                </a:tc>
                <a:tc>
                  <a:txBody>
                    <a:bodyPr/>
                    <a:lstStyle/>
                    <a:p>
                      <a:r>
                        <a:rPr lang="en-GB" sz="1600" dirty="0" smtClean="0"/>
                        <a:t>-4.022</a:t>
                      </a:r>
                      <a:endParaRPr lang="en-GB" sz="1600" dirty="0"/>
                    </a:p>
                  </a:txBody>
                  <a:tcPr/>
                </a:tc>
                <a:tc>
                  <a:txBody>
                    <a:bodyPr/>
                    <a:lstStyle/>
                    <a:p>
                      <a:r>
                        <a:rPr lang="en-GB" sz="1600" dirty="0" smtClean="0"/>
                        <a:t>0.529</a:t>
                      </a:r>
                      <a:endParaRPr lang="en-GB" sz="1600" dirty="0"/>
                    </a:p>
                  </a:txBody>
                  <a:tcPr/>
                </a:tc>
                <a:tc>
                  <a:txBody>
                    <a:bodyPr/>
                    <a:lstStyle/>
                    <a:p>
                      <a:r>
                        <a:rPr lang="en-GB" sz="1600" dirty="0" err="1" smtClean="0"/>
                        <a:t>EuPraxia</a:t>
                      </a:r>
                      <a:r>
                        <a:rPr lang="en-GB" sz="1600" baseline="0" dirty="0" smtClean="0"/>
                        <a:t> Report </a:t>
                      </a:r>
                      <a:r>
                        <a:rPr lang="en-GB" sz="1600" baseline="0" dirty="0" err="1" smtClean="0"/>
                        <a:t>D6.1</a:t>
                      </a:r>
                      <a:r>
                        <a:rPr lang="en-GB" sz="1600" baseline="0" dirty="0" smtClean="0"/>
                        <a:t>, 2016</a:t>
                      </a:r>
                      <a:endParaRPr lang="en-GB" sz="1600" dirty="0"/>
                    </a:p>
                  </a:txBody>
                  <a:tcPr/>
                </a:tc>
                <a:extLst>
                  <a:ext uri="{0D108BD9-81ED-4DB2-BD59-A6C34878D82A}">
                    <a16:rowId xmlns:a16="http://schemas.microsoft.com/office/drawing/2014/main" val="10001"/>
                  </a:ext>
                </a:extLst>
              </a:tr>
              <a:tr h="370840">
                <a:tc>
                  <a:txBody>
                    <a:bodyPr/>
                    <a:lstStyle/>
                    <a:p>
                      <a:r>
                        <a:rPr lang="en-GB" sz="1600" b="1" dirty="0" smtClean="0"/>
                        <a:t>DELTA helical</a:t>
                      </a:r>
                      <a:endParaRPr lang="en-GB" sz="1600" b="1" dirty="0"/>
                    </a:p>
                  </a:txBody>
                  <a:tcPr/>
                </a:tc>
                <a:tc>
                  <a:txBody>
                    <a:bodyPr/>
                    <a:lstStyle/>
                    <a:p>
                      <a:r>
                        <a:rPr lang="en-GB" sz="1600" dirty="0" smtClean="0"/>
                        <a:t>1.45</a:t>
                      </a:r>
                      <a:endParaRPr lang="en-GB" sz="1600" dirty="0"/>
                    </a:p>
                  </a:txBody>
                  <a:tcPr/>
                </a:tc>
                <a:tc>
                  <a:txBody>
                    <a:bodyPr/>
                    <a:lstStyle/>
                    <a:p>
                      <a:r>
                        <a:rPr lang="en-GB" sz="1600" dirty="0" smtClean="0"/>
                        <a:t>-1.28</a:t>
                      </a:r>
                      <a:endParaRPr lang="en-GB" sz="1600" dirty="0"/>
                    </a:p>
                  </a:txBody>
                  <a:tcPr/>
                </a:tc>
                <a:tc>
                  <a:txBody>
                    <a:bodyPr/>
                    <a:lstStyle/>
                    <a:p>
                      <a:r>
                        <a:rPr lang="en-GB" sz="1600" dirty="0" smtClean="0"/>
                        <a:t>-2.24</a:t>
                      </a:r>
                      <a:endParaRPr lang="en-GB" sz="1600" dirty="0"/>
                    </a:p>
                  </a:txBody>
                  <a:tcPr/>
                </a:tc>
                <a:tc>
                  <a:txBody>
                    <a:bodyPr/>
                    <a:lstStyle/>
                    <a:p>
                      <a:r>
                        <a:rPr lang="en-GB" sz="1600" dirty="0" smtClean="0"/>
                        <a:t>A. B. </a:t>
                      </a:r>
                      <a:r>
                        <a:rPr lang="en-GB" sz="1600" dirty="0" err="1" smtClean="0"/>
                        <a:t>Temnykh</a:t>
                      </a:r>
                      <a:r>
                        <a:rPr lang="en-GB" sz="1600" dirty="0" smtClean="0"/>
                        <a:t>, PR-STAB</a:t>
                      </a:r>
                      <a:r>
                        <a:rPr lang="en-GB" sz="1600" baseline="0" dirty="0" smtClean="0"/>
                        <a:t> 11, 120702, 2008</a:t>
                      </a:r>
                      <a:endParaRPr lang="en-GB" sz="1600" dirty="0"/>
                    </a:p>
                  </a:txBody>
                  <a:tcPr/>
                </a:tc>
                <a:extLst>
                  <a:ext uri="{0D108BD9-81ED-4DB2-BD59-A6C34878D82A}">
                    <a16:rowId xmlns:a16="http://schemas.microsoft.com/office/drawing/2014/main" val="10002"/>
                  </a:ext>
                </a:extLst>
              </a:tr>
              <a:tr h="370840">
                <a:tc>
                  <a:txBody>
                    <a:bodyPr/>
                    <a:lstStyle/>
                    <a:p>
                      <a:r>
                        <a:rPr lang="en-GB" sz="1600" b="1" dirty="0" smtClean="0"/>
                        <a:t>Hybrid Planar</a:t>
                      </a:r>
                      <a:endParaRPr lang="en-GB" sz="1600" b="1" dirty="0"/>
                    </a:p>
                  </a:txBody>
                  <a:tcPr/>
                </a:tc>
                <a:tc>
                  <a:txBody>
                    <a:bodyPr/>
                    <a:lstStyle/>
                    <a:p>
                      <a:r>
                        <a:rPr lang="en-GB" sz="1600" dirty="0" smtClean="0"/>
                        <a:t>3.67</a:t>
                      </a:r>
                      <a:endParaRPr lang="en-GB" sz="1600" dirty="0"/>
                    </a:p>
                  </a:txBody>
                  <a:tcPr/>
                </a:tc>
                <a:tc>
                  <a:txBody>
                    <a:bodyPr/>
                    <a:lstStyle/>
                    <a:p>
                      <a:r>
                        <a:rPr lang="en-GB" sz="1600" dirty="0" smtClean="0"/>
                        <a:t>-5.08</a:t>
                      </a:r>
                      <a:endParaRPr lang="en-GB" sz="1600" dirty="0"/>
                    </a:p>
                  </a:txBody>
                  <a:tcPr/>
                </a:tc>
                <a:tc>
                  <a:txBody>
                    <a:bodyPr/>
                    <a:lstStyle/>
                    <a:p>
                      <a:r>
                        <a:rPr lang="en-GB" sz="1600" dirty="0" smtClean="0"/>
                        <a:t>1.54</a:t>
                      </a:r>
                      <a:endParaRPr lang="en-GB" sz="1600" dirty="0"/>
                    </a:p>
                  </a:txBody>
                  <a:tcPr/>
                </a:tc>
                <a:tc>
                  <a:txBody>
                    <a:bodyPr/>
                    <a:lstStyle/>
                    <a:p>
                      <a:r>
                        <a:rPr lang="en-GB" sz="1600" dirty="0" smtClean="0"/>
                        <a:t>P. </a:t>
                      </a:r>
                      <a:r>
                        <a:rPr lang="en-GB" sz="1600" dirty="0" err="1" smtClean="0"/>
                        <a:t>Ellaume</a:t>
                      </a:r>
                      <a:r>
                        <a:rPr lang="en-GB" sz="1600" baseline="0" dirty="0" smtClean="0"/>
                        <a:t> et al, </a:t>
                      </a:r>
                      <a:r>
                        <a:rPr lang="en-GB" sz="1600" baseline="0" dirty="0" err="1" smtClean="0"/>
                        <a:t>NIM</a:t>
                      </a:r>
                      <a:r>
                        <a:rPr lang="en-GB" sz="1600" baseline="0" dirty="0" smtClean="0"/>
                        <a:t> </a:t>
                      </a:r>
                      <a:r>
                        <a:rPr lang="en-GB" sz="1600" baseline="0" dirty="0" err="1" smtClean="0"/>
                        <a:t>A455</a:t>
                      </a:r>
                      <a:r>
                        <a:rPr lang="en-GB" sz="1600" baseline="0" dirty="0" smtClean="0"/>
                        <a:t>, 2000, 503-523</a:t>
                      </a:r>
                      <a:endParaRPr lang="en-GB"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175905384"/>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384128" y="107429"/>
            <a:ext cx="4459288" cy="504056"/>
          </a:xfrm>
        </p:spPr>
        <p:txBody>
          <a:bodyPr/>
          <a:lstStyle/>
          <a:p>
            <a:r>
              <a:rPr lang="en-GB" sz="2800" dirty="0">
                <a:solidFill>
                  <a:srgbClr val="C00000"/>
                </a:solidFill>
                <a:latin typeface="+mj-lt"/>
              </a:rPr>
              <a:t>Undulator Comparison</a:t>
            </a:r>
          </a:p>
        </p:txBody>
      </p:sp>
      <p:sp>
        <p:nvSpPr>
          <p:cNvPr id="5" name="Content Placeholder 4"/>
          <p:cNvSpPr>
            <a:spLocks noGrp="1"/>
          </p:cNvSpPr>
          <p:nvPr>
            <p:ph sz="half" idx="2"/>
          </p:nvPr>
        </p:nvSpPr>
        <p:spPr>
          <a:xfrm>
            <a:off x="503808" y="919349"/>
            <a:ext cx="8864450" cy="988280"/>
          </a:xfrm>
        </p:spPr>
        <p:txBody>
          <a:bodyPr/>
          <a:lstStyle/>
          <a:p>
            <a:pPr marL="342900" indent="-342900">
              <a:buFont typeface="Arial" panose="020B0604020202020204" pitchFamily="34" charset="0"/>
              <a:buChar char="•"/>
            </a:pPr>
            <a:r>
              <a:rPr lang="en-GB" sz="1800" dirty="0" smtClean="0"/>
              <a:t>Helical </a:t>
            </a:r>
            <a:r>
              <a:rPr lang="en-GB" sz="1800" dirty="0" err="1" smtClean="0"/>
              <a:t>SCU</a:t>
            </a:r>
            <a:r>
              <a:rPr lang="en-GB" sz="1800" dirty="0" smtClean="0"/>
              <a:t> data from 3D modelling at STFC (Vicky </a:t>
            </a:r>
            <a:r>
              <a:rPr lang="en-GB" sz="1800" dirty="0" err="1" smtClean="0"/>
              <a:t>Bayliss</a:t>
            </a:r>
            <a:r>
              <a:rPr lang="en-GB" sz="1800" dirty="0" smtClean="0"/>
              <a:t> + Mike </a:t>
            </a:r>
            <a:r>
              <a:rPr lang="en-GB" sz="1800" dirty="0" err="1" smtClean="0"/>
              <a:t>Courthold</a:t>
            </a:r>
            <a:r>
              <a:rPr lang="en-GB" sz="1800" dirty="0" smtClean="0"/>
              <a:t>)</a:t>
            </a:r>
          </a:p>
          <a:p>
            <a:pPr marL="702900" lvl="1" indent="-342900"/>
            <a:endParaRPr lang="en-GB" dirty="0"/>
          </a:p>
        </p:txBody>
      </p:sp>
      <p:sp>
        <p:nvSpPr>
          <p:cNvPr id="2" name="Slide Number Placeholder 1"/>
          <p:cNvSpPr>
            <a:spLocks noGrp="1"/>
          </p:cNvSpPr>
          <p:nvPr>
            <p:ph type="sldNum" sz="quarter" idx="10"/>
          </p:nvPr>
        </p:nvSpPr>
        <p:spPr/>
        <p:txBody>
          <a:bodyPr/>
          <a:lstStyle/>
          <a:p>
            <a:fld id="{9FF39CA2-04EB-4CA6-BF9F-780F92DB7FFC}" type="slidenum">
              <a:rPr lang="it-IT" altLang="it-IT" smtClean="0"/>
              <a:pPr/>
              <a:t>27</a:t>
            </a:fld>
            <a:endParaRPr lang="it-IT" altLang="it-IT"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4214"/>
          <a:stretch/>
        </p:blipFill>
        <p:spPr bwMode="auto">
          <a:xfrm>
            <a:off x="215777" y="1637592"/>
            <a:ext cx="4368822" cy="3760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O:\UNDULATORS\helical-ILC\Photos\2010-10 cooldown\Image01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544" t="17454" r="10378" b="10478"/>
          <a:stretch/>
        </p:blipFill>
        <p:spPr bwMode="auto">
          <a:xfrm>
            <a:off x="4897921" y="3420879"/>
            <a:ext cx="4966927" cy="33112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4741"/>
          <a:stretch/>
        </p:blipFill>
        <p:spPr bwMode="auto">
          <a:xfrm>
            <a:off x="791840" y="4715941"/>
            <a:ext cx="1164066" cy="3006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040313" y="1776387"/>
            <a:ext cx="4824536" cy="923330"/>
          </a:xfrm>
          <a:prstGeom prst="rect">
            <a:avLst/>
          </a:prstGeom>
          <a:noFill/>
        </p:spPr>
        <p:txBody>
          <a:bodyPr wrap="square" rtlCol="0">
            <a:spAutoFit/>
          </a:bodyPr>
          <a:lstStyle/>
          <a:p>
            <a:r>
              <a:rPr lang="en-GB" sz="1800" dirty="0" err="1" smtClean="0">
                <a:solidFill>
                  <a:schemeClr val="tx1"/>
                </a:solidFill>
              </a:rPr>
              <a:t>4m</a:t>
            </a:r>
            <a:r>
              <a:rPr lang="en-GB" sz="1800" dirty="0" smtClean="0">
                <a:solidFill>
                  <a:schemeClr val="tx1"/>
                </a:solidFill>
              </a:rPr>
              <a:t> </a:t>
            </a:r>
            <a:r>
              <a:rPr lang="en-GB" sz="1800" dirty="0" err="1" smtClean="0">
                <a:solidFill>
                  <a:schemeClr val="tx1"/>
                </a:solidFill>
              </a:rPr>
              <a:t>SCU</a:t>
            </a:r>
            <a:r>
              <a:rPr lang="en-GB" sz="1800" dirty="0" smtClean="0">
                <a:solidFill>
                  <a:schemeClr val="tx1"/>
                </a:solidFill>
              </a:rPr>
              <a:t> with </a:t>
            </a:r>
            <a:r>
              <a:rPr lang="en-GB" sz="1800" dirty="0" err="1" smtClean="0">
                <a:solidFill>
                  <a:schemeClr val="tx1"/>
                </a:solidFill>
              </a:rPr>
              <a:t>4mm</a:t>
            </a:r>
            <a:r>
              <a:rPr lang="en-GB" sz="1800" dirty="0" smtClean="0">
                <a:solidFill>
                  <a:schemeClr val="tx1"/>
                </a:solidFill>
              </a:rPr>
              <a:t> gap and </a:t>
            </a:r>
            <a:r>
              <a:rPr lang="en-GB" sz="1800" dirty="0" err="1" smtClean="0">
                <a:solidFill>
                  <a:schemeClr val="tx1"/>
                </a:solidFill>
              </a:rPr>
              <a:t>11.5m</a:t>
            </a:r>
            <a:r>
              <a:rPr lang="en-GB" sz="1800" dirty="0" smtClean="0">
                <a:solidFill>
                  <a:schemeClr val="tx1"/>
                </a:solidFill>
              </a:rPr>
              <a:t> period was built at STFC as prototype for the </a:t>
            </a:r>
            <a:r>
              <a:rPr lang="en-GB" sz="1800" dirty="0" err="1" smtClean="0">
                <a:solidFill>
                  <a:schemeClr val="tx1"/>
                </a:solidFill>
              </a:rPr>
              <a:t>ILC</a:t>
            </a:r>
            <a:r>
              <a:rPr lang="en-GB" sz="1800" dirty="0" smtClean="0">
                <a:solidFill>
                  <a:schemeClr val="tx1"/>
                </a:solidFill>
              </a:rPr>
              <a:t> positron source. </a:t>
            </a:r>
            <a:endParaRPr lang="en-GB" sz="1800" dirty="0">
              <a:solidFill>
                <a:schemeClr val="tx1"/>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8932" y="2817440"/>
            <a:ext cx="198120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4269236"/>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816" y="179437"/>
            <a:ext cx="9072563" cy="432048"/>
          </a:xfrm>
        </p:spPr>
        <p:txBody>
          <a:bodyPr/>
          <a:lstStyle/>
          <a:p>
            <a:pPr algn="ctr"/>
            <a:r>
              <a:rPr lang="de-DE" dirty="0" smtClean="0"/>
              <a:t>Undulator Comparison – 3mm gap</a:t>
            </a:r>
            <a:endParaRPr lang="de-DE"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2895" y="1297632"/>
            <a:ext cx="3343147" cy="2579688"/>
          </a:xfrm>
        </p:spPr>
      </p:pic>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44368" y="1239812"/>
            <a:ext cx="3313287" cy="2579688"/>
          </a:xfrm>
        </p:spPr>
      </p:pic>
      <p:sp>
        <p:nvSpPr>
          <p:cNvPr id="5" name="Slide Number Placeholder 4"/>
          <p:cNvSpPr>
            <a:spLocks noGrp="1"/>
          </p:cNvSpPr>
          <p:nvPr>
            <p:ph type="sldNum" sz="quarter" idx="10"/>
          </p:nvPr>
        </p:nvSpPr>
        <p:spPr>
          <a:xfrm>
            <a:off x="9728976" y="6845391"/>
            <a:ext cx="212725" cy="230188"/>
          </a:xfrm>
        </p:spPr>
        <p:txBody>
          <a:bodyPr/>
          <a:lstStyle/>
          <a:p>
            <a:fld id="{1B83238F-673A-4F65-A6BD-DED2895A3C8A}" type="slidenum">
              <a:rPr lang="it-IT" altLang="it-IT" smtClean="0"/>
              <a:pPr/>
              <a:t>28</a:t>
            </a:fld>
            <a:endParaRPr lang="it-IT" altLang="it-IT" dirty="0"/>
          </a:p>
        </p:txBody>
      </p:sp>
      <p:pic>
        <p:nvPicPr>
          <p:cNvPr id="10" name="Content Placeholder 9"/>
          <p:cNvPicPr>
            <a:picLocks noGrp="1" noChangeAspect="1"/>
          </p:cNvPicPr>
          <p:nvPr>
            <p:ph sz="half" idx="11"/>
          </p:nvPr>
        </p:nvPicPr>
        <p:blipFill>
          <a:blip r:embed="rId4">
            <a:extLst>
              <a:ext uri="{28A0092B-C50C-407E-A947-70E740481C1C}">
                <a14:useLocalDpi xmlns:a14="http://schemas.microsoft.com/office/drawing/2010/main" val="0"/>
              </a:ext>
            </a:extLst>
          </a:blip>
          <a:stretch>
            <a:fillRect/>
          </a:stretch>
        </p:blipFill>
        <p:spPr>
          <a:xfrm>
            <a:off x="1051314" y="4643933"/>
            <a:ext cx="3366309" cy="2578100"/>
          </a:xfrm>
        </p:spPr>
      </p:pic>
      <p:pic>
        <p:nvPicPr>
          <p:cNvPr id="11" name="Content Placeholder 10"/>
          <p:cNvPicPr>
            <a:picLocks noGrp="1" noChangeAspect="1"/>
          </p:cNvPicPr>
          <p:nvPr>
            <p:ph sz="half" idx="12"/>
          </p:nvPr>
        </p:nvPicPr>
        <p:blipFill>
          <a:blip r:embed="rId5">
            <a:extLst>
              <a:ext uri="{28A0092B-C50C-407E-A947-70E740481C1C}">
                <a14:useLocalDpi xmlns:a14="http://schemas.microsoft.com/office/drawing/2010/main" val="0"/>
              </a:ext>
            </a:extLst>
          </a:blip>
          <a:stretch>
            <a:fillRect/>
          </a:stretch>
        </p:blipFill>
        <p:spPr>
          <a:xfrm>
            <a:off x="5472360" y="4586113"/>
            <a:ext cx="3398404" cy="2578100"/>
          </a:xfrm>
        </p:spPr>
      </p:pic>
      <p:sp>
        <p:nvSpPr>
          <p:cNvPr id="12" name="TextBox 11"/>
          <p:cNvSpPr txBox="1"/>
          <p:nvPr/>
        </p:nvSpPr>
        <p:spPr>
          <a:xfrm>
            <a:off x="1223888" y="932616"/>
            <a:ext cx="3096344" cy="523220"/>
          </a:xfrm>
          <a:prstGeom prst="rect">
            <a:avLst/>
          </a:prstGeom>
          <a:noFill/>
        </p:spPr>
        <p:txBody>
          <a:bodyPr wrap="square" rtlCol="0">
            <a:spAutoFit/>
          </a:bodyPr>
          <a:lstStyle/>
          <a:p>
            <a:pPr algn="ctr"/>
            <a:r>
              <a:rPr lang="en-GB" sz="1400" b="1" dirty="0" smtClean="0">
                <a:solidFill>
                  <a:schemeClr val="tx1"/>
                </a:solidFill>
              </a:rPr>
              <a:t>Period required for </a:t>
            </a:r>
            <a:r>
              <a:rPr lang="en-GB" sz="1400" b="1" dirty="0" err="1" smtClean="0">
                <a:solidFill>
                  <a:schemeClr val="tx1"/>
                </a:solidFill>
              </a:rPr>
              <a:t>8keV</a:t>
            </a:r>
            <a:r>
              <a:rPr lang="en-GB" sz="1400" b="1" dirty="0" smtClean="0">
                <a:solidFill>
                  <a:schemeClr val="tx1"/>
                </a:solidFill>
              </a:rPr>
              <a:t> at minimum gap of </a:t>
            </a:r>
            <a:r>
              <a:rPr lang="en-GB" sz="1400" b="1" dirty="0" err="1" smtClean="0">
                <a:solidFill>
                  <a:schemeClr val="tx1"/>
                </a:solidFill>
              </a:rPr>
              <a:t>3mm</a:t>
            </a:r>
            <a:endParaRPr lang="en-GB" sz="1400" b="1" dirty="0">
              <a:solidFill>
                <a:schemeClr val="tx1"/>
              </a:solidFill>
            </a:endParaRPr>
          </a:p>
        </p:txBody>
      </p:sp>
      <p:sp>
        <p:nvSpPr>
          <p:cNvPr id="13" name="TextBox 12"/>
          <p:cNvSpPr txBox="1"/>
          <p:nvPr/>
        </p:nvSpPr>
        <p:spPr>
          <a:xfrm>
            <a:off x="5400352" y="932035"/>
            <a:ext cx="3816424" cy="307777"/>
          </a:xfrm>
          <a:prstGeom prst="rect">
            <a:avLst/>
          </a:prstGeom>
          <a:noFill/>
        </p:spPr>
        <p:txBody>
          <a:bodyPr wrap="square" rtlCol="0">
            <a:spAutoFit/>
          </a:bodyPr>
          <a:lstStyle/>
          <a:p>
            <a:pPr algn="ctr"/>
            <a:r>
              <a:rPr lang="en-GB" sz="1400" b="1" dirty="0" smtClean="0">
                <a:solidFill>
                  <a:schemeClr val="tx1"/>
                </a:solidFill>
              </a:rPr>
              <a:t>Corresponding  a</a:t>
            </a:r>
            <a:r>
              <a:rPr lang="en-GB" sz="1400" b="1" baseline="-25000" dirty="0" smtClean="0">
                <a:solidFill>
                  <a:schemeClr val="tx1"/>
                </a:solidFill>
              </a:rPr>
              <a:t>w</a:t>
            </a:r>
            <a:r>
              <a:rPr lang="en-GB" sz="1400" b="1" dirty="0" smtClean="0">
                <a:solidFill>
                  <a:schemeClr val="tx1"/>
                </a:solidFill>
              </a:rPr>
              <a:t> at </a:t>
            </a:r>
            <a:r>
              <a:rPr lang="en-GB" sz="1400" b="1" dirty="0" err="1" smtClean="0">
                <a:solidFill>
                  <a:schemeClr val="tx1"/>
                </a:solidFill>
              </a:rPr>
              <a:t>16keV</a:t>
            </a:r>
            <a:endParaRPr lang="en-GB" sz="1400" b="1" dirty="0">
              <a:solidFill>
                <a:schemeClr val="tx1"/>
              </a:solidFill>
            </a:endParaRPr>
          </a:p>
        </p:txBody>
      </p:sp>
      <p:sp>
        <p:nvSpPr>
          <p:cNvPr id="14" name="TextBox 13"/>
          <p:cNvSpPr txBox="1"/>
          <p:nvPr/>
        </p:nvSpPr>
        <p:spPr>
          <a:xfrm>
            <a:off x="5400352" y="4211885"/>
            <a:ext cx="3384376" cy="523220"/>
          </a:xfrm>
          <a:prstGeom prst="rect">
            <a:avLst/>
          </a:prstGeom>
          <a:noFill/>
        </p:spPr>
        <p:txBody>
          <a:bodyPr wrap="square" rtlCol="0">
            <a:spAutoFit/>
          </a:bodyPr>
          <a:lstStyle/>
          <a:p>
            <a:pPr algn="ctr"/>
            <a:r>
              <a:rPr lang="en-GB" sz="1400" b="1" dirty="0" err="1" smtClean="0">
                <a:solidFill>
                  <a:schemeClr val="tx1"/>
                </a:solidFill>
              </a:rPr>
              <a:t>1D</a:t>
            </a:r>
            <a:r>
              <a:rPr lang="en-GB" sz="1400" b="1" dirty="0" smtClean="0">
                <a:solidFill>
                  <a:schemeClr val="tx1"/>
                </a:solidFill>
              </a:rPr>
              <a:t> saturation power for peak current </a:t>
            </a:r>
            <a:r>
              <a:rPr lang="en-GB" sz="1400" b="1" dirty="0" err="1" smtClean="0">
                <a:solidFill>
                  <a:schemeClr val="tx1"/>
                </a:solidFill>
              </a:rPr>
              <a:t>4kA</a:t>
            </a:r>
            <a:r>
              <a:rPr lang="en-GB" sz="1400" b="1" dirty="0" smtClean="0">
                <a:solidFill>
                  <a:schemeClr val="tx1"/>
                </a:solidFill>
              </a:rPr>
              <a:t>, beam radius </a:t>
            </a:r>
            <a:r>
              <a:rPr lang="en-GB" sz="1400" b="1" dirty="0" err="1" smtClean="0">
                <a:solidFill>
                  <a:schemeClr val="tx1"/>
                </a:solidFill>
              </a:rPr>
              <a:t>25um</a:t>
            </a:r>
            <a:endParaRPr lang="en-GB" sz="1400" b="1" dirty="0">
              <a:solidFill>
                <a:schemeClr val="tx1"/>
              </a:solidFill>
            </a:endParaRPr>
          </a:p>
        </p:txBody>
      </p:sp>
      <p:sp>
        <p:nvSpPr>
          <p:cNvPr id="15" name="TextBox 14"/>
          <p:cNvSpPr txBox="1"/>
          <p:nvPr/>
        </p:nvSpPr>
        <p:spPr>
          <a:xfrm>
            <a:off x="935856" y="4192721"/>
            <a:ext cx="3528392" cy="523220"/>
          </a:xfrm>
          <a:prstGeom prst="rect">
            <a:avLst/>
          </a:prstGeom>
          <a:noFill/>
        </p:spPr>
        <p:txBody>
          <a:bodyPr wrap="square" rtlCol="0">
            <a:spAutoFit/>
          </a:bodyPr>
          <a:lstStyle/>
          <a:p>
            <a:pPr algn="ctr"/>
            <a:r>
              <a:rPr lang="en-GB" sz="1400" b="1" dirty="0" err="1" smtClean="0">
                <a:solidFill>
                  <a:schemeClr val="tx1"/>
                </a:solidFill>
              </a:rPr>
              <a:t>1D</a:t>
            </a:r>
            <a:r>
              <a:rPr lang="en-GB" sz="1400" b="1" dirty="0" smtClean="0">
                <a:solidFill>
                  <a:schemeClr val="tx1"/>
                </a:solidFill>
              </a:rPr>
              <a:t> saturation length  for peak current </a:t>
            </a:r>
            <a:r>
              <a:rPr lang="en-GB" sz="1400" b="1" dirty="0" err="1" smtClean="0">
                <a:solidFill>
                  <a:schemeClr val="tx1"/>
                </a:solidFill>
              </a:rPr>
              <a:t>4kA</a:t>
            </a:r>
            <a:r>
              <a:rPr lang="en-GB" sz="1400" b="1" dirty="0" smtClean="0">
                <a:solidFill>
                  <a:schemeClr val="tx1"/>
                </a:solidFill>
              </a:rPr>
              <a:t>, beam radius </a:t>
            </a:r>
            <a:r>
              <a:rPr lang="en-GB" sz="1400" b="1" dirty="0" err="1" smtClean="0">
                <a:solidFill>
                  <a:schemeClr val="tx1"/>
                </a:solidFill>
              </a:rPr>
              <a:t>25um</a:t>
            </a:r>
            <a:endParaRPr lang="en-GB" sz="1400" b="1" dirty="0">
              <a:solidFill>
                <a:schemeClr val="tx1"/>
              </a:solidFill>
            </a:endParaRPr>
          </a:p>
        </p:txBody>
      </p:sp>
      <p:sp>
        <p:nvSpPr>
          <p:cNvPr id="16" name="Rectangle 15"/>
          <p:cNvSpPr/>
          <p:nvPr/>
        </p:nvSpPr>
        <p:spPr bwMode="auto">
          <a:xfrm>
            <a:off x="935856" y="827509"/>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7" name="Rectangle 16"/>
          <p:cNvSpPr/>
          <p:nvPr/>
        </p:nvSpPr>
        <p:spPr bwMode="auto">
          <a:xfrm>
            <a:off x="5400352" y="827509"/>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8" name="Rectangle 17"/>
          <p:cNvSpPr/>
          <p:nvPr/>
        </p:nvSpPr>
        <p:spPr bwMode="auto">
          <a:xfrm>
            <a:off x="5400352" y="4159622"/>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9" name="Rectangle 18"/>
          <p:cNvSpPr/>
          <p:nvPr/>
        </p:nvSpPr>
        <p:spPr bwMode="auto">
          <a:xfrm>
            <a:off x="935856" y="4159622"/>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0" name="Right Arrow 19"/>
          <p:cNvSpPr/>
          <p:nvPr/>
        </p:nvSpPr>
        <p:spPr bwMode="auto">
          <a:xfrm>
            <a:off x="4680272" y="2051645"/>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1" name="Right Arrow 20"/>
          <p:cNvSpPr/>
          <p:nvPr/>
        </p:nvSpPr>
        <p:spPr bwMode="auto">
          <a:xfrm rot="5564266">
            <a:off x="8136656" y="3732123"/>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2" name="Right Arrow 21"/>
          <p:cNvSpPr/>
          <p:nvPr/>
        </p:nvSpPr>
        <p:spPr bwMode="auto">
          <a:xfrm rot="10614965">
            <a:off x="4621406" y="4556794"/>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25"/>
          <p:cNvPicPr>
            <a:picLocks noGrp="1" noChangeAspect="1"/>
          </p:cNvPicPr>
          <p:nvPr>
            <p:ph sz="half" idx="12"/>
          </p:nvPr>
        </p:nvPicPr>
        <p:blipFill>
          <a:blip r:embed="rId2">
            <a:extLst>
              <a:ext uri="{28A0092B-C50C-407E-A947-70E740481C1C}">
                <a14:useLocalDpi xmlns:a14="http://schemas.microsoft.com/office/drawing/2010/main" val="0"/>
              </a:ext>
            </a:extLst>
          </a:blip>
          <a:stretch>
            <a:fillRect/>
          </a:stretch>
        </p:blipFill>
        <p:spPr>
          <a:xfrm>
            <a:off x="5616376" y="4586113"/>
            <a:ext cx="3182735" cy="2578100"/>
          </a:xfrm>
        </p:spPr>
      </p:pic>
      <p:pic>
        <p:nvPicPr>
          <p:cNvPr id="24" name="Content Placeholder 2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72360" y="1187549"/>
            <a:ext cx="3351105" cy="2579688"/>
          </a:xfrm>
        </p:spPr>
      </p:pic>
      <p:pic>
        <p:nvPicPr>
          <p:cNvPr id="25" name="Content Placeholder 24"/>
          <p:cNvPicPr>
            <a:picLocks noGrp="1" noChangeAspect="1"/>
          </p:cNvPicPr>
          <p:nvPr>
            <p:ph sz="half" idx="11"/>
          </p:nvPr>
        </p:nvPicPr>
        <p:blipFill>
          <a:blip r:embed="rId4">
            <a:extLst>
              <a:ext uri="{28A0092B-C50C-407E-A947-70E740481C1C}">
                <a14:useLocalDpi xmlns:a14="http://schemas.microsoft.com/office/drawing/2010/main" val="0"/>
              </a:ext>
            </a:extLst>
          </a:blip>
          <a:stretch>
            <a:fillRect/>
          </a:stretch>
        </p:blipFill>
        <p:spPr>
          <a:xfrm>
            <a:off x="1101955" y="4514105"/>
            <a:ext cx="3265028" cy="2578100"/>
          </a:xfrm>
        </p:spPr>
      </p:pic>
      <p:pic>
        <p:nvPicPr>
          <p:cNvPr id="23" name="Content Placeholder 22"/>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160776" y="1272157"/>
            <a:ext cx="3147386" cy="2579688"/>
          </a:xfrm>
        </p:spPr>
      </p:pic>
      <p:sp>
        <p:nvSpPr>
          <p:cNvPr id="2" name="Title 1"/>
          <p:cNvSpPr>
            <a:spLocks noGrp="1"/>
          </p:cNvSpPr>
          <p:nvPr>
            <p:ph type="title"/>
          </p:nvPr>
        </p:nvSpPr>
        <p:spPr>
          <a:xfrm>
            <a:off x="575816" y="179437"/>
            <a:ext cx="9072563" cy="432048"/>
          </a:xfrm>
        </p:spPr>
        <p:txBody>
          <a:bodyPr/>
          <a:lstStyle/>
          <a:p>
            <a:pPr algn="ctr"/>
            <a:r>
              <a:rPr lang="de-DE" dirty="0" smtClean="0"/>
              <a:t>Undulator Comparison – 4mm gap</a:t>
            </a:r>
            <a:endParaRPr lang="de-DE" dirty="0"/>
          </a:p>
        </p:txBody>
      </p:sp>
      <p:sp>
        <p:nvSpPr>
          <p:cNvPr id="5" name="Slide Number Placeholder 4"/>
          <p:cNvSpPr>
            <a:spLocks noGrp="1"/>
          </p:cNvSpPr>
          <p:nvPr>
            <p:ph type="sldNum" sz="quarter" idx="10"/>
          </p:nvPr>
        </p:nvSpPr>
        <p:spPr>
          <a:xfrm>
            <a:off x="9728976" y="6845391"/>
            <a:ext cx="212725" cy="230188"/>
          </a:xfrm>
        </p:spPr>
        <p:txBody>
          <a:bodyPr/>
          <a:lstStyle/>
          <a:p>
            <a:fld id="{1B83238F-673A-4F65-A6BD-DED2895A3C8A}" type="slidenum">
              <a:rPr lang="it-IT" altLang="it-IT" smtClean="0"/>
              <a:pPr/>
              <a:t>29</a:t>
            </a:fld>
            <a:endParaRPr lang="it-IT" altLang="it-IT" dirty="0"/>
          </a:p>
        </p:txBody>
      </p:sp>
      <p:sp>
        <p:nvSpPr>
          <p:cNvPr id="12" name="TextBox 11"/>
          <p:cNvSpPr txBox="1"/>
          <p:nvPr/>
        </p:nvSpPr>
        <p:spPr>
          <a:xfrm>
            <a:off x="1223888" y="932616"/>
            <a:ext cx="3096344" cy="523220"/>
          </a:xfrm>
          <a:prstGeom prst="rect">
            <a:avLst/>
          </a:prstGeom>
          <a:noFill/>
        </p:spPr>
        <p:txBody>
          <a:bodyPr wrap="square" rtlCol="0">
            <a:spAutoFit/>
          </a:bodyPr>
          <a:lstStyle/>
          <a:p>
            <a:pPr algn="ctr"/>
            <a:r>
              <a:rPr lang="en-GB" sz="1400" b="1" dirty="0" smtClean="0">
                <a:solidFill>
                  <a:schemeClr val="tx1"/>
                </a:solidFill>
              </a:rPr>
              <a:t>Period required for </a:t>
            </a:r>
            <a:r>
              <a:rPr lang="en-GB" sz="1400" b="1" dirty="0" err="1" smtClean="0">
                <a:solidFill>
                  <a:schemeClr val="tx1"/>
                </a:solidFill>
              </a:rPr>
              <a:t>8keV</a:t>
            </a:r>
            <a:r>
              <a:rPr lang="en-GB" sz="1400" b="1" dirty="0" smtClean="0">
                <a:solidFill>
                  <a:schemeClr val="tx1"/>
                </a:solidFill>
              </a:rPr>
              <a:t> at minimum gap of </a:t>
            </a:r>
            <a:r>
              <a:rPr lang="en-GB" sz="1400" b="1" dirty="0" err="1">
                <a:solidFill>
                  <a:schemeClr val="tx1"/>
                </a:solidFill>
              </a:rPr>
              <a:t>4</a:t>
            </a:r>
            <a:r>
              <a:rPr lang="en-GB" sz="1400" b="1" dirty="0" err="1" smtClean="0">
                <a:solidFill>
                  <a:schemeClr val="tx1"/>
                </a:solidFill>
              </a:rPr>
              <a:t>mm</a:t>
            </a:r>
            <a:endParaRPr lang="en-GB" sz="1400" b="1" dirty="0">
              <a:solidFill>
                <a:schemeClr val="tx1"/>
              </a:solidFill>
            </a:endParaRPr>
          </a:p>
        </p:txBody>
      </p:sp>
      <p:sp>
        <p:nvSpPr>
          <p:cNvPr id="13" name="TextBox 12"/>
          <p:cNvSpPr txBox="1"/>
          <p:nvPr/>
        </p:nvSpPr>
        <p:spPr>
          <a:xfrm>
            <a:off x="5400352" y="932035"/>
            <a:ext cx="3816424" cy="307777"/>
          </a:xfrm>
          <a:prstGeom prst="rect">
            <a:avLst/>
          </a:prstGeom>
          <a:noFill/>
        </p:spPr>
        <p:txBody>
          <a:bodyPr wrap="square" rtlCol="0">
            <a:spAutoFit/>
          </a:bodyPr>
          <a:lstStyle/>
          <a:p>
            <a:pPr algn="ctr"/>
            <a:r>
              <a:rPr lang="en-GB" sz="1400" b="1" dirty="0" smtClean="0">
                <a:solidFill>
                  <a:schemeClr val="tx1"/>
                </a:solidFill>
              </a:rPr>
              <a:t>Corresponding  a</a:t>
            </a:r>
            <a:r>
              <a:rPr lang="en-GB" sz="1400" b="1" baseline="-25000" dirty="0" smtClean="0">
                <a:solidFill>
                  <a:schemeClr val="tx1"/>
                </a:solidFill>
              </a:rPr>
              <a:t>w</a:t>
            </a:r>
            <a:r>
              <a:rPr lang="en-GB" sz="1400" b="1" dirty="0" smtClean="0">
                <a:solidFill>
                  <a:schemeClr val="tx1"/>
                </a:solidFill>
              </a:rPr>
              <a:t> at </a:t>
            </a:r>
            <a:r>
              <a:rPr lang="en-GB" sz="1400" b="1" dirty="0" err="1" smtClean="0">
                <a:solidFill>
                  <a:schemeClr val="tx1"/>
                </a:solidFill>
              </a:rPr>
              <a:t>16keV</a:t>
            </a:r>
            <a:endParaRPr lang="en-GB" sz="1400" b="1" dirty="0">
              <a:solidFill>
                <a:schemeClr val="tx1"/>
              </a:solidFill>
            </a:endParaRPr>
          </a:p>
        </p:txBody>
      </p:sp>
      <p:sp>
        <p:nvSpPr>
          <p:cNvPr id="14" name="TextBox 13"/>
          <p:cNvSpPr txBox="1"/>
          <p:nvPr/>
        </p:nvSpPr>
        <p:spPr>
          <a:xfrm>
            <a:off x="5400352" y="4211885"/>
            <a:ext cx="3384376" cy="523220"/>
          </a:xfrm>
          <a:prstGeom prst="rect">
            <a:avLst/>
          </a:prstGeom>
          <a:noFill/>
        </p:spPr>
        <p:txBody>
          <a:bodyPr wrap="square" rtlCol="0">
            <a:spAutoFit/>
          </a:bodyPr>
          <a:lstStyle/>
          <a:p>
            <a:pPr algn="ctr"/>
            <a:r>
              <a:rPr lang="en-GB" sz="1400" b="1" dirty="0" err="1" smtClean="0">
                <a:solidFill>
                  <a:schemeClr val="tx1"/>
                </a:solidFill>
              </a:rPr>
              <a:t>1D</a:t>
            </a:r>
            <a:r>
              <a:rPr lang="en-GB" sz="1400" b="1" dirty="0" smtClean="0">
                <a:solidFill>
                  <a:schemeClr val="tx1"/>
                </a:solidFill>
              </a:rPr>
              <a:t> saturation power for peak current </a:t>
            </a:r>
            <a:r>
              <a:rPr lang="en-GB" sz="1400" b="1" dirty="0" err="1" smtClean="0">
                <a:solidFill>
                  <a:schemeClr val="tx1"/>
                </a:solidFill>
              </a:rPr>
              <a:t>4kA</a:t>
            </a:r>
            <a:r>
              <a:rPr lang="en-GB" sz="1400" b="1" dirty="0" smtClean="0">
                <a:solidFill>
                  <a:schemeClr val="tx1"/>
                </a:solidFill>
              </a:rPr>
              <a:t>, beam radius </a:t>
            </a:r>
            <a:r>
              <a:rPr lang="en-GB" sz="1400" b="1" dirty="0" err="1" smtClean="0">
                <a:solidFill>
                  <a:schemeClr val="tx1"/>
                </a:solidFill>
              </a:rPr>
              <a:t>25um</a:t>
            </a:r>
            <a:endParaRPr lang="en-GB" sz="1400" b="1" dirty="0">
              <a:solidFill>
                <a:schemeClr val="tx1"/>
              </a:solidFill>
            </a:endParaRPr>
          </a:p>
        </p:txBody>
      </p:sp>
      <p:sp>
        <p:nvSpPr>
          <p:cNvPr id="15" name="TextBox 14"/>
          <p:cNvSpPr txBox="1"/>
          <p:nvPr/>
        </p:nvSpPr>
        <p:spPr>
          <a:xfrm>
            <a:off x="935856" y="4192721"/>
            <a:ext cx="3528392" cy="523220"/>
          </a:xfrm>
          <a:prstGeom prst="rect">
            <a:avLst/>
          </a:prstGeom>
          <a:noFill/>
        </p:spPr>
        <p:txBody>
          <a:bodyPr wrap="square" rtlCol="0">
            <a:spAutoFit/>
          </a:bodyPr>
          <a:lstStyle/>
          <a:p>
            <a:pPr algn="ctr"/>
            <a:r>
              <a:rPr lang="en-GB" sz="1400" b="1" dirty="0" err="1" smtClean="0">
                <a:solidFill>
                  <a:schemeClr val="tx1"/>
                </a:solidFill>
              </a:rPr>
              <a:t>1D</a:t>
            </a:r>
            <a:r>
              <a:rPr lang="en-GB" sz="1400" b="1" dirty="0" smtClean="0">
                <a:solidFill>
                  <a:schemeClr val="tx1"/>
                </a:solidFill>
              </a:rPr>
              <a:t> saturation length  for peak current </a:t>
            </a:r>
            <a:r>
              <a:rPr lang="en-GB" sz="1400" b="1" dirty="0" err="1" smtClean="0">
                <a:solidFill>
                  <a:schemeClr val="tx1"/>
                </a:solidFill>
              </a:rPr>
              <a:t>4kA</a:t>
            </a:r>
            <a:r>
              <a:rPr lang="en-GB" sz="1400" b="1" dirty="0" smtClean="0">
                <a:solidFill>
                  <a:schemeClr val="tx1"/>
                </a:solidFill>
              </a:rPr>
              <a:t>, beam radius </a:t>
            </a:r>
            <a:r>
              <a:rPr lang="en-GB" sz="1400" b="1" dirty="0" err="1" smtClean="0">
                <a:solidFill>
                  <a:schemeClr val="tx1"/>
                </a:solidFill>
              </a:rPr>
              <a:t>25um</a:t>
            </a:r>
            <a:endParaRPr lang="en-GB" sz="1400" b="1" dirty="0">
              <a:solidFill>
                <a:schemeClr val="tx1"/>
              </a:solidFill>
            </a:endParaRPr>
          </a:p>
        </p:txBody>
      </p:sp>
      <p:sp>
        <p:nvSpPr>
          <p:cNvPr id="16" name="Rectangle 15"/>
          <p:cNvSpPr/>
          <p:nvPr/>
        </p:nvSpPr>
        <p:spPr bwMode="auto">
          <a:xfrm>
            <a:off x="935856" y="827509"/>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7" name="Rectangle 16"/>
          <p:cNvSpPr/>
          <p:nvPr/>
        </p:nvSpPr>
        <p:spPr bwMode="auto">
          <a:xfrm>
            <a:off x="5400352" y="827509"/>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8" name="Rectangle 17"/>
          <p:cNvSpPr/>
          <p:nvPr/>
        </p:nvSpPr>
        <p:spPr bwMode="auto">
          <a:xfrm>
            <a:off x="5400352" y="4159622"/>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19" name="Rectangle 18"/>
          <p:cNvSpPr/>
          <p:nvPr/>
        </p:nvSpPr>
        <p:spPr bwMode="auto">
          <a:xfrm>
            <a:off x="935856" y="4159622"/>
            <a:ext cx="3528392" cy="3076599"/>
          </a:xfrm>
          <a:prstGeom prst="rect">
            <a:avLst/>
          </a:prstGeom>
          <a:noFill/>
          <a:ln w="38100" cap="flat" cmpd="sng" algn="ctr">
            <a:solidFill>
              <a:srgbClr val="96969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0" name="Right Arrow 19"/>
          <p:cNvSpPr/>
          <p:nvPr/>
        </p:nvSpPr>
        <p:spPr bwMode="auto">
          <a:xfrm>
            <a:off x="4680272" y="2051645"/>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1" name="Right Arrow 20"/>
          <p:cNvSpPr/>
          <p:nvPr/>
        </p:nvSpPr>
        <p:spPr bwMode="auto">
          <a:xfrm rot="5564266">
            <a:off x="8136656" y="3732123"/>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2" name="Right Arrow 21"/>
          <p:cNvSpPr/>
          <p:nvPr/>
        </p:nvSpPr>
        <p:spPr bwMode="auto">
          <a:xfrm rot="10614965">
            <a:off x="4621406" y="4556794"/>
            <a:ext cx="576064" cy="504056"/>
          </a:xfrm>
          <a:prstGeom prst="right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GB"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44235874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smtClean="0">
                <a:solidFill>
                  <a:srgbClr val="C00000"/>
                </a:solidFill>
              </a:rPr>
              <a:t>Ming </a:t>
            </a:r>
            <a:r>
              <a:rPr lang="en-GB" sz="3600" b="1" dirty="0" err="1" smtClean="0">
                <a:solidFill>
                  <a:srgbClr val="C00000"/>
                </a:solidFill>
              </a:rPr>
              <a:t>Xie</a:t>
            </a:r>
            <a:r>
              <a:rPr lang="en-GB" sz="3600" b="1" dirty="0" smtClean="0">
                <a:solidFill>
                  <a:srgbClr val="C00000"/>
                </a:solidFill>
              </a:rPr>
              <a:t> Parameterisation</a:t>
            </a:r>
            <a:endParaRPr lang="en-GB" sz="3600" b="1" dirty="0">
              <a:solidFill>
                <a:srgbClr val="C00000"/>
              </a:solidFill>
            </a:endParaRPr>
          </a:p>
        </p:txBody>
      </p:sp>
    </p:spTree>
    <p:extLst>
      <p:ext uri="{BB962C8B-B14F-4D97-AF65-F5344CB8AC3E}">
        <p14:creationId xmlns:p14="http://schemas.microsoft.com/office/powerpoint/2010/main" val="24149424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043" y="1015482"/>
            <a:ext cx="8694539" cy="1036163"/>
          </a:xfrm>
        </p:spPr>
        <p:txBody>
          <a:bodyPr>
            <a:normAutofit/>
          </a:bodyPr>
          <a:lstStyle/>
          <a:p>
            <a:r>
              <a:rPr lang="en-GB" sz="2800" b="1" dirty="0"/>
              <a:t>Parameters</a:t>
            </a:r>
          </a:p>
        </p:txBody>
      </p:sp>
      <p:sp>
        <p:nvSpPr>
          <p:cNvPr id="3" name="Content Placeholder 2"/>
          <p:cNvSpPr>
            <a:spLocks noGrp="1"/>
          </p:cNvSpPr>
          <p:nvPr>
            <p:ph idx="1"/>
          </p:nvPr>
        </p:nvSpPr>
        <p:spPr>
          <a:xfrm>
            <a:off x="693043" y="1979808"/>
            <a:ext cx="8694539" cy="5112397"/>
          </a:xfrm>
        </p:spPr>
        <p:txBody>
          <a:bodyPr>
            <a:normAutofit/>
          </a:bodyPr>
          <a:lstStyle/>
          <a:p>
            <a:r>
              <a:rPr lang="en-GB" sz="2200" dirty="0"/>
              <a:t>Undulator type – </a:t>
            </a:r>
            <a:r>
              <a:rPr lang="en-GB" sz="2200" dirty="0" err="1"/>
              <a:t>CPMU</a:t>
            </a:r>
            <a:r>
              <a:rPr lang="en-GB" sz="2200" dirty="0"/>
              <a:t>, with field equation </a:t>
            </a:r>
            <a:br>
              <a:rPr lang="en-GB" sz="2200" dirty="0"/>
            </a:br>
            <a:r>
              <a:rPr lang="en-GB" sz="2200" dirty="0"/>
              <a:t>B = 3.896*</a:t>
            </a:r>
            <a:r>
              <a:rPr lang="en-GB" sz="2200" dirty="0" err="1"/>
              <a:t>EXP</a:t>
            </a:r>
            <a:r>
              <a:rPr lang="en-GB" sz="2200" dirty="0"/>
              <a:t>((-4.022*C)+(0.529*</a:t>
            </a:r>
            <a:r>
              <a:rPr lang="en-GB" sz="2200" dirty="0" err="1"/>
              <a:t>C^2</a:t>
            </a:r>
            <a:r>
              <a:rPr lang="en-GB" sz="2200" dirty="0"/>
              <a:t>)), where C is gap/period.</a:t>
            </a:r>
          </a:p>
          <a:p>
            <a:r>
              <a:rPr lang="en-GB" sz="2200" dirty="0"/>
              <a:t>Period 16.5mm</a:t>
            </a:r>
          </a:p>
          <a:p>
            <a:r>
              <a:rPr lang="en-GB" sz="2200" dirty="0"/>
              <a:t>Minimum gap 4mm</a:t>
            </a:r>
          </a:p>
          <a:p>
            <a:r>
              <a:rPr lang="en-GB" sz="2200" dirty="0"/>
              <a:t>E = 7GeV</a:t>
            </a:r>
          </a:p>
          <a:p>
            <a:r>
              <a:rPr lang="en-GB" sz="2200" dirty="0" err="1"/>
              <a:t>Undulator</a:t>
            </a:r>
            <a:r>
              <a:rPr lang="en-GB" sz="2200" dirty="0"/>
              <a:t> tunes from 8keV at minimum gap to 16keV at 6.9mm</a:t>
            </a:r>
          </a:p>
          <a:p>
            <a:r>
              <a:rPr lang="en-GB" sz="2200" u="sng" dirty="0"/>
              <a:t>Plots shown are for output at </a:t>
            </a:r>
            <a:r>
              <a:rPr lang="en-GB" sz="2200" b="1" u="sng" dirty="0" err="1"/>
              <a:t>16keV</a:t>
            </a:r>
            <a:endParaRPr lang="en-GB" sz="2200" b="1" u="sng" dirty="0"/>
          </a:p>
          <a:p>
            <a:r>
              <a:rPr lang="en-GB" sz="2200" dirty="0"/>
              <a:t>Calculations are based on the Ming </a:t>
            </a:r>
            <a:r>
              <a:rPr lang="en-GB" sz="2200" dirty="0" err="1"/>
              <a:t>Xie</a:t>
            </a:r>
            <a:r>
              <a:rPr lang="en-GB" sz="2200" dirty="0"/>
              <a:t> parameterisation, calibrated against Genesis simulations at </a:t>
            </a:r>
            <a:r>
              <a:rPr lang="en-GB" sz="2200" dirty="0" err="1"/>
              <a:t>25keV</a:t>
            </a:r>
            <a:r>
              <a:rPr lang="en-GB" sz="2200" dirty="0"/>
              <a:t> by scaling the beta function to achieve the same saturation power and saturation length. </a:t>
            </a:r>
          </a:p>
        </p:txBody>
      </p:sp>
    </p:spTree>
    <p:extLst>
      <p:ext uri="{BB962C8B-B14F-4D97-AF65-F5344CB8AC3E}">
        <p14:creationId xmlns:p14="http://schemas.microsoft.com/office/powerpoint/2010/main" val="944994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043" y="806481"/>
            <a:ext cx="8694539" cy="1461188"/>
          </a:xfrm>
        </p:spPr>
        <p:txBody>
          <a:bodyPr>
            <a:normAutofit/>
          </a:bodyPr>
          <a:lstStyle/>
          <a:p>
            <a:r>
              <a:rPr lang="en-GB" sz="3600" b="1" dirty="0" err="1"/>
              <a:t>P</a:t>
            </a:r>
            <a:r>
              <a:rPr lang="en-GB" sz="3600" b="1" baseline="-25000" dirty="0" err="1"/>
              <a:t>sat</a:t>
            </a:r>
            <a:r>
              <a:rPr lang="en-GB" sz="3600" b="1" dirty="0"/>
              <a:t>, </a:t>
            </a:r>
            <a:r>
              <a:rPr lang="en-GB" sz="3600" b="1" dirty="0" err="1"/>
              <a:t>L</a:t>
            </a:r>
            <a:r>
              <a:rPr lang="en-GB" sz="3600" b="1" baseline="-25000" dirty="0" err="1"/>
              <a:t>sat</a:t>
            </a:r>
            <a:r>
              <a:rPr lang="en-GB" sz="3600" b="1" baseline="-25000" dirty="0"/>
              <a:t>  </a:t>
            </a:r>
            <a:r>
              <a:rPr lang="en-GB" sz="2800" b="1" dirty="0"/>
              <a:t>(Slice Energy spread 0.03%)</a:t>
            </a:r>
            <a:endParaRPr lang="en-GB" sz="3600" b="1" baseline="-25000" dirty="0"/>
          </a:p>
        </p:txBody>
      </p:sp>
      <p:pic>
        <p:nvPicPr>
          <p:cNvPr id="4" name="Picture 3"/>
          <p:cNvPicPr>
            <a:picLocks noChangeAspect="1"/>
          </p:cNvPicPr>
          <p:nvPr/>
        </p:nvPicPr>
        <p:blipFill>
          <a:blip r:embed="rId2"/>
          <a:stretch>
            <a:fillRect/>
          </a:stretch>
        </p:blipFill>
        <p:spPr>
          <a:xfrm>
            <a:off x="1" y="2007665"/>
            <a:ext cx="5371532" cy="4035042"/>
          </a:xfrm>
          <a:prstGeom prst="rect">
            <a:avLst/>
          </a:prstGeom>
        </p:spPr>
      </p:pic>
      <p:pic>
        <p:nvPicPr>
          <p:cNvPr id="5" name="Picture 4"/>
          <p:cNvPicPr>
            <a:picLocks noChangeAspect="1"/>
          </p:cNvPicPr>
          <p:nvPr/>
        </p:nvPicPr>
        <p:blipFill>
          <a:blip r:embed="rId3"/>
          <a:stretch>
            <a:fillRect/>
          </a:stretch>
        </p:blipFill>
        <p:spPr>
          <a:xfrm>
            <a:off x="4889431" y="2007666"/>
            <a:ext cx="5254460" cy="3947098"/>
          </a:xfrm>
          <a:prstGeom prst="rect">
            <a:avLst/>
          </a:prstGeom>
        </p:spPr>
      </p:pic>
    </p:spTree>
    <p:extLst>
      <p:ext uri="{BB962C8B-B14F-4D97-AF65-F5344CB8AC3E}">
        <p14:creationId xmlns:p14="http://schemas.microsoft.com/office/powerpoint/2010/main" val="34728527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101495"/>
            <a:ext cx="5198204" cy="3904840"/>
          </a:xfrm>
          <a:prstGeom prst="rect">
            <a:avLst/>
          </a:prstGeom>
        </p:spPr>
      </p:pic>
      <p:pic>
        <p:nvPicPr>
          <p:cNvPr id="6" name="Picture 5"/>
          <p:cNvPicPr>
            <a:picLocks noChangeAspect="1"/>
          </p:cNvPicPr>
          <p:nvPr/>
        </p:nvPicPr>
        <p:blipFill>
          <a:blip r:embed="rId3"/>
          <a:stretch>
            <a:fillRect/>
          </a:stretch>
        </p:blipFill>
        <p:spPr>
          <a:xfrm>
            <a:off x="4880756" y="2101494"/>
            <a:ext cx="5199869" cy="3906091"/>
          </a:xfrm>
          <a:prstGeom prst="rect">
            <a:avLst/>
          </a:prstGeom>
        </p:spPr>
      </p:pic>
      <p:sp>
        <p:nvSpPr>
          <p:cNvPr id="5" name="Title 1"/>
          <p:cNvSpPr txBox="1">
            <a:spLocks/>
          </p:cNvSpPr>
          <p:nvPr/>
        </p:nvSpPr>
        <p:spPr>
          <a:xfrm>
            <a:off x="861053" y="570478"/>
            <a:ext cx="8694539" cy="966408"/>
          </a:xfrm>
          <a:prstGeom prst="rect">
            <a:avLst/>
          </a:prstGeom>
        </p:spPr>
        <p:txBody>
          <a:bodyPr vert="horz" lIns="100794" tIns="50397" rIns="100794" bIns="50397"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err="1"/>
              <a:t>P</a:t>
            </a:r>
            <a:r>
              <a:rPr lang="en-GB" sz="3600" b="1" baseline="-25000" dirty="0" err="1"/>
              <a:t>sat</a:t>
            </a:r>
            <a:r>
              <a:rPr lang="en-GB" sz="3600" b="1" dirty="0"/>
              <a:t>, </a:t>
            </a:r>
            <a:r>
              <a:rPr lang="en-GB" sz="3600" b="1" dirty="0" err="1"/>
              <a:t>L</a:t>
            </a:r>
            <a:r>
              <a:rPr lang="en-GB" sz="3600" b="1" baseline="-25000" dirty="0" err="1"/>
              <a:t>sat</a:t>
            </a:r>
            <a:r>
              <a:rPr lang="en-GB" sz="3600" b="1" baseline="-25000" dirty="0"/>
              <a:t>  </a:t>
            </a:r>
            <a:r>
              <a:rPr lang="en-GB" sz="2800" b="1" dirty="0"/>
              <a:t>(Slice Energy spread 0.06%)</a:t>
            </a:r>
            <a:endParaRPr lang="en-GB" sz="3600" b="1" baseline="-25000" dirty="0"/>
          </a:p>
        </p:txBody>
      </p:sp>
    </p:spTree>
    <p:extLst>
      <p:ext uri="{BB962C8B-B14F-4D97-AF65-F5344CB8AC3E}">
        <p14:creationId xmlns:p14="http://schemas.microsoft.com/office/powerpoint/2010/main" val="387186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043" y="662465"/>
            <a:ext cx="8694539" cy="1461188"/>
          </a:xfrm>
        </p:spPr>
        <p:txBody>
          <a:bodyPr>
            <a:noAutofit/>
          </a:bodyPr>
          <a:lstStyle/>
          <a:p>
            <a:r>
              <a:rPr lang="en-GB" sz="3600" b="1" dirty="0"/>
              <a:t>Peak current 4kA</a:t>
            </a:r>
            <a:br>
              <a:rPr lang="en-GB" sz="3600" b="1" dirty="0"/>
            </a:br>
            <a:r>
              <a:rPr lang="en-GB" sz="2800" b="1" dirty="0"/>
              <a:t>emittance vs energy spread scan</a:t>
            </a:r>
          </a:p>
        </p:txBody>
      </p:sp>
      <p:pic>
        <p:nvPicPr>
          <p:cNvPr id="4" name="Picture 3"/>
          <p:cNvPicPr>
            <a:picLocks noChangeAspect="1"/>
          </p:cNvPicPr>
          <p:nvPr/>
        </p:nvPicPr>
        <p:blipFill>
          <a:blip r:embed="rId2"/>
          <a:stretch>
            <a:fillRect/>
          </a:stretch>
        </p:blipFill>
        <p:spPr>
          <a:xfrm>
            <a:off x="122734" y="2072696"/>
            <a:ext cx="5198204" cy="3904840"/>
          </a:xfrm>
          <a:prstGeom prst="rect">
            <a:avLst/>
          </a:prstGeom>
        </p:spPr>
      </p:pic>
      <p:pic>
        <p:nvPicPr>
          <p:cNvPr id="5" name="Picture 4"/>
          <p:cNvPicPr>
            <a:picLocks noChangeAspect="1"/>
          </p:cNvPicPr>
          <p:nvPr/>
        </p:nvPicPr>
        <p:blipFill>
          <a:blip r:embed="rId3"/>
          <a:stretch>
            <a:fillRect/>
          </a:stretch>
        </p:blipFill>
        <p:spPr>
          <a:xfrm>
            <a:off x="4759821" y="2072696"/>
            <a:ext cx="5198204" cy="3904840"/>
          </a:xfrm>
          <a:prstGeom prst="rect">
            <a:avLst/>
          </a:prstGeom>
        </p:spPr>
      </p:pic>
    </p:spTree>
    <p:extLst>
      <p:ext uri="{BB962C8B-B14F-4D97-AF65-F5344CB8AC3E}">
        <p14:creationId xmlns:p14="http://schemas.microsoft.com/office/powerpoint/2010/main" val="2485685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smtClean="0">
                <a:solidFill>
                  <a:srgbClr val="C00000"/>
                </a:solidFill>
              </a:rPr>
              <a:t>Genesis Simulations of </a:t>
            </a:r>
            <a:r>
              <a:rPr lang="en-GB" sz="3600" b="1" dirty="0" err="1" smtClean="0">
                <a:solidFill>
                  <a:srgbClr val="C00000"/>
                </a:solidFill>
              </a:rPr>
              <a:t>LiTrack</a:t>
            </a:r>
            <a:r>
              <a:rPr lang="en-GB" sz="3600" b="1" dirty="0" smtClean="0">
                <a:solidFill>
                  <a:srgbClr val="C00000"/>
                </a:solidFill>
              </a:rPr>
              <a:t> Bunches</a:t>
            </a:r>
            <a:endParaRPr lang="en-GB" sz="3600" b="1" dirty="0">
              <a:solidFill>
                <a:srgbClr val="C00000"/>
              </a:solidFill>
            </a:endParaRPr>
          </a:p>
        </p:txBody>
      </p:sp>
    </p:spTree>
    <p:extLst>
      <p:ext uri="{BB962C8B-B14F-4D97-AF65-F5344CB8AC3E}">
        <p14:creationId xmlns:p14="http://schemas.microsoft.com/office/powerpoint/2010/main" val="3647582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440" y="2442605"/>
            <a:ext cx="5514302" cy="2510556"/>
          </a:xfrm>
          <a:prstGeom prst="rect">
            <a:avLst/>
          </a:prstGeom>
        </p:spPr>
      </p:pic>
      <p:pic>
        <p:nvPicPr>
          <p:cNvPr id="3" name="Picture 2"/>
          <p:cNvPicPr>
            <a:picLocks noChangeAspect="1"/>
          </p:cNvPicPr>
          <p:nvPr/>
        </p:nvPicPr>
        <p:blipFill>
          <a:blip r:embed="rId3"/>
          <a:stretch>
            <a:fillRect/>
          </a:stretch>
        </p:blipFill>
        <p:spPr>
          <a:xfrm>
            <a:off x="1161608" y="1089395"/>
            <a:ext cx="2008458" cy="2018873"/>
          </a:xfrm>
          <a:prstGeom prst="rect">
            <a:avLst/>
          </a:prstGeom>
        </p:spPr>
      </p:pic>
      <p:pic>
        <p:nvPicPr>
          <p:cNvPr id="4" name="Picture 3"/>
          <p:cNvPicPr>
            <a:picLocks noChangeAspect="1"/>
          </p:cNvPicPr>
          <p:nvPr/>
        </p:nvPicPr>
        <p:blipFill>
          <a:blip r:embed="rId4"/>
          <a:stretch>
            <a:fillRect/>
          </a:stretch>
        </p:blipFill>
        <p:spPr>
          <a:xfrm>
            <a:off x="831149" y="5013082"/>
            <a:ext cx="2082111" cy="2132562"/>
          </a:xfrm>
          <a:prstGeom prst="rect">
            <a:avLst/>
          </a:prstGeom>
        </p:spPr>
      </p:pic>
      <p:pic>
        <p:nvPicPr>
          <p:cNvPr id="5" name="Picture 4"/>
          <p:cNvPicPr>
            <a:picLocks noChangeAspect="1"/>
          </p:cNvPicPr>
          <p:nvPr/>
        </p:nvPicPr>
        <p:blipFill>
          <a:blip r:embed="rId5"/>
          <a:stretch>
            <a:fillRect/>
          </a:stretch>
        </p:blipFill>
        <p:spPr>
          <a:xfrm>
            <a:off x="2980102" y="5024145"/>
            <a:ext cx="2127306" cy="2121500"/>
          </a:xfrm>
          <a:prstGeom prst="rect">
            <a:avLst/>
          </a:prstGeom>
        </p:spPr>
      </p:pic>
      <p:pic>
        <p:nvPicPr>
          <p:cNvPr id="6" name="Picture 5"/>
          <p:cNvPicPr>
            <a:picLocks noChangeAspect="1"/>
          </p:cNvPicPr>
          <p:nvPr/>
        </p:nvPicPr>
        <p:blipFill>
          <a:blip r:embed="rId6"/>
          <a:stretch>
            <a:fillRect/>
          </a:stretch>
        </p:blipFill>
        <p:spPr>
          <a:xfrm>
            <a:off x="3710138" y="343284"/>
            <a:ext cx="2324410" cy="2279307"/>
          </a:xfrm>
          <a:prstGeom prst="rect">
            <a:avLst/>
          </a:prstGeom>
        </p:spPr>
      </p:pic>
      <p:pic>
        <p:nvPicPr>
          <p:cNvPr id="7" name="Picture 6"/>
          <p:cNvPicPr>
            <a:picLocks noChangeAspect="1"/>
          </p:cNvPicPr>
          <p:nvPr/>
        </p:nvPicPr>
        <p:blipFill>
          <a:blip r:embed="rId7"/>
          <a:stretch>
            <a:fillRect/>
          </a:stretch>
        </p:blipFill>
        <p:spPr>
          <a:xfrm>
            <a:off x="5214304" y="5013082"/>
            <a:ext cx="2167798" cy="2121500"/>
          </a:xfrm>
          <a:prstGeom prst="rect">
            <a:avLst/>
          </a:prstGeom>
        </p:spPr>
      </p:pic>
      <p:cxnSp>
        <p:nvCxnSpPr>
          <p:cNvPr id="9" name="Straight Connector 8"/>
          <p:cNvCxnSpPr/>
          <p:nvPr/>
        </p:nvCxnSpPr>
        <p:spPr>
          <a:xfrm>
            <a:off x="2828917" y="2990494"/>
            <a:ext cx="390389" cy="1319574"/>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759470" y="4353295"/>
            <a:ext cx="560278" cy="97352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823122" y="4353295"/>
            <a:ext cx="220633" cy="85429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4374672" y="2442604"/>
            <a:ext cx="416963" cy="1867465"/>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97813" y="4353295"/>
            <a:ext cx="212971" cy="85429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78834" y="2239044"/>
            <a:ext cx="646331" cy="461665"/>
          </a:xfrm>
          <a:prstGeom prst="rect">
            <a:avLst/>
          </a:prstGeom>
          <a:solidFill>
            <a:srgbClr val="FFFF00"/>
          </a:solidFill>
        </p:spPr>
        <p:txBody>
          <a:bodyPr wrap="none" rtlCol="0">
            <a:spAutoFit/>
          </a:bodyPr>
          <a:lstStyle/>
          <a:p>
            <a:r>
              <a:rPr lang="en-GB" dirty="0" smtClean="0">
                <a:solidFill>
                  <a:schemeClr val="tx1"/>
                </a:solidFill>
              </a:rPr>
              <a:t>INJ</a:t>
            </a:r>
            <a:endParaRPr lang="en-GB" dirty="0">
              <a:solidFill>
                <a:schemeClr val="tx1"/>
              </a:solidFill>
            </a:endParaRPr>
          </a:p>
        </p:txBody>
      </p:sp>
      <p:sp>
        <p:nvSpPr>
          <p:cNvPr id="24" name="TextBox 23"/>
          <p:cNvSpPr txBox="1"/>
          <p:nvPr/>
        </p:nvSpPr>
        <p:spPr>
          <a:xfrm>
            <a:off x="1161608" y="6191881"/>
            <a:ext cx="784189" cy="461665"/>
          </a:xfrm>
          <a:prstGeom prst="rect">
            <a:avLst/>
          </a:prstGeom>
          <a:solidFill>
            <a:srgbClr val="FFFF00"/>
          </a:solidFill>
        </p:spPr>
        <p:txBody>
          <a:bodyPr wrap="none" rtlCol="0">
            <a:spAutoFit/>
          </a:bodyPr>
          <a:lstStyle/>
          <a:p>
            <a:r>
              <a:rPr lang="en-GB" dirty="0" smtClean="0">
                <a:solidFill>
                  <a:schemeClr val="tx1"/>
                </a:solidFill>
              </a:rPr>
              <a:t>BC1</a:t>
            </a:r>
            <a:endParaRPr lang="en-GB" dirty="0">
              <a:solidFill>
                <a:schemeClr val="tx1"/>
              </a:solidFill>
            </a:endParaRPr>
          </a:p>
        </p:txBody>
      </p:sp>
      <p:sp>
        <p:nvSpPr>
          <p:cNvPr id="25" name="TextBox 24"/>
          <p:cNvSpPr txBox="1"/>
          <p:nvPr/>
        </p:nvSpPr>
        <p:spPr>
          <a:xfrm>
            <a:off x="3482699" y="6225847"/>
            <a:ext cx="784189" cy="461665"/>
          </a:xfrm>
          <a:prstGeom prst="rect">
            <a:avLst/>
          </a:prstGeom>
          <a:solidFill>
            <a:srgbClr val="FFFF00"/>
          </a:solidFill>
        </p:spPr>
        <p:txBody>
          <a:bodyPr wrap="none" rtlCol="0">
            <a:spAutoFit/>
          </a:bodyPr>
          <a:lstStyle/>
          <a:p>
            <a:r>
              <a:rPr lang="en-GB" dirty="0" smtClean="0">
                <a:solidFill>
                  <a:schemeClr val="tx1"/>
                </a:solidFill>
              </a:rPr>
              <a:t>BC2</a:t>
            </a:r>
            <a:endParaRPr lang="en-GB" dirty="0">
              <a:solidFill>
                <a:schemeClr val="tx1"/>
              </a:solidFill>
            </a:endParaRPr>
          </a:p>
        </p:txBody>
      </p:sp>
      <p:sp>
        <p:nvSpPr>
          <p:cNvPr id="26" name="TextBox 25"/>
          <p:cNvSpPr txBox="1"/>
          <p:nvPr/>
        </p:nvSpPr>
        <p:spPr>
          <a:xfrm>
            <a:off x="3756034" y="1380958"/>
            <a:ext cx="595035" cy="461665"/>
          </a:xfrm>
          <a:prstGeom prst="rect">
            <a:avLst/>
          </a:prstGeom>
          <a:solidFill>
            <a:srgbClr val="FFFF00"/>
          </a:solidFill>
        </p:spPr>
        <p:txBody>
          <a:bodyPr wrap="none" rtlCol="0">
            <a:spAutoFit/>
          </a:bodyPr>
          <a:lstStyle/>
          <a:p>
            <a:r>
              <a:rPr lang="en-GB" dirty="0" smtClean="0">
                <a:solidFill>
                  <a:schemeClr val="tx1"/>
                </a:solidFill>
              </a:rPr>
              <a:t>SX</a:t>
            </a:r>
            <a:endParaRPr lang="en-GB" dirty="0">
              <a:solidFill>
                <a:schemeClr val="tx1"/>
              </a:solidFill>
            </a:endParaRPr>
          </a:p>
        </p:txBody>
      </p:sp>
      <p:sp>
        <p:nvSpPr>
          <p:cNvPr id="27" name="TextBox 26"/>
          <p:cNvSpPr txBox="1"/>
          <p:nvPr/>
        </p:nvSpPr>
        <p:spPr>
          <a:xfrm>
            <a:off x="5678336" y="6079011"/>
            <a:ext cx="612668" cy="461665"/>
          </a:xfrm>
          <a:prstGeom prst="rect">
            <a:avLst/>
          </a:prstGeom>
          <a:solidFill>
            <a:srgbClr val="FFFF00"/>
          </a:solidFill>
        </p:spPr>
        <p:txBody>
          <a:bodyPr wrap="none" rtlCol="0">
            <a:spAutoFit/>
          </a:bodyPr>
          <a:lstStyle/>
          <a:p>
            <a:r>
              <a:rPr lang="en-GB" dirty="0">
                <a:solidFill>
                  <a:schemeClr val="tx1"/>
                </a:solidFill>
              </a:rPr>
              <a:t>H</a:t>
            </a:r>
            <a:r>
              <a:rPr lang="en-GB" dirty="0" smtClean="0">
                <a:solidFill>
                  <a:schemeClr val="tx1"/>
                </a:solidFill>
              </a:rPr>
              <a:t>X</a:t>
            </a:r>
            <a:endParaRPr lang="en-GB" dirty="0">
              <a:solidFill>
                <a:schemeClr val="tx1"/>
              </a:solidFill>
            </a:endParaRPr>
          </a:p>
        </p:txBody>
      </p:sp>
      <p:sp>
        <p:nvSpPr>
          <p:cNvPr id="28" name="TextBox 27"/>
          <p:cNvSpPr txBox="1"/>
          <p:nvPr/>
        </p:nvSpPr>
        <p:spPr>
          <a:xfrm>
            <a:off x="88305" y="1089395"/>
            <a:ext cx="1390124" cy="1200329"/>
          </a:xfrm>
          <a:prstGeom prst="rect">
            <a:avLst/>
          </a:prstGeom>
          <a:noFill/>
          <a:ln>
            <a:solidFill>
              <a:schemeClr val="tx1"/>
            </a:solidFill>
          </a:ln>
        </p:spPr>
        <p:txBody>
          <a:bodyPr wrap="none" rtlCol="0">
            <a:spAutoFit/>
          </a:bodyPr>
          <a:lstStyle/>
          <a:p>
            <a:r>
              <a:rPr lang="en-GB" sz="1800" dirty="0" smtClean="0">
                <a:solidFill>
                  <a:schemeClr val="tx1"/>
                </a:solidFill>
              </a:rPr>
              <a:t>50 pC</a:t>
            </a:r>
          </a:p>
          <a:p>
            <a:r>
              <a:rPr lang="en-GB" sz="1800" dirty="0" smtClean="0">
                <a:solidFill>
                  <a:schemeClr val="tx1"/>
                </a:solidFill>
              </a:rPr>
              <a:t>160 MeV</a:t>
            </a:r>
          </a:p>
          <a:p>
            <a:r>
              <a:rPr lang="en-GB" sz="1800" dirty="0" smtClean="0">
                <a:solidFill>
                  <a:schemeClr val="tx1"/>
                </a:solidFill>
              </a:rPr>
              <a:t>0.2 um emit</a:t>
            </a:r>
          </a:p>
          <a:p>
            <a:r>
              <a:rPr lang="en-GB" sz="1800" dirty="0" smtClean="0">
                <a:solidFill>
                  <a:schemeClr val="tx1"/>
                </a:solidFill>
              </a:rPr>
              <a:t>60 A</a:t>
            </a:r>
          </a:p>
        </p:txBody>
      </p:sp>
      <p:sp>
        <p:nvSpPr>
          <p:cNvPr id="29" name="TextBox 28"/>
          <p:cNvSpPr txBox="1"/>
          <p:nvPr/>
        </p:nvSpPr>
        <p:spPr>
          <a:xfrm>
            <a:off x="6147608" y="646325"/>
            <a:ext cx="3429208" cy="1477328"/>
          </a:xfrm>
          <a:prstGeom prst="rect">
            <a:avLst/>
          </a:prstGeom>
          <a:noFill/>
          <a:ln>
            <a:solidFill>
              <a:schemeClr val="tx1"/>
            </a:solidFill>
          </a:ln>
        </p:spPr>
        <p:txBody>
          <a:bodyPr wrap="none" rtlCol="0">
            <a:spAutoFit/>
          </a:bodyPr>
          <a:lstStyle/>
          <a:p>
            <a:r>
              <a:rPr lang="en-GB" sz="1800" dirty="0" smtClean="0">
                <a:solidFill>
                  <a:schemeClr val="tx1"/>
                </a:solidFill>
              </a:rPr>
              <a:t>4.3 - 4.8 GeV</a:t>
            </a:r>
          </a:p>
          <a:p>
            <a:r>
              <a:rPr lang="en-GB" sz="1800" dirty="0" smtClean="0">
                <a:solidFill>
                  <a:schemeClr val="tx1"/>
                </a:solidFill>
              </a:rPr>
              <a:t>0.2 um</a:t>
            </a:r>
          </a:p>
          <a:p>
            <a:r>
              <a:rPr lang="en-GB" sz="1800" dirty="0" smtClean="0">
                <a:solidFill>
                  <a:schemeClr val="tx1"/>
                </a:solidFill>
              </a:rPr>
              <a:t>6 kA</a:t>
            </a:r>
          </a:p>
          <a:p>
            <a:r>
              <a:rPr lang="en-GB" sz="1800" dirty="0" smtClean="0">
                <a:solidFill>
                  <a:schemeClr val="tx1"/>
                </a:solidFill>
              </a:rPr>
              <a:t>5 fs </a:t>
            </a:r>
            <a:r>
              <a:rPr lang="en-GB" sz="1800" dirty="0" err="1" smtClean="0">
                <a:solidFill>
                  <a:schemeClr val="tx1"/>
                </a:solidFill>
              </a:rPr>
              <a:t>fwhm</a:t>
            </a:r>
            <a:endParaRPr lang="en-GB" sz="1800" dirty="0" smtClean="0">
              <a:solidFill>
                <a:schemeClr val="tx1"/>
              </a:solidFill>
            </a:endParaRPr>
          </a:p>
          <a:p>
            <a:r>
              <a:rPr lang="en-GB" sz="1800" dirty="0" smtClean="0">
                <a:solidFill>
                  <a:schemeClr val="tx1"/>
                </a:solidFill>
              </a:rPr>
              <a:t>0.005% - 0.01% rms slice </a:t>
            </a:r>
            <a:r>
              <a:rPr lang="en-GB" sz="1800" dirty="0" err="1" smtClean="0">
                <a:solidFill>
                  <a:schemeClr val="tx1"/>
                </a:solidFill>
              </a:rPr>
              <a:t>e.spr</a:t>
            </a:r>
            <a:r>
              <a:rPr lang="en-GB" sz="1800" dirty="0" smtClean="0">
                <a:solidFill>
                  <a:schemeClr val="tx1"/>
                </a:solidFill>
              </a:rPr>
              <a:t>.</a:t>
            </a:r>
          </a:p>
        </p:txBody>
      </p:sp>
      <p:sp>
        <p:nvSpPr>
          <p:cNvPr id="30" name="TextBox 29"/>
          <p:cNvSpPr txBox="1"/>
          <p:nvPr/>
        </p:nvSpPr>
        <p:spPr>
          <a:xfrm>
            <a:off x="7442950" y="5517164"/>
            <a:ext cx="2522516" cy="1754326"/>
          </a:xfrm>
          <a:prstGeom prst="rect">
            <a:avLst/>
          </a:prstGeom>
          <a:noFill/>
          <a:ln>
            <a:solidFill>
              <a:schemeClr val="tx1"/>
            </a:solidFill>
          </a:ln>
        </p:spPr>
        <p:txBody>
          <a:bodyPr wrap="square" rtlCol="0">
            <a:spAutoFit/>
          </a:bodyPr>
          <a:lstStyle/>
          <a:p>
            <a:r>
              <a:rPr lang="en-GB" sz="1800" dirty="0" smtClean="0">
                <a:solidFill>
                  <a:schemeClr val="tx1"/>
                </a:solidFill>
              </a:rPr>
              <a:t>6.5 – 7.5 GeV</a:t>
            </a:r>
          </a:p>
          <a:p>
            <a:r>
              <a:rPr lang="en-GB" sz="1800" dirty="0" smtClean="0">
                <a:solidFill>
                  <a:schemeClr val="tx1"/>
                </a:solidFill>
              </a:rPr>
              <a:t>0.2 um</a:t>
            </a:r>
          </a:p>
          <a:p>
            <a:r>
              <a:rPr lang="en-GB" sz="1800" dirty="0" smtClean="0">
                <a:solidFill>
                  <a:schemeClr val="tx1"/>
                </a:solidFill>
              </a:rPr>
              <a:t>6 kA</a:t>
            </a:r>
          </a:p>
          <a:p>
            <a:r>
              <a:rPr lang="en-GB" sz="1800" dirty="0" smtClean="0">
                <a:solidFill>
                  <a:schemeClr val="tx1"/>
                </a:solidFill>
              </a:rPr>
              <a:t>5 fs </a:t>
            </a:r>
            <a:r>
              <a:rPr lang="en-GB" sz="1800" dirty="0" err="1" smtClean="0">
                <a:solidFill>
                  <a:schemeClr val="tx1"/>
                </a:solidFill>
              </a:rPr>
              <a:t>fwhm</a:t>
            </a:r>
            <a:endParaRPr lang="en-GB" sz="1800" dirty="0" smtClean="0">
              <a:solidFill>
                <a:schemeClr val="tx1"/>
              </a:solidFill>
            </a:endParaRPr>
          </a:p>
          <a:p>
            <a:r>
              <a:rPr lang="en-GB" sz="1800" dirty="0" smtClean="0">
                <a:solidFill>
                  <a:schemeClr val="tx1"/>
                </a:solidFill>
              </a:rPr>
              <a:t>0.003% - 0.01% rms slice </a:t>
            </a:r>
            <a:r>
              <a:rPr lang="en-GB" sz="1800" dirty="0" err="1" smtClean="0">
                <a:solidFill>
                  <a:schemeClr val="tx1"/>
                </a:solidFill>
              </a:rPr>
              <a:t>e.spr</a:t>
            </a:r>
            <a:r>
              <a:rPr lang="en-GB" sz="1800" dirty="0" smtClean="0">
                <a:solidFill>
                  <a:schemeClr val="tx1"/>
                </a:solidFill>
              </a:rPr>
              <a:t>.</a:t>
            </a:r>
          </a:p>
        </p:txBody>
      </p:sp>
    </p:spTree>
    <p:extLst>
      <p:ext uri="{BB962C8B-B14F-4D97-AF65-F5344CB8AC3E}">
        <p14:creationId xmlns:p14="http://schemas.microsoft.com/office/powerpoint/2010/main" val="1073980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pactLight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178B83C3DD578498D424B7BC6B29A8E" ma:contentTypeVersion="0" ma:contentTypeDescription="Create a new document." ma:contentTypeScope="" ma:versionID="608464e6dd253888a99a53d9cc5485e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DFFCC9-199D-4044-8549-C3DFD4BC91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20B683E9-A1BF-4ADC-98AB-CB82CDA7683C}">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A93A740-4A63-4C99-8484-2AC44634A79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2154</TotalTime>
  <Words>1628</Words>
  <Application>Microsoft Office PowerPoint</Application>
  <PresentationFormat>Custom</PresentationFormat>
  <Paragraphs>281</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ＭＳ Ｐゴシック</vt:lpstr>
      <vt:lpstr>ＭＳ Ｐゴシック</vt:lpstr>
      <vt:lpstr>Arial</vt:lpstr>
      <vt:lpstr>Symbol</vt:lpstr>
      <vt:lpstr>Times New Roman</vt:lpstr>
      <vt:lpstr>Wingdings</vt:lpstr>
      <vt:lpstr>CompactLight_Template Slides ENG</vt:lpstr>
      <vt:lpstr>FEL Parameter Discussions</vt:lpstr>
      <vt:lpstr>PowerPoint Presentation</vt:lpstr>
      <vt:lpstr>Ming Xie Parameterisation</vt:lpstr>
      <vt:lpstr>Parameters</vt:lpstr>
      <vt:lpstr>Psat, Lsat  (Slice Energy spread 0.03%)</vt:lpstr>
      <vt:lpstr>PowerPoint Presentation</vt:lpstr>
      <vt:lpstr>Peak current 4kA emittance vs energy spread scan</vt:lpstr>
      <vt:lpstr>Genesis Simulations of LiTrack Bunches</vt:lpstr>
      <vt:lpstr>PowerPoint Presentation</vt:lpstr>
      <vt:lpstr>HX Genesis Simulation – Flat Bunch </vt:lpstr>
      <vt:lpstr>HX Genesis Simulation – with Chirp  </vt:lpstr>
      <vt:lpstr>Potential Facility 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Achieving Required Peak Spectral Brightness</vt:lpstr>
      <vt:lpstr>FEL Brightness</vt:lpstr>
      <vt:lpstr>FEL Brightness</vt:lpstr>
      <vt:lpstr>Relative Performance for Four Undulator Technologies</vt:lpstr>
      <vt:lpstr>PowerPoint Presentation</vt:lpstr>
      <vt:lpstr>PowerPoint Presentation</vt:lpstr>
      <vt:lpstr>Undulator Comparison – 3mm gap</vt:lpstr>
      <vt:lpstr>Undulator Comparison – 4mm gap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nicoletta guidi</dc:creator>
  <cp:lastModifiedBy>Thompson, Neil (STFC,DL,AST)</cp:lastModifiedBy>
  <cp:revision>313</cp:revision>
  <cp:lastPrinted>2015-12-09T13:35:49Z</cp:lastPrinted>
  <dcterms:created xsi:type="dcterms:W3CDTF">2015-12-09T11:23:36Z</dcterms:created>
  <dcterms:modified xsi:type="dcterms:W3CDTF">2019-03-04T14:00:56Z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0x0101009178B83C3DD578498D424B7BC6B29A8E</vt:lpwstr>
  </property>
</Properties>
</file>