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78" r:id="rId3"/>
    <p:sldId id="389" r:id="rId4"/>
    <p:sldId id="395" r:id="rId5"/>
    <p:sldId id="407" r:id="rId6"/>
    <p:sldId id="415" r:id="rId7"/>
    <p:sldId id="408" r:id="rId8"/>
    <p:sldId id="409" r:id="rId9"/>
    <p:sldId id="410" r:id="rId10"/>
    <p:sldId id="416" r:id="rId11"/>
    <p:sldId id="417" r:id="rId12"/>
    <p:sldId id="418" r:id="rId13"/>
    <p:sldId id="419" r:id="rId14"/>
    <p:sldId id="420" r:id="rId15"/>
    <p:sldId id="421" r:id="rId16"/>
    <p:sldId id="422" r:id="rId17"/>
    <p:sldId id="400" r:id="rId18"/>
    <p:sldId id="404" r:id="rId19"/>
    <p:sldId id="406" r:id="rId20"/>
    <p:sldId id="384" r:id="rId21"/>
    <p:sldId id="396" r:id="rId22"/>
    <p:sldId id="385" r:id="rId23"/>
    <p:sldId id="388" r:id="rId24"/>
    <p:sldId id="401" r:id="rId25"/>
    <p:sldId id="397" r:id="rId26"/>
    <p:sldId id="402" r:id="rId27"/>
    <p:sldId id="403" r:id="rId28"/>
    <p:sldId id="398" r:id="rId29"/>
    <p:sldId id="405" r:id="rId30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98CF3F"/>
    <a:srgbClr val="3E99CF"/>
    <a:srgbClr val="FF9D2A"/>
    <a:srgbClr val="333399"/>
    <a:srgbClr val="00CC00"/>
    <a:srgbClr val="000099"/>
    <a:srgbClr val="CC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441" autoAdjust="0"/>
  </p:normalViewPr>
  <p:slideViewPr>
    <p:cSldViewPr>
      <p:cViewPr>
        <p:scale>
          <a:sx n="100" d="100"/>
          <a:sy n="100" d="100"/>
        </p:scale>
        <p:origin x="-1208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6BBE00-0EFB-684B-AE60-85CEE7198894}" type="datetimeFigureOut">
              <a:rPr lang="en-US"/>
              <a:pPr>
                <a:defRPr/>
              </a:pPr>
              <a:t>04/03/19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82C47FE-F4DE-1D46-B554-4E09293E2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585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noProof="0" smtClean="0"/>
              <a:t>Fare clic per modificare gli stili del testo dello schema</a:t>
            </a:r>
          </a:p>
          <a:p>
            <a:pPr lvl="1"/>
            <a:r>
              <a:rPr lang="it-IT" altLang="en-US" noProof="0" smtClean="0"/>
              <a:t>Secondo livello</a:t>
            </a:r>
          </a:p>
          <a:p>
            <a:pPr lvl="2"/>
            <a:r>
              <a:rPr lang="it-IT" altLang="en-US" noProof="0" smtClean="0"/>
              <a:t>Terzo livello</a:t>
            </a:r>
          </a:p>
          <a:p>
            <a:pPr lvl="3"/>
            <a:r>
              <a:rPr lang="it-IT" altLang="en-US" noProof="0" smtClean="0"/>
              <a:t>Quarto livello</a:t>
            </a:r>
          </a:p>
          <a:p>
            <a:pPr lvl="4"/>
            <a:r>
              <a:rPr lang="it-IT" altLang="en-US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911BD74-C3E3-4542-B960-E488D719DD0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8475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0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Arial" charset="0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Arial" charset="0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Arial" charset="0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Arial" charset="0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9679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1BD74-C3E3-4542-B960-E488D719DD04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116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2195513" y="6524625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4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684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35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703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57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39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3516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14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006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69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755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614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764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6350" y="542925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000000">
                <a:alpha val="8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it-IT" b="1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0" y="6399213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000000">
                <a:alpha val="8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it-IT" b="1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57" b="-1004"/>
          <a:stretch>
            <a:fillRect/>
          </a:stretch>
        </p:blipFill>
        <p:spPr bwMode="auto">
          <a:xfrm>
            <a:off x="34925" y="6524625"/>
            <a:ext cx="137318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6988"/>
            <a:ext cx="779463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Text Box 13"/>
          <p:cNvSpPr txBox="1">
            <a:spLocks noChangeArrowheads="1"/>
          </p:cNvSpPr>
          <p:nvPr userDrawn="1"/>
        </p:nvSpPr>
        <p:spPr bwMode="auto">
          <a:xfrm>
            <a:off x="852488" y="-19050"/>
            <a:ext cx="112712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it-IT" sz="1100" dirty="0" err="1">
                <a:latin typeface="Calibri" charset="0"/>
              </a:rPr>
              <a:t>Funded</a:t>
            </a:r>
            <a:r>
              <a:rPr lang="it-IT" sz="1100" dirty="0">
                <a:latin typeface="Calibri" charset="0"/>
              </a:rPr>
              <a:t> by the</a:t>
            </a:r>
          </a:p>
          <a:p>
            <a:pPr>
              <a:defRPr/>
            </a:pPr>
            <a:r>
              <a:rPr lang="it-IT" sz="1100" dirty="0" err="1">
                <a:latin typeface="Calibri" charset="0"/>
              </a:rPr>
              <a:t>European</a:t>
            </a:r>
            <a:r>
              <a:rPr lang="it-IT" sz="1100" dirty="0">
                <a:latin typeface="Calibri" charset="0"/>
              </a:rPr>
              <a:t> Union</a:t>
            </a:r>
            <a:endParaRPr lang="en-US" sz="1100" dirty="0">
              <a:latin typeface="Calibri" charset="0"/>
            </a:endParaRPr>
          </a:p>
          <a:p>
            <a:pPr>
              <a:defRPr/>
            </a:pPr>
            <a:r>
              <a:rPr lang="en-US" sz="1100" dirty="0">
                <a:latin typeface="Calibri" charset="0"/>
              </a:rPr>
              <a:t>Grant </a:t>
            </a:r>
            <a:r>
              <a:rPr lang="en-US" sz="1100" dirty="0" err="1">
                <a:latin typeface="Calibri" charset="0"/>
              </a:rPr>
              <a:t>Agr</a:t>
            </a:r>
            <a:r>
              <a:rPr lang="en-US" sz="1100" dirty="0">
                <a:latin typeface="Calibri" charset="0"/>
              </a:rPr>
              <a:t>. 777431</a:t>
            </a:r>
            <a:endParaRPr lang="it-IT" sz="1100" dirty="0">
              <a:latin typeface="Calibri" charset="0"/>
            </a:endParaRPr>
          </a:p>
        </p:txBody>
      </p:sp>
      <p:pic>
        <p:nvPicPr>
          <p:cNvPr id="1031" name="Picture 7" descr="Compact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-26988"/>
            <a:ext cx="1409700" cy="62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emf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emf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8820150" y="6642100"/>
            <a:ext cx="215900" cy="2159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2348880"/>
            <a:ext cx="9144000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3300" b="1" i="1" dirty="0" smtClean="0">
                <a:solidFill>
                  <a:srgbClr val="800000"/>
                </a:solidFill>
                <a:latin typeface="Calibri" charset="0"/>
              </a:rPr>
              <a:t>FEL </a:t>
            </a:r>
            <a:r>
              <a:rPr lang="it-IT" sz="3300" b="1" i="1" dirty="0" err="1" smtClean="0">
                <a:solidFill>
                  <a:srgbClr val="800000"/>
                </a:solidFill>
                <a:latin typeface="Calibri" charset="0"/>
              </a:rPr>
              <a:t>Simulations</a:t>
            </a:r>
            <a:r>
              <a:rPr lang="it-IT" sz="3300" b="1" i="1" dirty="0" smtClean="0">
                <a:solidFill>
                  <a:srgbClr val="800000"/>
                </a:solidFill>
                <a:latin typeface="Calibri" charset="0"/>
              </a:rPr>
              <a:t> &amp; </a:t>
            </a:r>
            <a:r>
              <a:rPr lang="it-IT" sz="3300" b="1" i="1" dirty="0" err="1" smtClean="0">
                <a:solidFill>
                  <a:srgbClr val="800000"/>
                </a:solidFill>
                <a:latin typeface="Calibri" charset="0"/>
              </a:rPr>
              <a:t>Parameters</a:t>
            </a:r>
            <a:r>
              <a:rPr lang="it-IT" sz="3300" b="1" i="1" dirty="0" smtClean="0">
                <a:solidFill>
                  <a:srgbClr val="800000"/>
                </a:solidFill>
                <a:latin typeface="Calibri" charset="0"/>
              </a:rPr>
              <a:t> for </a:t>
            </a:r>
          </a:p>
          <a:p>
            <a:pPr algn="ctr"/>
            <a:r>
              <a:rPr lang="it-IT" sz="3300" b="1" i="1" dirty="0" smtClean="0">
                <a:solidFill>
                  <a:srgbClr val="800000"/>
                </a:solidFill>
                <a:latin typeface="Calibri" charset="0"/>
              </a:rPr>
              <a:t>XLS-</a:t>
            </a:r>
            <a:r>
              <a:rPr lang="it-IT" sz="3300" b="1" i="1" dirty="0" err="1" smtClean="0">
                <a:solidFill>
                  <a:srgbClr val="800000"/>
                </a:solidFill>
                <a:latin typeface="Calibri" charset="0"/>
              </a:rPr>
              <a:t>CompactLight</a:t>
            </a:r>
            <a:endParaRPr lang="en-GB" sz="3300" b="1" i="1" dirty="0">
              <a:solidFill>
                <a:srgbClr val="800000"/>
              </a:solidFill>
              <a:latin typeface="Calibri" charset="0"/>
            </a:endParaRPr>
          </a:p>
          <a:p>
            <a:pPr algn="ctr"/>
            <a:endParaRPr lang="en-GB" sz="3300" b="1" i="1" dirty="0">
              <a:solidFill>
                <a:srgbClr val="800000"/>
              </a:solidFill>
              <a:latin typeface="Calibri" charset="0"/>
            </a:endParaRPr>
          </a:p>
          <a:p>
            <a:pPr algn="ctr"/>
            <a:r>
              <a:rPr lang="en-GB" sz="2600" b="1" i="1" dirty="0" smtClean="0">
                <a:solidFill>
                  <a:srgbClr val="800000"/>
                </a:solidFill>
                <a:latin typeface="Calibri" charset="0"/>
              </a:rPr>
              <a:t>F. Nguyen, G. </a:t>
            </a:r>
            <a:r>
              <a:rPr lang="en-GB" sz="2600" b="1" i="1" dirty="0" err="1" smtClean="0">
                <a:solidFill>
                  <a:srgbClr val="800000"/>
                </a:solidFill>
                <a:latin typeface="Calibri" charset="0"/>
              </a:rPr>
              <a:t>Dattoli</a:t>
            </a:r>
            <a:r>
              <a:rPr lang="en-GB" sz="2600" b="1" i="1" dirty="0" smtClean="0">
                <a:solidFill>
                  <a:srgbClr val="800000"/>
                </a:solidFill>
                <a:latin typeface="Calibri" charset="0"/>
              </a:rPr>
              <a:t>, S. Di </a:t>
            </a:r>
            <a:r>
              <a:rPr lang="en-GB" sz="2600" b="1" i="1" dirty="0" err="1" smtClean="0">
                <a:solidFill>
                  <a:srgbClr val="800000"/>
                </a:solidFill>
                <a:latin typeface="Calibri" charset="0"/>
              </a:rPr>
              <a:t>Mitri</a:t>
            </a:r>
            <a:r>
              <a:rPr lang="en-GB" sz="2600" b="1" i="1" dirty="0" smtClean="0">
                <a:solidFill>
                  <a:srgbClr val="800000"/>
                </a:solidFill>
                <a:latin typeface="Calibri" charset="0"/>
              </a:rPr>
              <a:t>, L. </a:t>
            </a:r>
            <a:r>
              <a:rPr lang="en-GB" sz="2600" b="1" i="1" dirty="0" err="1" smtClean="0">
                <a:solidFill>
                  <a:srgbClr val="800000"/>
                </a:solidFill>
                <a:latin typeface="Calibri" charset="0"/>
              </a:rPr>
              <a:t>Giannessi</a:t>
            </a:r>
            <a:r>
              <a:rPr lang="en-GB" sz="2600" b="1" i="1" dirty="0" smtClean="0">
                <a:solidFill>
                  <a:srgbClr val="800000"/>
                </a:solidFill>
                <a:latin typeface="Calibri" charset="0"/>
              </a:rPr>
              <a:t>, A. Latina</a:t>
            </a:r>
          </a:p>
          <a:p>
            <a:pPr algn="ctr"/>
            <a:endParaRPr lang="en-GB" sz="2600" b="1" i="1" dirty="0">
              <a:solidFill>
                <a:srgbClr val="800000"/>
              </a:solidFill>
              <a:latin typeface="Calibri" charset="0"/>
            </a:endParaRPr>
          </a:p>
          <a:p>
            <a:pPr algn="ctr"/>
            <a:endParaRPr lang="en-US" sz="2900" b="1" i="1" dirty="0">
              <a:solidFill>
                <a:srgbClr val="800000"/>
              </a:solidFill>
              <a:latin typeface="Calibri" charset="0"/>
            </a:endParaRPr>
          </a:p>
          <a:p>
            <a:pPr algn="ctr"/>
            <a:r>
              <a:rPr lang="en-US" sz="2200" b="1" i="1" dirty="0" smtClean="0">
                <a:solidFill>
                  <a:srgbClr val="800000"/>
                </a:solidFill>
                <a:latin typeface="Calibri" charset="0"/>
              </a:rPr>
              <a:t>March 5</a:t>
            </a:r>
            <a:r>
              <a:rPr lang="en-US" sz="2200" b="1" i="1" baseline="30000" dirty="0" smtClean="0">
                <a:solidFill>
                  <a:srgbClr val="800000"/>
                </a:solidFill>
                <a:latin typeface="Calibri" charset="0"/>
              </a:rPr>
              <a:t>th</a:t>
            </a:r>
            <a:r>
              <a:rPr lang="en-US" sz="2200" b="1" i="1" dirty="0" smtClean="0">
                <a:solidFill>
                  <a:srgbClr val="800000"/>
                </a:solidFill>
                <a:latin typeface="Calibri" charset="0"/>
              </a:rPr>
              <a:t> 2019</a:t>
            </a:r>
            <a:endParaRPr lang="en-US" sz="2200" b="1" i="1" dirty="0">
              <a:solidFill>
                <a:srgbClr val="800000"/>
              </a:solidFill>
              <a:latin typeface="Calibri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1052736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800000"/>
                </a:solidFill>
                <a:latin typeface="Arial"/>
                <a:cs typeface="Arial"/>
              </a:rPr>
              <a:t>XLS </a:t>
            </a:r>
            <a:r>
              <a:rPr lang="en-US" sz="2800" b="1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lang="en-US" sz="2800" b="1" dirty="0" smtClean="0">
                <a:solidFill>
                  <a:srgbClr val="800000"/>
                </a:solidFill>
                <a:latin typeface="Arial"/>
                <a:cs typeface="Arial"/>
              </a:rPr>
              <a:t>ace-to-Face WP Leaders Meeting</a:t>
            </a:r>
            <a:endParaRPr lang="en-US" sz="28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195736" y="6525344"/>
            <a:ext cx="1440160" cy="3326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2195736" y="61174"/>
            <a:ext cx="54726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rmAutofit/>
          </a:bodyPr>
          <a:lstStyle/>
          <a:p>
            <a:pPr eaLnBrk="1" hangingPunct="1"/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Soft X-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ray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beam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from S. Di Mitri: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uniform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distributions</a:t>
            </a:r>
            <a:endParaRPr lang="en-US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539552" y="5445224"/>
            <a:ext cx="27102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/>
              <a:t>Total bunch charge </a:t>
            </a:r>
            <a:r>
              <a:rPr lang="en-US" sz="1400" b="1" dirty="0" smtClean="0"/>
              <a:t>Q = </a:t>
            </a:r>
            <a:r>
              <a:rPr lang="en-US" sz="1400" b="1" dirty="0"/>
              <a:t>75 </a:t>
            </a:r>
            <a:r>
              <a:rPr lang="en-US" sz="1400" b="1" dirty="0" err="1" smtClean="0"/>
              <a:t>pC</a:t>
            </a:r>
            <a:endParaRPr lang="en-US" sz="1400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59663"/>
          <a:stretch/>
        </p:blipFill>
        <p:spPr>
          <a:xfrm>
            <a:off x="0" y="949773"/>
            <a:ext cx="9144000" cy="15431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61120"/>
          <a:stretch/>
        </p:blipFill>
        <p:spPr>
          <a:xfrm>
            <a:off x="36512" y="3093740"/>
            <a:ext cx="9144000" cy="1487388"/>
          </a:xfrm>
          <a:prstGeom prst="rect">
            <a:avLst/>
          </a:prstGeom>
        </p:spPr>
      </p:pic>
      <p:sp>
        <p:nvSpPr>
          <p:cNvPr id="7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9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920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249" y="1124744"/>
            <a:ext cx="6559296" cy="4657344"/>
          </a:xfrm>
          <a:prstGeom prst="rect">
            <a:avLst/>
          </a:prstGeom>
        </p:spPr>
      </p:pic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2051720" y="44624"/>
            <a:ext cx="53936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Soft X-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ray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beam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from S. Di Mitri: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uniform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distributions</a:t>
            </a:r>
            <a:endParaRPr lang="en-US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860032" y="5733256"/>
            <a:ext cx="68181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>
                <a:latin typeface="Times New Roman" charset="0"/>
                <a:cs typeface="Times New Roman" charset="0"/>
              </a:rPr>
              <a:t>z </a:t>
            </a:r>
            <a:r>
              <a:rPr lang="en-US" sz="1400" b="1" dirty="0" smtClean="0">
                <a:latin typeface="Times New Roman" charset="0"/>
                <a:cs typeface="Times New Roman" charset="0"/>
              </a:rPr>
              <a:t>[</a:t>
            </a:r>
            <a:r>
              <a:rPr lang="en-US" sz="1400" b="1" dirty="0" smtClean="0">
                <a:latin typeface="Symbol" charset="2"/>
                <a:cs typeface="Symbol" charset="2"/>
              </a:rPr>
              <a:t>m</a:t>
            </a:r>
            <a:r>
              <a:rPr lang="en-US" sz="1400" b="1" dirty="0" smtClean="0">
                <a:latin typeface="Times New Roman" charset="0"/>
                <a:cs typeface="Times New Roman" charset="0"/>
              </a:rPr>
              <a:t>m</a:t>
            </a:r>
            <a:r>
              <a:rPr lang="en-US" sz="1400" b="1" dirty="0">
                <a:latin typeface="Times New Roman" charset="0"/>
                <a:cs typeface="Times New Roman" charset="0"/>
              </a:rPr>
              <a:t>]</a:t>
            </a:r>
          </a:p>
        </p:txBody>
      </p:sp>
      <p:sp>
        <p:nvSpPr>
          <p:cNvPr id="6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10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233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3413383" y="46038"/>
            <a:ext cx="310283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SX: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undulator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parameters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03484"/>
            <a:ext cx="3403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800000"/>
                </a:solidFill>
              </a:rPr>
              <a:t>NdFeB</a:t>
            </a:r>
            <a:r>
              <a:rPr lang="en-US" b="1" dirty="0" smtClean="0">
                <a:solidFill>
                  <a:srgbClr val="800000"/>
                </a:solidFill>
              </a:rPr>
              <a:t> In-vacuum </a:t>
            </a:r>
            <a:r>
              <a:rPr lang="en-US" b="1" dirty="0" err="1" smtClean="0">
                <a:solidFill>
                  <a:srgbClr val="800000"/>
                </a:solidFill>
              </a:rPr>
              <a:t>undulator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888" t="3031"/>
          <a:stretch/>
        </p:blipFill>
        <p:spPr>
          <a:xfrm>
            <a:off x="107504" y="3515692"/>
            <a:ext cx="4510584" cy="27216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2164184"/>
            <a:ext cx="3479800" cy="2921000"/>
          </a:xfrm>
          <a:prstGeom prst="rect">
            <a:avLst/>
          </a:prstGeom>
        </p:spPr>
      </p:pic>
      <p:pic>
        <p:nvPicPr>
          <p:cNvPr id="10" name="Picture 9" descr="renewcommand_arr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856"/>
          <a:stretch/>
        </p:blipFill>
        <p:spPr>
          <a:xfrm>
            <a:off x="248451" y="1340768"/>
            <a:ext cx="4467565" cy="13341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r="45611"/>
          <a:stretch/>
        </p:blipFill>
        <p:spPr>
          <a:xfrm>
            <a:off x="3131840" y="4293096"/>
            <a:ext cx="1080120" cy="9471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55927" t="56539" b="12277"/>
          <a:stretch/>
        </p:blipFill>
        <p:spPr>
          <a:xfrm>
            <a:off x="3779912" y="3140968"/>
            <a:ext cx="1091456" cy="368300"/>
          </a:xfrm>
          <a:prstGeom prst="rect">
            <a:avLst/>
          </a:prstGeom>
        </p:spPr>
      </p:pic>
      <p:sp>
        <p:nvSpPr>
          <p:cNvPr id="11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11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728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3328376" y="46038"/>
            <a:ext cx="251622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SX FEL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results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: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tables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3" name="Rectangle 2"/>
          <p:cNvSpPr/>
          <p:nvPr/>
        </p:nvSpPr>
        <p:spPr>
          <a:xfrm>
            <a:off x="35496" y="692696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We have </a:t>
            </a:r>
            <a:r>
              <a:rPr lang="en-GB" b="1" dirty="0">
                <a:solidFill>
                  <a:srgbClr val="800000"/>
                </a:solidFill>
                <a:latin typeface="Calibri" charset="0"/>
              </a:rPr>
              <a:t>run the full time-dependent simulation</a:t>
            </a:r>
            <a:r>
              <a:rPr lang="en-GB" b="1" dirty="0">
                <a:solidFill>
                  <a:srgbClr val="333399"/>
                </a:solidFill>
                <a:latin typeface="Calibri" charset="0"/>
              </a:rPr>
              <a:t> to cover </a:t>
            </a:r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this </a:t>
            </a:r>
            <a:r>
              <a:rPr lang="en-GB" b="1" dirty="0">
                <a:solidFill>
                  <a:srgbClr val="333399"/>
                </a:solidFill>
                <a:latin typeface="Calibri" charset="0"/>
              </a:rPr>
              <a:t>current window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731"/>
          <a:stretch/>
        </p:blipFill>
        <p:spPr>
          <a:xfrm>
            <a:off x="2953320" y="861945"/>
            <a:ext cx="6155184" cy="24950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29949"/>
            <a:ext cx="9144000" cy="2047323"/>
          </a:xfrm>
          <a:prstGeom prst="rect">
            <a:avLst/>
          </a:prstGeom>
        </p:spPr>
      </p:pic>
      <p:sp>
        <p:nvSpPr>
          <p:cNvPr id="9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12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909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2627313" y="46038"/>
            <a:ext cx="487579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SX FEL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results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: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profile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,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growth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&amp;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spectrum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98621"/>
            <a:ext cx="9144000" cy="17543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17032"/>
            <a:ext cx="9144000" cy="1921347"/>
          </a:xfrm>
          <a:prstGeom prst="rect">
            <a:avLst/>
          </a:prstGeom>
        </p:spPr>
      </p:pic>
      <p:sp>
        <p:nvSpPr>
          <p:cNvPr id="6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13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907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2279237" y="46038"/>
            <a:ext cx="53170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Tables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to be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circulated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among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XLS WP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leaders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 dirty="0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5" name="Rectangle 4"/>
          <p:cNvSpPr/>
          <p:nvPr/>
        </p:nvSpPr>
        <p:spPr>
          <a:xfrm>
            <a:off x="32668" y="2564904"/>
            <a:ext cx="3347864" cy="1779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2000" b="1" dirty="0" smtClean="0">
                <a:solidFill>
                  <a:srgbClr val="333399"/>
                </a:solidFill>
                <a:latin typeface="Calibri" charset="0"/>
              </a:rPr>
              <a:t>Input (i.e. beam and </a:t>
            </a:r>
            <a:r>
              <a:rPr lang="en-GB" sz="2000" b="1" dirty="0" err="1" smtClean="0">
                <a:solidFill>
                  <a:srgbClr val="333399"/>
                </a:solidFill>
                <a:latin typeface="Calibri" charset="0"/>
              </a:rPr>
              <a:t>undulator</a:t>
            </a:r>
            <a:r>
              <a:rPr lang="en-GB" sz="2000" b="1" dirty="0" smtClean="0">
                <a:solidFill>
                  <a:srgbClr val="333399"/>
                </a:solidFill>
                <a:latin typeface="Calibri" charset="0"/>
              </a:rPr>
              <a:t>) parameters similar to </a:t>
            </a:r>
            <a:r>
              <a:rPr lang="en-GB" sz="2000" b="1" dirty="0" err="1" smtClean="0">
                <a:solidFill>
                  <a:srgbClr val="333399"/>
                </a:solidFill>
                <a:latin typeface="Calibri" charset="0"/>
              </a:rPr>
              <a:t>SwissFEL</a:t>
            </a:r>
            <a:r>
              <a:rPr lang="en-GB" sz="2000" b="1" dirty="0" smtClean="0">
                <a:solidFill>
                  <a:srgbClr val="333399"/>
                </a:solidFill>
                <a:latin typeface="Calibri" charset="0"/>
              </a:rPr>
              <a:t> (see below), with improved performance</a:t>
            </a:r>
            <a:endParaRPr lang="en-US" sz="2000" dirty="0"/>
          </a:p>
        </p:txBody>
      </p:sp>
      <p:pic>
        <p:nvPicPr>
          <p:cNvPr id="2" name="Picture 1" descr="renewcommand_ar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648072"/>
            <a:ext cx="5472608" cy="5716465"/>
          </a:xfrm>
          <a:prstGeom prst="rect">
            <a:avLst/>
          </a:prstGeom>
        </p:spPr>
      </p:pic>
      <p:sp>
        <p:nvSpPr>
          <p:cNvPr id="7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14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459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3709923" y="46038"/>
            <a:ext cx="151014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Conclusions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5496" y="620688"/>
            <a:ext cx="9108504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Comprehensive one-value tables for both Hard and Soft X-ray FEL configurations are drawn at this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2</a:t>
            </a:r>
            <a:r>
              <a:rPr lang="en-US" sz="1900" baseline="30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nd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iteration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stage</a:t>
            </a: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Parameter values are in the ballpark of the </a:t>
            </a:r>
            <a:r>
              <a:rPr lang="en-US" sz="1900" dirty="0" err="1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SwissFEL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Concept Design Report tables, with improved light power and saturation length performance</a:t>
            </a: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These 1D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results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describe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uniform distributions: they target the “FEL slice definition”</a:t>
            </a:r>
            <a:r>
              <a:rPr lang="en-US" sz="1900" dirty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g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uiding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the studies all the way back to the injector: “</a:t>
            </a:r>
            <a:r>
              <a:rPr lang="en-US" sz="1900" dirty="0" smtClean="0">
                <a:solidFill>
                  <a:srgbClr val="333399"/>
                </a:solidFill>
                <a:latin typeface="Wingdings"/>
                <a:ea typeface="Wingdings"/>
                <a:cs typeface="Wingdings"/>
                <a:sym typeface="Wingdings"/>
              </a:rPr>
              <a:t>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”</a:t>
            </a: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Then, at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the “integrated CDR”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stage, when also transverse dynamics and full 3D distributions are available, also full 3D FEL studies will be performed</a:t>
            </a:r>
            <a:r>
              <a:rPr lang="en-US" sz="2000" dirty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: </a:t>
            </a: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“</a:t>
            </a:r>
            <a:r>
              <a:rPr lang="en-US" sz="2000" dirty="0" smtClean="0">
                <a:solidFill>
                  <a:srgbClr val="333399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” within a joint WP2+WP5+WP6 collaboration,</a:t>
            </a: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endParaRPr lang="en-US" sz="2000" dirty="0" smtClean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        Soft X-Ray </a:t>
            </a:r>
            <a:r>
              <a:rPr lang="en-US" sz="2000" dirty="0" smtClean="0">
                <a:solidFill>
                  <a:srgbClr val="333399"/>
                </a:solidFill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n-US" sz="2000" dirty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Uppsala                    Hard </a:t>
            </a:r>
            <a:r>
              <a:rPr lang="en-US" sz="2000" dirty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X-Ray </a:t>
            </a:r>
            <a:r>
              <a:rPr lang="en-US" sz="2000" dirty="0">
                <a:solidFill>
                  <a:srgbClr val="333399"/>
                </a:solidFill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n-US" sz="2000" dirty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ENEA+STFC   </a:t>
            </a:r>
            <a:endParaRPr lang="en-US" sz="20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</p:txBody>
      </p:sp>
      <p:sp>
        <p:nvSpPr>
          <p:cNvPr id="6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15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734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2"/>
          <a:stretch>
            <a:fillRect/>
          </a:stretch>
        </p:blipFill>
        <p:spPr bwMode="auto">
          <a:xfrm>
            <a:off x="0" y="765175"/>
            <a:ext cx="9180513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1680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3053343" y="46038"/>
            <a:ext cx="313136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Comparison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with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SwissFEL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764" y="899533"/>
            <a:ext cx="5775548" cy="24574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7" y="3933056"/>
            <a:ext cx="4347929" cy="20564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5508" y="3933056"/>
            <a:ext cx="4428492" cy="208823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92000" y="5805264"/>
            <a:ext cx="432000" cy="14401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228000" y="5554800"/>
            <a:ext cx="432000" cy="1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48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2627313" y="46038"/>
            <a:ext cx="38488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Hard X-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ray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beam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from S. Di Mitri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0688"/>
            <a:ext cx="9144000" cy="389532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6512" y="2276872"/>
            <a:ext cx="9180512" cy="64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246" y="3933056"/>
            <a:ext cx="4208266" cy="2919081"/>
          </a:xfrm>
          <a:prstGeom prst="rect">
            <a:avLst/>
          </a:prstGeom>
        </p:spPr>
      </p:pic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4716016" y="4957291"/>
            <a:ext cx="2872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Symbol" charset="0"/>
                <a:cs typeface="Symbol" charset="0"/>
              </a:rPr>
              <a:t>g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6084168" y="6237312"/>
            <a:ext cx="6346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latin typeface="Times New Roman" charset="0"/>
                <a:cs typeface="Times New Roman" charset="0"/>
              </a:rPr>
              <a:t>z [m]</a:t>
            </a: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107504" y="4653136"/>
            <a:ext cx="341337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500" b="1" dirty="0"/>
              <a:t>Total bunch charge = 75 </a:t>
            </a:r>
            <a:r>
              <a:rPr lang="en-US" sz="1500" b="1" dirty="0" err="1" smtClean="0"/>
              <a:t>pC</a:t>
            </a:r>
            <a:endParaRPr lang="en-US" sz="1500" b="1" dirty="0" smtClean="0"/>
          </a:p>
          <a:p>
            <a:endParaRPr lang="en-US" sz="1500" b="1" dirty="0" smtClean="0"/>
          </a:p>
          <a:p>
            <a:r>
              <a:rPr lang="en-US" sz="1500" b="1" dirty="0" smtClean="0"/>
              <a:t>100k </a:t>
            </a:r>
            <a:r>
              <a:rPr lang="en-US" sz="1500" b="1" dirty="0" err="1"/>
              <a:t>m</a:t>
            </a:r>
            <a:r>
              <a:rPr lang="en-US" sz="1500" b="1" dirty="0" err="1" smtClean="0"/>
              <a:t>acroparticles</a:t>
            </a:r>
            <a:r>
              <a:rPr lang="en-US" sz="1500" b="1" dirty="0" smtClean="0"/>
              <a:t> with given z, E</a:t>
            </a:r>
            <a:endParaRPr lang="en-US" sz="1500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508104" y="5517232"/>
            <a:ext cx="3635896" cy="0"/>
          </a:xfrm>
          <a:prstGeom prst="line">
            <a:avLst/>
          </a:prstGeom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508104" y="5157192"/>
            <a:ext cx="3635896" cy="0"/>
          </a:xfrm>
          <a:prstGeom prst="line">
            <a:avLst/>
          </a:prstGeom>
          <a:ln w="25400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81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1</a:t>
            </a:fld>
            <a:endParaRPr lang="en-US" sz="1400">
              <a:latin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62" t="18141"/>
          <a:stretch/>
        </p:blipFill>
        <p:spPr>
          <a:xfrm>
            <a:off x="35496" y="2060848"/>
            <a:ext cx="7622043" cy="4320480"/>
          </a:xfrm>
          <a:prstGeom prst="rect">
            <a:avLst/>
          </a:prstGeom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07134" y="46038"/>
            <a:ext cx="320908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CompactLight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Specification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5496" y="692696"/>
            <a:ext cx="86409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b="1" dirty="0">
                <a:solidFill>
                  <a:srgbClr val="333399"/>
                </a:solidFill>
                <a:latin typeface="Calibri" charset="0"/>
              </a:rPr>
              <a:t>From </a:t>
            </a:r>
            <a:r>
              <a:rPr lang="en-GB" sz="2000" b="1" dirty="0" smtClean="0">
                <a:solidFill>
                  <a:srgbClr val="333399"/>
                </a:solidFill>
                <a:latin typeface="Calibri" charset="0"/>
              </a:rPr>
              <a:t>J. Clarke – coordinator of the XLS WP on “FEL </a:t>
            </a:r>
            <a:r>
              <a:rPr lang="en-GB" sz="2000" b="1" dirty="0">
                <a:solidFill>
                  <a:srgbClr val="333399"/>
                </a:solidFill>
                <a:latin typeface="Calibri" charset="0"/>
              </a:rPr>
              <a:t>S</a:t>
            </a:r>
            <a:r>
              <a:rPr lang="en-GB" sz="2000" b="1" dirty="0" smtClean="0">
                <a:solidFill>
                  <a:srgbClr val="333399"/>
                </a:solidFill>
                <a:latin typeface="Calibri" charset="0"/>
              </a:rPr>
              <a:t>cience Requirements</a:t>
            </a:r>
          </a:p>
          <a:p>
            <a:r>
              <a:rPr lang="en-GB" sz="2000" b="1" dirty="0" smtClean="0">
                <a:solidFill>
                  <a:srgbClr val="333399"/>
                </a:solidFill>
                <a:latin typeface="Calibri" charset="0"/>
              </a:rPr>
              <a:t>and Facility Design” – presented at the last XLS Collaboration Meeting @ ALBA</a:t>
            </a:r>
            <a:endParaRPr lang="en-GB" sz="2000" b="1" dirty="0">
              <a:solidFill>
                <a:srgbClr val="333399"/>
              </a:solidFill>
              <a:latin typeface="Calibri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1475492"/>
            <a:ext cx="86443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Disclaimer: Polarisation and Two-colour performance constraints not yet accounted for!</a:t>
            </a:r>
            <a:endParaRPr lang="en-GB" b="1" dirty="0">
              <a:solidFill>
                <a:srgbClr val="333399"/>
              </a:solidFill>
              <a:latin typeface="Calibri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 dirty="0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5" y="620688"/>
            <a:ext cx="4464497" cy="30362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692696"/>
            <a:ext cx="4499991" cy="3064742"/>
          </a:xfrm>
          <a:prstGeom prst="rect">
            <a:avLst/>
          </a:prstGeom>
        </p:spPr>
      </p:pic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2267744" y="46038"/>
            <a:ext cx="544649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HX: </a:t>
            </a:r>
            <a:r>
              <a:rPr lang="it-IT" sz="2100" b="1" dirty="0" err="1">
                <a:solidFill>
                  <a:srgbClr val="000099"/>
                </a:solidFill>
                <a:latin typeface="Calibri" charset="0"/>
              </a:rPr>
              <a:t>s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lice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energy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and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current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parameterisations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1164"/>
          <a:stretch/>
        </p:blipFill>
        <p:spPr>
          <a:xfrm>
            <a:off x="2267744" y="4030870"/>
            <a:ext cx="6912768" cy="2854513"/>
          </a:xfrm>
          <a:prstGeom prst="rect">
            <a:avLst/>
          </a:prstGeom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8257480" y="3068960"/>
            <a:ext cx="635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latin typeface="Times New Roman" charset="0"/>
                <a:cs typeface="Times New Roman" charset="0"/>
              </a:rPr>
              <a:t>z [m]</a:t>
            </a:r>
          </a:p>
        </p:txBody>
      </p:sp>
      <p:sp>
        <p:nvSpPr>
          <p:cNvPr id="5" name="Rectangle 4"/>
          <p:cNvSpPr/>
          <p:nvPr/>
        </p:nvSpPr>
        <p:spPr>
          <a:xfrm>
            <a:off x="35496" y="3483292"/>
            <a:ext cx="2273176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dirty="0" smtClean="0">
                <a:solidFill>
                  <a:srgbClr val="333399"/>
                </a:solidFill>
                <a:latin typeface="Calibri" charset="0"/>
              </a:rPr>
              <a:t>With PERSEO we analysed the slice energy spread parameterisation clipping the long off-energy tails</a:t>
            </a:r>
          </a:p>
          <a:p>
            <a:endParaRPr lang="en-GB" sz="1700" b="1" dirty="0">
              <a:solidFill>
                <a:srgbClr val="333399"/>
              </a:solidFill>
              <a:latin typeface="Calibri" charset="0"/>
            </a:endParaRPr>
          </a:p>
          <a:p>
            <a:r>
              <a:rPr lang="en-GB" sz="1700" b="1" dirty="0">
                <a:solidFill>
                  <a:srgbClr val="333399"/>
                </a:solidFill>
                <a:latin typeface="Calibri" charset="0"/>
              </a:rPr>
              <a:t>W</a:t>
            </a:r>
            <a:r>
              <a:rPr lang="en-GB" sz="1700" b="1" dirty="0" smtClean="0">
                <a:solidFill>
                  <a:srgbClr val="333399"/>
                </a:solidFill>
                <a:latin typeface="Calibri" charset="0"/>
              </a:rPr>
              <a:t>e </a:t>
            </a:r>
            <a:r>
              <a:rPr lang="en-GB" sz="1700" b="1" dirty="0" smtClean="0">
                <a:solidFill>
                  <a:srgbClr val="800000"/>
                </a:solidFill>
                <a:latin typeface="Calibri" charset="0"/>
              </a:rPr>
              <a:t>run the full time-dependent simulation</a:t>
            </a:r>
            <a:r>
              <a:rPr lang="en-GB" sz="1700" b="1" dirty="0" smtClean="0">
                <a:solidFill>
                  <a:srgbClr val="333399"/>
                </a:solidFill>
                <a:latin typeface="Calibri" charset="0"/>
              </a:rPr>
              <a:t> to cover the current window</a:t>
            </a: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 rot="16200000">
            <a:off x="2134517" y="4159777"/>
            <a:ext cx="5039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 err="1" smtClean="0">
                <a:latin typeface="Times New Roman" charset="0"/>
                <a:cs typeface="Times New Roman" charset="0"/>
              </a:rPr>
              <a:t>a.u</a:t>
            </a:r>
            <a:r>
              <a:rPr lang="en-US" sz="1600" b="1" dirty="0" smtClean="0">
                <a:latin typeface="Times New Roman" charset="0"/>
                <a:cs typeface="Times New Roman" charset="0"/>
              </a:rPr>
              <a:t>.</a:t>
            </a:r>
            <a:endParaRPr 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3635896" y="2924944"/>
            <a:ext cx="635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latin typeface="Times New Roman" charset="0"/>
                <a:cs typeface="Times New Roman" charset="0"/>
              </a:rPr>
              <a:t>z [m]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3053343" y="46038"/>
            <a:ext cx="310283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HX: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undulator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parameters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6" name="Picture 5" descr="renewcommand_arr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150"/>
          <a:stretch/>
        </p:blipFill>
        <p:spPr>
          <a:xfrm>
            <a:off x="107504" y="950457"/>
            <a:ext cx="4248472" cy="1254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2422"/>
          <a:stretch/>
        </p:blipFill>
        <p:spPr>
          <a:xfrm>
            <a:off x="35496" y="3212976"/>
            <a:ext cx="4448867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4850" y="2348880"/>
            <a:ext cx="3525622" cy="27363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36096" y="1124744"/>
            <a:ext cx="3403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800000"/>
                </a:solidFill>
              </a:rPr>
              <a:t>NdFeB</a:t>
            </a:r>
            <a:r>
              <a:rPr lang="en-US" b="1" dirty="0" smtClean="0">
                <a:solidFill>
                  <a:srgbClr val="800000"/>
                </a:solidFill>
              </a:rPr>
              <a:t> In-vacuum </a:t>
            </a:r>
            <a:r>
              <a:rPr lang="en-US" b="1" dirty="0" err="1" smtClean="0">
                <a:solidFill>
                  <a:srgbClr val="800000"/>
                </a:solidFill>
              </a:rPr>
              <a:t>undulator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90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1923966" y="46038"/>
            <a:ext cx="5960402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1900" b="1" dirty="0" smtClean="0">
                <a:solidFill>
                  <a:srgbClr val="000099"/>
                </a:solidFill>
                <a:latin typeface="Calibri" charset="0"/>
              </a:rPr>
              <a:t>1D-FEL time </a:t>
            </a:r>
            <a:r>
              <a:rPr lang="it-IT" sz="1900" b="1" dirty="0" err="1" smtClean="0">
                <a:solidFill>
                  <a:srgbClr val="000099"/>
                </a:solidFill>
                <a:latin typeface="Calibri" charset="0"/>
              </a:rPr>
              <a:t>dependent</a:t>
            </a:r>
            <a:r>
              <a:rPr lang="it-IT" sz="1900" b="1" dirty="0" smtClean="0">
                <a:solidFill>
                  <a:srgbClr val="000099"/>
                </a:solidFill>
                <a:latin typeface="Calibri" charset="0"/>
              </a:rPr>
              <a:t> with </a:t>
            </a:r>
            <a:r>
              <a:rPr lang="it-IT" sz="1900" b="1" dirty="0" err="1" smtClean="0">
                <a:solidFill>
                  <a:srgbClr val="000099"/>
                </a:solidFill>
                <a:latin typeface="Calibri" charset="0"/>
              </a:rPr>
              <a:t>slice</a:t>
            </a:r>
            <a:r>
              <a:rPr lang="it-IT" sz="1900" b="1" dirty="0" smtClean="0">
                <a:solidFill>
                  <a:srgbClr val="000099"/>
                </a:solidFill>
                <a:latin typeface="Calibri" charset="0"/>
              </a:rPr>
              <a:t> E, </a:t>
            </a:r>
            <a:r>
              <a:rPr lang="it-IT" sz="1900" b="1" dirty="0" smtClean="0">
                <a:solidFill>
                  <a:srgbClr val="000099"/>
                </a:solidFill>
                <a:latin typeface="Symbol" charset="2"/>
                <a:cs typeface="Symbol" charset="2"/>
              </a:rPr>
              <a:t>s</a:t>
            </a:r>
            <a:r>
              <a:rPr lang="it-IT" sz="1900" b="1" baseline="-25000" dirty="0" smtClean="0">
                <a:solidFill>
                  <a:srgbClr val="000099"/>
                </a:solidFill>
                <a:latin typeface="Symbol" charset="2"/>
                <a:cs typeface="Symbol" charset="2"/>
              </a:rPr>
              <a:t>e </a:t>
            </a:r>
            <a:r>
              <a:rPr lang="it-IT" sz="1900" b="1" dirty="0" err="1" smtClean="0">
                <a:solidFill>
                  <a:srgbClr val="000099"/>
                </a:solidFill>
                <a:latin typeface="Calibri" charset="0"/>
              </a:rPr>
              <a:t>parameterisations</a:t>
            </a:r>
            <a:endParaRPr lang="en-US" sz="19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75" r="-254"/>
          <a:stretch/>
        </p:blipFill>
        <p:spPr>
          <a:xfrm>
            <a:off x="35496" y="692696"/>
            <a:ext cx="9108504" cy="18009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4176"/>
          <a:stretch/>
        </p:blipFill>
        <p:spPr>
          <a:xfrm>
            <a:off x="35496" y="2564904"/>
            <a:ext cx="5727700" cy="21540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r="1540"/>
          <a:stretch/>
        </p:blipFill>
        <p:spPr>
          <a:xfrm>
            <a:off x="3995936" y="4446984"/>
            <a:ext cx="5101765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573"/>
          <a:stretch/>
        </p:blipFill>
        <p:spPr>
          <a:xfrm>
            <a:off x="-36512" y="4490495"/>
            <a:ext cx="3755317" cy="2034849"/>
          </a:xfrm>
          <a:prstGeom prst="rect">
            <a:avLst/>
          </a:prstGeom>
        </p:spPr>
      </p:pic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2195736" y="46038"/>
            <a:ext cx="496880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1D-FEL time </a:t>
            </a:r>
            <a:r>
              <a:rPr lang="it-IT" sz="2100" b="1" dirty="0" err="1">
                <a:solidFill>
                  <a:srgbClr val="000099"/>
                </a:solidFill>
                <a:latin typeface="Calibri" charset="0"/>
              </a:rPr>
              <a:t>dependent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with </a:t>
            </a:r>
            <a:r>
              <a:rPr lang="it-IT" sz="2100" b="1" dirty="0" smtClean="0">
                <a:solidFill>
                  <a:srgbClr val="000099"/>
                </a:solidFill>
                <a:latin typeface="Symbol" charset="2"/>
                <a:cs typeface="Symbol" charset="2"/>
              </a:rPr>
              <a:t>s</a:t>
            </a:r>
            <a:r>
              <a:rPr lang="it-IT" sz="2100" b="1" baseline="-25000" dirty="0" smtClean="0">
                <a:solidFill>
                  <a:srgbClr val="000099"/>
                </a:solidFill>
                <a:latin typeface="Symbol" charset="2"/>
                <a:cs typeface="Symbol" charset="2"/>
              </a:rPr>
              <a:t>e</a:t>
            </a:r>
            <a:r>
              <a:rPr lang="it-IT" sz="2100" b="1" dirty="0" smtClean="0">
                <a:solidFill>
                  <a:srgbClr val="000099"/>
                </a:solidFill>
                <a:latin typeface="Symbol" charset="2"/>
                <a:cs typeface="Symbol" charset="2"/>
              </a:rPr>
              <a:t> = </a:t>
            </a:r>
            <a:r>
              <a:rPr lang="it-IT" sz="2100" b="1" dirty="0" smtClean="0">
                <a:solidFill>
                  <a:srgbClr val="000099"/>
                </a:solidFill>
                <a:latin typeface="Calibri"/>
                <a:cs typeface="Calibri"/>
              </a:rPr>
              <a:t>1.5 </a:t>
            </a:r>
            <a:r>
              <a:rPr lang="it-IT" sz="2100" b="1" dirty="0" smtClean="0">
                <a:solidFill>
                  <a:srgbClr val="000099"/>
                </a:solidFill>
                <a:latin typeface="Calibri"/>
                <a:ea typeface="ＭＳ ゴシック"/>
                <a:cs typeface="Calibri"/>
                <a:sym typeface="Zapf Dingbats"/>
              </a:rPr>
              <a:t>×</a:t>
            </a:r>
            <a:r>
              <a:rPr lang="it-IT" sz="2100" b="1" dirty="0" smtClean="0">
                <a:solidFill>
                  <a:srgbClr val="000099"/>
                </a:solidFill>
                <a:latin typeface="Calibri"/>
                <a:cs typeface="Calibri"/>
              </a:rPr>
              <a:t> 10</a:t>
            </a:r>
            <a:r>
              <a:rPr lang="it-IT" sz="2100" b="1" baseline="30000" dirty="0" smtClean="0">
                <a:solidFill>
                  <a:srgbClr val="000099"/>
                </a:solidFill>
                <a:latin typeface="Calibri"/>
                <a:cs typeface="Calibri"/>
              </a:rPr>
              <a:t>-4</a:t>
            </a:r>
            <a:endParaRPr lang="en-US" sz="2100" b="1" baseline="30000" dirty="0">
              <a:solidFill>
                <a:srgbClr val="000099"/>
              </a:solidFill>
              <a:latin typeface="Calibri"/>
              <a:cs typeface="Calibri"/>
            </a:endParaRP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682"/>
          <a:stretch/>
        </p:blipFill>
        <p:spPr>
          <a:xfrm>
            <a:off x="35496" y="692696"/>
            <a:ext cx="9081619" cy="17967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512" y="2564904"/>
            <a:ext cx="5727700" cy="2120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7012" y="4446984"/>
            <a:ext cx="51435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138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2695202" y="46038"/>
            <a:ext cx="3749006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Soft 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X-</a:t>
            </a:r>
            <a:r>
              <a:rPr lang="it-IT" sz="2100" b="1" dirty="0" err="1">
                <a:solidFill>
                  <a:srgbClr val="000099"/>
                </a:solidFill>
                <a:latin typeface="Calibri" charset="0"/>
              </a:rPr>
              <a:t>ray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>
                <a:solidFill>
                  <a:srgbClr val="000099"/>
                </a:solidFill>
                <a:latin typeface="Calibri" charset="0"/>
              </a:rPr>
              <a:t>beam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 from S. Di Mitri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  <a:p>
            <a:pPr eaLnBrk="1" hangingPunct="1"/>
            <a:endParaRPr lang="en-US" sz="2100" b="1" baseline="30000" dirty="0">
              <a:solidFill>
                <a:srgbClr val="000099"/>
              </a:solidFill>
              <a:latin typeface="Calibri"/>
              <a:cs typeface="Calibri"/>
            </a:endParaRP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688"/>
            <a:ext cx="9144000" cy="385320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6512" y="2276872"/>
            <a:ext cx="9180512" cy="64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4040688"/>
            <a:ext cx="4104455" cy="2817312"/>
          </a:xfrm>
          <a:prstGeom prst="rect">
            <a:avLst/>
          </a:prstGeom>
        </p:spPr>
      </p:pic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4860806" y="5013176"/>
            <a:ext cx="2872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Symbol" charset="0"/>
                <a:cs typeface="Symbol" charset="0"/>
              </a:rPr>
              <a:t>g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6169639" y="6365205"/>
            <a:ext cx="6346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latin typeface="Times New Roman" charset="0"/>
                <a:cs typeface="Times New Roman" charset="0"/>
              </a:rPr>
              <a:t>z [m]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107504" y="4653136"/>
            <a:ext cx="341337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500" b="1" dirty="0"/>
              <a:t>Total bunch charge = 75 </a:t>
            </a:r>
            <a:r>
              <a:rPr lang="en-US" sz="1500" b="1" dirty="0" err="1" smtClean="0"/>
              <a:t>pC</a:t>
            </a:r>
            <a:endParaRPr lang="en-US" sz="1500" b="1" dirty="0" smtClean="0"/>
          </a:p>
          <a:p>
            <a:endParaRPr lang="en-US" sz="1500" b="1" dirty="0" smtClean="0"/>
          </a:p>
          <a:p>
            <a:r>
              <a:rPr lang="en-US" sz="1500" b="1" dirty="0" smtClean="0"/>
              <a:t>100k </a:t>
            </a:r>
            <a:r>
              <a:rPr lang="en-US" sz="1500" b="1" dirty="0" err="1"/>
              <a:t>m</a:t>
            </a:r>
            <a:r>
              <a:rPr lang="en-US" sz="1500" b="1" dirty="0" err="1" smtClean="0"/>
              <a:t>acroparticles</a:t>
            </a:r>
            <a:r>
              <a:rPr lang="en-US" sz="1500" b="1" dirty="0" smtClean="0"/>
              <a:t> with given z, E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3426543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2215831" y="46038"/>
            <a:ext cx="559652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SX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: </a:t>
            </a:r>
            <a:r>
              <a:rPr lang="it-IT" sz="2100" b="1" dirty="0" err="1">
                <a:solidFill>
                  <a:srgbClr val="000099"/>
                </a:solidFill>
                <a:latin typeface="Calibri" charset="0"/>
              </a:rPr>
              <a:t>slice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>
                <a:solidFill>
                  <a:srgbClr val="000099"/>
                </a:solidFill>
                <a:latin typeface="Calibri" charset="0"/>
              </a:rPr>
              <a:t>energy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 and </a:t>
            </a:r>
            <a:r>
              <a:rPr lang="it-IT" sz="2100" b="1" dirty="0" err="1">
                <a:solidFill>
                  <a:srgbClr val="000099"/>
                </a:solidFill>
                <a:latin typeface="Calibri" charset="0"/>
              </a:rPr>
              <a:t>current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>
                <a:solidFill>
                  <a:srgbClr val="000099"/>
                </a:solidFill>
                <a:latin typeface="Calibri" charset="0"/>
              </a:rPr>
              <a:t>parameterisations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486"/>
          <a:stretch/>
        </p:blipFill>
        <p:spPr>
          <a:xfrm>
            <a:off x="35498" y="620689"/>
            <a:ext cx="4549258" cy="33123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969"/>
          <a:stretch/>
        </p:blipFill>
        <p:spPr>
          <a:xfrm>
            <a:off x="2190853" y="4077072"/>
            <a:ext cx="6989659" cy="2808312"/>
          </a:xfrm>
          <a:prstGeom prst="rect">
            <a:avLst/>
          </a:prstGeom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 rot="16200000">
            <a:off x="2041024" y="4159777"/>
            <a:ext cx="5039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 err="1" smtClean="0">
                <a:latin typeface="Times New Roman" charset="0"/>
                <a:cs typeface="Times New Roman" charset="0"/>
              </a:rPr>
              <a:t>a.u</a:t>
            </a:r>
            <a:r>
              <a:rPr lang="en-US" sz="1600" b="1" dirty="0" smtClean="0">
                <a:latin typeface="Times New Roman" charset="0"/>
                <a:cs typeface="Times New Roman" charset="0"/>
              </a:rPr>
              <a:t>.</a:t>
            </a:r>
            <a:endParaRPr lang="en-US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080" y="4666491"/>
            <a:ext cx="216465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dirty="0">
                <a:solidFill>
                  <a:srgbClr val="333399"/>
                </a:solidFill>
                <a:latin typeface="Calibri" charset="0"/>
              </a:rPr>
              <a:t>W</a:t>
            </a:r>
            <a:r>
              <a:rPr lang="en-GB" sz="1700" b="1" dirty="0" smtClean="0">
                <a:solidFill>
                  <a:srgbClr val="333399"/>
                </a:solidFill>
                <a:latin typeface="Calibri" charset="0"/>
              </a:rPr>
              <a:t>e </a:t>
            </a:r>
            <a:r>
              <a:rPr lang="en-GB" sz="1700" b="1" dirty="0">
                <a:solidFill>
                  <a:srgbClr val="333399"/>
                </a:solidFill>
                <a:latin typeface="Calibri" charset="0"/>
              </a:rPr>
              <a:t>run </a:t>
            </a:r>
            <a:r>
              <a:rPr lang="en-GB" sz="1700" b="1" dirty="0" smtClean="0">
                <a:solidFill>
                  <a:srgbClr val="333399"/>
                </a:solidFill>
                <a:latin typeface="Calibri" charset="0"/>
              </a:rPr>
              <a:t>the PERSEO </a:t>
            </a:r>
            <a:r>
              <a:rPr lang="en-GB" sz="1700" b="1" dirty="0">
                <a:solidFill>
                  <a:srgbClr val="333399"/>
                </a:solidFill>
                <a:latin typeface="Calibri" charset="0"/>
              </a:rPr>
              <a:t>simulation to cover the current window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r="6112" b="2229"/>
          <a:stretch/>
        </p:blipFill>
        <p:spPr>
          <a:xfrm>
            <a:off x="4860031" y="620688"/>
            <a:ext cx="4156719" cy="332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411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3053343" y="46038"/>
            <a:ext cx="310283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SX: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undulator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parameters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2" name="Picture 1" descr="renewcommand_arr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856"/>
          <a:stretch/>
        </p:blipFill>
        <p:spPr>
          <a:xfrm>
            <a:off x="32427" y="1014769"/>
            <a:ext cx="4467565" cy="13341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1112"/>
          <a:stretch/>
        </p:blipFill>
        <p:spPr>
          <a:xfrm>
            <a:off x="101049" y="3140968"/>
            <a:ext cx="4470951" cy="2654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159" y="1988840"/>
            <a:ext cx="3740321" cy="28803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60032" y="5385990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Remark: not yet fully investigated whether</a:t>
            </a:r>
          </a:p>
          <a:p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this configuration could provide efficient Two-Colours operation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436096" y="1124744"/>
            <a:ext cx="3403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800000"/>
                </a:solidFill>
              </a:rPr>
              <a:t>NdFeB</a:t>
            </a:r>
            <a:r>
              <a:rPr lang="en-US" b="1" dirty="0" smtClean="0">
                <a:solidFill>
                  <a:srgbClr val="800000"/>
                </a:solidFill>
              </a:rPr>
              <a:t> In-vacuum </a:t>
            </a:r>
            <a:r>
              <a:rPr lang="en-US" b="1" dirty="0" err="1" smtClean="0">
                <a:solidFill>
                  <a:srgbClr val="800000"/>
                </a:solidFill>
              </a:rPr>
              <a:t>undulator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542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034" b="4760"/>
          <a:stretch/>
        </p:blipFill>
        <p:spPr>
          <a:xfrm>
            <a:off x="-5071" y="4509120"/>
            <a:ext cx="3755753" cy="2016224"/>
          </a:xfrm>
          <a:prstGeom prst="rect">
            <a:avLst/>
          </a:prstGeom>
        </p:spPr>
      </p:pic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2411760" y="46038"/>
            <a:ext cx="476284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1D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-FEL time </a:t>
            </a:r>
            <a:r>
              <a:rPr lang="it-IT" sz="2100" b="1" dirty="0" err="1">
                <a:solidFill>
                  <a:srgbClr val="000099"/>
                </a:solidFill>
                <a:latin typeface="Calibri" charset="0"/>
              </a:rPr>
              <a:t>dependent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 with </a:t>
            </a:r>
            <a:r>
              <a:rPr lang="it-IT" sz="2100" b="1" dirty="0">
                <a:solidFill>
                  <a:srgbClr val="000099"/>
                </a:solidFill>
                <a:latin typeface="Symbol" charset="2"/>
                <a:cs typeface="Symbol" charset="2"/>
              </a:rPr>
              <a:t>s</a:t>
            </a:r>
            <a:r>
              <a:rPr lang="it-IT" sz="2100" b="1" baseline="-25000" dirty="0">
                <a:solidFill>
                  <a:srgbClr val="000099"/>
                </a:solidFill>
                <a:latin typeface="Symbol" charset="2"/>
                <a:cs typeface="Symbol" charset="2"/>
              </a:rPr>
              <a:t>e</a:t>
            </a:r>
            <a:r>
              <a:rPr lang="it-IT" sz="2100" b="1" dirty="0">
                <a:solidFill>
                  <a:srgbClr val="000099"/>
                </a:solidFill>
                <a:latin typeface="Symbol" charset="2"/>
                <a:cs typeface="Symbol" charset="2"/>
              </a:rPr>
              <a:t> = </a:t>
            </a:r>
            <a:r>
              <a:rPr lang="it-IT" sz="2100" b="1" dirty="0">
                <a:solidFill>
                  <a:srgbClr val="000099"/>
                </a:solidFill>
                <a:latin typeface="Calibri"/>
                <a:cs typeface="Calibri"/>
              </a:rPr>
              <a:t>2</a:t>
            </a:r>
            <a:r>
              <a:rPr lang="it-IT" sz="2100" b="1" dirty="0" smtClean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lang="it-IT" sz="2100" b="1" dirty="0">
                <a:solidFill>
                  <a:srgbClr val="000099"/>
                </a:solidFill>
                <a:latin typeface="Calibri"/>
                <a:ea typeface="ＭＳ ゴシック"/>
                <a:cs typeface="Calibri"/>
                <a:sym typeface="Zapf Dingbats"/>
              </a:rPr>
              <a:t>×</a:t>
            </a:r>
            <a:r>
              <a:rPr lang="it-IT" sz="2100" b="1" dirty="0">
                <a:solidFill>
                  <a:srgbClr val="000099"/>
                </a:solidFill>
                <a:latin typeface="Calibri"/>
                <a:cs typeface="Calibri"/>
              </a:rPr>
              <a:t> 10</a:t>
            </a:r>
            <a:r>
              <a:rPr lang="it-IT" sz="2100" b="1" baseline="30000" dirty="0">
                <a:solidFill>
                  <a:srgbClr val="000099"/>
                </a:solidFill>
                <a:latin typeface="Calibri"/>
                <a:cs typeface="Calibri"/>
              </a:rPr>
              <a:t>-4</a:t>
            </a:r>
            <a:endParaRPr lang="en-US" sz="2100" b="1" baseline="30000" dirty="0">
              <a:solidFill>
                <a:srgbClr val="000099"/>
              </a:solidFill>
              <a:latin typeface="Calibri"/>
              <a:cs typeface="Calibri"/>
            </a:endParaRPr>
          </a:p>
          <a:p>
            <a:pPr eaLnBrk="1" hangingPunct="1"/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4704"/>
            <a:ext cx="9144000" cy="18012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1088"/>
          <a:stretch/>
        </p:blipFill>
        <p:spPr>
          <a:xfrm>
            <a:off x="-16272" y="2564904"/>
            <a:ext cx="5492926" cy="21377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928" y="4354919"/>
            <a:ext cx="5256584" cy="253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96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2279237" y="46038"/>
            <a:ext cx="53170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Tables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to be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circulated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among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XLS WP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leaders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 dirty="0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2585129"/>
            <a:ext cx="3347864" cy="1779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2000" b="1" dirty="0" smtClean="0">
                <a:solidFill>
                  <a:srgbClr val="333399"/>
                </a:solidFill>
                <a:latin typeface="Calibri" charset="0"/>
              </a:rPr>
              <a:t>Input (i.e. beam and </a:t>
            </a:r>
            <a:r>
              <a:rPr lang="en-GB" sz="2000" b="1" dirty="0" err="1" smtClean="0">
                <a:solidFill>
                  <a:srgbClr val="333399"/>
                </a:solidFill>
                <a:latin typeface="Calibri" charset="0"/>
              </a:rPr>
              <a:t>undulator</a:t>
            </a:r>
            <a:r>
              <a:rPr lang="en-GB" sz="2000" b="1" dirty="0" smtClean="0">
                <a:solidFill>
                  <a:srgbClr val="333399"/>
                </a:solidFill>
                <a:latin typeface="Calibri" charset="0"/>
              </a:rPr>
              <a:t>) parameters similar to </a:t>
            </a:r>
            <a:r>
              <a:rPr lang="en-GB" sz="2000" b="1" dirty="0" err="1" smtClean="0">
                <a:solidFill>
                  <a:srgbClr val="333399"/>
                </a:solidFill>
                <a:latin typeface="Calibri" charset="0"/>
              </a:rPr>
              <a:t>SwissFEL</a:t>
            </a:r>
            <a:r>
              <a:rPr lang="en-GB" sz="2000" b="1" dirty="0" smtClean="0">
                <a:solidFill>
                  <a:srgbClr val="333399"/>
                </a:solidFill>
                <a:latin typeface="Calibri" charset="0"/>
              </a:rPr>
              <a:t> (see below), with improved performance</a:t>
            </a:r>
            <a:endParaRPr lang="en-US" sz="2000" dirty="0"/>
          </a:p>
        </p:txBody>
      </p:sp>
      <p:pic>
        <p:nvPicPr>
          <p:cNvPr id="4" name="Picture 3" descr="renewcommand_ar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50246"/>
            <a:ext cx="5256584" cy="633513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639244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ChangeArrowheads="1"/>
          </p:cNvSpPr>
          <p:nvPr/>
        </p:nvSpPr>
        <p:spPr bwMode="auto">
          <a:xfrm>
            <a:off x="3709923" y="46038"/>
            <a:ext cx="151014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Conclusions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5496" y="620688"/>
            <a:ext cx="9108504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Comprehensive one-value tables for both Hard and Soft X-ray FEL configurations are drawn at this 1</a:t>
            </a:r>
            <a:r>
              <a:rPr lang="en-US" sz="1900" baseline="30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st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iteration stage</a:t>
            </a: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Parameter values are in the ballpark of the </a:t>
            </a:r>
            <a:r>
              <a:rPr lang="en-US" sz="1900" dirty="0" err="1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SwissFEL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Concept Design Report tables, with improved light power and saturation length performance</a:t>
            </a: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These 1D FEL results describe the longitudinal dynamics details, guiding the studies all the way back to the injector: “</a:t>
            </a:r>
            <a:r>
              <a:rPr lang="en-US" sz="1900" dirty="0" smtClean="0">
                <a:solidFill>
                  <a:srgbClr val="333399"/>
                </a:solidFill>
                <a:latin typeface="Wingdings"/>
                <a:ea typeface="Wingdings"/>
                <a:cs typeface="Wingdings"/>
                <a:sym typeface="Wingdings"/>
              </a:rPr>
              <a:t></a:t>
            </a: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”</a:t>
            </a: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endParaRPr lang="en-US" sz="19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r>
              <a:rPr lang="en-US" sz="19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Then, at a later stage, when also transverse dynamics and full 3D distributions are available, also full 3D FEL studies will be performed</a:t>
            </a:r>
            <a:r>
              <a:rPr lang="en-US" sz="2000" dirty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: </a:t>
            </a: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“</a:t>
            </a:r>
            <a:r>
              <a:rPr lang="en-US" sz="2000" dirty="0" smtClean="0">
                <a:solidFill>
                  <a:srgbClr val="333399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” within a joint WP2+WP5+WP6 collaboration,</a:t>
            </a:r>
          </a:p>
          <a:p>
            <a:pPr marL="285750" indent="-285750">
              <a:lnSpc>
                <a:spcPct val="130000"/>
              </a:lnSpc>
              <a:buFont typeface="Wingdings" charset="0"/>
              <a:buChar char="Ø"/>
            </a:pPr>
            <a:endParaRPr lang="en-US" sz="2000" dirty="0" smtClean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        Soft X-Ray </a:t>
            </a:r>
            <a:r>
              <a:rPr lang="en-US" sz="2000" dirty="0" smtClean="0">
                <a:solidFill>
                  <a:srgbClr val="333399"/>
                </a:solidFill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n-US" sz="2000" dirty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Uppsala                    Hard </a:t>
            </a:r>
            <a:r>
              <a:rPr lang="en-US" sz="2000" dirty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X-Ray </a:t>
            </a:r>
            <a:r>
              <a:rPr lang="en-US" sz="2000" dirty="0">
                <a:solidFill>
                  <a:srgbClr val="333399"/>
                </a:solidFill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n-US" sz="2000" dirty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mic Sans MS" charset="0"/>
                <a:cs typeface="Comic Sans MS" charset="0"/>
                <a:sym typeface="Wingdings" charset="0"/>
              </a:rPr>
              <a:t>ENEA+STFC   </a:t>
            </a:r>
            <a:endParaRPr lang="en-US" sz="2000" dirty="0">
              <a:solidFill>
                <a:srgbClr val="333399"/>
              </a:solidFill>
              <a:latin typeface="Comic Sans MS" charset="0"/>
              <a:cs typeface="Comic Sans MS" charset="0"/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68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6563138" cy="569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9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2</a:t>
            </a:fld>
            <a:endParaRPr lang="en-US" sz="1400">
              <a:latin typeface="Calibri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79712" y="46038"/>
            <a:ext cx="58052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Goal: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provide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a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table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similar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to the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EuPRAXIA@SPARC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CDR </a:t>
            </a:r>
            <a:endParaRPr lang="en-US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7" name="Vertical Scroll 6"/>
          <p:cNvSpPr/>
          <p:nvPr/>
        </p:nvSpPr>
        <p:spPr>
          <a:xfrm rot="18713649">
            <a:off x="2100728" y="2498022"/>
            <a:ext cx="5215848" cy="2118835"/>
          </a:xfrm>
          <a:prstGeom prst="verticalScroll">
            <a:avLst>
              <a:gd name="adj" fmla="val 25000"/>
            </a:avLst>
          </a:prstGeom>
          <a:solidFill>
            <a:srgbClr val="98CF3F">
              <a:alpha val="4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600" b="1" dirty="0" smtClean="0">
                <a:latin typeface="Gill Sans"/>
                <a:cs typeface="Gill Sans"/>
              </a:rPr>
              <a:t>         </a:t>
            </a:r>
            <a:r>
              <a:rPr lang="en-US" sz="2600" b="1" dirty="0" err="1" smtClean="0">
                <a:latin typeface="Gill Sans"/>
                <a:cs typeface="Gill Sans"/>
              </a:rPr>
              <a:t>Fac</a:t>
            </a:r>
            <a:r>
              <a:rPr lang="en-US" sz="2600" b="1" dirty="0" smtClean="0">
                <a:latin typeface="Gill Sans"/>
                <a:cs typeface="Gill Sans"/>
              </a:rPr>
              <a:t>-Simile</a:t>
            </a:r>
            <a:endParaRPr lang="en-US" sz="2600" b="1" dirty="0">
              <a:latin typeface="Gill Sans"/>
              <a:cs typeface="Gill San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4248" y="692696"/>
            <a:ext cx="2339752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Also in XLS, two cases  are foreseen: Hard &amp; Soft X-rays</a:t>
            </a:r>
          </a:p>
          <a:p>
            <a:pPr algn="r"/>
            <a:endParaRPr lang="en-GB" b="1" dirty="0" smtClean="0">
              <a:solidFill>
                <a:srgbClr val="333399"/>
              </a:solidFill>
              <a:latin typeface="Calibri" charset="0"/>
            </a:endParaRPr>
          </a:p>
          <a:p>
            <a:pPr algn="r"/>
            <a:endParaRPr lang="en-GB" b="1" dirty="0">
              <a:solidFill>
                <a:srgbClr val="333399"/>
              </a:solidFill>
              <a:latin typeface="Calibri" charset="0"/>
            </a:endParaRPr>
          </a:p>
          <a:p>
            <a:pPr algn="r"/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Following results are obtained considering longitudinal  dynamics under discussion in WP3 and WP6, with significant INFN contributions</a:t>
            </a:r>
          </a:p>
          <a:p>
            <a:pPr algn="r"/>
            <a:endParaRPr lang="en-GB" b="1" dirty="0" smtClean="0">
              <a:solidFill>
                <a:srgbClr val="333399"/>
              </a:solidFill>
              <a:latin typeface="Calibri" charset="0"/>
            </a:endParaRPr>
          </a:p>
          <a:p>
            <a:pPr algn="r"/>
            <a:endParaRPr lang="en-GB" b="1" dirty="0">
              <a:solidFill>
                <a:srgbClr val="333399"/>
              </a:solidFill>
              <a:latin typeface="Calibri" charset="0"/>
            </a:endParaRPr>
          </a:p>
          <a:p>
            <a:pPr algn="r"/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We analysed a couple of beams from S. Di </a:t>
            </a:r>
            <a:r>
              <a:rPr lang="en-GB" b="1" dirty="0" err="1" smtClean="0">
                <a:solidFill>
                  <a:srgbClr val="333399"/>
                </a:solidFill>
                <a:latin typeface="Calibri" charset="0"/>
              </a:rPr>
              <a:t>Mitri</a:t>
            </a:r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 and A. Latina accounting for  considerations from M. </a:t>
            </a:r>
            <a:r>
              <a:rPr lang="en-GB" b="1" dirty="0" err="1" smtClean="0">
                <a:solidFill>
                  <a:srgbClr val="333399"/>
                </a:solidFill>
                <a:latin typeface="Calibri" charset="0"/>
              </a:rPr>
              <a:t>Croia</a:t>
            </a:r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 &amp; A. </a:t>
            </a:r>
            <a:r>
              <a:rPr lang="en-GB" b="1" dirty="0" err="1" smtClean="0">
                <a:solidFill>
                  <a:srgbClr val="333399"/>
                </a:solidFill>
                <a:latin typeface="Calibri" charset="0"/>
              </a:rPr>
              <a:t>Giribono</a:t>
            </a:r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    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 dirty="0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</p:spTree>
    <p:extLst>
      <p:ext uri="{BB962C8B-B14F-4D97-AF65-F5344CB8AC3E}">
        <p14:creationId xmlns:p14="http://schemas.microsoft.com/office/powerpoint/2010/main" val="2707885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2627313" y="46038"/>
            <a:ext cx="498678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Workflow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(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after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discussing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with </a:t>
            </a:r>
            <a:r>
              <a:rPr lang="it-IT" sz="2100" b="1" dirty="0">
                <a:solidFill>
                  <a:srgbClr val="000099"/>
                </a:solidFill>
                <a:latin typeface="Calibri" charset="0"/>
              </a:rPr>
              <a:t>S. Di 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Mitri)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07504" y="846004"/>
            <a:ext cx="2232248" cy="720080"/>
          </a:xfrm>
          <a:prstGeom prst="roundRect">
            <a:avLst/>
          </a:prstGeom>
          <a:noFill/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Uniform </a:t>
            </a:r>
            <a:r>
              <a:rPr lang="en-US" sz="16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E</a:t>
            </a:r>
            <a:r>
              <a:rPr lang="en-US" sz="1600" b="1" baseline="-25000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beam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, I, </a:t>
            </a:r>
            <a:r>
              <a:rPr lang="en-US" sz="1600" b="1" dirty="0" err="1" smtClean="0">
                <a:solidFill>
                  <a:srgbClr val="000099"/>
                </a:solidFill>
                <a:latin typeface="Symbol" charset="2"/>
                <a:cs typeface="Symbol" charset="2"/>
              </a:rPr>
              <a:t>e</a:t>
            </a:r>
            <a:r>
              <a:rPr lang="en-US" sz="1600" b="1" baseline="-25000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x,y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, </a:t>
            </a:r>
            <a:r>
              <a:rPr lang="en-US" sz="1600" b="1" dirty="0" smtClean="0">
                <a:solidFill>
                  <a:srgbClr val="000099"/>
                </a:solidFill>
                <a:latin typeface="Symbol" charset="2"/>
                <a:cs typeface="Symbol" charset="2"/>
              </a:rPr>
              <a:t>D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E/E distributions</a:t>
            </a:r>
            <a:endParaRPr lang="en-US" sz="1600" b="1" dirty="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411760" y="1206044"/>
            <a:ext cx="1008112" cy="0"/>
          </a:xfrm>
          <a:prstGeom prst="straightConnector1">
            <a:avLst/>
          </a:prstGeom>
          <a:ln w="25400">
            <a:solidFill>
              <a:schemeClr val="accent6"/>
            </a:solidFill>
            <a:prstDash val="lgDash"/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3491880" y="846004"/>
            <a:ext cx="2232248" cy="720080"/>
          </a:xfrm>
          <a:prstGeom prst="roundRect">
            <a:avLst/>
          </a:prstGeom>
          <a:noFill/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Either analytical formulae or </a:t>
            </a:r>
            <a:r>
              <a:rPr lang="en-US" sz="1600" b="1" dirty="0" err="1" smtClean="0">
                <a:solidFill>
                  <a:srgbClr val="000099"/>
                </a:solidFill>
                <a:latin typeface="Courier"/>
                <a:cs typeface="Courier"/>
              </a:rPr>
              <a:t>Perseo</a:t>
            </a:r>
            <a:endParaRPr lang="en-US" sz="1600" b="1" dirty="0">
              <a:solidFill>
                <a:srgbClr val="000099"/>
              </a:solidFill>
              <a:latin typeface="Courier"/>
              <a:cs typeface="Courier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796136" y="1206044"/>
            <a:ext cx="1008112" cy="0"/>
          </a:xfrm>
          <a:prstGeom prst="straightConnector1">
            <a:avLst/>
          </a:prstGeom>
          <a:ln w="25400">
            <a:solidFill>
              <a:schemeClr val="accent6"/>
            </a:solidFill>
            <a:prstDash val="lgDash"/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876256" y="846004"/>
            <a:ext cx="2232248" cy="720080"/>
          </a:xfrm>
          <a:prstGeom prst="roundRect">
            <a:avLst/>
          </a:prstGeom>
          <a:noFill/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One-valued early FEL table results</a:t>
            </a:r>
            <a:endParaRPr lang="en-US" sz="1600" b="1" dirty="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512" y="548680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1)</a:t>
            </a:r>
            <a:endParaRPr lang="en-US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cs typeface="Times New Roman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644008" y="1556792"/>
            <a:ext cx="0" cy="1512168"/>
          </a:xfrm>
          <a:prstGeom prst="straightConnector1">
            <a:avLst/>
          </a:prstGeom>
          <a:ln w="25400">
            <a:solidFill>
              <a:schemeClr val="accent6"/>
            </a:solidFill>
            <a:prstDash val="lgDash"/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3491880" y="1926124"/>
            <a:ext cx="2232248" cy="720080"/>
          </a:xfrm>
          <a:prstGeom prst="roundRect">
            <a:avLst/>
          </a:prstGeom>
          <a:solidFill>
            <a:schemeClr val="bg1"/>
          </a:solidFill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Chance to implement longitudinal profiles </a:t>
            </a:r>
            <a:endParaRPr lang="en-US" sz="1600" b="1" dirty="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5496" y="3140968"/>
            <a:ext cx="2232248" cy="720080"/>
          </a:xfrm>
          <a:prstGeom prst="roundRect">
            <a:avLst/>
          </a:prstGeom>
          <a:noFill/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Proper </a:t>
            </a:r>
            <a:r>
              <a:rPr lang="en-US" sz="16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E</a:t>
            </a:r>
            <a:r>
              <a:rPr lang="en-US" sz="1600" b="1" baseline="-25000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beam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, I, </a:t>
            </a:r>
            <a:r>
              <a:rPr lang="en-US" sz="1600" b="1" dirty="0" err="1" smtClean="0">
                <a:solidFill>
                  <a:srgbClr val="000099"/>
                </a:solidFill>
                <a:latin typeface="Symbol" charset="2"/>
                <a:cs typeface="Symbol" charset="2"/>
              </a:rPr>
              <a:t>e</a:t>
            </a:r>
            <a:r>
              <a:rPr lang="en-US" sz="1600" b="1" baseline="-25000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x,y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, </a:t>
            </a:r>
            <a:r>
              <a:rPr lang="en-US" sz="1600" b="1" dirty="0" smtClean="0">
                <a:solidFill>
                  <a:srgbClr val="000099"/>
                </a:solidFill>
                <a:latin typeface="Symbol" charset="2"/>
                <a:cs typeface="Symbol" charset="2"/>
              </a:rPr>
              <a:t>D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E/E as a function of z</a:t>
            </a:r>
            <a:endParaRPr lang="en-US" sz="1600" b="1" dirty="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339752" y="3501008"/>
            <a:ext cx="1008112" cy="0"/>
          </a:xfrm>
          <a:prstGeom prst="straightConnector1">
            <a:avLst/>
          </a:prstGeom>
          <a:ln w="25400">
            <a:solidFill>
              <a:schemeClr val="accent6"/>
            </a:solidFill>
            <a:prstDash val="lgDash"/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3419872" y="3140968"/>
            <a:ext cx="2232248" cy="720080"/>
          </a:xfrm>
          <a:prstGeom prst="roundRect">
            <a:avLst/>
          </a:prstGeom>
          <a:noFill/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Time-dep. </a:t>
            </a:r>
            <a:r>
              <a:rPr lang="en-US" sz="1600" b="1" dirty="0" err="1" smtClean="0">
                <a:solidFill>
                  <a:srgbClr val="000099"/>
                </a:solidFill>
                <a:latin typeface="Courier"/>
                <a:cs typeface="Courier"/>
              </a:rPr>
              <a:t>Perseo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detailed long. profiles </a:t>
            </a:r>
            <a:endParaRPr lang="en-US" sz="1600" b="1" dirty="0">
              <a:solidFill>
                <a:srgbClr val="000099"/>
              </a:solidFill>
              <a:latin typeface="Courier"/>
              <a:cs typeface="Courier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724128" y="3501008"/>
            <a:ext cx="1008112" cy="0"/>
          </a:xfrm>
          <a:prstGeom prst="straightConnector1">
            <a:avLst/>
          </a:prstGeom>
          <a:ln w="25400">
            <a:solidFill>
              <a:schemeClr val="accent6"/>
            </a:solidFill>
            <a:prstDash val="lgDash"/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6804248" y="3140968"/>
            <a:ext cx="2232248" cy="720080"/>
          </a:xfrm>
          <a:prstGeom prst="roundRect">
            <a:avLst/>
          </a:prstGeom>
          <a:noFill/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0099"/>
                </a:solidFill>
                <a:latin typeface="Times New Roman"/>
                <a:cs typeface="Times New Roman"/>
              </a:rPr>
              <a:t>T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able results + </a:t>
            </a:r>
            <a:r>
              <a:rPr lang="en-US" sz="1600" b="1" dirty="0" smtClean="0">
                <a:solidFill>
                  <a:srgbClr val="000099"/>
                </a:solidFill>
                <a:latin typeface="Symbol" charset="2"/>
                <a:cs typeface="Symbol" charset="2"/>
              </a:rPr>
              <a:t>l</a:t>
            </a:r>
            <a:r>
              <a:rPr lang="en-US" sz="1600" b="1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spectrum + growth…</a:t>
            </a:r>
            <a:endParaRPr lang="en-US" sz="1600" b="1" dirty="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644008" y="4005064"/>
            <a:ext cx="0" cy="1512168"/>
          </a:xfrm>
          <a:prstGeom prst="straightConnector1">
            <a:avLst/>
          </a:prstGeom>
          <a:ln w="25400">
            <a:solidFill>
              <a:schemeClr val="accent6"/>
            </a:solidFill>
            <a:prstDash val="lgDash"/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3491880" y="4283804"/>
            <a:ext cx="2232248" cy="720080"/>
          </a:xfrm>
          <a:prstGeom prst="roundRect">
            <a:avLst/>
          </a:prstGeom>
          <a:solidFill>
            <a:schemeClr val="bg1"/>
          </a:solidFill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Chance to have full 6D </a:t>
            </a:r>
            <a:r>
              <a:rPr lang="en-US" sz="16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macroparticles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endParaRPr lang="en-US" sz="1600" b="1" dirty="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35496" y="5589240"/>
            <a:ext cx="2232248" cy="720080"/>
          </a:xfrm>
          <a:prstGeom prst="roundRect">
            <a:avLst/>
          </a:prstGeom>
          <a:noFill/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mtClean="0">
                <a:solidFill>
                  <a:srgbClr val="000099"/>
                </a:solidFill>
                <a:latin typeface="Times New Roman"/>
                <a:cs typeface="Times New Roman"/>
              </a:rPr>
              <a:t>All 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distributions from 6D </a:t>
            </a:r>
            <a:r>
              <a:rPr lang="en-US" sz="16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macroparticles</a:t>
            </a:r>
            <a:endParaRPr lang="en-US" sz="1600" b="1" dirty="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339752" y="5949280"/>
            <a:ext cx="1008112" cy="0"/>
          </a:xfrm>
          <a:prstGeom prst="straightConnector1">
            <a:avLst/>
          </a:prstGeom>
          <a:ln w="25400">
            <a:solidFill>
              <a:schemeClr val="accent6"/>
            </a:solidFill>
            <a:prstDash val="lgDash"/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3419872" y="5589240"/>
            <a:ext cx="2232248" cy="720080"/>
          </a:xfrm>
          <a:prstGeom prst="roundRect">
            <a:avLst/>
          </a:prstGeom>
          <a:noFill/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Full 3D time-dep.</a:t>
            </a:r>
            <a:r>
              <a:rPr lang="en-US" sz="1600" b="1" dirty="0" smtClean="0">
                <a:solidFill>
                  <a:srgbClr val="000099"/>
                </a:solidFill>
                <a:latin typeface="Courier"/>
                <a:cs typeface="Courier"/>
              </a:rPr>
              <a:t> Genesis </a:t>
            </a:r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simulations </a:t>
            </a:r>
            <a:endParaRPr lang="en-US" sz="1600" b="1" dirty="0">
              <a:solidFill>
                <a:srgbClr val="000099"/>
              </a:solidFill>
              <a:latin typeface="Courier"/>
              <a:cs typeface="Courier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724128" y="5949280"/>
            <a:ext cx="1008112" cy="0"/>
          </a:xfrm>
          <a:prstGeom prst="straightConnector1">
            <a:avLst/>
          </a:prstGeom>
          <a:ln w="25400">
            <a:solidFill>
              <a:schemeClr val="accent6"/>
            </a:solidFill>
            <a:prstDash val="lgDash"/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6804248" y="5589240"/>
            <a:ext cx="2232248" cy="720080"/>
          </a:xfrm>
          <a:prstGeom prst="roundRect">
            <a:avLst/>
          </a:prstGeom>
          <a:noFill/>
          <a:ln w="25400" cap="sq">
            <a:solidFill>
              <a:srgbClr val="FF0000"/>
            </a:solidFill>
            <a:prstDash val="dashDot"/>
            <a:beve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Comprehensive set of FEL results</a:t>
            </a:r>
            <a:endParaRPr lang="en-US" sz="1600" b="1" dirty="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-36512" y="2833191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2)</a:t>
            </a:r>
            <a:endParaRPr lang="en-US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cs typeface="Times New Roman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-36512" y="5281463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3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)</a:t>
            </a:r>
            <a:endParaRPr lang="en-US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cs typeface="Times New Roman"/>
            </a:endParaRPr>
          </a:p>
        </p:txBody>
      </p:sp>
      <p:sp>
        <p:nvSpPr>
          <p:cNvPr id="30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3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532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2195736" y="61174"/>
            <a:ext cx="54726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rmAutofit/>
          </a:bodyPr>
          <a:lstStyle/>
          <a:p>
            <a:pPr eaLnBrk="1" hangingPunct="1"/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Hard X-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ray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beam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from S. Di Mitri: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uniform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distributions</a:t>
            </a:r>
            <a:endParaRPr lang="en-US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60647"/>
          <a:stretch/>
        </p:blipFill>
        <p:spPr>
          <a:xfrm>
            <a:off x="0" y="1196753"/>
            <a:ext cx="9144000" cy="152561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/>
          <a:srcRect t="61630"/>
          <a:stretch/>
        </p:blipFill>
        <p:spPr>
          <a:xfrm>
            <a:off x="0" y="3021608"/>
            <a:ext cx="9144000" cy="1487512"/>
          </a:xfrm>
          <a:prstGeom prst="rect">
            <a:avLst/>
          </a:prstGeom>
        </p:spPr>
      </p:pic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539552" y="4797152"/>
            <a:ext cx="27102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/>
              <a:t>Total bunch charge </a:t>
            </a:r>
            <a:r>
              <a:rPr lang="en-US" sz="1400" b="1" dirty="0" smtClean="0"/>
              <a:t>Q = </a:t>
            </a:r>
            <a:r>
              <a:rPr lang="en-US" sz="1400" b="1" dirty="0"/>
              <a:t>75 </a:t>
            </a:r>
            <a:r>
              <a:rPr lang="en-US" sz="1400" b="1" dirty="0" err="1" smtClean="0"/>
              <a:t>pC</a:t>
            </a:r>
            <a:endParaRPr lang="en-US" sz="1400" b="1" dirty="0" smtClean="0"/>
          </a:p>
        </p:txBody>
      </p:sp>
      <p:sp>
        <p:nvSpPr>
          <p:cNvPr id="7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4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672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2051720" y="44624"/>
            <a:ext cx="54809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Hard X-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ray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beam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from S. Di Mitri: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uniform</a:t>
            </a:r>
            <a:r>
              <a:rPr lang="it-IT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b="1" dirty="0" err="1" smtClean="0">
                <a:solidFill>
                  <a:srgbClr val="000099"/>
                </a:solidFill>
                <a:latin typeface="Calibri" charset="0"/>
              </a:rPr>
              <a:t>distributions</a:t>
            </a:r>
            <a:endParaRPr lang="en-US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990600"/>
            <a:ext cx="6571488" cy="4681728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716016" y="5497487"/>
            <a:ext cx="68181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>
                <a:latin typeface="Times New Roman" charset="0"/>
                <a:cs typeface="Times New Roman" charset="0"/>
              </a:rPr>
              <a:t>z </a:t>
            </a:r>
            <a:r>
              <a:rPr lang="en-US" sz="1400" b="1" dirty="0" smtClean="0">
                <a:latin typeface="Times New Roman" charset="0"/>
                <a:cs typeface="Times New Roman" charset="0"/>
              </a:rPr>
              <a:t>[</a:t>
            </a:r>
            <a:r>
              <a:rPr lang="en-US" sz="1400" b="1" dirty="0" smtClean="0">
                <a:latin typeface="Symbol" charset="2"/>
                <a:cs typeface="Symbol" charset="2"/>
              </a:rPr>
              <a:t>m</a:t>
            </a:r>
            <a:r>
              <a:rPr lang="en-US" sz="1400" b="1" dirty="0" smtClean="0">
                <a:latin typeface="Times New Roman" charset="0"/>
                <a:cs typeface="Times New Roman" charset="0"/>
              </a:rPr>
              <a:t>m</a:t>
            </a:r>
            <a:r>
              <a:rPr lang="en-US" sz="1400" b="1" dirty="0">
                <a:latin typeface="Times New Roman" charset="0"/>
                <a:cs typeface="Times New Roman" charset="0"/>
              </a:rPr>
              <a:t>]</a:t>
            </a:r>
          </a:p>
        </p:txBody>
      </p:sp>
      <p:sp>
        <p:nvSpPr>
          <p:cNvPr id="6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5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36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3413383" y="46038"/>
            <a:ext cx="310283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HX: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undulator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parameters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3204862"/>
            <a:ext cx="4317876" cy="2600402"/>
          </a:xfrm>
          <a:prstGeom prst="rect">
            <a:avLst/>
          </a:prstGeom>
        </p:spPr>
      </p:pic>
      <p:pic>
        <p:nvPicPr>
          <p:cNvPr id="5" name="Picture 4" descr="renewcommand_arr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150"/>
          <a:stretch/>
        </p:blipFill>
        <p:spPr>
          <a:xfrm>
            <a:off x="35496" y="1310497"/>
            <a:ext cx="4248472" cy="12544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2636912"/>
            <a:ext cx="3467100" cy="2921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36096" y="1403484"/>
            <a:ext cx="3403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800000"/>
                </a:solidFill>
              </a:rPr>
              <a:t>NdFeB</a:t>
            </a:r>
            <a:r>
              <a:rPr lang="en-US" b="1" dirty="0" smtClean="0">
                <a:solidFill>
                  <a:srgbClr val="800000"/>
                </a:solidFill>
              </a:rPr>
              <a:t> In-vacuum </a:t>
            </a:r>
            <a:r>
              <a:rPr lang="en-US" b="1" dirty="0" err="1" smtClean="0">
                <a:solidFill>
                  <a:srgbClr val="800000"/>
                </a:solidFill>
              </a:rPr>
              <a:t>undulator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6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431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3328376" y="46038"/>
            <a:ext cx="255883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HX FEL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results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: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tables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920628" y="829072"/>
            <a:ext cx="6220296" cy="2527920"/>
            <a:chOff x="1016000" y="1981200"/>
            <a:chExt cx="7112000" cy="28956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6000" y="1981200"/>
              <a:ext cx="7112000" cy="2895600"/>
            </a:xfrm>
            <a:prstGeom prst="rect">
              <a:avLst/>
            </a:prstGeom>
          </p:spPr>
        </p:pic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4283968" y="4509120"/>
              <a:ext cx="68181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 dirty="0">
                  <a:latin typeface="Times New Roman" charset="0"/>
                  <a:cs typeface="Times New Roman" charset="0"/>
                </a:rPr>
                <a:t>z </a:t>
              </a:r>
              <a:r>
                <a:rPr lang="en-US" sz="1400" b="1" dirty="0" smtClean="0">
                  <a:latin typeface="Times New Roman" charset="0"/>
                  <a:cs typeface="Times New Roman" charset="0"/>
                </a:rPr>
                <a:t>[</a:t>
              </a:r>
              <a:r>
                <a:rPr lang="en-US" sz="1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1400" b="1" dirty="0" smtClean="0">
                  <a:latin typeface="Times New Roman" charset="0"/>
                  <a:cs typeface="Times New Roman" charset="0"/>
                </a:rPr>
                <a:t>m</a:t>
              </a:r>
              <a:r>
                <a:rPr lang="en-US" sz="1400" b="1" dirty="0">
                  <a:latin typeface="Times New Roman" charset="0"/>
                  <a:cs typeface="Times New Roman" charset="0"/>
                </a:rPr>
                <a:t>]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35496" y="692696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We have </a:t>
            </a:r>
            <a:r>
              <a:rPr lang="en-GB" b="1" dirty="0">
                <a:solidFill>
                  <a:srgbClr val="800000"/>
                </a:solidFill>
                <a:latin typeface="Calibri" charset="0"/>
              </a:rPr>
              <a:t>run the full time-dependent simulation</a:t>
            </a:r>
            <a:r>
              <a:rPr lang="en-GB" b="1" dirty="0">
                <a:solidFill>
                  <a:srgbClr val="333399"/>
                </a:solidFill>
                <a:latin typeface="Calibri" charset="0"/>
              </a:rPr>
              <a:t> to cover </a:t>
            </a:r>
            <a:r>
              <a:rPr lang="en-GB" b="1" dirty="0" smtClean="0">
                <a:solidFill>
                  <a:srgbClr val="333399"/>
                </a:solidFill>
                <a:latin typeface="Calibri" charset="0"/>
              </a:rPr>
              <a:t>this </a:t>
            </a:r>
            <a:r>
              <a:rPr lang="en-GB" b="1" dirty="0">
                <a:solidFill>
                  <a:srgbClr val="333399"/>
                </a:solidFill>
                <a:latin typeface="Calibri" charset="0"/>
              </a:rPr>
              <a:t>current window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2613"/>
          <a:stretch/>
        </p:blipFill>
        <p:spPr>
          <a:xfrm>
            <a:off x="0" y="4005064"/>
            <a:ext cx="9144000" cy="2051022"/>
          </a:xfrm>
          <a:prstGeom prst="rect">
            <a:avLst/>
          </a:prstGeom>
        </p:spPr>
      </p:pic>
      <p:sp>
        <p:nvSpPr>
          <p:cNvPr id="9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7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87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2627313" y="46038"/>
            <a:ext cx="49184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HX FEL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results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: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profile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,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growth</a:t>
            </a:r>
            <a:r>
              <a:rPr lang="it-IT" sz="2100" b="1" dirty="0" smtClean="0">
                <a:solidFill>
                  <a:srgbClr val="000099"/>
                </a:solidFill>
                <a:latin typeface="Calibri" charset="0"/>
              </a:rPr>
              <a:t> &amp; </a:t>
            </a:r>
            <a:r>
              <a:rPr lang="it-IT" sz="2100" b="1" dirty="0" err="1" smtClean="0">
                <a:solidFill>
                  <a:srgbClr val="000099"/>
                </a:solidFill>
                <a:latin typeface="Calibri" charset="0"/>
              </a:rPr>
              <a:t>spectrum</a:t>
            </a:r>
            <a:endParaRPr lang="en-US" sz="2100" b="1" dirty="0">
              <a:solidFill>
                <a:srgbClr val="000099"/>
              </a:solidFill>
              <a:latin typeface="Calibri" charset="0"/>
            </a:endParaRPr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684213" y="6453188"/>
            <a:ext cx="3889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1500" b="1" i="1">
                <a:solidFill>
                  <a:schemeClr val="accent2"/>
                </a:solidFill>
                <a:latin typeface="Calibri" charset="0"/>
              </a:rPr>
              <a:t>Federico Nguyen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849"/>
          <a:stretch/>
        </p:blipFill>
        <p:spPr>
          <a:xfrm>
            <a:off x="42168" y="1121626"/>
            <a:ext cx="9066336" cy="18033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630" r="1946"/>
          <a:stretch/>
        </p:blipFill>
        <p:spPr>
          <a:xfrm>
            <a:off x="12576" y="3854412"/>
            <a:ext cx="9095928" cy="1991888"/>
          </a:xfrm>
          <a:prstGeom prst="rect">
            <a:avLst/>
          </a:prstGeom>
        </p:spPr>
      </p:pic>
      <p:sp>
        <p:nvSpPr>
          <p:cNvPr id="6" name="Slide Number Placeholder 8"/>
          <p:cNvSpPr txBox="1">
            <a:spLocks noGrp="1"/>
          </p:cNvSpPr>
          <p:nvPr/>
        </p:nvSpPr>
        <p:spPr bwMode="auto">
          <a:xfrm>
            <a:off x="7424738" y="6459538"/>
            <a:ext cx="984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E8B6DA4-5AA9-7A41-96D4-B487CBBF860F}" type="slidenum">
              <a:rPr lang="en-US" sz="1400">
                <a:latin typeface="Calibri" charset="0"/>
              </a:rPr>
              <a:pPr algn="r" eaLnBrk="1" hangingPunct="1"/>
              <a:t>8</a:t>
            </a:fld>
            <a:endParaRPr lang="en-US" sz="14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767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88859</TotalTime>
  <Words>1011</Words>
  <Application>Microsoft Macintosh PowerPoint</Application>
  <PresentationFormat>On-screen Show (4:3)</PresentationFormat>
  <Paragraphs>167</Paragraphs>
  <Slides>29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Struttura predefinita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Federico Nguyen</cp:lastModifiedBy>
  <cp:revision>356</cp:revision>
  <cp:lastPrinted>2019-01-15T11:10:12Z</cp:lastPrinted>
  <dcterms:created xsi:type="dcterms:W3CDTF">2017-02-25T14:17:39Z</dcterms:created>
  <dcterms:modified xsi:type="dcterms:W3CDTF">2019-03-05T09:48:39Z</dcterms:modified>
</cp:coreProperties>
</file>