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258" r:id="rId3"/>
    <p:sldId id="259" r:id="rId4"/>
    <p:sldId id="260" r:id="rId5"/>
    <p:sldId id="290" r:id="rId6"/>
    <p:sldId id="261" r:id="rId7"/>
    <p:sldId id="262" r:id="rId8"/>
    <p:sldId id="263" r:id="rId9"/>
    <p:sldId id="264" r:id="rId10"/>
    <p:sldId id="265" r:id="rId11"/>
    <p:sldId id="266" r:id="rId12"/>
    <p:sldId id="274" r:id="rId13"/>
    <p:sldId id="272" r:id="rId14"/>
    <p:sldId id="280" r:id="rId15"/>
    <p:sldId id="281" r:id="rId16"/>
    <p:sldId id="273" r:id="rId17"/>
    <p:sldId id="283" r:id="rId18"/>
    <p:sldId id="282" r:id="rId19"/>
    <p:sldId id="286" r:id="rId20"/>
    <p:sldId id="275" r:id="rId21"/>
    <p:sldId id="276" r:id="rId22"/>
    <p:sldId id="277" r:id="rId23"/>
    <p:sldId id="284" r:id="rId24"/>
    <p:sldId id="285" r:id="rId25"/>
    <p:sldId id="287" r:id="rId26"/>
    <p:sldId id="288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 snapToGrid="0">
      <p:cViewPr>
        <p:scale>
          <a:sx n="50" d="100"/>
          <a:sy n="50" d="100"/>
        </p:scale>
        <p:origin x="1086" y="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2D2D0-B3A9-4CAB-8843-41E8CA2D4221}" type="datetimeFigureOut">
              <a:rPr lang="en-US" smtClean="0"/>
              <a:t>3/5/2019</a:t>
            </a:fld>
            <a:endParaRPr lang="en-US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570D6-C60C-47B1-89F5-866FA7691F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937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3FCB727-8637-4A11-B393-BB06635A5A63}" type="slidenum">
              <a:rPr lang="it-IT" altLang="tr-TR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it-IT" altLang="tr-TR" sz="1300" smtClean="0">
              <a:latin typeface="Arial" panose="020B0604020202020204" pitchFamily="34" charset="0"/>
            </a:endParaRPr>
          </a:p>
        </p:txBody>
      </p:sp>
      <p:sp>
        <p:nvSpPr>
          <p:cNvPr id="40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 altLang="tr-TR" smtClean="0"/>
          </a:p>
        </p:txBody>
      </p:sp>
    </p:spTree>
    <p:extLst>
      <p:ext uri="{BB962C8B-B14F-4D97-AF65-F5344CB8AC3E}">
        <p14:creationId xmlns:p14="http://schemas.microsoft.com/office/powerpoint/2010/main" val="3577513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40A2113-169C-4DF9-A06F-0A1818F92778}" type="slidenum">
              <a:rPr lang="en-US"/>
              <a:pPr/>
              <a:t>13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3738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642190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40A2113-169C-4DF9-A06F-0A1818F92778}" type="slidenum">
              <a:rPr lang="en-US"/>
              <a:pPr/>
              <a:t>14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3738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539124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40A2113-169C-4DF9-A06F-0A1818F92778}" type="slidenum">
              <a:rPr lang="en-US"/>
              <a:pPr/>
              <a:t>15</a:t>
            </a:fld>
            <a:endParaRPr lang="en-US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3738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6360" y="4342535"/>
            <a:ext cx="5486681" cy="411451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829920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4E0FE0E-1E39-4FD7-8539-C6ACA371095A}" type="slidenum">
              <a:rPr lang="it-IT" altLang="tr-TR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it-IT" altLang="tr-TR" sz="1300" smtClean="0">
              <a:latin typeface="Arial" panose="020B0604020202020204" pitchFamily="34" charset="0"/>
            </a:endParaRPr>
          </a:p>
        </p:txBody>
      </p:sp>
      <p:sp>
        <p:nvSpPr>
          <p:cNvPr id="102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72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 altLang="tr-TR" smtClean="0"/>
          </a:p>
        </p:txBody>
      </p:sp>
    </p:spTree>
    <p:extLst>
      <p:ext uri="{BB962C8B-B14F-4D97-AF65-F5344CB8AC3E}">
        <p14:creationId xmlns:p14="http://schemas.microsoft.com/office/powerpoint/2010/main" val="1361426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jpeg"/><Relationship Id="rId18" Type="http://schemas.openxmlformats.org/officeDocument/2006/relationships/image" Target="../media/image18.png"/><Relationship Id="rId26" Type="http://schemas.openxmlformats.org/officeDocument/2006/relationships/image" Target="../media/image26.jpeg"/><Relationship Id="rId3" Type="http://schemas.openxmlformats.org/officeDocument/2006/relationships/image" Target="../media/image1.png"/><Relationship Id="rId21" Type="http://schemas.openxmlformats.org/officeDocument/2006/relationships/image" Target="../media/image21.pn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image" Target="../media/image4.png"/><Relationship Id="rId16" Type="http://schemas.openxmlformats.org/officeDocument/2006/relationships/image" Target="../media/image16.jpe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5" Type="http://schemas.openxmlformats.org/officeDocument/2006/relationships/image" Target="../media/image5.png"/><Relationship Id="rId15" Type="http://schemas.openxmlformats.org/officeDocument/2006/relationships/image" Target="../media/image15.jpeg"/><Relationship Id="rId23" Type="http://schemas.openxmlformats.org/officeDocument/2006/relationships/image" Target="../media/image23.jpeg"/><Relationship Id="rId28" Type="http://schemas.openxmlformats.org/officeDocument/2006/relationships/image" Target="../media/image28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2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EA4CD-7BBD-4972-9414-5DE7AB86D86E}" type="datetime1">
              <a:rPr lang="tr-TR" smtClean="0"/>
              <a:t>05.03.2019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78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0BC7C-EC28-491C-9C29-4A51E7D6EDFC}" type="datetime1">
              <a:rPr lang="tr-TR" smtClean="0"/>
              <a:t>05.03.2019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783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9388577" y="781665"/>
            <a:ext cx="2628900" cy="539529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206477" y="693173"/>
            <a:ext cx="9085007" cy="5483789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B0DDA-AEB6-451B-9155-440ED9D40E3A}" type="datetime1">
              <a:rPr lang="tr-TR" smtClean="0"/>
              <a:t>05.03.2019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062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Özel Dü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D16F6-217B-46FA-BBB5-D3C3E245B385}" type="datetime1">
              <a:rPr lang="tr-TR" smtClean="0"/>
              <a:t>05.03.2019</a:t>
            </a:fld>
            <a:endParaRPr lang="en-US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Box 1"/>
          <p:cNvSpPr txBox="1">
            <a:spLocks noChangeArrowheads="1"/>
          </p:cNvSpPr>
          <p:nvPr userDrawn="1"/>
        </p:nvSpPr>
        <p:spPr bwMode="auto">
          <a:xfrm>
            <a:off x="0" y="-1"/>
            <a:ext cx="12192000" cy="7964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49216" eaLnBrk="1">
              <a:lnSpc>
                <a:spcPct val="93000"/>
              </a:lnSpc>
              <a:buSzPct val="100000"/>
              <a:defRPr/>
            </a:pPr>
            <a:r>
              <a:rPr lang="it-IT" sz="6000" dirty="0" err="1">
                <a:solidFill>
                  <a:srgbClr val="C00000"/>
                </a:solidFill>
              </a:rPr>
              <a:t>Thank</a:t>
            </a:r>
            <a:r>
              <a:rPr lang="it-IT" sz="6000" dirty="0">
                <a:solidFill>
                  <a:srgbClr val="C00000"/>
                </a:solidFill>
              </a:rPr>
              <a:t> </a:t>
            </a:r>
            <a:r>
              <a:rPr lang="it-IT" sz="6000" dirty="0" err="1">
                <a:solidFill>
                  <a:srgbClr val="C00000"/>
                </a:solidFill>
              </a:rPr>
              <a:t>you</a:t>
            </a:r>
            <a:r>
              <a:rPr lang="it-IT" sz="6000" dirty="0">
                <a:solidFill>
                  <a:srgbClr val="C00000"/>
                </a:solidFill>
              </a:rPr>
              <a:t>!</a:t>
            </a:r>
          </a:p>
          <a:p>
            <a:pPr algn="ctr" defTabSz="449216" eaLnBrk="1">
              <a:lnSpc>
                <a:spcPct val="93000"/>
              </a:lnSpc>
              <a:buSzPct val="100000"/>
              <a:defRPr/>
            </a:pPr>
            <a:endParaRPr lang="it-IT" sz="3300" dirty="0">
              <a:solidFill>
                <a:srgbClr val="C00000"/>
              </a:solidFill>
            </a:endParaRPr>
          </a:p>
        </p:txBody>
      </p:sp>
      <p:sp>
        <p:nvSpPr>
          <p:cNvPr id="8" name="TextBox 5"/>
          <p:cNvSpPr txBox="1"/>
          <p:nvPr userDrawn="1"/>
        </p:nvSpPr>
        <p:spPr>
          <a:xfrm>
            <a:off x="993366" y="5554178"/>
            <a:ext cx="10080625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200" b="1" kern="1200" smtClean="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200" b="1">
              <a:solidFill>
                <a:srgbClr val="C00000"/>
              </a:solidFill>
            </a:endParaRP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2662294" y="832819"/>
            <a:ext cx="7128792" cy="2880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800" b="0" i="0" smtClean="0">
                <a:solidFill>
                  <a:schemeClr val="tx1"/>
                </a:solidFill>
              </a:rPr>
              <a:t>www.CompactLight.eu</a:t>
            </a:r>
            <a:endParaRPr lang="it-IT" altLang="it-IT" sz="1800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10" name="Picture 26" descr="map_bi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738930" y="1171848"/>
            <a:ext cx="6959032" cy="4317107"/>
          </a:xfrm>
          <a:prstGeom prst="rect">
            <a:avLst/>
          </a:prstGeom>
          <a:noFill/>
        </p:spPr>
      </p:pic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9688" y="0"/>
            <a:ext cx="18415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12" name="Group 9"/>
          <p:cNvGrpSpPr>
            <a:grpSpLocks/>
          </p:cNvGrpSpPr>
          <p:nvPr userDrawn="1"/>
        </p:nvGrpSpPr>
        <p:grpSpPr bwMode="auto">
          <a:xfrm>
            <a:off x="207963" y="31750"/>
            <a:ext cx="1784350" cy="577850"/>
            <a:chOff x="98" y="20"/>
            <a:chExt cx="1107" cy="364"/>
          </a:xfrm>
        </p:grpSpPr>
        <p:pic>
          <p:nvPicPr>
            <p:cNvPr id="13" name="Picture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" y="20"/>
              <a:ext cx="544" cy="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637" y="63"/>
              <a:ext cx="568" cy="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buSzPct val="100000"/>
                <a:defRPr/>
              </a:pPr>
              <a:r>
                <a:rPr lang="it-IT" sz="1100" smtClean="0">
                  <a:latin typeface="Arial" panose="020B0604020202020204" pitchFamily="34" charset="0"/>
                </a:rPr>
                <a:t>Funded by the</a:t>
              </a:r>
            </a:p>
            <a:p>
              <a:pPr eaLnBrk="1" hangingPunct="1">
                <a:buSzPct val="100000"/>
                <a:defRPr/>
              </a:pPr>
              <a:r>
                <a:rPr lang="it-IT" sz="1100" smtClean="0">
                  <a:latin typeface="Arial" panose="020B0604020202020204" pitchFamily="34" charset="0"/>
                </a:rPr>
                <a:t>European Union</a:t>
              </a:r>
            </a:p>
          </p:txBody>
        </p:sp>
      </p:grpSp>
      <p:sp>
        <p:nvSpPr>
          <p:cNvPr id="40" name="Dikdörtgen 39"/>
          <p:cNvSpPr/>
          <p:nvPr userDrawn="1"/>
        </p:nvSpPr>
        <p:spPr>
          <a:xfrm>
            <a:off x="0" y="6105833"/>
            <a:ext cx="12192000" cy="75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80"/>
          <p:cNvGrpSpPr>
            <a:grpSpLocks noChangeAspect="1"/>
          </p:cNvGrpSpPr>
          <p:nvPr userDrawn="1"/>
        </p:nvGrpSpPr>
        <p:grpSpPr bwMode="auto">
          <a:xfrm>
            <a:off x="1104286" y="5944477"/>
            <a:ext cx="9936000" cy="705100"/>
            <a:chOff x="37" y="3176"/>
            <a:chExt cx="5693" cy="404"/>
          </a:xfrm>
          <a:solidFill>
            <a:schemeClr val="bg1"/>
          </a:solidFill>
        </p:grpSpPr>
        <p:pic>
          <p:nvPicPr>
            <p:cNvPr id="16" name="Picture 28" descr="Logo-vu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7" name="Picture 31" descr="Logo-alba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8" name="Picture 32" descr="Logo-cern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9" name="Picture 33" descr="Logo-cnrs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20" name="Picture 34" descr="Logo-csic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21" name="Picture 35" descr="logo-enea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22" name="Picture 37" descr="Logo-infn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23" name="Picture 38" descr="Logo-kyma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24" name="Picture 39" descr="Logo-psi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25" name="Picture 40" descr="Logo-sapienza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26" name="Picture 42" descr="Logo-st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7" name="Picture 43" descr="Logo-stf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8" name="Picture 44" descr="Logo-ua-iat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9" name="Picture 45" descr="Logo-uh-hip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30" name="Picture 46" descr="Logo-ulanc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31" name="Picture 47" descr="Logo-uom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32" name="Picture 48" descr="Logo-ustr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33" name="Picture 49" descr="Logo-uu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34" name="Picture 50" descr="Logo-vdl-etg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35" name="Picture 52" descr="Logo-sinap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36" name="Picture 75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7" name="Picture 76" descr="ogo-tue"/>
            <p:cNvPicPr>
              <a:picLocks noChangeAspect="1" noChangeArrowheads="1"/>
            </p:cNvPicPr>
            <p:nvPr/>
          </p:nvPicPr>
          <p:blipFill>
            <a:blip r:embed="rId26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8" name="Picture 77" descr="ogo-kit"/>
            <p:cNvPicPr>
              <a:picLocks noChangeAspect="1" noChangeArrowheads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9" name="Picture 78" descr="ANSTO_logo-as"/>
            <p:cNvPicPr>
              <a:picLocks noChangeAspect="1" noChangeArrowheads="1"/>
            </p:cNvPicPr>
            <p:nvPr/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1556531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0C01E-0A36-4D01-A4CA-7DF113A5F486}" type="datetime1">
              <a:rPr lang="tr-TR" smtClean="0"/>
              <a:t>05.03.2019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685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9C7F3-E7A4-4486-9838-A1FADBDF6D8F}" type="datetime1">
              <a:rPr lang="tr-TR" smtClean="0"/>
              <a:t>05.03.2019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607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250723" y="1445342"/>
            <a:ext cx="5769077" cy="4731621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445342"/>
            <a:ext cx="5803490" cy="4731621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2E696-0576-43E5-A63B-40C5D46FA7B6}" type="datetime1">
              <a:rPr lang="tr-TR" smtClean="0"/>
              <a:t>05.03.2019</a:t>
            </a:fld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705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62232" y="693174"/>
            <a:ext cx="11872452" cy="693174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132735" y="1430595"/>
            <a:ext cx="5864841" cy="5604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162232" y="2123768"/>
            <a:ext cx="5835343" cy="4065895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50077" y="1445189"/>
            <a:ext cx="5914104" cy="54584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199" y="2109019"/>
            <a:ext cx="5891982" cy="4080644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2EA4B-3058-45CC-A5C1-161983A143A1}" type="datetime1">
              <a:rPr lang="tr-TR" smtClean="0"/>
              <a:t>05.03.2019</a:t>
            </a:fld>
            <a:endParaRPr lang="en-US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479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D4678-5918-4B45-A9A0-CF6641A2DD1D}" type="datetime1">
              <a:rPr lang="tr-TR" smtClean="0"/>
              <a:t>05.03.2019</a:t>
            </a:fld>
            <a:endParaRPr lang="en-US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55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89E2E-1511-43AA-9C28-FED335D22E64}" type="datetime1">
              <a:rPr lang="tr-TR" smtClean="0"/>
              <a:t>05.03.2019</a:t>
            </a:fld>
            <a:endParaRPr lang="en-US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779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280220" y="781664"/>
            <a:ext cx="4491806" cy="12757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925961" y="752169"/>
            <a:ext cx="7108723" cy="54736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265472" y="2138515"/>
            <a:ext cx="4506554" cy="402631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139D1-3661-4F94-9920-D1BA6BB437AE}" type="datetime1">
              <a:rPr lang="tr-TR" smtClean="0"/>
              <a:t>05.03.2019</a:t>
            </a:fld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568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17988" y="707922"/>
            <a:ext cx="4654038" cy="107663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4881715" y="781665"/>
            <a:ext cx="7182465" cy="538316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03240" y="1917289"/>
            <a:ext cx="4689986" cy="427703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71AD8-3896-44C3-B812-6E9CBB1607C1}" type="datetime1">
              <a:rPr lang="tr-TR" smtClean="0"/>
              <a:t>05.03.2019</a:t>
            </a:fld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275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235974" y="722671"/>
            <a:ext cx="11739716" cy="6489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221226" y="1489587"/>
            <a:ext cx="11754464" cy="4793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dirty="0" smtClean="0"/>
              <a:t>Asıl metin stillerini düzenle</a:t>
            </a:r>
          </a:p>
          <a:p>
            <a:pPr lvl="1"/>
            <a:r>
              <a:rPr lang="tr-TR" dirty="0" smtClean="0"/>
              <a:t>İkinci düzey</a:t>
            </a:r>
          </a:p>
          <a:p>
            <a:pPr lvl="2"/>
            <a:r>
              <a:rPr lang="tr-TR" dirty="0" smtClean="0"/>
              <a:t>Üçüncü düzey</a:t>
            </a:r>
          </a:p>
          <a:p>
            <a:pPr lvl="3"/>
            <a:r>
              <a:rPr lang="tr-TR" dirty="0" smtClean="0"/>
              <a:t>Dördüncü düzey</a:t>
            </a:r>
          </a:p>
          <a:p>
            <a:pPr lvl="4"/>
            <a:r>
              <a:rPr lang="tr-TR" dirty="0" smtClean="0"/>
              <a:t>Beşinci düzey</a:t>
            </a:r>
            <a:endParaRPr lang="en-US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445045"/>
            <a:ext cx="2743200" cy="2764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B0A9D-1813-4B8D-83E0-C54D52CECB44}" type="datetime1">
              <a:rPr lang="tr-TR" smtClean="0"/>
              <a:t>05.03.2019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599" y="6459795"/>
            <a:ext cx="4898923" cy="250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9244781" y="6489290"/>
            <a:ext cx="2743200" cy="2321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7F27A-75AF-4086-ACE6-CA0C19F69A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 userDrawn="1"/>
        </p:nvSpPr>
        <p:spPr bwMode="auto">
          <a:xfrm>
            <a:off x="0" y="6286294"/>
            <a:ext cx="12192000" cy="53975"/>
          </a:xfrm>
          <a:prstGeom prst="rect">
            <a:avLst/>
          </a:prstGeom>
          <a:gradFill rotWithShape="0">
            <a:gsLst>
              <a:gs pos="0">
                <a:srgbClr val="CC3300"/>
              </a:gs>
              <a:gs pos="100000">
                <a:srgbClr val="FFFFCC"/>
              </a:gs>
            </a:gsLst>
            <a:lin ang="10800000" scaled="1"/>
          </a:gradFill>
          <a:ln>
            <a:noFill/>
          </a:ln>
          <a:effectLst>
            <a:outerShdw dist="12600" algn="ctr" rotWithShape="0">
              <a:srgbClr val="808080">
                <a:alpha val="90004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tr-TR" altLang="tr-TR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9688" y="0"/>
            <a:ext cx="18415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Line 8"/>
          <p:cNvSpPr>
            <a:spLocks noChangeShapeType="1"/>
          </p:cNvSpPr>
          <p:nvPr userDrawn="1"/>
        </p:nvSpPr>
        <p:spPr bwMode="auto">
          <a:xfrm>
            <a:off x="-14288" y="650875"/>
            <a:ext cx="12192001" cy="1588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207963" y="31750"/>
            <a:ext cx="1784350" cy="577850"/>
            <a:chOff x="98" y="20"/>
            <a:chExt cx="1107" cy="364"/>
          </a:xfrm>
        </p:grpSpPr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" y="20"/>
              <a:ext cx="544" cy="3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637" y="63"/>
              <a:ext cx="568" cy="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rgbClr val="000000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buSzPct val="100000"/>
                <a:defRPr/>
              </a:pPr>
              <a:r>
                <a:rPr lang="it-IT" sz="1100" smtClean="0">
                  <a:latin typeface="Arial" panose="020B0604020202020204" pitchFamily="34" charset="0"/>
                </a:rPr>
                <a:t>Funded by the</a:t>
              </a:r>
            </a:p>
            <a:p>
              <a:pPr eaLnBrk="1" hangingPunct="1">
                <a:buSzPct val="100000"/>
                <a:defRPr/>
              </a:pPr>
              <a:r>
                <a:rPr lang="it-IT" sz="1100" smtClean="0">
                  <a:latin typeface="Arial" panose="020B0604020202020204" pitchFamily="34" charset="0"/>
                </a:rPr>
                <a:t>European Union</a:t>
              </a:r>
            </a:p>
          </p:txBody>
        </p:sp>
      </p:grpSp>
      <p:pic>
        <p:nvPicPr>
          <p:cNvPr id="13" name="Picture 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308725"/>
            <a:ext cx="54768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4366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gif"/><Relationship Id="rId4" Type="http://schemas.openxmlformats.org/officeDocument/2006/relationships/image" Target="../media/image6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72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tr-TR" altLang="tr-TR" dirty="0" smtClean="0"/>
              <a:t>WP6 </a:t>
            </a:r>
            <a:r>
              <a:rPr lang="tr-TR" altLang="tr-TR" dirty="0" err="1" smtClean="0"/>
              <a:t>update</a:t>
            </a:r>
            <a:endParaRPr lang="tr-TR" altLang="tr-TR" dirty="0" smtClean="0"/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 dirty="0" smtClean="0"/>
              <a:t>Avni Aksoy</a:t>
            </a:r>
          </a:p>
          <a:p>
            <a:r>
              <a:rPr lang="tr-TR" altLang="tr-TR" dirty="0" err="1" smtClean="0"/>
              <a:t>Institute</a:t>
            </a:r>
            <a:r>
              <a:rPr lang="tr-TR" altLang="tr-TR" dirty="0" smtClean="0"/>
              <a:t> of Accelerator Technologies</a:t>
            </a:r>
          </a:p>
        </p:txBody>
      </p:sp>
    </p:spTree>
    <p:extLst>
      <p:ext uri="{BB962C8B-B14F-4D97-AF65-F5344CB8AC3E}">
        <p14:creationId xmlns:p14="http://schemas.microsoft.com/office/powerpoint/2010/main" val="2649777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Transverse</a:t>
            </a:r>
            <a:r>
              <a:rPr lang="tr-TR" dirty="0" smtClean="0"/>
              <a:t> </a:t>
            </a:r>
            <a:r>
              <a:rPr lang="tr-TR" dirty="0" err="1" smtClean="0"/>
              <a:t>stability</a:t>
            </a:r>
            <a:r>
              <a:rPr lang="tr-TR" dirty="0" smtClean="0"/>
              <a:t> </a:t>
            </a:r>
            <a:r>
              <a:rPr lang="tr-TR" dirty="0" err="1" smtClean="0"/>
              <a:t>linac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max</a:t>
            </a:r>
            <a:r>
              <a:rPr lang="tr-TR" dirty="0" smtClean="0"/>
              <a:t> </a:t>
            </a:r>
            <a:r>
              <a:rPr lang="tr-TR" dirty="0" err="1" smtClean="0"/>
              <a:t>beam</a:t>
            </a:r>
            <a:r>
              <a:rPr lang="tr-TR" dirty="0" smtClean="0"/>
              <a:t> </a:t>
            </a:r>
            <a:r>
              <a:rPr lang="tr-TR" dirty="0" err="1" smtClean="0"/>
              <a:t>energy</a:t>
            </a:r>
            <a:endParaRPr lang="en-US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77" y="1991031"/>
            <a:ext cx="4557478" cy="4286795"/>
          </a:xfr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1940" y="1944090"/>
            <a:ext cx="6548279" cy="4335589"/>
          </a:xfrm>
          <a:prstGeom prst="rect">
            <a:avLst/>
          </a:prstGeom>
        </p:spPr>
      </p:pic>
      <p:sp>
        <p:nvSpPr>
          <p:cNvPr id="6" name="Metin kutusu 5"/>
          <p:cNvSpPr txBox="1"/>
          <p:nvPr/>
        </p:nvSpPr>
        <p:spPr>
          <a:xfrm>
            <a:off x="265471" y="1342104"/>
            <a:ext cx="9424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err="1" smtClean="0"/>
              <a:t>Ein</a:t>
            </a:r>
            <a:r>
              <a:rPr lang="tr-TR" sz="2400" dirty="0" smtClean="0"/>
              <a:t>=0.2, </a:t>
            </a:r>
            <a:r>
              <a:rPr lang="tr-TR" sz="2400" dirty="0" err="1" smtClean="0"/>
              <a:t>Efin</a:t>
            </a:r>
            <a:r>
              <a:rPr lang="tr-TR" sz="2400" dirty="0" smtClean="0"/>
              <a:t>=7 </a:t>
            </a:r>
            <a:r>
              <a:rPr lang="tr-TR" sz="2400" dirty="0" err="1" smtClean="0"/>
              <a:t>GeV</a:t>
            </a:r>
            <a:r>
              <a:rPr lang="tr-TR" sz="2400" dirty="0" smtClean="0"/>
              <a:t>, </a:t>
            </a:r>
            <a:r>
              <a:rPr lang="tr-TR" sz="2400" dirty="0" err="1" smtClean="0"/>
              <a:t>Nstr</a:t>
            </a:r>
            <a:r>
              <a:rPr lang="tr-TR" sz="2400" dirty="0" smtClean="0"/>
              <a:t>=120, G=65 MV/m </a:t>
            </a:r>
            <a:endParaRPr lang="en-US" sz="2400" dirty="0"/>
          </a:p>
        </p:txBody>
      </p:sp>
      <p:grpSp>
        <p:nvGrpSpPr>
          <p:cNvPr id="15" name="Grup 14"/>
          <p:cNvGrpSpPr/>
          <p:nvPr/>
        </p:nvGrpSpPr>
        <p:grpSpPr>
          <a:xfrm>
            <a:off x="362857" y="1291771"/>
            <a:ext cx="11045371" cy="4789715"/>
            <a:chOff x="-53842" y="862411"/>
            <a:chExt cx="11567886" cy="5486401"/>
          </a:xfrm>
        </p:grpSpPr>
        <p:sp>
          <p:nvSpPr>
            <p:cNvPr id="12" name="Dikdörtgen 11"/>
            <p:cNvSpPr/>
            <p:nvPr/>
          </p:nvSpPr>
          <p:spPr>
            <a:xfrm>
              <a:off x="-53842" y="862411"/>
              <a:ext cx="11567886" cy="548640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up 12"/>
            <p:cNvGrpSpPr/>
            <p:nvPr/>
          </p:nvGrpSpPr>
          <p:grpSpPr>
            <a:xfrm>
              <a:off x="1181040" y="2488564"/>
              <a:ext cx="4038660" cy="2368378"/>
              <a:chOff x="1384240" y="1675764"/>
              <a:chExt cx="4038660" cy="236837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Metin kutusu 7"/>
                  <p:cNvSpPr txBox="1"/>
                  <p:nvPr/>
                </p:nvSpPr>
                <p:spPr>
                  <a:xfrm>
                    <a:off x="1398755" y="1675764"/>
                    <a:ext cx="3902588" cy="730328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tr-TR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22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tr-TR" sz="22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tr-TR" sz="22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tr-TR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tr-TR" sz="2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tr-TR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tr-TR" sz="22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tr-TR" sz="22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tr-TR" sz="2200" b="0" i="1" smtClean="0">
                                  <a:latin typeface="Cambria Math" panose="02040503050406030204" pitchFamily="18" charset="0"/>
                                </a:rPr>
                                <m:t>(0)</m:t>
                              </m:r>
                            </m:den>
                          </m:f>
                          <m:rad>
                            <m:radPr>
                              <m:degHide m:val="on"/>
                              <m:ctrlPr>
                                <a:rPr lang="tr-TR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tr-TR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tr-TR" sz="22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tr-TR" sz="22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  <m:sup>
                                  <m:r>
                                    <a:rPr lang="tr-TR" sz="22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tr-TR" sz="220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tr-TR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tr-TR" sz="22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</m:d>
                              <m:r>
                                <a:rPr lang="tr-TR" sz="22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tr-TR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tr-TR" sz="22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tr-TR" sz="22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tr-TR" sz="22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  <m:sup>
                                  <m:r>
                                    <a:rPr lang="tr-TR" sz="22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tr-TR" sz="2200" i="1">
                                  <a:latin typeface="Cambria Math" panose="02040503050406030204" pitchFamily="18" charset="0"/>
                                </a:rPr>
                                <m:t> (</m:t>
                              </m:r>
                              <m:r>
                                <a:rPr lang="tr-TR" sz="22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tr-TR" sz="22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rad>
                        </m:oMath>
                      </m:oMathPara>
                    </a14:m>
                    <a:endParaRPr lang="en-US" sz="2200" dirty="0"/>
                  </a:p>
                </p:txBody>
              </p:sp>
            </mc:Choice>
            <mc:Fallback xmlns="">
              <p:sp>
                <p:nvSpPr>
                  <p:cNvPr id="8" name="Metin kutusu 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98755" y="1675764"/>
                    <a:ext cx="3902588" cy="730328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b="-1442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" name="Metin kutusu 9"/>
                  <p:cNvSpPr txBox="1"/>
                  <p:nvPr/>
                </p:nvSpPr>
                <p:spPr>
                  <a:xfrm>
                    <a:off x="1384240" y="2633358"/>
                    <a:ext cx="3902588" cy="75565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tr-TR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22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tr-TR" sz="22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tr-TR" sz="22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tr-TR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tr-TR" sz="22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tr-TR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tr-TR" sz="22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tr-TR" sz="22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tr-TR" sz="2200" b="0" i="1" smtClean="0">
                                  <a:latin typeface="Cambria Math" panose="02040503050406030204" pitchFamily="18" charset="0"/>
                                </a:rPr>
                                <m:t>(0)</m:t>
                              </m:r>
                            </m:den>
                          </m:f>
                          <m:rad>
                            <m:radPr>
                              <m:degHide m:val="on"/>
                              <m:ctrlPr>
                                <a:rPr lang="tr-TR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tr-TR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tr-TR" sz="22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tr-TR" sz="22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  <m:sup>
                                  <m:r>
                                    <a:rPr lang="tr-TR" sz="22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tr-TR" sz="220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d>
                                <m:dPr>
                                  <m:ctrlPr>
                                    <a:rPr lang="tr-TR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tr-TR" sz="22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</m:d>
                              <m:r>
                                <a:rPr lang="tr-TR" sz="22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tr-TR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tr-TR" sz="2200" b="0" i="1" smtClean="0">
                                      <a:latin typeface="Cambria Math" panose="02040503050406030204" pitchFamily="18" charset="0"/>
                                    </a:rPr>
                                    <m:t>𝑦𝑝</m:t>
                                  </m:r>
                                </m:e>
                                <m:sub>
                                  <m:r>
                                    <a:rPr lang="tr-TR" sz="22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  <m:sup>
                                  <m:r>
                                    <a:rPr lang="tr-TR" sz="22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tr-TR" sz="2200" i="1">
                                  <a:latin typeface="Cambria Math" panose="02040503050406030204" pitchFamily="18" charset="0"/>
                                </a:rPr>
                                <m:t> (</m:t>
                              </m:r>
                              <m:r>
                                <a:rPr lang="tr-TR" sz="22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tr-TR" sz="22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rad>
                        </m:oMath>
                      </m:oMathPara>
                    </a14:m>
                    <a:endParaRPr lang="en-US" sz="2200" dirty="0"/>
                  </a:p>
                </p:txBody>
              </p:sp>
            </mc:Choice>
            <mc:Fallback xmlns="">
              <p:sp>
                <p:nvSpPr>
                  <p:cNvPr id="10" name="Metin kutusu 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84240" y="2633358"/>
                    <a:ext cx="3902588" cy="755656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1111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Metin kutusu 10"/>
                  <p:cNvSpPr txBox="1"/>
                  <p:nvPr/>
                </p:nvSpPr>
                <p:spPr>
                  <a:xfrm>
                    <a:off x="1520312" y="3678914"/>
                    <a:ext cx="3902588" cy="365228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tr-TR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tr-TR" sz="22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tr-TR" sz="2200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tr-TR" sz="2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tr-TR" sz="2200" b="0" i="1" smtClean="0">
                            <a:latin typeface="Cambria Math" panose="02040503050406030204" pitchFamily="18" charset="0"/>
                          </a:rPr>
                          <m:t>𝑀𝑎𝑥</m:t>
                        </m:r>
                        <m:r>
                          <a:rPr lang="tr-TR" sz="2200" b="0" i="1" smtClean="0">
                            <a:latin typeface="Cambria Math" panose="02040503050406030204" pitchFamily="18" charset="0"/>
                          </a:rPr>
                          <m:t> (</m:t>
                        </m:r>
                        <m:sSub>
                          <m:sSubPr>
                            <m:ctrlPr>
                              <a:rPr lang="tr-TR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tr-TR" sz="22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tr-TR" sz="22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tr-TR" sz="2200" b="0" i="1" smtClean="0">
                            <a:latin typeface="Cambria Math" panose="02040503050406030204" pitchFamily="18" charset="0"/>
                          </a:rPr>
                          <m:t>∨</m:t>
                        </m:r>
                        <m:sSub>
                          <m:sSubPr>
                            <m:ctrlPr>
                              <a:rPr lang="tr-TR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tr-TR" sz="2200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tr-TR" sz="22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oMath>
                    </a14:m>
                    <a:r>
                      <a:rPr lang="tr-TR" sz="2200" dirty="0" smtClean="0"/>
                      <a:t>)</a:t>
                    </a:r>
                    <a:endParaRPr lang="en-US" sz="2200" dirty="0"/>
                  </a:p>
                </p:txBody>
              </p:sp>
            </mc:Choice>
            <mc:Fallback xmlns="">
              <p:sp>
                <p:nvSpPr>
                  <p:cNvPr id="11" name="Metin kutusu 1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20312" y="3678914"/>
                    <a:ext cx="3902588" cy="365228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2614" t="-26923" b="-61538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7" name="Resim 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75869" y="967099"/>
              <a:ext cx="5415654" cy="5271236"/>
            </a:xfrm>
            <a:prstGeom prst="rect">
              <a:avLst/>
            </a:prstGeom>
          </p:spPr>
        </p:pic>
        <p:sp>
          <p:nvSpPr>
            <p:cNvPr id="14" name="Metin kutusu 13"/>
            <p:cNvSpPr txBox="1"/>
            <p:nvPr/>
          </p:nvSpPr>
          <p:spPr>
            <a:xfrm>
              <a:off x="928914" y="1146629"/>
              <a:ext cx="415108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sz="2400" dirty="0" smtClean="0"/>
                <a:t>Maximum </a:t>
              </a:r>
              <a:r>
                <a:rPr lang="tr-TR" sz="2400" dirty="0" err="1" smtClean="0"/>
                <a:t>slice</a:t>
              </a:r>
              <a:r>
                <a:rPr lang="tr-TR" sz="2400" dirty="0" smtClean="0"/>
                <a:t> </a:t>
              </a:r>
              <a:r>
                <a:rPr lang="tr-TR" sz="2400" dirty="0" err="1" smtClean="0"/>
                <a:t>deflection</a:t>
              </a:r>
              <a:r>
                <a:rPr lang="tr-TR" sz="2400" dirty="0" smtClean="0"/>
                <a:t> </a:t>
              </a:r>
              <a:r>
                <a:rPr lang="tr-TR" sz="2400" dirty="0" err="1" smtClean="0"/>
                <a:t>for</a:t>
              </a:r>
              <a:r>
                <a:rPr lang="tr-TR" sz="2400" dirty="0" smtClean="0"/>
                <a:t> </a:t>
              </a:r>
              <a:r>
                <a:rPr lang="tr-TR" sz="2400" dirty="0" err="1" smtClean="0"/>
                <a:t>max</a:t>
              </a:r>
              <a:r>
                <a:rPr lang="tr-TR" sz="2400" dirty="0" smtClean="0"/>
                <a:t> </a:t>
              </a:r>
              <a:r>
                <a:rPr lang="tr-TR" sz="2400" dirty="0" err="1" smtClean="0"/>
                <a:t>beam</a:t>
              </a:r>
              <a:r>
                <a:rPr lang="tr-TR" sz="2400" dirty="0" smtClean="0"/>
                <a:t> </a:t>
              </a:r>
              <a:r>
                <a:rPr lang="tr-TR" sz="2400" dirty="0" err="1" smtClean="0"/>
                <a:t>energy</a:t>
              </a:r>
              <a:r>
                <a:rPr lang="tr-TR" sz="2400" dirty="0" smtClean="0"/>
                <a:t> 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32146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Transverse</a:t>
            </a:r>
            <a:r>
              <a:rPr lang="tr-TR" dirty="0" smtClean="0"/>
              <a:t> </a:t>
            </a:r>
            <a:r>
              <a:rPr lang="tr-TR" dirty="0" err="1" smtClean="0"/>
              <a:t>stability</a:t>
            </a:r>
            <a:r>
              <a:rPr lang="tr-TR" dirty="0" smtClean="0"/>
              <a:t> </a:t>
            </a:r>
            <a:r>
              <a:rPr lang="tr-TR" dirty="0" err="1" smtClean="0"/>
              <a:t>linac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min</a:t>
            </a:r>
            <a:r>
              <a:rPr lang="tr-TR" dirty="0" smtClean="0"/>
              <a:t> </a:t>
            </a:r>
            <a:r>
              <a:rPr lang="tr-TR" dirty="0" err="1" smtClean="0"/>
              <a:t>beam</a:t>
            </a:r>
            <a:r>
              <a:rPr lang="tr-TR" dirty="0" smtClean="0"/>
              <a:t> </a:t>
            </a:r>
            <a:r>
              <a:rPr lang="tr-TR" dirty="0" err="1" smtClean="0"/>
              <a:t>energy</a:t>
            </a:r>
            <a:endParaRPr lang="en-US" dirty="0"/>
          </a:p>
        </p:txBody>
      </p:sp>
      <p:sp>
        <p:nvSpPr>
          <p:cNvPr id="6" name="Metin kutusu 5"/>
          <p:cNvSpPr txBox="1"/>
          <p:nvPr/>
        </p:nvSpPr>
        <p:spPr>
          <a:xfrm>
            <a:off x="265471" y="1342104"/>
            <a:ext cx="9424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err="1" smtClean="0"/>
              <a:t>Ein</a:t>
            </a:r>
            <a:r>
              <a:rPr lang="tr-TR" sz="2400" dirty="0" smtClean="0"/>
              <a:t>=0.2, </a:t>
            </a:r>
            <a:r>
              <a:rPr lang="tr-TR" sz="2400" dirty="0" err="1" smtClean="0"/>
              <a:t>Efin</a:t>
            </a:r>
            <a:r>
              <a:rPr lang="tr-TR" sz="2400" dirty="0" smtClean="0"/>
              <a:t>=7 </a:t>
            </a:r>
            <a:r>
              <a:rPr lang="tr-TR" sz="2400" dirty="0" err="1" smtClean="0"/>
              <a:t>GeV</a:t>
            </a:r>
            <a:r>
              <a:rPr lang="tr-TR" sz="2400" dirty="0" smtClean="0"/>
              <a:t>, </a:t>
            </a:r>
            <a:r>
              <a:rPr lang="tr-TR" sz="2400" dirty="0" err="1" smtClean="0"/>
              <a:t>Nstr</a:t>
            </a:r>
            <a:r>
              <a:rPr lang="tr-TR" sz="2400" dirty="0" smtClean="0"/>
              <a:t>=120, G=20 MV/m </a:t>
            </a:r>
            <a:endParaRPr lang="en-US" sz="2400" dirty="0"/>
          </a:p>
        </p:txBody>
      </p:sp>
      <p:pic>
        <p:nvPicPr>
          <p:cNvPr id="9" name="Resim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67" y="1947161"/>
            <a:ext cx="4242383" cy="4183462"/>
          </a:xfrm>
          <a:prstGeom prst="rect">
            <a:avLst/>
          </a:prstGeom>
        </p:spPr>
      </p:pic>
      <p:pic>
        <p:nvPicPr>
          <p:cNvPr id="16" name="Resim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392" y="1941574"/>
            <a:ext cx="6147057" cy="4069942"/>
          </a:xfrm>
          <a:prstGeom prst="rect">
            <a:avLst/>
          </a:prstGeom>
        </p:spPr>
      </p:pic>
      <p:grpSp>
        <p:nvGrpSpPr>
          <p:cNvPr id="18" name="Grup 17"/>
          <p:cNvGrpSpPr/>
          <p:nvPr/>
        </p:nvGrpSpPr>
        <p:grpSpPr>
          <a:xfrm>
            <a:off x="609600" y="1314450"/>
            <a:ext cx="11045371" cy="4789715"/>
            <a:chOff x="209550" y="1447800"/>
            <a:chExt cx="11045371" cy="4789715"/>
          </a:xfrm>
        </p:grpSpPr>
        <p:grpSp>
          <p:nvGrpSpPr>
            <p:cNvPr id="15" name="Grup 14"/>
            <p:cNvGrpSpPr/>
            <p:nvPr/>
          </p:nvGrpSpPr>
          <p:grpSpPr>
            <a:xfrm>
              <a:off x="209550" y="1447800"/>
              <a:ext cx="11045371" cy="4789715"/>
              <a:chOff x="-53842" y="862411"/>
              <a:chExt cx="11567886" cy="5486401"/>
            </a:xfrm>
          </p:grpSpPr>
          <p:sp>
            <p:nvSpPr>
              <p:cNvPr id="12" name="Dikdörtgen 11"/>
              <p:cNvSpPr/>
              <p:nvPr/>
            </p:nvSpPr>
            <p:spPr>
              <a:xfrm>
                <a:off x="-53842" y="862411"/>
                <a:ext cx="11567886" cy="5486401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3" name="Grup 12"/>
              <p:cNvGrpSpPr/>
              <p:nvPr/>
            </p:nvGrpSpPr>
            <p:grpSpPr>
              <a:xfrm>
                <a:off x="1181040" y="2488564"/>
                <a:ext cx="4038660" cy="2368378"/>
                <a:chOff x="1384240" y="1675764"/>
                <a:chExt cx="4038660" cy="2368378"/>
              </a:xfrm>
            </p:grpSpPr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" name="Metin kutusu 7"/>
                    <p:cNvSpPr txBox="1"/>
                    <p:nvPr/>
                  </p:nvSpPr>
                  <p:spPr>
                    <a:xfrm>
                      <a:off x="1398755" y="1675764"/>
                      <a:ext cx="3902588" cy="73032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tr-TR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tr-TR" sz="22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tr-TR" sz="22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tr-TR" sz="2200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tr-TR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tr-TR" sz="22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tr-TR" sz="2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tr-TR" sz="22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tr-TR" sz="22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tr-TR" sz="2200" b="0" i="1" smtClean="0">
                                    <a:latin typeface="Cambria Math" panose="02040503050406030204" pitchFamily="18" charset="0"/>
                                  </a:rPr>
                                  <m:t>(0)</m:t>
                                </m:r>
                              </m:den>
                            </m:f>
                            <m:rad>
                              <m:radPr>
                                <m:degHide m:val="on"/>
                                <m:ctrlPr>
                                  <a:rPr lang="tr-TR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Sup>
                                  <m:sSubSupPr>
                                    <m:ctrlPr>
                                      <a:rPr lang="tr-TR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tr-TR" sz="22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tr-TR" sz="22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tr-TR" sz="2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tr-TR" sz="220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tr-TR" sz="2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tr-TR" sz="2200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</m:d>
                                <m:r>
                                  <a:rPr lang="tr-TR" sz="22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tr-TR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tr-TR" sz="22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tr-TR" sz="22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tr-TR" sz="22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tr-TR" sz="2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tr-TR" sz="2200" i="1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tr-TR" sz="22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tr-TR" sz="2200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rad>
                          </m:oMath>
                        </m:oMathPara>
                      </a14:m>
                      <a:endParaRPr lang="en-US" sz="2200" dirty="0"/>
                    </a:p>
                  </p:txBody>
                </p:sp>
              </mc:Choice>
              <mc:Fallback xmlns="">
                <p:sp>
                  <p:nvSpPr>
                    <p:cNvPr id="8" name="Metin kutusu 7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398755" y="1675764"/>
                      <a:ext cx="3902588" cy="730328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b="-14423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0" name="Metin kutusu 9"/>
                    <p:cNvSpPr txBox="1"/>
                    <p:nvPr/>
                  </p:nvSpPr>
                  <p:spPr>
                    <a:xfrm>
                      <a:off x="1384240" y="2633358"/>
                      <a:ext cx="3902588" cy="75565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tr-TR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tr-TR" sz="22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tr-TR" sz="2200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tr-TR" sz="2200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tr-TR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tr-TR" sz="22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tr-TR" sz="2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tr-TR" sz="22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tr-TR" sz="22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tr-TR" sz="2200" b="0" i="1" smtClean="0">
                                    <a:latin typeface="Cambria Math" panose="02040503050406030204" pitchFamily="18" charset="0"/>
                                  </a:rPr>
                                  <m:t>(0)</m:t>
                                </m:r>
                              </m:den>
                            </m:f>
                            <m:rad>
                              <m:radPr>
                                <m:degHide m:val="on"/>
                                <m:ctrlPr>
                                  <a:rPr lang="tr-TR" sz="2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Sup>
                                  <m:sSubSupPr>
                                    <m:ctrlPr>
                                      <a:rPr lang="tr-TR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tr-TR" sz="22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tr-TR" sz="22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tr-TR" sz="2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tr-TR" sz="220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ctrlPr>
                                      <a:rPr lang="tr-TR" sz="2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tr-TR" sz="2200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</m:d>
                                <m:r>
                                  <a:rPr lang="tr-TR" sz="22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tr-TR" sz="22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tr-TR" sz="2200" b="0" i="1" smtClean="0">
                                        <a:latin typeface="Cambria Math" panose="02040503050406030204" pitchFamily="18" charset="0"/>
                                      </a:rPr>
                                      <m:t>𝑦𝑝</m:t>
                                    </m:r>
                                  </m:e>
                                  <m:sub>
                                    <m:r>
                                      <a:rPr lang="tr-TR" sz="2200" i="1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tr-TR" sz="22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tr-TR" sz="2200" i="1">
                                    <a:latin typeface="Cambria Math" panose="02040503050406030204" pitchFamily="18" charset="0"/>
                                  </a:rPr>
                                  <m:t> (</m:t>
                                </m:r>
                                <m:r>
                                  <a:rPr lang="tr-TR" sz="2200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tr-TR" sz="2200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rad>
                          </m:oMath>
                        </m:oMathPara>
                      </a14:m>
                      <a:endParaRPr lang="en-US" sz="2200" dirty="0"/>
                    </a:p>
                  </p:txBody>
                </p:sp>
              </mc:Choice>
              <mc:Fallback xmlns="">
                <p:sp>
                  <p:nvSpPr>
                    <p:cNvPr id="10" name="Metin kutusu 9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384240" y="2633358"/>
                      <a:ext cx="3902588" cy="755656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b="-1018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1" name="Metin kutusu 10"/>
                    <p:cNvSpPr txBox="1"/>
                    <p:nvPr/>
                  </p:nvSpPr>
                  <p:spPr>
                    <a:xfrm>
                      <a:off x="1520312" y="3678914"/>
                      <a:ext cx="3902588" cy="36522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lang="tr-TR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22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tr-TR" sz="2200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tr-TR" sz="22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tr-TR" sz="2200" b="0" i="1" smtClean="0">
                              <a:latin typeface="Cambria Math" panose="02040503050406030204" pitchFamily="18" charset="0"/>
                            </a:rPr>
                            <m:t>𝑀𝑎𝑥</m:t>
                          </m:r>
                          <m:r>
                            <a:rPr lang="tr-TR" sz="2200" b="0" i="1" smtClean="0">
                              <a:latin typeface="Cambria Math" panose="02040503050406030204" pitchFamily="18" charset="0"/>
                            </a:rPr>
                            <m:t> (</m:t>
                          </m:r>
                          <m:sSub>
                            <m:sSubPr>
                              <m:ctrlPr>
                                <a:rPr lang="tr-TR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22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tr-TR" sz="22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tr-TR" sz="2200" b="0" i="1" smtClean="0">
                              <a:latin typeface="Cambria Math" panose="02040503050406030204" pitchFamily="18" charset="0"/>
                            </a:rPr>
                            <m:t>∨</m:t>
                          </m:r>
                          <m:sSub>
                            <m:sSubPr>
                              <m:ctrlPr>
                                <a:rPr lang="tr-TR" sz="2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tr-TR" sz="22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tr-TR" sz="22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a14:m>
                      <a:r>
                        <a:rPr lang="tr-TR" sz="2200" dirty="0" smtClean="0"/>
                        <a:t>)</a:t>
                      </a:r>
                      <a:endParaRPr lang="en-US" sz="2200" dirty="0"/>
                    </a:p>
                  </p:txBody>
                </p:sp>
              </mc:Choice>
              <mc:Fallback xmlns="">
                <p:sp>
                  <p:nvSpPr>
                    <p:cNvPr id="11" name="Metin kutusu 10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520312" y="3678914"/>
                      <a:ext cx="3902588" cy="365228"/>
                    </a:xfrm>
                    <a:prstGeom prst="rect">
                      <a:avLst/>
                    </a:prstGeom>
                    <a:blipFill>
                      <a:blip r:embed="rId6"/>
                      <a:stretch>
                        <a:fillRect l="-2619" t="-24528" b="-5849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14" name="Metin kutusu 13"/>
              <p:cNvSpPr txBox="1"/>
              <p:nvPr/>
            </p:nvSpPr>
            <p:spPr>
              <a:xfrm>
                <a:off x="928914" y="1146629"/>
                <a:ext cx="415108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r-TR" sz="2400" dirty="0" smtClean="0"/>
                  <a:t>Maximum </a:t>
                </a:r>
                <a:r>
                  <a:rPr lang="tr-TR" sz="2400" dirty="0" err="1" smtClean="0"/>
                  <a:t>slice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deflection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for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max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beam</a:t>
                </a:r>
                <a:r>
                  <a:rPr lang="tr-TR" sz="2400" dirty="0" smtClean="0"/>
                  <a:t> </a:t>
                </a:r>
                <a:r>
                  <a:rPr lang="tr-TR" sz="2400" dirty="0" err="1" smtClean="0"/>
                  <a:t>energy</a:t>
                </a:r>
                <a:r>
                  <a:rPr lang="tr-TR" sz="2400" dirty="0" smtClean="0"/>
                  <a:t> </a:t>
                </a:r>
                <a:endParaRPr lang="en-US" sz="2400" dirty="0"/>
              </a:p>
            </p:txBody>
          </p:sp>
        </p:grpSp>
        <p:pic>
          <p:nvPicPr>
            <p:cNvPr id="17" name="Resim 1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8891" y="1543050"/>
              <a:ext cx="4736404" cy="4610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52806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Injector</a:t>
            </a:r>
            <a:r>
              <a:rPr lang="tr-TR" dirty="0" smtClean="0"/>
              <a:t> </a:t>
            </a:r>
            <a:r>
              <a:rPr lang="tr-TR" dirty="0" err="1" smtClean="0"/>
              <a:t>Simulations</a:t>
            </a:r>
            <a:r>
              <a:rPr lang="tr-TR" dirty="0" smtClean="0"/>
              <a:t/>
            </a:r>
            <a:br>
              <a:rPr lang="tr-TR" dirty="0" smtClean="0"/>
            </a:br>
            <a:r>
              <a:rPr lang="tr-TR" dirty="0"/>
              <a:t>	</a:t>
            </a:r>
            <a:r>
              <a:rPr lang="tr-TR" dirty="0" smtClean="0"/>
              <a:t>X-</a:t>
            </a:r>
            <a:r>
              <a:rPr lang="tr-TR" dirty="0" err="1" smtClean="0"/>
              <a:t>Band</a:t>
            </a:r>
            <a:r>
              <a:rPr lang="tr-TR" dirty="0" smtClean="0"/>
              <a:t> </a:t>
            </a:r>
            <a:r>
              <a:rPr lang="tr-TR" dirty="0" err="1" smtClean="0"/>
              <a:t>injector</a:t>
            </a:r>
            <a:endParaRPr lang="en-US" dirty="0"/>
          </a:p>
        </p:txBody>
      </p:sp>
      <p:sp>
        <p:nvSpPr>
          <p:cNvPr id="5" name="Metin Yer Tutucusu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03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Line 1"/>
          <p:cNvSpPr>
            <a:spLocks noChangeShapeType="1"/>
          </p:cNvSpPr>
          <p:nvPr/>
        </p:nvSpPr>
        <p:spPr bwMode="auto">
          <a:xfrm flipV="1">
            <a:off x="2850240" y="1938216"/>
            <a:ext cx="7632000" cy="15842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2720" y="563326"/>
            <a:ext cx="8228160" cy="673991"/>
          </a:xfrm>
          <a:ln/>
        </p:spPr>
        <p:txBody>
          <a:bodyPr vert="horz" lIns="82945" tIns="41473" rIns="82945" bIns="41473" rtlCol="0" anchor="ctr">
            <a:normAutofit fontScale="90000"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tr-TR" dirty="0" smtClean="0"/>
              <a:t>X-</a:t>
            </a:r>
            <a:r>
              <a:rPr lang="tr-TR" dirty="0" err="1" smtClean="0"/>
              <a:t>band</a:t>
            </a:r>
            <a:r>
              <a:rPr lang="tr-TR" dirty="0" smtClean="0"/>
              <a:t> </a:t>
            </a:r>
            <a:r>
              <a:rPr lang="tr-TR" dirty="0" err="1" smtClean="0"/>
              <a:t>based</a:t>
            </a:r>
            <a:r>
              <a:rPr lang="tr-TR" dirty="0" smtClean="0"/>
              <a:t> </a:t>
            </a:r>
            <a:r>
              <a:rPr lang="en-US" dirty="0" smtClean="0"/>
              <a:t>Injector</a:t>
            </a:r>
            <a:endParaRPr lang="en-US" dirty="0"/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2238348" y="1785927"/>
            <a:ext cx="613332" cy="291683"/>
          </a:xfrm>
          <a:prstGeom prst="roundRect">
            <a:avLst>
              <a:gd name="adj" fmla="val 16667"/>
            </a:avLst>
          </a:prstGeom>
          <a:solidFill>
            <a:srgbClr val="FF3366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3489214" y="1854118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229600" y="2155810"/>
            <a:ext cx="456480" cy="201621"/>
            <a:chOff x="490" y="1735"/>
            <a:chExt cx="317" cy="140"/>
          </a:xfrm>
        </p:grpSpPr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494" y="1735"/>
              <a:ext cx="30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27" name="Line 7"/>
            <p:cNvSpPr>
              <a:spLocks noChangeShapeType="1"/>
            </p:cNvSpPr>
            <p:nvPr/>
          </p:nvSpPr>
          <p:spPr bwMode="auto">
            <a:xfrm>
              <a:off x="493" y="1735"/>
              <a:ext cx="310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28" name="Line 8"/>
            <p:cNvSpPr>
              <a:spLocks noChangeShapeType="1"/>
            </p:cNvSpPr>
            <p:nvPr/>
          </p:nvSpPr>
          <p:spPr bwMode="auto">
            <a:xfrm flipV="1">
              <a:off x="490" y="1738"/>
              <a:ext cx="317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229600" y="1500175"/>
            <a:ext cx="456480" cy="201621"/>
            <a:chOff x="490" y="1125"/>
            <a:chExt cx="317" cy="140"/>
          </a:xfrm>
        </p:grpSpPr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494" y="1125"/>
              <a:ext cx="30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31" name="Line 11"/>
            <p:cNvSpPr>
              <a:spLocks noChangeShapeType="1"/>
            </p:cNvSpPr>
            <p:nvPr/>
          </p:nvSpPr>
          <p:spPr bwMode="auto">
            <a:xfrm>
              <a:off x="493" y="1125"/>
              <a:ext cx="310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32" name="Line 12"/>
            <p:cNvSpPr>
              <a:spLocks noChangeShapeType="1"/>
            </p:cNvSpPr>
            <p:nvPr/>
          </p:nvSpPr>
          <p:spPr bwMode="auto">
            <a:xfrm flipV="1">
              <a:off x="490" y="1128"/>
              <a:ext cx="317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3595670" y="2148478"/>
            <a:ext cx="191520" cy="175698"/>
            <a:chOff x="1746" y="1643"/>
            <a:chExt cx="133" cy="122"/>
          </a:xfrm>
        </p:grpSpPr>
        <p:sp>
          <p:nvSpPr>
            <p:cNvPr id="5134" name="Rectangle 14"/>
            <p:cNvSpPr>
              <a:spLocks noChangeArrowheads="1"/>
            </p:cNvSpPr>
            <p:nvPr/>
          </p:nvSpPr>
          <p:spPr bwMode="auto">
            <a:xfrm>
              <a:off x="1748" y="1643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35" name="Line 15"/>
            <p:cNvSpPr>
              <a:spLocks noChangeShapeType="1"/>
            </p:cNvSpPr>
            <p:nvPr/>
          </p:nvSpPr>
          <p:spPr bwMode="auto">
            <a:xfrm>
              <a:off x="1748" y="1643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36" name="Line 16"/>
            <p:cNvSpPr>
              <a:spLocks noChangeShapeType="1"/>
            </p:cNvSpPr>
            <p:nvPr/>
          </p:nvSpPr>
          <p:spPr bwMode="auto">
            <a:xfrm flipV="1">
              <a:off x="1746" y="1645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3595670" y="1549375"/>
            <a:ext cx="191520" cy="175698"/>
            <a:chOff x="1746" y="1227"/>
            <a:chExt cx="133" cy="122"/>
          </a:xfrm>
        </p:grpSpPr>
        <p:sp>
          <p:nvSpPr>
            <p:cNvPr id="5138" name="Rectangle 18"/>
            <p:cNvSpPr>
              <a:spLocks noChangeArrowheads="1"/>
            </p:cNvSpPr>
            <p:nvPr/>
          </p:nvSpPr>
          <p:spPr bwMode="auto">
            <a:xfrm>
              <a:off x="1748" y="1227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39" name="Line 19"/>
            <p:cNvSpPr>
              <a:spLocks noChangeShapeType="1"/>
            </p:cNvSpPr>
            <p:nvPr/>
          </p:nvSpPr>
          <p:spPr bwMode="auto">
            <a:xfrm>
              <a:off x="1748" y="1227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40" name="Line 20"/>
            <p:cNvSpPr>
              <a:spLocks noChangeShapeType="1"/>
            </p:cNvSpPr>
            <p:nvPr/>
          </p:nvSpPr>
          <p:spPr bwMode="auto">
            <a:xfrm flipV="1">
              <a:off x="1746" y="1230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2020030" y="2001583"/>
            <a:ext cx="146880" cy="201621"/>
            <a:chOff x="257" y="1541"/>
            <a:chExt cx="102" cy="140"/>
          </a:xfrm>
        </p:grpSpPr>
        <p:sp>
          <p:nvSpPr>
            <p:cNvPr id="5142" name="Rectangle 22"/>
            <p:cNvSpPr>
              <a:spLocks noChangeArrowheads="1"/>
            </p:cNvSpPr>
            <p:nvPr/>
          </p:nvSpPr>
          <p:spPr bwMode="auto">
            <a:xfrm>
              <a:off x="258" y="1541"/>
              <a:ext cx="9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43" name="Line 23"/>
            <p:cNvSpPr>
              <a:spLocks noChangeShapeType="1"/>
            </p:cNvSpPr>
            <p:nvPr/>
          </p:nvSpPr>
          <p:spPr bwMode="auto">
            <a:xfrm>
              <a:off x="258" y="1541"/>
              <a:ext cx="99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44" name="Line 24"/>
            <p:cNvSpPr>
              <a:spLocks noChangeShapeType="1"/>
            </p:cNvSpPr>
            <p:nvPr/>
          </p:nvSpPr>
          <p:spPr bwMode="auto">
            <a:xfrm flipV="1">
              <a:off x="257" y="1544"/>
              <a:ext cx="102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2020030" y="1641545"/>
            <a:ext cx="146880" cy="201621"/>
            <a:chOff x="257" y="1291"/>
            <a:chExt cx="102" cy="140"/>
          </a:xfrm>
        </p:grpSpPr>
        <p:sp>
          <p:nvSpPr>
            <p:cNvPr id="5146" name="Rectangle 26"/>
            <p:cNvSpPr>
              <a:spLocks noChangeArrowheads="1"/>
            </p:cNvSpPr>
            <p:nvPr/>
          </p:nvSpPr>
          <p:spPr bwMode="auto">
            <a:xfrm>
              <a:off x="258" y="1291"/>
              <a:ext cx="9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47" name="Line 27"/>
            <p:cNvSpPr>
              <a:spLocks noChangeShapeType="1"/>
            </p:cNvSpPr>
            <p:nvPr/>
          </p:nvSpPr>
          <p:spPr bwMode="auto">
            <a:xfrm>
              <a:off x="258" y="1291"/>
              <a:ext cx="99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48" name="Line 28"/>
            <p:cNvSpPr>
              <a:spLocks noChangeShapeType="1"/>
            </p:cNvSpPr>
            <p:nvPr/>
          </p:nvSpPr>
          <p:spPr bwMode="auto">
            <a:xfrm flipV="1">
              <a:off x="257" y="1294"/>
              <a:ext cx="102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1689600" y="2689974"/>
            <a:ext cx="2119680" cy="84104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tr-TR" dirty="0">
                <a:solidFill>
                  <a:srgbClr val="000000"/>
                </a:solidFill>
              </a:rPr>
              <a:t>12</a:t>
            </a:r>
            <a:r>
              <a:rPr lang="en-US" dirty="0">
                <a:solidFill>
                  <a:srgbClr val="000000"/>
                </a:solidFill>
              </a:rPr>
              <a:t> GHz RF G</a:t>
            </a:r>
            <a:r>
              <a:rPr lang="tr-TR" dirty="0">
                <a:solidFill>
                  <a:srgbClr val="000000"/>
                </a:solidFill>
              </a:rPr>
              <a:t>un</a:t>
            </a:r>
            <a:endParaRPr lang="en-US" dirty="0">
              <a:solidFill>
                <a:srgbClr val="000000"/>
              </a:solidFill>
            </a:endParaRPr>
          </a:p>
          <a:p>
            <a:pPr>
              <a:tabLst>
                <a:tab pos="656650" algn="l"/>
                <a:tab pos="1313299" algn="l"/>
              </a:tabLst>
            </a:pPr>
            <a:r>
              <a:rPr lang="tr-TR" dirty="0">
                <a:solidFill>
                  <a:srgbClr val="000000"/>
                </a:solidFill>
              </a:rPr>
              <a:t>5.</a:t>
            </a:r>
            <a:r>
              <a:rPr lang="en-US" dirty="0">
                <a:solidFill>
                  <a:srgbClr val="000000"/>
                </a:solidFill>
              </a:rPr>
              <a:t>6 Cell, </a:t>
            </a:r>
            <a:r>
              <a:rPr lang="tr-TR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00 MV/m</a:t>
            </a:r>
          </a:p>
        </p:txBody>
      </p:sp>
      <p:sp>
        <p:nvSpPr>
          <p:cNvPr id="5150" name="Line 30"/>
          <p:cNvSpPr>
            <a:spLocks noChangeShapeType="1"/>
          </p:cNvSpPr>
          <p:nvPr/>
        </p:nvSpPr>
        <p:spPr bwMode="auto">
          <a:xfrm flipH="1" flipV="1">
            <a:off x="2310241" y="2076471"/>
            <a:ext cx="44640" cy="69415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3846721" y="2686223"/>
            <a:ext cx="4893120" cy="5875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tr-TR" dirty="0">
                <a:solidFill>
                  <a:srgbClr val="000000"/>
                </a:solidFill>
              </a:rPr>
              <a:t>12</a:t>
            </a:r>
            <a:r>
              <a:rPr lang="en-US" dirty="0">
                <a:solidFill>
                  <a:srgbClr val="000000"/>
                </a:solidFill>
              </a:rPr>
              <a:t> GHz Traveling wave structures</a:t>
            </a:r>
            <a:endParaRPr lang="tr-TR" dirty="0">
              <a:solidFill>
                <a:srgbClr val="000000"/>
              </a:solidFill>
            </a:endParaRPr>
          </a:p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tr-TR" dirty="0" smtClean="0"/>
              <a:t>108</a:t>
            </a:r>
            <a:r>
              <a:rPr lang="en-US" dirty="0" smtClean="0"/>
              <a:t> </a:t>
            </a:r>
            <a:r>
              <a:rPr lang="en-US" dirty="0"/>
              <a:t>cell, ~0.9 m, 65MV/m</a:t>
            </a:r>
            <a:r>
              <a:rPr lang="tr-TR" dirty="0"/>
              <a:t>, </a:t>
            </a:r>
            <a:r>
              <a:rPr lang="tr-TR" dirty="0" smtClean="0"/>
              <a:t>120 </a:t>
            </a:r>
            <a:r>
              <a:rPr lang="tr-TR" dirty="0" err="1"/>
              <a:t>degree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52" name="Rectangle 32"/>
          <p:cNvSpPr>
            <a:spLocks noChangeArrowheads="1"/>
          </p:cNvSpPr>
          <p:nvPr/>
        </p:nvSpPr>
        <p:spPr bwMode="auto">
          <a:xfrm>
            <a:off x="2143200" y="1903653"/>
            <a:ext cx="83520" cy="83529"/>
          </a:xfrm>
          <a:prstGeom prst="rect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53" name="Line 33"/>
          <p:cNvSpPr>
            <a:spLocks noChangeShapeType="1"/>
          </p:cNvSpPr>
          <p:nvPr/>
        </p:nvSpPr>
        <p:spPr bwMode="auto">
          <a:xfrm flipH="1">
            <a:off x="2235360" y="1738035"/>
            <a:ext cx="986400" cy="214582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4" name="Line 34"/>
          <p:cNvSpPr>
            <a:spLocks noChangeShapeType="1"/>
          </p:cNvSpPr>
          <p:nvPr/>
        </p:nvSpPr>
        <p:spPr bwMode="auto">
          <a:xfrm flipH="1">
            <a:off x="3221760" y="1345898"/>
            <a:ext cx="50786" cy="392138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5" name="Line 35"/>
          <p:cNvSpPr>
            <a:spLocks noChangeShapeType="1"/>
          </p:cNvSpPr>
          <p:nvPr/>
        </p:nvSpPr>
        <p:spPr bwMode="auto">
          <a:xfrm>
            <a:off x="3260822" y="1327352"/>
            <a:ext cx="507281" cy="0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6" name="AutoShape 36"/>
          <p:cNvSpPr>
            <a:spLocks noChangeArrowheads="1"/>
          </p:cNvSpPr>
          <p:nvPr/>
        </p:nvSpPr>
        <p:spPr bwMode="auto">
          <a:xfrm>
            <a:off x="3776896" y="1237254"/>
            <a:ext cx="414720" cy="16561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4200408" y="1149238"/>
            <a:ext cx="1575360" cy="3355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</a:rPr>
              <a:t>Laser</a:t>
            </a:r>
          </a:p>
        </p:txBody>
      </p:sp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3847671" y="2148478"/>
            <a:ext cx="191520" cy="175698"/>
            <a:chOff x="1921" y="1643"/>
            <a:chExt cx="133" cy="122"/>
          </a:xfrm>
        </p:grpSpPr>
        <p:sp>
          <p:nvSpPr>
            <p:cNvPr id="5161" name="Rectangle 41"/>
            <p:cNvSpPr>
              <a:spLocks noChangeArrowheads="1"/>
            </p:cNvSpPr>
            <p:nvPr/>
          </p:nvSpPr>
          <p:spPr bwMode="auto">
            <a:xfrm>
              <a:off x="1923" y="1643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62" name="Line 42"/>
            <p:cNvSpPr>
              <a:spLocks noChangeShapeType="1"/>
            </p:cNvSpPr>
            <p:nvPr/>
          </p:nvSpPr>
          <p:spPr bwMode="auto">
            <a:xfrm>
              <a:off x="1923" y="1643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63" name="Line 43"/>
            <p:cNvSpPr>
              <a:spLocks noChangeShapeType="1"/>
            </p:cNvSpPr>
            <p:nvPr/>
          </p:nvSpPr>
          <p:spPr bwMode="auto">
            <a:xfrm flipV="1">
              <a:off x="1921" y="1645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5164" name="AutoShape 44"/>
          <p:cNvSpPr>
            <a:spLocks noChangeArrowheads="1"/>
          </p:cNvSpPr>
          <p:nvPr/>
        </p:nvSpPr>
        <p:spPr bwMode="auto">
          <a:xfrm>
            <a:off x="5167306" y="1824027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5" name="AutoShape 45"/>
          <p:cNvSpPr>
            <a:spLocks noChangeArrowheads="1"/>
          </p:cNvSpPr>
          <p:nvPr/>
        </p:nvSpPr>
        <p:spPr bwMode="auto">
          <a:xfrm>
            <a:off x="6083918" y="1777248"/>
            <a:ext cx="83520" cy="331235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6" name="AutoShape 46"/>
          <p:cNvSpPr>
            <a:spLocks noChangeArrowheads="1"/>
          </p:cNvSpPr>
          <p:nvPr/>
        </p:nvSpPr>
        <p:spPr bwMode="auto">
          <a:xfrm>
            <a:off x="6302974" y="1846917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7" name="AutoShape 47"/>
          <p:cNvSpPr>
            <a:spLocks noChangeArrowheads="1"/>
          </p:cNvSpPr>
          <p:nvPr/>
        </p:nvSpPr>
        <p:spPr bwMode="auto">
          <a:xfrm>
            <a:off x="7679614" y="1829635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8" name="AutoShape 48"/>
          <p:cNvSpPr>
            <a:spLocks noChangeArrowheads="1"/>
          </p:cNvSpPr>
          <p:nvPr/>
        </p:nvSpPr>
        <p:spPr bwMode="auto">
          <a:xfrm>
            <a:off x="7239008" y="1933896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9" name="AutoShape 49"/>
          <p:cNvSpPr>
            <a:spLocks noChangeArrowheads="1"/>
          </p:cNvSpPr>
          <p:nvPr/>
        </p:nvSpPr>
        <p:spPr bwMode="auto">
          <a:xfrm rot="10800000">
            <a:off x="7239008" y="1761078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grpSp>
        <p:nvGrpSpPr>
          <p:cNvPr id="9" name="Group 50"/>
          <p:cNvGrpSpPr>
            <a:grpSpLocks/>
          </p:cNvGrpSpPr>
          <p:nvPr/>
        </p:nvGrpSpPr>
        <p:grpSpPr bwMode="auto">
          <a:xfrm>
            <a:off x="3857750" y="1549375"/>
            <a:ext cx="191520" cy="175698"/>
            <a:chOff x="1928" y="1227"/>
            <a:chExt cx="133" cy="122"/>
          </a:xfrm>
        </p:grpSpPr>
        <p:sp>
          <p:nvSpPr>
            <p:cNvPr id="5171" name="Rectangle 51"/>
            <p:cNvSpPr>
              <a:spLocks noChangeArrowheads="1"/>
            </p:cNvSpPr>
            <p:nvPr/>
          </p:nvSpPr>
          <p:spPr bwMode="auto">
            <a:xfrm>
              <a:off x="1929" y="1227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72" name="Line 52"/>
            <p:cNvSpPr>
              <a:spLocks noChangeShapeType="1"/>
            </p:cNvSpPr>
            <p:nvPr/>
          </p:nvSpPr>
          <p:spPr bwMode="auto">
            <a:xfrm>
              <a:off x="1929" y="1227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73" name="Line 53"/>
            <p:cNvSpPr>
              <a:spLocks noChangeShapeType="1"/>
            </p:cNvSpPr>
            <p:nvPr/>
          </p:nvSpPr>
          <p:spPr bwMode="auto">
            <a:xfrm flipV="1">
              <a:off x="1928" y="1230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5229" name="Line 109"/>
          <p:cNvSpPr>
            <a:spLocks noChangeShapeType="1"/>
          </p:cNvSpPr>
          <p:nvPr/>
        </p:nvSpPr>
        <p:spPr bwMode="auto">
          <a:xfrm flipH="1" flipV="1">
            <a:off x="5167306" y="2071677"/>
            <a:ext cx="142876" cy="64294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236" name="Text Box 116"/>
          <p:cNvSpPr txBox="1">
            <a:spLocks noChangeArrowheads="1"/>
          </p:cNvSpPr>
          <p:nvPr/>
        </p:nvSpPr>
        <p:spPr bwMode="auto">
          <a:xfrm>
            <a:off x="5050561" y="993478"/>
            <a:ext cx="1241280" cy="360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945" tIns="41473" rIns="82945" bIns="41473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14" name="Group 9"/>
          <p:cNvGrpSpPr>
            <a:grpSpLocks/>
          </p:cNvGrpSpPr>
          <p:nvPr/>
        </p:nvGrpSpPr>
        <p:grpSpPr bwMode="auto">
          <a:xfrm>
            <a:off x="2952729" y="1785938"/>
            <a:ext cx="2593975" cy="3925887"/>
            <a:chOff x="113" y="-463"/>
            <a:chExt cx="1634" cy="2473"/>
          </a:xfrm>
        </p:grpSpPr>
        <p:pic>
          <p:nvPicPr>
            <p:cNvPr id="125" name="Picture 6" descr="gunpuls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890"/>
              <a:ext cx="1565" cy="1120"/>
            </a:xfrm>
            <a:prstGeom prst="rect">
              <a:avLst/>
            </a:prstGeom>
            <a:noFill/>
          </p:spPr>
        </p:pic>
        <p:sp>
          <p:nvSpPr>
            <p:cNvPr id="126" name="Line 7"/>
            <p:cNvSpPr>
              <a:spLocks noChangeShapeType="1"/>
            </p:cNvSpPr>
            <p:nvPr/>
          </p:nvSpPr>
          <p:spPr bwMode="auto">
            <a:xfrm flipH="1" flipV="1">
              <a:off x="203" y="-463"/>
              <a:ext cx="360" cy="9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127" name="Text Box 8"/>
            <p:cNvSpPr txBox="1">
              <a:spLocks noChangeArrowheads="1"/>
            </p:cNvSpPr>
            <p:nvPr/>
          </p:nvSpPr>
          <p:spPr bwMode="auto">
            <a:xfrm>
              <a:off x="295" y="527"/>
              <a:ext cx="1452" cy="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l-GR" b="1" dirty="0">
                  <a:solidFill>
                    <a:srgbClr val="FF0000"/>
                  </a:solidFill>
                </a:rPr>
                <a:t>σ</a:t>
              </a:r>
              <a:r>
                <a:rPr lang="tr-TR" b="1" baseline="-25000" dirty="0">
                  <a:solidFill>
                    <a:srgbClr val="FF0000"/>
                  </a:solidFill>
                </a:rPr>
                <a:t>z </a:t>
              </a:r>
              <a:r>
                <a:rPr lang="tr-TR" b="1" dirty="0">
                  <a:solidFill>
                    <a:srgbClr val="FF0000"/>
                  </a:solidFill>
                </a:rPr>
                <a:t>   = </a:t>
              </a:r>
              <a:r>
                <a:rPr lang="tr-TR" b="1" dirty="0" smtClean="0">
                  <a:solidFill>
                    <a:srgbClr val="FF0000"/>
                  </a:solidFill>
                </a:rPr>
                <a:t>2 </a:t>
              </a:r>
              <a:r>
                <a:rPr lang="tr-TR" b="1" dirty="0" err="1">
                  <a:solidFill>
                    <a:srgbClr val="FF0000"/>
                  </a:solidFill>
                </a:rPr>
                <a:t>ps</a:t>
              </a:r>
              <a:r>
                <a:rPr lang="tr-TR" b="1" dirty="0">
                  <a:solidFill>
                    <a:srgbClr val="FF0000"/>
                  </a:solidFill>
                </a:rPr>
                <a:t> (FWHM)</a:t>
              </a:r>
            </a:p>
            <a:p>
              <a:pPr>
                <a:lnSpc>
                  <a:spcPct val="95000"/>
                </a:lnSpc>
              </a:pPr>
              <a:r>
                <a:rPr lang="el-GR" b="1" dirty="0">
                  <a:solidFill>
                    <a:srgbClr val="FF0000"/>
                  </a:solidFill>
                </a:rPr>
                <a:t>σ</a:t>
              </a:r>
              <a:r>
                <a:rPr lang="tr-TR" b="1" baseline="-25000" dirty="0">
                  <a:solidFill>
                    <a:srgbClr val="FF0000"/>
                  </a:solidFill>
                </a:rPr>
                <a:t>x,y</a:t>
              </a:r>
              <a:r>
                <a:rPr lang="tr-TR" b="1" dirty="0">
                  <a:solidFill>
                    <a:srgbClr val="FF0000"/>
                  </a:solidFill>
                </a:rPr>
                <a:t>  = </a:t>
              </a:r>
              <a:r>
                <a:rPr lang="tr-TR" b="1" dirty="0" smtClean="0">
                  <a:solidFill>
                    <a:srgbClr val="FF0000"/>
                  </a:solidFill>
                </a:rPr>
                <a:t>0.25 </a:t>
              </a:r>
              <a:r>
                <a:rPr lang="tr-TR" b="1" dirty="0">
                  <a:solidFill>
                    <a:srgbClr val="FF0000"/>
                  </a:solidFill>
                </a:rPr>
                <a:t>mm</a:t>
              </a:r>
              <a:endParaRPr lang="el-GR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83" name="AutoShape 45"/>
          <p:cNvSpPr>
            <a:spLocks noChangeArrowheads="1"/>
          </p:cNvSpPr>
          <p:nvPr/>
        </p:nvSpPr>
        <p:spPr bwMode="auto">
          <a:xfrm>
            <a:off x="4425882" y="1780093"/>
            <a:ext cx="83520" cy="331235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84" name="AutoShape 102"/>
          <p:cNvSpPr>
            <a:spLocks noChangeArrowheads="1"/>
          </p:cNvSpPr>
          <p:nvPr/>
        </p:nvSpPr>
        <p:spPr bwMode="auto">
          <a:xfrm>
            <a:off x="4595802" y="1955791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85" name="AutoShape 103"/>
          <p:cNvSpPr>
            <a:spLocks noChangeArrowheads="1"/>
          </p:cNvSpPr>
          <p:nvPr/>
        </p:nvSpPr>
        <p:spPr bwMode="auto">
          <a:xfrm rot="10800000">
            <a:off x="4594363" y="1782973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86" name="AutoShape 45"/>
          <p:cNvSpPr>
            <a:spLocks noChangeArrowheads="1"/>
          </p:cNvSpPr>
          <p:nvPr/>
        </p:nvSpPr>
        <p:spPr bwMode="auto">
          <a:xfrm>
            <a:off x="4738678" y="1785927"/>
            <a:ext cx="83520" cy="331235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91" name="90 Dikdörtgen"/>
          <p:cNvSpPr/>
          <p:nvPr/>
        </p:nvSpPr>
        <p:spPr>
          <a:xfrm>
            <a:off x="1738282" y="1428736"/>
            <a:ext cx="1214446" cy="11430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grpSp>
        <p:nvGrpSpPr>
          <p:cNvPr id="18" name="Group 17"/>
          <p:cNvGrpSpPr/>
          <p:nvPr/>
        </p:nvGrpSpPr>
        <p:grpSpPr>
          <a:xfrm>
            <a:off x="6825914" y="712509"/>
            <a:ext cx="5084528" cy="5393651"/>
            <a:chOff x="6602061" y="1063991"/>
            <a:chExt cx="5084528" cy="5393651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2061" y="1063991"/>
              <a:ext cx="4856741" cy="2428371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35461" y="3461980"/>
              <a:ext cx="5051128" cy="29956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468152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Line 1"/>
          <p:cNvSpPr>
            <a:spLocks noChangeShapeType="1"/>
          </p:cNvSpPr>
          <p:nvPr/>
        </p:nvSpPr>
        <p:spPr bwMode="auto">
          <a:xfrm flipV="1">
            <a:off x="2850240" y="1938216"/>
            <a:ext cx="7632000" cy="15842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2720" y="563326"/>
            <a:ext cx="8228160" cy="673991"/>
          </a:xfrm>
          <a:ln/>
        </p:spPr>
        <p:txBody>
          <a:bodyPr vert="horz" lIns="82945" tIns="41473" rIns="82945" bIns="41473" rtlCol="0" anchor="ctr">
            <a:normAutofit fontScale="90000"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tr-TR" dirty="0" smtClean="0"/>
              <a:t>X-</a:t>
            </a:r>
            <a:r>
              <a:rPr lang="tr-TR" dirty="0" err="1" smtClean="0"/>
              <a:t>band</a:t>
            </a:r>
            <a:r>
              <a:rPr lang="tr-TR" dirty="0" smtClean="0"/>
              <a:t> </a:t>
            </a:r>
            <a:r>
              <a:rPr lang="tr-TR" dirty="0" err="1" smtClean="0"/>
              <a:t>based</a:t>
            </a:r>
            <a:r>
              <a:rPr lang="tr-TR" dirty="0" smtClean="0"/>
              <a:t> </a:t>
            </a:r>
            <a:r>
              <a:rPr lang="en-US" dirty="0" smtClean="0"/>
              <a:t>Injector</a:t>
            </a:r>
            <a:endParaRPr lang="en-US" dirty="0"/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2238348" y="1785927"/>
            <a:ext cx="613332" cy="291683"/>
          </a:xfrm>
          <a:prstGeom prst="roundRect">
            <a:avLst>
              <a:gd name="adj" fmla="val 16667"/>
            </a:avLst>
          </a:prstGeom>
          <a:solidFill>
            <a:srgbClr val="FF3366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3489214" y="1854118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229600" y="2155810"/>
            <a:ext cx="456480" cy="201621"/>
            <a:chOff x="490" y="1735"/>
            <a:chExt cx="317" cy="140"/>
          </a:xfrm>
        </p:grpSpPr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494" y="1735"/>
              <a:ext cx="30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27" name="Line 7"/>
            <p:cNvSpPr>
              <a:spLocks noChangeShapeType="1"/>
            </p:cNvSpPr>
            <p:nvPr/>
          </p:nvSpPr>
          <p:spPr bwMode="auto">
            <a:xfrm>
              <a:off x="493" y="1735"/>
              <a:ext cx="310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28" name="Line 8"/>
            <p:cNvSpPr>
              <a:spLocks noChangeShapeType="1"/>
            </p:cNvSpPr>
            <p:nvPr/>
          </p:nvSpPr>
          <p:spPr bwMode="auto">
            <a:xfrm flipV="1">
              <a:off x="490" y="1738"/>
              <a:ext cx="317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229600" y="1500175"/>
            <a:ext cx="456480" cy="201621"/>
            <a:chOff x="490" y="1125"/>
            <a:chExt cx="317" cy="140"/>
          </a:xfrm>
        </p:grpSpPr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494" y="1125"/>
              <a:ext cx="30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31" name="Line 11"/>
            <p:cNvSpPr>
              <a:spLocks noChangeShapeType="1"/>
            </p:cNvSpPr>
            <p:nvPr/>
          </p:nvSpPr>
          <p:spPr bwMode="auto">
            <a:xfrm>
              <a:off x="493" y="1125"/>
              <a:ext cx="310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32" name="Line 12"/>
            <p:cNvSpPr>
              <a:spLocks noChangeShapeType="1"/>
            </p:cNvSpPr>
            <p:nvPr/>
          </p:nvSpPr>
          <p:spPr bwMode="auto">
            <a:xfrm flipV="1">
              <a:off x="490" y="1128"/>
              <a:ext cx="317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3595670" y="2148478"/>
            <a:ext cx="191520" cy="175698"/>
            <a:chOff x="1746" y="1643"/>
            <a:chExt cx="133" cy="122"/>
          </a:xfrm>
        </p:grpSpPr>
        <p:sp>
          <p:nvSpPr>
            <p:cNvPr id="5134" name="Rectangle 14"/>
            <p:cNvSpPr>
              <a:spLocks noChangeArrowheads="1"/>
            </p:cNvSpPr>
            <p:nvPr/>
          </p:nvSpPr>
          <p:spPr bwMode="auto">
            <a:xfrm>
              <a:off x="1748" y="1643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35" name="Line 15"/>
            <p:cNvSpPr>
              <a:spLocks noChangeShapeType="1"/>
            </p:cNvSpPr>
            <p:nvPr/>
          </p:nvSpPr>
          <p:spPr bwMode="auto">
            <a:xfrm>
              <a:off x="1748" y="1643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36" name="Line 16"/>
            <p:cNvSpPr>
              <a:spLocks noChangeShapeType="1"/>
            </p:cNvSpPr>
            <p:nvPr/>
          </p:nvSpPr>
          <p:spPr bwMode="auto">
            <a:xfrm flipV="1">
              <a:off x="1746" y="1645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3595670" y="1549375"/>
            <a:ext cx="191520" cy="175698"/>
            <a:chOff x="1746" y="1227"/>
            <a:chExt cx="133" cy="122"/>
          </a:xfrm>
        </p:grpSpPr>
        <p:sp>
          <p:nvSpPr>
            <p:cNvPr id="5138" name="Rectangle 18"/>
            <p:cNvSpPr>
              <a:spLocks noChangeArrowheads="1"/>
            </p:cNvSpPr>
            <p:nvPr/>
          </p:nvSpPr>
          <p:spPr bwMode="auto">
            <a:xfrm>
              <a:off x="1748" y="1227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39" name="Line 19"/>
            <p:cNvSpPr>
              <a:spLocks noChangeShapeType="1"/>
            </p:cNvSpPr>
            <p:nvPr/>
          </p:nvSpPr>
          <p:spPr bwMode="auto">
            <a:xfrm>
              <a:off x="1748" y="1227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40" name="Line 20"/>
            <p:cNvSpPr>
              <a:spLocks noChangeShapeType="1"/>
            </p:cNvSpPr>
            <p:nvPr/>
          </p:nvSpPr>
          <p:spPr bwMode="auto">
            <a:xfrm flipV="1">
              <a:off x="1746" y="1230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2020030" y="2001583"/>
            <a:ext cx="146880" cy="201621"/>
            <a:chOff x="257" y="1541"/>
            <a:chExt cx="102" cy="140"/>
          </a:xfrm>
        </p:grpSpPr>
        <p:sp>
          <p:nvSpPr>
            <p:cNvPr id="5142" name="Rectangle 22"/>
            <p:cNvSpPr>
              <a:spLocks noChangeArrowheads="1"/>
            </p:cNvSpPr>
            <p:nvPr/>
          </p:nvSpPr>
          <p:spPr bwMode="auto">
            <a:xfrm>
              <a:off x="258" y="1541"/>
              <a:ext cx="9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43" name="Line 23"/>
            <p:cNvSpPr>
              <a:spLocks noChangeShapeType="1"/>
            </p:cNvSpPr>
            <p:nvPr/>
          </p:nvSpPr>
          <p:spPr bwMode="auto">
            <a:xfrm>
              <a:off x="258" y="1541"/>
              <a:ext cx="99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44" name="Line 24"/>
            <p:cNvSpPr>
              <a:spLocks noChangeShapeType="1"/>
            </p:cNvSpPr>
            <p:nvPr/>
          </p:nvSpPr>
          <p:spPr bwMode="auto">
            <a:xfrm flipV="1">
              <a:off x="257" y="1544"/>
              <a:ext cx="102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2020030" y="1641545"/>
            <a:ext cx="146880" cy="201621"/>
            <a:chOff x="257" y="1291"/>
            <a:chExt cx="102" cy="140"/>
          </a:xfrm>
        </p:grpSpPr>
        <p:sp>
          <p:nvSpPr>
            <p:cNvPr id="5146" name="Rectangle 26"/>
            <p:cNvSpPr>
              <a:spLocks noChangeArrowheads="1"/>
            </p:cNvSpPr>
            <p:nvPr/>
          </p:nvSpPr>
          <p:spPr bwMode="auto">
            <a:xfrm>
              <a:off x="258" y="1291"/>
              <a:ext cx="9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47" name="Line 27"/>
            <p:cNvSpPr>
              <a:spLocks noChangeShapeType="1"/>
            </p:cNvSpPr>
            <p:nvPr/>
          </p:nvSpPr>
          <p:spPr bwMode="auto">
            <a:xfrm>
              <a:off x="258" y="1291"/>
              <a:ext cx="99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48" name="Line 28"/>
            <p:cNvSpPr>
              <a:spLocks noChangeShapeType="1"/>
            </p:cNvSpPr>
            <p:nvPr/>
          </p:nvSpPr>
          <p:spPr bwMode="auto">
            <a:xfrm flipV="1">
              <a:off x="257" y="1294"/>
              <a:ext cx="102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1689600" y="2689974"/>
            <a:ext cx="2119680" cy="84104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tr-TR" dirty="0">
                <a:solidFill>
                  <a:srgbClr val="000000"/>
                </a:solidFill>
              </a:rPr>
              <a:t>12</a:t>
            </a:r>
            <a:r>
              <a:rPr lang="en-US" dirty="0">
                <a:solidFill>
                  <a:srgbClr val="000000"/>
                </a:solidFill>
              </a:rPr>
              <a:t> GHz RF G</a:t>
            </a:r>
            <a:r>
              <a:rPr lang="tr-TR" dirty="0">
                <a:solidFill>
                  <a:srgbClr val="000000"/>
                </a:solidFill>
              </a:rPr>
              <a:t>un</a:t>
            </a:r>
            <a:endParaRPr lang="en-US" dirty="0">
              <a:solidFill>
                <a:srgbClr val="000000"/>
              </a:solidFill>
            </a:endParaRPr>
          </a:p>
          <a:p>
            <a:pPr>
              <a:tabLst>
                <a:tab pos="656650" algn="l"/>
                <a:tab pos="1313299" algn="l"/>
              </a:tabLst>
            </a:pPr>
            <a:r>
              <a:rPr lang="tr-TR" dirty="0">
                <a:solidFill>
                  <a:srgbClr val="000000"/>
                </a:solidFill>
              </a:rPr>
              <a:t>5.</a:t>
            </a:r>
            <a:r>
              <a:rPr lang="en-US" dirty="0">
                <a:solidFill>
                  <a:srgbClr val="000000"/>
                </a:solidFill>
              </a:rPr>
              <a:t>6 Cell, </a:t>
            </a:r>
            <a:r>
              <a:rPr lang="tr-TR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00 MV/m</a:t>
            </a:r>
          </a:p>
        </p:txBody>
      </p:sp>
      <p:sp>
        <p:nvSpPr>
          <p:cNvPr id="5150" name="Line 30"/>
          <p:cNvSpPr>
            <a:spLocks noChangeShapeType="1"/>
          </p:cNvSpPr>
          <p:nvPr/>
        </p:nvSpPr>
        <p:spPr bwMode="auto">
          <a:xfrm flipH="1" flipV="1">
            <a:off x="2310241" y="2076471"/>
            <a:ext cx="44640" cy="69415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3846721" y="2686223"/>
            <a:ext cx="4893120" cy="5875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tr-TR" dirty="0">
                <a:solidFill>
                  <a:srgbClr val="000000"/>
                </a:solidFill>
              </a:rPr>
              <a:t>12</a:t>
            </a:r>
            <a:r>
              <a:rPr lang="en-US" dirty="0">
                <a:solidFill>
                  <a:srgbClr val="000000"/>
                </a:solidFill>
              </a:rPr>
              <a:t> GHz Traveling wave structures</a:t>
            </a:r>
            <a:endParaRPr lang="tr-TR" dirty="0">
              <a:solidFill>
                <a:srgbClr val="000000"/>
              </a:solidFill>
            </a:endParaRPr>
          </a:p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tr-TR" dirty="0" smtClean="0"/>
              <a:t>108</a:t>
            </a:r>
            <a:r>
              <a:rPr lang="en-US" dirty="0" smtClean="0"/>
              <a:t> </a:t>
            </a:r>
            <a:r>
              <a:rPr lang="en-US" dirty="0"/>
              <a:t>cell, ~0.9 m, 65MV/m</a:t>
            </a:r>
            <a:r>
              <a:rPr lang="tr-TR" dirty="0"/>
              <a:t>, </a:t>
            </a:r>
            <a:r>
              <a:rPr lang="tr-TR" dirty="0" smtClean="0"/>
              <a:t>120 </a:t>
            </a:r>
            <a:r>
              <a:rPr lang="tr-TR" dirty="0" err="1"/>
              <a:t>degree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52" name="Rectangle 32"/>
          <p:cNvSpPr>
            <a:spLocks noChangeArrowheads="1"/>
          </p:cNvSpPr>
          <p:nvPr/>
        </p:nvSpPr>
        <p:spPr bwMode="auto">
          <a:xfrm>
            <a:off x="2143200" y="1903653"/>
            <a:ext cx="83520" cy="83529"/>
          </a:xfrm>
          <a:prstGeom prst="rect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53" name="Line 33"/>
          <p:cNvSpPr>
            <a:spLocks noChangeShapeType="1"/>
          </p:cNvSpPr>
          <p:nvPr/>
        </p:nvSpPr>
        <p:spPr bwMode="auto">
          <a:xfrm flipH="1">
            <a:off x="2235360" y="1738035"/>
            <a:ext cx="986400" cy="214582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4" name="Line 34"/>
          <p:cNvSpPr>
            <a:spLocks noChangeShapeType="1"/>
          </p:cNvSpPr>
          <p:nvPr/>
        </p:nvSpPr>
        <p:spPr bwMode="auto">
          <a:xfrm flipH="1">
            <a:off x="3221760" y="1345898"/>
            <a:ext cx="50786" cy="392138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5" name="Line 35"/>
          <p:cNvSpPr>
            <a:spLocks noChangeShapeType="1"/>
          </p:cNvSpPr>
          <p:nvPr/>
        </p:nvSpPr>
        <p:spPr bwMode="auto">
          <a:xfrm>
            <a:off x="3260822" y="1327352"/>
            <a:ext cx="507281" cy="0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6" name="AutoShape 36"/>
          <p:cNvSpPr>
            <a:spLocks noChangeArrowheads="1"/>
          </p:cNvSpPr>
          <p:nvPr/>
        </p:nvSpPr>
        <p:spPr bwMode="auto">
          <a:xfrm>
            <a:off x="3776896" y="1237254"/>
            <a:ext cx="414720" cy="16561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4200408" y="1149238"/>
            <a:ext cx="1575360" cy="3355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</a:rPr>
              <a:t>Laser</a:t>
            </a:r>
          </a:p>
        </p:txBody>
      </p:sp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3847671" y="2148478"/>
            <a:ext cx="191520" cy="175698"/>
            <a:chOff x="1921" y="1643"/>
            <a:chExt cx="133" cy="122"/>
          </a:xfrm>
        </p:grpSpPr>
        <p:sp>
          <p:nvSpPr>
            <p:cNvPr id="5161" name="Rectangle 41"/>
            <p:cNvSpPr>
              <a:spLocks noChangeArrowheads="1"/>
            </p:cNvSpPr>
            <p:nvPr/>
          </p:nvSpPr>
          <p:spPr bwMode="auto">
            <a:xfrm>
              <a:off x="1923" y="1643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62" name="Line 42"/>
            <p:cNvSpPr>
              <a:spLocks noChangeShapeType="1"/>
            </p:cNvSpPr>
            <p:nvPr/>
          </p:nvSpPr>
          <p:spPr bwMode="auto">
            <a:xfrm>
              <a:off x="1923" y="1643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63" name="Line 43"/>
            <p:cNvSpPr>
              <a:spLocks noChangeShapeType="1"/>
            </p:cNvSpPr>
            <p:nvPr/>
          </p:nvSpPr>
          <p:spPr bwMode="auto">
            <a:xfrm flipV="1">
              <a:off x="1921" y="1645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5164" name="AutoShape 44"/>
          <p:cNvSpPr>
            <a:spLocks noChangeArrowheads="1"/>
          </p:cNvSpPr>
          <p:nvPr/>
        </p:nvSpPr>
        <p:spPr bwMode="auto">
          <a:xfrm>
            <a:off x="5167306" y="1824027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5" name="AutoShape 45"/>
          <p:cNvSpPr>
            <a:spLocks noChangeArrowheads="1"/>
          </p:cNvSpPr>
          <p:nvPr/>
        </p:nvSpPr>
        <p:spPr bwMode="auto">
          <a:xfrm>
            <a:off x="6083918" y="1777248"/>
            <a:ext cx="83520" cy="331235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6" name="AutoShape 46"/>
          <p:cNvSpPr>
            <a:spLocks noChangeArrowheads="1"/>
          </p:cNvSpPr>
          <p:nvPr/>
        </p:nvSpPr>
        <p:spPr bwMode="auto">
          <a:xfrm>
            <a:off x="6302974" y="1846917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7" name="AutoShape 47"/>
          <p:cNvSpPr>
            <a:spLocks noChangeArrowheads="1"/>
          </p:cNvSpPr>
          <p:nvPr/>
        </p:nvSpPr>
        <p:spPr bwMode="auto">
          <a:xfrm>
            <a:off x="7679614" y="1829635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8" name="AutoShape 48"/>
          <p:cNvSpPr>
            <a:spLocks noChangeArrowheads="1"/>
          </p:cNvSpPr>
          <p:nvPr/>
        </p:nvSpPr>
        <p:spPr bwMode="auto">
          <a:xfrm>
            <a:off x="7239008" y="1933896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9" name="AutoShape 49"/>
          <p:cNvSpPr>
            <a:spLocks noChangeArrowheads="1"/>
          </p:cNvSpPr>
          <p:nvPr/>
        </p:nvSpPr>
        <p:spPr bwMode="auto">
          <a:xfrm rot="10800000">
            <a:off x="7239008" y="1761078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grpSp>
        <p:nvGrpSpPr>
          <p:cNvPr id="9" name="Group 50"/>
          <p:cNvGrpSpPr>
            <a:grpSpLocks/>
          </p:cNvGrpSpPr>
          <p:nvPr/>
        </p:nvGrpSpPr>
        <p:grpSpPr bwMode="auto">
          <a:xfrm>
            <a:off x="3857750" y="1549375"/>
            <a:ext cx="191520" cy="175698"/>
            <a:chOff x="1928" y="1227"/>
            <a:chExt cx="133" cy="122"/>
          </a:xfrm>
        </p:grpSpPr>
        <p:sp>
          <p:nvSpPr>
            <p:cNvPr id="5171" name="Rectangle 51"/>
            <p:cNvSpPr>
              <a:spLocks noChangeArrowheads="1"/>
            </p:cNvSpPr>
            <p:nvPr/>
          </p:nvSpPr>
          <p:spPr bwMode="auto">
            <a:xfrm>
              <a:off x="1929" y="1227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72" name="Line 52"/>
            <p:cNvSpPr>
              <a:spLocks noChangeShapeType="1"/>
            </p:cNvSpPr>
            <p:nvPr/>
          </p:nvSpPr>
          <p:spPr bwMode="auto">
            <a:xfrm>
              <a:off x="1929" y="1227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73" name="Line 53"/>
            <p:cNvSpPr>
              <a:spLocks noChangeShapeType="1"/>
            </p:cNvSpPr>
            <p:nvPr/>
          </p:nvSpPr>
          <p:spPr bwMode="auto">
            <a:xfrm flipV="1">
              <a:off x="1928" y="1230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5229" name="Line 109"/>
          <p:cNvSpPr>
            <a:spLocks noChangeShapeType="1"/>
          </p:cNvSpPr>
          <p:nvPr/>
        </p:nvSpPr>
        <p:spPr bwMode="auto">
          <a:xfrm flipH="1" flipV="1">
            <a:off x="5167306" y="2071677"/>
            <a:ext cx="142876" cy="64294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236" name="Text Box 116"/>
          <p:cNvSpPr txBox="1">
            <a:spLocks noChangeArrowheads="1"/>
          </p:cNvSpPr>
          <p:nvPr/>
        </p:nvSpPr>
        <p:spPr bwMode="auto">
          <a:xfrm>
            <a:off x="5050561" y="993478"/>
            <a:ext cx="1241280" cy="360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945" tIns="41473" rIns="82945" bIns="41473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83" name="AutoShape 45"/>
          <p:cNvSpPr>
            <a:spLocks noChangeArrowheads="1"/>
          </p:cNvSpPr>
          <p:nvPr/>
        </p:nvSpPr>
        <p:spPr bwMode="auto">
          <a:xfrm>
            <a:off x="4425882" y="1780093"/>
            <a:ext cx="83520" cy="331235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84" name="AutoShape 102"/>
          <p:cNvSpPr>
            <a:spLocks noChangeArrowheads="1"/>
          </p:cNvSpPr>
          <p:nvPr/>
        </p:nvSpPr>
        <p:spPr bwMode="auto">
          <a:xfrm>
            <a:off x="4595802" y="1955791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85" name="AutoShape 103"/>
          <p:cNvSpPr>
            <a:spLocks noChangeArrowheads="1"/>
          </p:cNvSpPr>
          <p:nvPr/>
        </p:nvSpPr>
        <p:spPr bwMode="auto">
          <a:xfrm rot="10800000">
            <a:off x="4594363" y="1782973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86" name="AutoShape 45"/>
          <p:cNvSpPr>
            <a:spLocks noChangeArrowheads="1"/>
          </p:cNvSpPr>
          <p:nvPr/>
        </p:nvSpPr>
        <p:spPr bwMode="auto">
          <a:xfrm>
            <a:off x="4738678" y="1785927"/>
            <a:ext cx="83520" cy="331235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91" name="90 Dikdörtgen"/>
          <p:cNvSpPr/>
          <p:nvPr/>
        </p:nvSpPr>
        <p:spPr>
          <a:xfrm>
            <a:off x="1738282" y="1428736"/>
            <a:ext cx="1214446" cy="11430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grpSp>
        <p:nvGrpSpPr>
          <p:cNvPr id="21" name="Group 20"/>
          <p:cNvGrpSpPr/>
          <p:nvPr/>
        </p:nvGrpSpPr>
        <p:grpSpPr>
          <a:xfrm>
            <a:off x="360488" y="1092078"/>
            <a:ext cx="11638472" cy="4963282"/>
            <a:chOff x="360488" y="1092078"/>
            <a:chExt cx="11638472" cy="4963282"/>
          </a:xfrm>
        </p:grpSpPr>
        <p:grpSp>
          <p:nvGrpSpPr>
            <p:cNvPr id="13" name="Group 12"/>
            <p:cNvGrpSpPr/>
            <p:nvPr/>
          </p:nvGrpSpPr>
          <p:grpSpPr>
            <a:xfrm>
              <a:off x="360488" y="1149238"/>
              <a:ext cx="11638472" cy="4906122"/>
              <a:chOff x="454428" y="4491388"/>
              <a:chExt cx="10830560" cy="3879675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454428" y="4491388"/>
                <a:ext cx="10830560" cy="3879675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r-TR"/>
              </a:p>
            </p:txBody>
          </p:sp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5776" y="4538268"/>
                <a:ext cx="4645271" cy="1156746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4428" y="5582294"/>
                <a:ext cx="4473141" cy="1680834"/>
              </a:xfrm>
              <a:prstGeom prst="rect">
                <a:avLst/>
              </a:prstGeom>
            </p:spPr>
          </p:pic>
        </p:grp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4025" y="2407481"/>
              <a:ext cx="4786514" cy="2246817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2821" y="1092078"/>
              <a:ext cx="5009272" cy="1432613"/>
            </a:xfrm>
            <a:prstGeom prst="rect">
              <a:avLst/>
            </a:prstGeom>
          </p:spPr>
        </p:pic>
      </p:grpSp>
      <p:graphicFrame>
        <p:nvGraphicFramePr>
          <p:cNvPr id="77" name="Group 187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4119080937"/>
              </p:ext>
            </p:extLst>
          </p:nvPr>
        </p:nvGraphicFramePr>
        <p:xfrm>
          <a:off x="7005376" y="4709843"/>
          <a:ext cx="4007715" cy="1525536"/>
        </p:xfrm>
        <a:graphic>
          <a:graphicData uri="http://schemas.openxmlformats.org/drawingml/2006/table">
            <a:tbl>
              <a:tblPr/>
              <a:tblGrid>
                <a:gridCol w="20338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81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57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879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Parameter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Value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Unit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79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Frequency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12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GHz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79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Gradient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250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MV/m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79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Cell number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4.6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#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7" name="Group 187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059403892"/>
              </p:ext>
            </p:extLst>
          </p:nvPr>
        </p:nvGraphicFramePr>
        <p:xfrm>
          <a:off x="778265" y="4649158"/>
          <a:ext cx="4007715" cy="1525536"/>
        </p:xfrm>
        <a:graphic>
          <a:graphicData uri="http://schemas.openxmlformats.org/drawingml/2006/table">
            <a:tbl>
              <a:tblPr/>
              <a:tblGrid>
                <a:gridCol w="20338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81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57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879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Parameter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Value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Unit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79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Frequency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12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GHz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79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Gradient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200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MV/m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79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Cell number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5.6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#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51834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Line 1"/>
          <p:cNvSpPr>
            <a:spLocks noChangeShapeType="1"/>
          </p:cNvSpPr>
          <p:nvPr/>
        </p:nvSpPr>
        <p:spPr bwMode="auto">
          <a:xfrm flipV="1">
            <a:off x="2850240" y="1938216"/>
            <a:ext cx="7632000" cy="15842"/>
          </a:xfrm>
          <a:prstGeom prst="line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2720" y="563326"/>
            <a:ext cx="8228160" cy="673991"/>
          </a:xfrm>
          <a:ln/>
        </p:spPr>
        <p:txBody>
          <a:bodyPr vert="horz" lIns="82945" tIns="41473" rIns="82945" bIns="41473" rtlCol="0" anchor="ctr">
            <a:normAutofit fontScale="90000"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tr-TR" dirty="0" smtClean="0"/>
              <a:t>X-</a:t>
            </a:r>
            <a:r>
              <a:rPr lang="tr-TR" dirty="0" err="1" smtClean="0"/>
              <a:t>band</a:t>
            </a:r>
            <a:r>
              <a:rPr lang="tr-TR" dirty="0" smtClean="0"/>
              <a:t> </a:t>
            </a:r>
            <a:r>
              <a:rPr lang="tr-TR" dirty="0" err="1" smtClean="0"/>
              <a:t>based</a:t>
            </a:r>
            <a:r>
              <a:rPr lang="tr-TR" dirty="0" smtClean="0"/>
              <a:t> </a:t>
            </a:r>
            <a:r>
              <a:rPr lang="en-US" dirty="0" smtClean="0"/>
              <a:t>Injector</a:t>
            </a:r>
            <a:endParaRPr lang="en-US" dirty="0"/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2238348" y="1785927"/>
            <a:ext cx="613332" cy="291683"/>
          </a:xfrm>
          <a:prstGeom prst="roundRect">
            <a:avLst>
              <a:gd name="adj" fmla="val 16667"/>
            </a:avLst>
          </a:prstGeom>
          <a:solidFill>
            <a:srgbClr val="FF3366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3489214" y="1854118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229600" y="2155810"/>
            <a:ext cx="456480" cy="201621"/>
            <a:chOff x="490" y="1735"/>
            <a:chExt cx="317" cy="140"/>
          </a:xfrm>
        </p:grpSpPr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494" y="1735"/>
              <a:ext cx="30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27" name="Line 7"/>
            <p:cNvSpPr>
              <a:spLocks noChangeShapeType="1"/>
            </p:cNvSpPr>
            <p:nvPr/>
          </p:nvSpPr>
          <p:spPr bwMode="auto">
            <a:xfrm>
              <a:off x="493" y="1735"/>
              <a:ext cx="310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28" name="Line 8"/>
            <p:cNvSpPr>
              <a:spLocks noChangeShapeType="1"/>
            </p:cNvSpPr>
            <p:nvPr/>
          </p:nvSpPr>
          <p:spPr bwMode="auto">
            <a:xfrm flipV="1">
              <a:off x="490" y="1738"/>
              <a:ext cx="317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229600" y="1500175"/>
            <a:ext cx="456480" cy="201621"/>
            <a:chOff x="490" y="1125"/>
            <a:chExt cx="317" cy="140"/>
          </a:xfrm>
        </p:grpSpPr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494" y="1125"/>
              <a:ext cx="30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31" name="Line 11"/>
            <p:cNvSpPr>
              <a:spLocks noChangeShapeType="1"/>
            </p:cNvSpPr>
            <p:nvPr/>
          </p:nvSpPr>
          <p:spPr bwMode="auto">
            <a:xfrm>
              <a:off x="493" y="1125"/>
              <a:ext cx="310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32" name="Line 12"/>
            <p:cNvSpPr>
              <a:spLocks noChangeShapeType="1"/>
            </p:cNvSpPr>
            <p:nvPr/>
          </p:nvSpPr>
          <p:spPr bwMode="auto">
            <a:xfrm flipV="1">
              <a:off x="490" y="1128"/>
              <a:ext cx="317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3595670" y="2148478"/>
            <a:ext cx="191520" cy="175698"/>
            <a:chOff x="1746" y="1643"/>
            <a:chExt cx="133" cy="122"/>
          </a:xfrm>
        </p:grpSpPr>
        <p:sp>
          <p:nvSpPr>
            <p:cNvPr id="5134" name="Rectangle 14"/>
            <p:cNvSpPr>
              <a:spLocks noChangeArrowheads="1"/>
            </p:cNvSpPr>
            <p:nvPr/>
          </p:nvSpPr>
          <p:spPr bwMode="auto">
            <a:xfrm>
              <a:off x="1748" y="1643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35" name="Line 15"/>
            <p:cNvSpPr>
              <a:spLocks noChangeShapeType="1"/>
            </p:cNvSpPr>
            <p:nvPr/>
          </p:nvSpPr>
          <p:spPr bwMode="auto">
            <a:xfrm>
              <a:off x="1748" y="1643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36" name="Line 16"/>
            <p:cNvSpPr>
              <a:spLocks noChangeShapeType="1"/>
            </p:cNvSpPr>
            <p:nvPr/>
          </p:nvSpPr>
          <p:spPr bwMode="auto">
            <a:xfrm flipV="1">
              <a:off x="1746" y="1645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3595670" y="1549375"/>
            <a:ext cx="191520" cy="175698"/>
            <a:chOff x="1746" y="1227"/>
            <a:chExt cx="133" cy="122"/>
          </a:xfrm>
        </p:grpSpPr>
        <p:sp>
          <p:nvSpPr>
            <p:cNvPr id="5138" name="Rectangle 18"/>
            <p:cNvSpPr>
              <a:spLocks noChangeArrowheads="1"/>
            </p:cNvSpPr>
            <p:nvPr/>
          </p:nvSpPr>
          <p:spPr bwMode="auto">
            <a:xfrm>
              <a:off x="1748" y="1227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39" name="Line 19"/>
            <p:cNvSpPr>
              <a:spLocks noChangeShapeType="1"/>
            </p:cNvSpPr>
            <p:nvPr/>
          </p:nvSpPr>
          <p:spPr bwMode="auto">
            <a:xfrm>
              <a:off x="1748" y="1227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40" name="Line 20"/>
            <p:cNvSpPr>
              <a:spLocks noChangeShapeType="1"/>
            </p:cNvSpPr>
            <p:nvPr/>
          </p:nvSpPr>
          <p:spPr bwMode="auto">
            <a:xfrm flipV="1">
              <a:off x="1746" y="1230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2020030" y="2001583"/>
            <a:ext cx="146880" cy="201621"/>
            <a:chOff x="257" y="1541"/>
            <a:chExt cx="102" cy="140"/>
          </a:xfrm>
        </p:grpSpPr>
        <p:sp>
          <p:nvSpPr>
            <p:cNvPr id="5142" name="Rectangle 22"/>
            <p:cNvSpPr>
              <a:spLocks noChangeArrowheads="1"/>
            </p:cNvSpPr>
            <p:nvPr/>
          </p:nvSpPr>
          <p:spPr bwMode="auto">
            <a:xfrm>
              <a:off x="258" y="1541"/>
              <a:ext cx="9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43" name="Line 23"/>
            <p:cNvSpPr>
              <a:spLocks noChangeShapeType="1"/>
            </p:cNvSpPr>
            <p:nvPr/>
          </p:nvSpPr>
          <p:spPr bwMode="auto">
            <a:xfrm>
              <a:off x="258" y="1541"/>
              <a:ext cx="99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44" name="Line 24"/>
            <p:cNvSpPr>
              <a:spLocks noChangeShapeType="1"/>
            </p:cNvSpPr>
            <p:nvPr/>
          </p:nvSpPr>
          <p:spPr bwMode="auto">
            <a:xfrm flipV="1">
              <a:off x="257" y="1544"/>
              <a:ext cx="102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2020030" y="1641545"/>
            <a:ext cx="146880" cy="201621"/>
            <a:chOff x="257" y="1291"/>
            <a:chExt cx="102" cy="140"/>
          </a:xfrm>
        </p:grpSpPr>
        <p:sp>
          <p:nvSpPr>
            <p:cNvPr id="5146" name="Rectangle 26"/>
            <p:cNvSpPr>
              <a:spLocks noChangeArrowheads="1"/>
            </p:cNvSpPr>
            <p:nvPr/>
          </p:nvSpPr>
          <p:spPr bwMode="auto">
            <a:xfrm>
              <a:off x="258" y="1291"/>
              <a:ext cx="99" cy="140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47" name="Line 27"/>
            <p:cNvSpPr>
              <a:spLocks noChangeShapeType="1"/>
            </p:cNvSpPr>
            <p:nvPr/>
          </p:nvSpPr>
          <p:spPr bwMode="auto">
            <a:xfrm>
              <a:off x="258" y="1291"/>
              <a:ext cx="99" cy="1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48" name="Line 28"/>
            <p:cNvSpPr>
              <a:spLocks noChangeShapeType="1"/>
            </p:cNvSpPr>
            <p:nvPr/>
          </p:nvSpPr>
          <p:spPr bwMode="auto">
            <a:xfrm flipV="1">
              <a:off x="257" y="1294"/>
              <a:ext cx="102" cy="1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1689600" y="2689974"/>
            <a:ext cx="2119680" cy="84104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tr-TR" dirty="0">
                <a:solidFill>
                  <a:srgbClr val="000000"/>
                </a:solidFill>
              </a:rPr>
              <a:t>12</a:t>
            </a:r>
            <a:r>
              <a:rPr lang="en-US" dirty="0">
                <a:solidFill>
                  <a:srgbClr val="000000"/>
                </a:solidFill>
              </a:rPr>
              <a:t> GHz RF G</a:t>
            </a:r>
            <a:r>
              <a:rPr lang="tr-TR" dirty="0">
                <a:solidFill>
                  <a:srgbClr val="000000"/>
                </a:solidFill>
              </a:rPr>
              <a:t>un</a:t>
            </a:r>
            <a:endParaRPr lang="en-US" dirty="0">
              <a:solidFill>
                <a:srgbClr val="000000"/>
              </a:solidFill>
            </a:endParaRPr>
          </a:p>
          <a:p>
            <a:pPr>
              <a:tabLst>
                <a:tab pos="656650" algn="l"/>
                <a:tab pos="1313299" algn="l"/>
              </a:tabLst>
            </a:pPr>
            <a:r>
              <a:rPr lang="tr-TR" dirty="0">
                <a:solidFill>
                  <a:srgbClr val="000000"/>
                </a:solidFill>
              </a:rPr>
              <a:t>5.</a:t>
            </a:r>
            <a:r>
              <a:rPr lang="en-US" dirty="0">
                <a:solidFill>
                  <a:srgbClr val="000000"/>
                </a:solidFill>
              </a:rPr>
              <a:t>6 Cell, </a:t>
            </a:r>
            <a:r>
              <a:rPr lang="tr-TR" dirty="0">
                <a:solidFill>
                  <a:srgbClr val="000000"/>
                </a:solidFill>
              </a:rPr>
              <a:t>2</a:t>
            </a:r>
            <a:r>
              <a:rPr lang="en-US" dirty="0">
                <a:solidFill>
                  <a:srgbClr val="000000"/>
                </a:solidFill>
              </a:rPr>
              <a:t>00 MV/m</a:t>
            </a:r>
          </a:p>
        </p:txBody>
      </p:sp>
      <p:sp>
        <p:nvSpPr>
          <p:cNvPr id="5150" name="Line 30"/>
          <p:cNvSpPr>
            <a:spLocks noChangeShapeType="1"/>
          </p:cNvSpPr>
          <p:nvPr/>
        </p:nvSpPr>
        <p:spPr bwMode="auto">
          <a:xfrm flipH="1" flipV="1">
            <a:off x="2310241" y="2076471"/>
            <a:ext cx="44640" cy="69415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3846721" y="2686223"/>
            <a:ext cx="4893120" cy="5875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tr-TR" dirty="0">
                <a:solidFill>
                  <a:srgbClr val="000000"/>
                </a:solidFill>
              </a:rPr>
              <a:t>12</a:t>
            </a:r>
            <a:r>
              <a:rPr lang="en-US" dirty="0">
                <a:solidFill>
                  <a:srgbClr val="000000"/>
                </a:solidFill>
              </a:rPr>
              <a:t> GHz Traveling wave structures</a:t>
            </a:r>
            <a:endParaRPr lang="tr-TR" dirty="0">
              <a:solidFill>
                <a:srgbClr val="000000"/>
              </a:solidFill>
            </a:endParaRPr>
          </a:p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</a:tabLst>
            </a:pPr>
            <a:r>
              <a:rPr lang="tr-TR" dirty="0" smtClean="0"/>
              <a:t>108</a:t>
            </a:r>
            <a:r>
              <a:rPr lang="en-US" dirty="0" smtClean="0"/>
              <a:t> </a:t>
            </a:r>
            <a:r>
              <a:rPr lang="en-US" dirty="0"/>
              <a:t>cell, ~0.9 m, 65MV/m</a:t>
            </a:r>
            <a:r>
              <a:rPr lang="tr-TR" dirty="0"/>
              <a:t>, </a:t>
            </a:r>
            <a:r>
              <a:rPr lang="tr-TR" dirty="0" smtClean="0"/>
              <a:t>120 </a:t>
            </a:r>
            <a:r>
              <a:rPr lang="tr-TR" dirty="0" err="1"/>
              <a:t>degree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52" name="Rectangle 32"/>
          <p:cNvSpPr>
            <a:spLocks noChangeArrowheads="1"/>
          </p:cNvSpPr>
          <p:nvPr/>
        </p:nvSpPr>
        <p:spPr bwMode="auto">
          <a:xfrm>
            <a:off x="2143200" y="1903653"/>
            <a:ext cx="83520" cy="83529"/>
          </a:xfrm>
          <a:prstGeom prst="rect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53" name="Line 33"/>
          <p:cNvSpPr>
            <a:spLocks noChangeShapeType="1"/>
          </p:cNvSpPr>
          <p:nvPr/>
        </p:nvSpPr>
        <p:spPr bwMode="auto">
          <a:xfrm flipH="1">
            <a:off x="2235360" y="1738035"/>
            <a:ext cx="986400" cy="214582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4" name="Line 34"/>
          <p:cNvSpPr>
            <a:spLocks noChangeShapeType="1"/>
          </p:cNvSpPr>
          <p:nvPr/>
        </p:nvSpPr>
        <p:spPr bwMode="auto">
          <a:xfrm flipH="1">
            <a:off x="3221760" y="1345898"/>
            <a:ext cx="50786" cy="392138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5" name="Line 35"/>
          <p:cNvSpPr>
            <a:spLocks noChangeShapeType="1"/>
          </p:cNvSpPr>
          <p:nvPr/>
        </p:nvSpPr>
        <p:spPr bwMode="auto">
          <a:xfrm>
            <a:off x="3260822" y="1327352"/>
            <a:ext cx="507281" cy="0"/>
          </a:xfrm>
          <a:prstGeom prst="line">
            <a:avLst/>
          </a:prstGeom>
          <a:noFill/>
          <a:ln w="18360">
            <a:solidFill>
              <a:srgbClr val="0000FF"/>
            </a:solidFill>
            <a:round/>
            <a:headEnd/>
            <a:tailEnd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156" name="AutoShape 36"/>
          <p:cNvSpPr>
            <a:spLocks noChangeArrowheads="1"/>
          </p:cNvSpPr>
          <p:nvPr/>
        </p:nvSpPr>
        <p:spPr bwMode="auto">
          <a:xfrm>
            <a:off x="3776896" y="1237254"/>
            <a:ext cx="414720" cy="16561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4200408" y="1149238"/>
            <a:ext cx="1575360" cy="3355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</a:rPr>
              <a:t>Laser</a:t>
            </a:r>
          </a:p>
        </p:txBody>
      </p:sp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3847671" y="2148478"/>
            <a:ext cx="191520" cy="175698"/>
            <a:chOff x="1921" y="1643"/>
            <a:chExt cx="133" cy="122"/>
          </a:xfrm>
        </p:grpSpPr>
        <p:sp>
          <p:nvSpPr>
            <p:cNvPr id="5161" name="Rectangle 41"/>
            <p:cNvSpPr>
              <a:spLocks noChangeArrowheads="1"/>
            </p:cNvSpPr>
            <p:nvPr/>
          </p:nvSpPr>
          <p:spPr bwMode="auto">
            <a:xfrm>
              <a:off x="1923" y="1643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62" name="Line 42"/>
            <p:cNvSpPr>
              <a:spLocks noChangeShapeType="1"/>
            </p:cNvSpPr>
            <p:nvPr/>
          </p:nvSpPr>
          <p:spPr bwMode="auto">
            <a:xfrm>
              <a:off x="1923" y="1643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63" name="Line 43"/>
            <p:cNvSpPr>
              <a:spLocks noChangeShapeType="1"/>
            </p:cNvSpPr>
            <p:nvPr/>
          </p:nvSpPr>
          <p:spPr bwMode="auto">
            <a:xfrm flipV="1">
              <a:off x="1921" y="1645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5164" name="AutoShape 44"/>
          <p:cNvSpPr>
            <a:spLocks noChangeArrowheads="1"/>
          </p:cNvSpPr>
          <p:nvPr/>
        </p:nvSpPr>
        <p:spPr bwMode="auto">
          <a:xfrm>
            <a:off x="5167306" y="1824027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5" name="AutoShape 45"/>
          <p:cNvSpPr>
            <a:spLocks noChangeArrowheads="1"/>
          </p:cNvSpPr>
          <p:nvPr/>
        </p:nvSpPr>
        <p:spPr bwMode="auto">
          <a:xfrm>
            <a:off x="6083918" y="1777248"/>
            <a:ext cx="83520" cy="331235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6" name="AutoShape 46"/>
          <p:cNvSpPr>
            <a:spLocks noChangeArrowheads="1"/>
          </p:cNvSpPr>
          <p:nvPr/>
        </p:nvSpPr>
        <p:spPr bwMode="auto">
          <a:xfrm>
            <a:off x="6302974" y="1846917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7" name="AutoShape 47"/>
          <p:cNvSpPr>
            <a:spLocks noChangeArrowheads="1"/>
          </p:cNvSpPr>
          <p:nvPr/>
        </p:nvSpPr>
        <p:spPr bwMode="auto">
          <a:xfrm>
            <a:off x="7679614" y="1829635"/>
            <a:ext cx="702402" cy="217561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8" name="AutoShape 48"/>
          <p:cNvSpPr>
            <a:spLocks noChangeArrowheads="1"/>
          </p:cNvSpPr>
          <p:nvPr/>
        </p:nvSpPr>
        <p:spPr bwMode="auto">
          <a:xfrm>
            <a:off x="7239008" y="1933896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5169" name="AutoShape 49"/>
          <p:cNvSpPr>
            <a:spLocks noChangeArrowheads="1"/>
          </p:cNvSpPr>
          <p:nvPr/>
        </p:nvSpPr>
        <p:spPr bwMode="auto">
          <a:xfrm rot="10800000">
            <a:off x="7239008" y="1761078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grpSp>
        <p:nvGrpSpPr>
          <p:cNvPr id="9" name="Group 50"/>
          <p:cNvGrpSpPr>
            <a:grpSpLocks/>
          </p:cNvGrpSpPr>
          <p:nvPr/>
        </p:nvGrpSpPr>
        <p:grpSpPr bwMode="auto">
          <a:xfrm>
            <a:off x="3857750" y="1549375"/>
            <a:ext cx="191520" cy="175698"/>
            <a:chOff x="1928" y="1227"/>
            <a:chExt cx="133" cy="122"/>
          </a:xfrm>
        </p:grpSpPr>
        <p:sp>
          <p:nvSpPr>
            <p:cNvPr id="5171" name="Rectangle 51"/>
            <p:cNvSpPr>
              <a:spLocks noChangeArrowheads="1"/>
            </p:cNvSpPr>
            <p:nvPr/>
          </p:nvSpPr>
          <p:spPr bwMode="auto">
            <a:xfrm>
              <a:off x="1929" y="1227"/>
              <a:ext cx="130" cy="122"/>
            </a:xfrm>
            <a:prstGeom prst="rect">
              <a:avLst/>
            </a:prstGeom>
            <a:solidFill>
              <a:srgbClr val="5C8526"/>
            </a:solidFill>
            <a:ln w="952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5172" name="Line 52"/>
            <p:cNvSpPr>
              <a:spLocks noChangeShapeType="1"/>
            </p:cNvSpPr>
            <p:nvPr/>
          </p:nvSpPr>
          <p:spPr bwMode="auto">
            <a:xfrm>
              <a:off x="1929" y="1227"/>
              <a:ext cx="130" cy="1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5173" name="Line 53"/>
            <p:cNvSpPr>
              <a:spLocks noChangeShapeType="1"/>
            </p:cNvSpPr>
            <p:nvPr/>
          </p:nvSpPr>
          <p:spPr bwMode="auto">
            <a:xfrm flipV="1">
              <a:off x="1928" y="1230"/>
              <a:ext cx="133" cy="1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5229" name="Line 109"/>
          <p:cNvSpPr>
            <a:spLocks noChangeShapeType="1"/>
          </p:cNvSpPr>
          <p:nvPr/>
        </p:nvSpPr>
        <p:spPr bwMode="auto">
          <a:xfrm flipH="1" flipV="1">
            <a:off x="5167306" y="2071677"/>
            <a:ext cx="142876" cy="64294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tr-TR"/>
          </a:p>
        </p:txBody>
      </p:sp>
      <p:sp>
        <p:nvSpPr>
          <p:cNvPr id="5236" name="Text Box 116"/>
          <p:cNvSpPr txBox="1">
            <a:spLocks noChangeArrowheads="1"/>
          </p:cNvSpPr>
          <p:nvPr/>
        </p:nvSpPr>
        <p:spPr bwMode="auto">
          <a:xfrm>
            <a:off x="5050561" y="993478"/>
            <a:ext cx="1241280" cy="360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945" tIns="41473" rIns="82945" bIns="41473"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83" name="AutoShape 45"/>
          <p:cNvSpPr>
            <a:spLocks noChangeArrowheads="1"/>
          </p:cNvSpPr>
          <p:nvPr/>
        </p:nvSpPr>
        <p:spPr bwMode="auto">
          <a:xfrm>
            <a:off x="4425882" y="1780093"/>
            <a:ext cx="83520" cy="331235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84" name="AutoShape 102"/>
          <p:cNvSpPr>
            <a:spLocks noChangeArrowheads="1"/>
          </p:cNvSpPr>
          <p:nvPr/>
        </p:nvSpPr>
        <p:spPr bwMode="auto">
          <a:xfrm>
            <a:off x="4595802" y="1955791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85" name="AutoShape 103"/>
          <p:cNvSpPr>
            <a:spLocks noChangeArrowheads="1"/>
          </p:cNvSpPr>
          <p:nvPr/>
        </p:nvSpPr>
        <p:spPr bwMode="auto">
          <a:xfrm rot="10800000">
            <a:off x="4594363" y="1782973"/>
            <a:ext cx="83520" cy="165617"/>
          </a:xfrm>
          <a:prstGeom prst="triangle">
            <a:avLst>
              <a:gd name="adj" fmla="val 50000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86" name="AutoShape 45"/>
          <p:cNvSpPr>
            <a:spLocks noChangeArrowheads="1"/>
          </p:cNvSpPr>
          <p:nvPr/>
        </p:nvSpPr>
        <p:spPr bwMode="auto">
          <a:xfrm>
            <a:off x="4738678" y="1785927"/>
            <a:ext cx="83520" cy="331235"/>
          </a:xfrm>
          <a:prstGeom prst="diamond">
            <a:avLst/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tr-TR"/>
          </a:p>
        </p:txBody>
      </p:sp>
      <p:sp>
        <p:nvSpPr>
          <p:cNvPr id="92" name="91 Dikdörtgen"/>
          <p:cNvSpPr/>
          <p:nvPr/>
        </p:nvSpPr>
        <p:spPr>
          <a:xfrm>
            <a:off x="5095868" y="1714488"/>
            <a:ext cx="928694" cy="50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graphicFrame>
        <p:nvGraphicFramePr>
          <p:cNvPr id="93" name="Group 188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635079402"/>
              </p:ext>
            </p:extLst>
          </p:nvPr>
        </p:nvGraphicFramePr>
        <p:xfrm>
          <a:off x="7453488" y="807618"/>
          <a:ext cx="4185743" cy="1906920"/>
        </p:xfrm>
        <a:graphic>
          <a:graphicData uri="http://schemas.openxmlformats.org/drawingml/2006/table">
            <a:tbl>
              <a:tblPr/>
              <a:tblGrid>
                <a:gridCol w="2044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3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77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02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Parameter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Value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Unit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Frequency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12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GHz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17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Gradient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65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MV/m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Total lengt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~1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m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Cell number</a:t>
                      </a:r>
                    </a:p>
                  </a:txBody>
                  <a:tcPr marL="90000" marR="90000" marT="7398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108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#</a:t>
                      </a:r>
                    </a:p>
                  </a:txBody>
                  <a:tcPr marL="90000" marR="90000" marT="73980" marB="46800" horzOverflow="overflow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19" y="3419474"/>
            <a:ext cx="5028304" cy="263609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768" y="3273805"/>
            <a:ext cx="6348079" cy="317404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67" y="3257394"/>
            <a:ext cx="5564808" cy="266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0574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14241" y="656730"/>
            <a:ext cx="7968960" cy="759302"/>
          </a:xfrm>
        </p:spPr>
        <p:txBody>
          <a:bodyPr vert="horz" lIns="82945" tIns="41473" rIns="82945" bIns="41473" rtlCol="0" anchor="ctr">
            <a:normAutofit/>
          </a:bodyPr>
          <a:lstStyle/>
          <a:p>
            <a:r>
              <a:rPr lang="tr-TR" sz="3600" dirty="0"/>
              <a:t>X-</a:t>
            </a:r>
            <a:r>
              <a:rPr lang="tr-TR" sz="3600" dirty="0" err="1"/>
              <a:t>band</a:t>
            </a:r>
            <a:r>
              <a:rPr lang="tr-TR" sz="3600" dirty="0"/>
              <a:t>  </a:t>
            </a:r>
            <a:r>
              <a:rPr lang="en-US" sz="3600" dirty="0"/>
              <a:t>Injector Optimization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39" y="1389743"/>
            <a:ext cx="5470081" cy="2668431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598" y="1244432"/>
            <a:ext cx="5799841" cy="28137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971" y="4163554"/>
            <a:ext cx="3630324" cy="25252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449" y="4267200"/>
            <a:ext cx="3483021" cy="242164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451" y="4421855"/>
            <a:ext cx="985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4.6 </a:t>
            </a:r>
            <a:r>
              <a:rPr lang="tr-TR" dirty="0" err="1" smtClean="0"/>
              <a:t>cell</a:t>
            </a:r>
            <a:endParaRPr lang="tr-TR" dirty="0"/>
          </a:p>
        </p:txBody>
      </p:sp>
      <p:sp>
        <p:nvSpPr>
          <p:cNvPr id="14" name="TextBox 13"/>
          <p:cNvSpPr txBox="1"/>
          <p:nvPr/>
        </p:nvSpPr>
        <p:spPr>
          <a:xfrm>
            <a:off x="6461929" y="4421855"/>
            <a:ext cx="985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5.6 </a:t>
            </a:r>
            <a:r>
              <a:rPr lang="tr-TR" dirty="0" err="1" smtClean="0"/>
              <a:t>cell</a:t>
            </a:r>
            <a:endParaRPr lang="tr-TR" dirty="0"/>
          </a:p>
        </p:txBody>
      </p:sp>
      <p:grpSp>
        <p:nvGrpSpPr>
          <p:cNvPr id="11" name="Group 10"/>
          <p:cNvGrpSpPr/>
          <p:nvPr/>
        </p:nvGrpSpPr>
        <p:grpSpPr>
          <a:xfrm>
            <a:off x="255516" y="746760"/>
            <a:ext cx="5942082" cy="5942082"/>
            <a:chOff x="255516" y="746760"/>
            <a:chExt cx="5942082" cy="594208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5516" y="746760"/>
              <a:ext cx="5942082" cy="5942082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480811" y="914724"/>
              <a:ext cx="9855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 smtClean="0"/>
                <a:t>4.6 </a:t>
              </a:r>
              <a:r>
                <a:rPr lang="tr-TR" dirty="0" err="1" smtClean="0"/>
                <a:t>cell</a:t>
              </a:r>
              <a:endParaRPr lang="tr-TR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409350" y="906192"/>
            <a:ext cx="5782650" cy="5782650"/>
            <a:chOff x="6409350" y="906192"/>
            <a:chExt cx="5782650" cy="578265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9350" y="906192"/>
              <a:ext cx="5782650" cy="578265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8604758" y="906192"/>
              <a:ext cx="9855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 smtClean="0"/>
                <a:t>5.6 </a:t>
              </a:r>
              <a:r>
                <a:rPr lang="tr-TR" dirty="0" err="1" smtClean="0"/>
                <a:t>cell</a:t>
              </a:r>
              <a:endParaRPr lang="tr-TR" dirty="0"/>
            </a:p>
          </p:txBody>
        </p:sp>
      </p:grpSp>
    </p:spTree>
    <p:extLst>
      <p:ext uri="{BB962C8B-B14F-4D97-AF65-F5344CB8AC3E}">
        <p14:creationId xmlns:p14="http://schemas.microsoft.com/office/powerpoint/2010/main" val="3204731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Benchmarking of codes</a:t>
            </a:r>
            <a:br>
              <a:rPr lang="en-US" dirty="0" smtClean="0"/>
            </a:br>
            <a:r>
              <a:rPr lang="en-US" dirty="0" smtClean="0"/>
              <a:t>	ASTRA-GPT</a:t>
            </a:r>
            <a:endParaRPr lang="en-US" dirty="0"/>
          </a:p>
        </p:txBody>
      </p:sp>
      <p:sp>
        <p:nvSpPr>
          <p:cNvPr id="5" name="Metin Yer Tutucusu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5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4.6 Cell X-</a:t>
            </a:r>
            <a:r>
              <a:rPr lang="tr-TR" dirty="0" err="1" smtClean="0"/>
              <a:t>Band</a:t>
            </a:r>
            <a:r>
              <a:rPr lang="tr-TR" dirty="0" smtClean="0"/>
              <a:t> </a:t>
            </a:r>
            <a:r>
              <a:rPr lang="tr-TR" dirty="0" err="1" smtClean="0"/>
              <a:t>Gun</a:t>
            </a:r>
            <a:r>
              <a:rPr lang="tr-TR" dirty="0" smtClean="0"/>
              <a:t> + X-</a:t>
            </a:r>
            <a:r>
              <a:rPr lang="tr-TR" dirty="0" err="1" smtClean="0"/>
              <a:t>Band</a:t>
            </a:r>
            <a:r>
              <a:rPr lang="tr-TR" dirty="0" smtClean="0"/>
              <a:t> </a:t>
            </a:r>
            <a:r>
              <a:rPr lang="tr-TR" dirty="0" err="1" smtClean="0"/>
              <a:t>structure</a:t>
            </a:r>
            <a:endParaRPr lang="en-US" dirty="0"/>
          </a:p>
        </p:txBody>
      </p:sp>
      <p:pic>
        <p:nvPicPr>
          <p:cNvPr id="5" name="İçerik Yer Tutucusu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000"/>
                    </a14:imgEffect>
                    <a14:imgEffect>
                      <a14:brightnessContrast contras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77" y="1558876"/>
            <a:ext cx="3984817" cy="2820098"/>
          </a:xfrm>
          <a:effectLst>
            <a:glow>
              <a:schemeClr val="accent1">
                <a:alpha val="88000"/>
              </a:schemeClr>
            </a:glow>
          </a:effectLst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592" y="1535503"/>
            <a:ext cx="3962322" cy="2815272"/>
          </a:xfrm>
          <a:prstGeom prst="rect">
            <a:avLst/>
          </a:prstGeom>
        </p:spPr>
      </p:pic>
      <p:pic>
        <p:nvPicPr>
          <p:cNvPr id="7" name="Resim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992" y="1503855"/>
            <a:ext cx="3833189" cy="2707807"/>
          </a:xfrm>
          <a:prstGeom prst="rect">
            <a:avLst/>
          </a:prstGeom>
        </p:spPr>
      </p:pic>
      <p:grpSp>
        <p:nvGrpSpPr>
          <p:cNvPr id="8" name="Grup 7"/>
          <p:cNvGrpSpPr/>
          <p:nvPr/>
        </p:nvGrpSpPr>
        <p:grpSpPr>
          <a:xfrm>
            <a:off x="186023" y="1784633"/>
            <a:ext cx="11834228" cy="4424738"/>
            <a:chOff x="304007" y="1784633"/>
            <a:chExt cx="11834228" cy="4424738"/>
          </a:xfrm>
        </p:grpSpPr>
        <p:pic>
          <p:nvPicPr>
            <p:cNvPr id="3" name="Resim 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007" y="1828800"/>
              <a:ext cx="6008486" cy="4380571"/>
            </a:xfrm>
            <a:prstGeom prst="rect">
              <a:avLst/>
            </a:prstGeom>
          </p:spPr>
        </p:pic>
        <p:pic>
          <p:nvPicPr>
            <p:cNvPr id="4" name="Resim 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7058" y="1784633"/>
              <a:ext cx="5811177" cy="42327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85368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First </a:t>
            </a:r>
            <a:r>
              <a:rPr lang="tr-TR" dirty="0" err="1" smtClean="0"/>
              <a:t>Deliverable</a:t>
            </a:r>
            <a:endParaRPr lang="en-US" dirty="0"/>
          </a:p>
        </p:txBody>
      </p:sp>
      <p:sp>
        <p:nvSpPr>
          <p:cNvPr id="5" name="Metin Yer Tutucusu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98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Contents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FEL </a:t>
            </a:r>
            <a:r>
              <a:rPr lang="tr-TR" dirty="0" err="1" smtClean="0"/>
              <a:t>tuning</a:t>
            </a:r>
            <a:r>
              <a:rPr lang="tr-TR" dirty="0" smtClean="0"/>
              <a:t> </a:t>
            </a:r>
            <a:r>
              <a:rPr lang="tr-TR" dirty="0" err="1" smtClean="0"/>
              <a:t>range</a:t>
            </a:r>
            <a:r>
              <a:rPr lang="tr-TR" dirty="0" smtClean="0"/>
              <a:t> </a:t>
            </a:r>
            <a:r>
              <a:rPr lang="tr-TR" dirty="0" smtClean="0">
                <a:sym typeface="Wingdings" panose="05000000000000000000" pitchFamily="2" charset="2"/>
              </a:rPr>
              <a:t> </a:t>
            </a:r>
            <a:r>
              <a:rPr lang="tr-TR" dirty="0" err="1" smtClean="0">
                <a:sym typeface="Wingdings" panose="05000000000000000000" pitchFamily="2" charset="2"/>
              </a:rPr>
              <a:t>Eneegy</a:t>
            </a:r>
            <a:r>
              <a:rPr lang="tr-TR" dirty="0">
                <a:sym typeface="Wingdings" panose="05000000000000000000" pitchFamily="2" charset="2"/>
              </a:rPr>
              <a:t> </a:t>
            </a:r>
            <a:r>
              <a:rPr lang="tr-TR" dirty="0" err="1" smtClean="0">
                <a:sym typeface="Wingdings" panose="05000000000000000000" pitchFamily="2" charset="2"/>
              </a:rPr>
              <a:t>tuning</a:t>
            </a:r>
            <a:r>
              <a:rPr lang="tr-TR" dirty="0" smtClean="0">
                <a:sym typeface="Wingdings" panose="05000000000000000000" pitchFamily="2" charset="2"/>
              </a:rPr>
              <a:t> </a:t>
            </a:r>
            <a:r>
              <a:rPr lang="tr-TR" dirty="0" err="1" smtClean="0">
                <a:sym typeface="Wingdings" panose="05000000000000000000" pitchFamily="2" charset="2"/>
              </a:rPr>
              <a:t>range</a:t>
            </a:r>
            <a:endParaRPr lang="tr-TR" dirty="0" smtClean="0">
              <a:sym typeface="Wingdings" panose="05000000000000000000" pitchFamily="2" charset="2"/>
            </a:endParaRPr>
          </a:p>
          <a:p>
            <a:r>
              <a:rPr lang="tr-TR" dirty="0" err="1" smtClean="0">
                <a:sym typeface="Wingdings" panose="05000000000000000000" pitchFamily="2" charset="2"/>
              </a:rPr>
              <a:t>Lattice</a:t>
            </a:r>
            <a:r>
              <a:rPr lang="tr-TR" dirty="0" smtClean="0">
                <a:sym typeface="Wingdings" panose="05000000000000000000" pitchFamily="2" charset="2"/>
              </a:rPr>
              <a:t> </a:t>
            </a:r>
            <a:r>
              <a:rPr lang="tr-TR" dirty="0" err="1" smtClean="0">
                <a:sym typeface="Wingdings" panose="05000000000000000000" pitchFamily="2" charset="2"/>
              </a:rPr>
              <a:t>performance</a:t>
            </a:r>
            <a:r>
              <a:rPr lang="tr-TR" dirty="0">
                <a:sym typeface="Wingdings" panose="05000000000000000000" pitchFamily="2" charset="2"/>
              </a:rPr>
              <a:t> </a:t>
            </a:r>
            <a:endParaRPr lang="tr-TR" dirty="0" smtClean="0">
              <a:sym typeface="Wingdings" panose="05000000000000000000" pitchFamily="2" charset="2"/>
            </a:endParaRPr>
          </a:p>
          <a:p>
            <a:r>
              <a:rPr lang="tr-TR" dirty="0" err="1" smtClean="0"/>
              <a:t>Additional</a:t>
            </a:r>
            <a:r>
              <a:rPr lang="tr-TR" dirty="0" smtClean="0"/>
              <a:t> </a:t>
            </a:r>
            <a:r>
              <a:rPr lang="tr-TR" dirty="0" err="1" smtClean="0"/>
              <a:t>injector</a:t>
            </a:r>
            <a:r>
              <a:rPr lang="tr-TR" dirty="0" smtClean="0"/>
              <a:t> (x-</a:t>
            </a:r>
            <a:r>
              <a:rPr lang="tr-TR" dirty="0" err="1" smtClean="0"/>
              <a:t>band</a:t>
            </a:r>
            <a:r>
              <a:rPr lang="tr-TR" dirty="0" smtClean="0"/>
              <a:t> </a:t>
            </a:r>
            <a:r>
              <a:rPr lang="tr-TR" dirty="0" err="1" smtClean="0"/>
              <a:t>injector</a:t>
            </a:r>
            <a:r>
              <a:rPr lang="tr-TR" dirty="0" smtClean="0"/>
              <a:t>)</a:t>
            </a:r>
          </a:p>
          <a:p>
            <a:r>
              <a:rPr lang="tr-TR" dirty="0" smtClean="0"/>
              <a:t>Benchmarking</a:t>
            </a:r>
          </a:p>
          <a:p>
            <a:r>
              <a:rPr lang="tr-TR" dirty="0" smtClean="0"/>
              <a:t>Report </a:t>
            </a:r>
            <a:r>
              <a:rPr lang="tr-TR" dirty="0" err="1" smtClean="0"/>
              <a:t>contents</a:t>
            </a:r>
            <a:endParaRPr lang="tr-TR" dirty="0" smtClean="0"/>
          </a:p>
          <a:p>
            <a:r>
              <a:rPr lang="tr-TR" dirty="0" err="1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7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334963" y="765175"/>
            <a:ext cx="11664950" cy="925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 smtClean="0"/>
              <a:t>First Report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 bwMode="auto">
          <a:xfrm>
            <a:off x="334963" y="1825625"/>
            <a:ext cx="11664950" cy="4351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tr-TR" smtClean="0"/>
              <a:t>D6.1: A report providing a global analysis of the most advanced computer codes available for the facility design and performance evaluations (R, PU, M18).</a:t>
            </a:r>
            <a:endParaRPr lang="tr-TR" altLang="tr-TR" smtClean="0"/>
          </a:p>
        </p:txBody>
      </p:sp>
    </p:spTree>
    <p:extLst>
      <p:ext uri="{BB962C8B-B14F-4D97-AF65-F5344CB8AC3E}">
        <p14:creationId xmlns:p14="http://schemas.microsoft.com/office/powerpoint/2010/main" val="124336272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Unvan 1"/>
          <p:cNvSpPr>
            <a:spLocks noGrp="1"/>
          </p:cNvSpPr>
          <p:nvPr>
            <p:ph type="title"/>
          </p:nvPr>
        </p:nvSpPr>
        <p:spPr bwMode="auto">
          <a:xfrm>
            <a:off x="334963" y="765175"/>
            <a:ext cx="11664950" cy="925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 smtClean="0"/>
              <a:t>Tasks and Task members</a:t>
            </a:r>
          </a:p>
        </p:txBody>
      </p:sp>
      <p:sp>
        <p:nvSpPr>
          <p:cNvPr id="11267" name="Veri Yer Tutucusu 3"/>
          <p:cNvSpPr>
            <a:spLocks noGrp="1"/>
          </p:cNvSpPr>
          <p:nvPr>
            <p:ph type="dt" sz="quarter" idx="4294967295"/>
          </p:nvPr>
        </p:nvSpPr>
        <p:spPr bwMode="auto">
          <a:xfrm>
            <a:off x="114300" y="6432550"/>
            <a:ext cx="27432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C0553E22-B42A-4BFD-B59D-50062603C945}" type="datetime1">
              <a:rPr lang="tr-TR" altLang="tr-TR"/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05.03.2019</a:t>
            </a:fld>
            <a:endParaRPr lang="tr-TR" altLang="tr-TR"/>
          </a:p>
        </p:txBody>
      </p:sp>
      <p:sp>
        <p:nvSpPr>
          <p:cNvPr id="11268" name="Altbilgi Yer Tutucusu 4"/>
          <p:cNvSpPr>
            <a:spLocks noGrp="1"/>
          </p:cNvSpPr>
          <p:nvPr>
            <p:ph type="ftr" sz="quarter" idx="4294967295"/>
          </p:nvPr>
        </p:nvSpPr>
        <p:spPr bwMode="auto">
          <a:xfrm>
            <a:off x="3067050" y="6432550"/>
            <a:ext cx="60960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tr-TR" altLang="tr-TR"/>
          </a:p>
        </p:txBody>
      </p:sp>
      <p:sp>
        <p:nvSpPr>
          <p:cNvPr id="11269" name="Slayt Numarası Yer Tutucusu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315450" y="6451600"/>
            <a:ext cx="27432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E657A302-900C-4518-BFC2-DA32B350A863}" type="slidenum">
              <a:rPr lang="tr-TR" altLang="tr-TR"/>
              <a:pPr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21</a:t>
            </a:fld>
            <a:endParaRPr lang="tr-TR" altLang="tr-TR"/>
          </a:p>
        </p:txBody>
      </p:sp>
      <p:graphicFrame>
        <p:nvGraphicFramePr>
          <p:cNvPr id="9" name="İçerik Yer Tutucusu 8"/>
          <p:cNvGraphicFramePr>
            <a:graphicFrameLocks noGrp="1"/>
          </p:cNvGraphicFramePr>
          <p:nvPr>
            <p:ph idx="1"/>
          </p:nvPr>
        </p:nvGraphicFramePr>
        <p:xfrm>
          <a:off x="152400" y="2154238"/>
          <a:ext cx="11887199" cy="3421083"/>
        </p:xfrm>
        <a:graphic>
          <a:graphicData uri="http://schemas.openxmlformats.org/drawingml/2006/table">
            <a:tbl>
              <a:tblPr/>
              <a:tblGrid>
                <a:gridCol w="6339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5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55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94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32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94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233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6776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6776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5931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93429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06776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75982">
                <a:tc>
                  <a:txBody>
                    <a:bodyPr/>
                    <a:lstStyle/>
                    <a:p>
                      <a:pPr algn="l" fontAlgn="b"/>
                      <a:endParaRPr lang="tr-TR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48" marR="8348" marT="8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1"/>
                        </a:rPr>
                        <a:t>Task 6.1 - Injector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1"/>
                        </a:rPr>
                        <a:t>Task 6.2 - Linac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1"/>
                        </a:rPr>
                        <a:t>Task 6.3 - FEL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1"/>
                        </a:rPr>
                        <a:t>Task 6.4 S2E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5982">
                <a:tc>
                  <a:txBody>
                    <a:bodyPr/>
                    <a:lstStyle/>
                    <a:p>
                      <a:pPr algn="l" fontAlgn="b"/>
                      <a:endParaRPr lang="tr-TR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48" marR="8348" marT="834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1"/>
                        </a:rPr>
                        <a:t>6.1A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1"/>
                        </a:rPr>
                        <a:t>6.1B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1"/>
                        </a:rPr>
                        <a:t>6.1C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1"/>
                        </a:rPr>
                        <a:t>6.1D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1"/>
                        </a:rPr>
                        <a:t>6.2A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1"/>
                        </a:rPr>
                        <a:t>6.2B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1"/>
                        </a:rPr>
                        <a:t>6.2C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1"/>
                        </a:rPr>
                        <a:t>6.2D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1"/>
                        </a:rPr>
                        <a:t>6.3A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1"/>
                        </a:rPr>
                        <a:t>6.3B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1"/>
                        </a:rPr>
                        <a:t>6.4A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265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1"/>
                        </a:rPr>
                        <a:t>Task Leader</a:t>
                      </a:r>
                    </a:p>
                  </a:txBody>
                  <a:tcPr marL="8348" marR="8348" marT="8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Anna</a:t>
                      </a:r>
                      <a:r>
                        <a:rPr lang="tr-T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tr-T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Giribono</a:t>
                      </a:r>
                      <a:endParaRPr lang="tr-T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Michel</a:t>
                      </a:r>
                      <a:r>
                        <a:rPr lang="tr-T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tr-T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Croia</a:t>
                      </a:r>
                      <a:endParaRPr lang="tr-T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Cristina</a:t>
                      </a:r>
                      <a:r>
                        <a:rPr lang="tr-T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tr-T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Vaccarezza</a:t>
                      </a:r>
                      <a:endParaRPr lang="tr-T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Zafer </a:t>
                      </a:r>
                      <a:r>
                        <a:rPr lang="tr-T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Nergiz</a:t>
                      </a:r>
                      <a:endParaRPr lang="tr-T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Simone</a:t>
                      </a:r>
                      <a:r>
                        <a:rPr lang="tr-T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tr-T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</a:t>
                      </a:r>
                      <a:r>
                        <a:rPr lang="tr-T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tr-T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Mitri</a:t>
                      </a:r>
                      <a:endParaRPr lang="tr-T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Avni Aksoy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Andrea</a:t>
                      </a:r>
                      <a:r>
                        <a:rPr lang="tr-T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tr-T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Latina</a:t>
                      </a:r>
                      <a:endParaRPr lang="tr-T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Rohan</a:t>
                      </a:r>
                      <a:r>
                        <a:rPr lang="tr-T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tr-T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Dowd</a:t>
                      </a:r>
                      <a:endParaRPr lang="tr-T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Vitaliy</a:t>
                      </a:r>
                      <a:r>
                        <a:rPr lang="tr-T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tr-T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Goryashko</a:t>
                      </a:r>
                      <a:endParaRPr lang="tr-T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Federico</a:t>
                      </a:r>
                      <a:r>
                        <a:rPr lang="tr-T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tr-T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Nguyen</a:t>
                      </a:r>
                      <a:endParaRPr lang="tr-TR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Avni Aksoy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9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0227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Anna.Giribono@lnf.infn.it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Michele.Croia@lnf.infn.it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Cristina.Vaccarezza@lnf.infn.it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znergiz@cern.ch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simone.dimitri@elettra.eu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aaksoy@cern.ch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alatina@cern.ch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Rohan.Dowd@synchrotron.org.au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vitaliy.goryashko@physics.uu.se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federico.nguyen@enea.it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aaksoy@cern.ch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6890">
                <a:tc rowSpan="10"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Task Members</a:t>
                      </a:r>
                    </a:p>
                  </a:txBody>
                  <a:tcPr marL="8348" marR="8348" marT="8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A. Latina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C. Vaccarezza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A. Giribono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A. Aksoy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X. Liu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R. Dowd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R.M. Horta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X. Liu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G. Dattoli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G. Dattoli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Z. Nergiz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9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5167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andrea.latina@cern.ch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Cristina.Vaccarezza@lnf.infn.it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Anna.Giribono@lnf.infn.it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aaksoy@cern.ch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xingguang.liu@cern.ch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Rohan.Dowd@synchrotron.org.au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rmunoz@cells.es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xingguang.liu@cern.ch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giuseppe.dattoli@enea.it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giuseppe.dattoli@enea.it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znergiz@cern.ch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8545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A. Aksoy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Andrea Latina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A. Latina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F. Yaman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R.M. Horta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X. Liu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X. Liu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M. Olvegård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Zafer Nergiz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Z. Nergiz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X. Liu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9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8478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aaksoy@cern.ch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andrea.latina@cern.ch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andrea.latina@cern.ch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fatihyaman@iyte.edu.tr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rmunoz@cells.es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xingguang.liu@cern.ch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xingguang.liu@cern.ch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znergiz@cern.ch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znergiz@cern.ch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xingguang.liu@cern.ch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8545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A. Mavridis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Avni Aksoy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A. Faus-Golfe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W. Wuensch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A. Faus-Golfe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R.M. Horta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H. Castaneda 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H. Castaneda 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H. Castaneda 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9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8478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aaksoy@cern.ch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angeles.faus.golfe@cern.ch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walter.wuensch@cern.ch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angeles.faus.golfe@cern.ch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rmunoz@cells.es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hector.castaneda@stfc.ac.uk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hector.castaneda@stfc.ac.uk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hector.castaneda@stfc.ac.uk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8545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A. Faus-Golfe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A. Latina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S. Di Mitri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A. Mak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9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08478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5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angeles.faus.golfe@cern.ch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andrea.latina@cern.ch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simone.dimitri@elettra.eu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alan.mak@physics.uu.se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0742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E. Trachanas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F. Nguyen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9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0742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sng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federico.nguyen@enea.it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0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567425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Layout</a:t>
                      </a:r>
                    </a:p>
                  </a:txBody>
                  <a:tcPr marL="8348" marR="8348" marT="8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SBand Gun +</a:t>
                      </a:r>
                      <a:b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SBand Acc</a:t>
                      </a:r>
                    </a:p>
                  </a:txBody>
                  <a:tcPr marL="8348" marR="8348" marT="834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CBand Gun +</a:t>
                      </a:r>
                      <a:b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C(S)band Acc</a:t>
                      </a:r>
                    </a:p>
                  </a:txBody>
                  <a:tcPr marL="8348" marR="8348" marT="834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3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SBand Gun +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CBand RF vel. comp + CBand Acc</a:t>
                      </a:r>
                    </a:p>
                  </a:txBody>
                  <a:tcPr marL="8348" marR="8348" marT="834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Xband gun + </a:t>
                      </a:r>
                      <a:b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Xband Acc</a:t>
                      </a:r>
                    </a:p>
                  </a:txBody>
                  <a:tcPr marL="8348" marR="8348" marT="834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SBand Acc + XBand lnrz + BC1 + Xband Acc + BC2 + XBand Acc + BD</a:t>
                      </a:r>
                    </a:p>
                  </a:txBody>
                  <a:tcPr marL="8348" marR="8348" marT="834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XBand Acc + Optic Lnrz 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XBand Acc + BC2 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XBand Acc + BD</a:t>
                      </a:r>
                    </a:p>
                  </a:txBody>
                  <a:tcPr marL="8348" marR="8348" marT="834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7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XBand Acc + KBand lnrz + BC1 + XBand </a:t>
                      </a:r>
                      <a:b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BC2 + XBand Acc +BD</a:t>
                      </a:r>
                    </a:p>
                  </a:txBody>
                  <a:tcPr marL="8348" marR="8348" marT="834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Beam based alignment for the final layout</a:t>
                      </a:r>
                    </a:p>
                  </a:txBody>
                  <a:tcPr marL="8348" marR="8348" marT="834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Soft X-Ray</a:t>
                      </a:r>
                    </a:p>
                  </a:txBody>
                  <a:tcPr marL="8348" marR="8348" marT="834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Hard  X-Ray</a:t>
                      </a:r>
                    </a:p>
                  </a:txBody>
                  <a:tcPr marL="8348" marR="8348" marT="834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Start to End modeling</a:t>
                      </a:r>
                    </a:p>
                  </a:txBody>
                  <a:tcPr marL="8348" marR="8348" marT="834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9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8545">
                <a:tc rowSpan="4"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Codes</a:t>
                      </a:r>
                    </a:p>
                  </a:txBody>
                  <a:tcPr marL="8348" marR="8348" marT="8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GPT</a:t>
                      </a:r>
                    </a:p>
                  </a:txBody>
                  <a:tcPr marL="8348" marR="8348" marT="83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ELEGANT</a:t>
                      </a:r>
                    </a:p>
                  </a:txBody>
                  <a:tcPr marL="8348" marR="8348" marT="83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E5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GENESIS</a:t>
                      </a:r>
                    </a:p>
                  </a:txBody>
                  <a:tcPr marL="8348" marR="8348" marT="83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6DC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8545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ASTRA</a:t>
                      </a:r>
                    </a:p>
                  </a:txBody>
                  <a:tcPr marL="8348" marR="8348" marT="83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PLACET</a:t>
                      </a:r>
                    </a:p>
                  </a:txBody>
                  <a:tcPr marL="8348" marR="8348" marT="83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5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PROMETEO</a:t>
                      </a:r>
                    </a:p>
                  </a:txBody>
                  <a:tcPr marL="8348" marR="8348" marT="83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8545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RF-TRACK</a:t>
                      </a:r>
                    </a:p>
                  </a:txBody>
                  <a:tcPr marL="8348" marR="8348" marT="83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GPT</a:t>
                      </a:r>
                    </a:p>
                  </a:txBody>
                  <a:tcPr marL="8348" marR="8348" marT="83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5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PARSIFEL</a:t>
                      </a:r>
                    </a:p>
                  </a:txBody>
                  <a:tcPr marL="8348" marR="8348" marT="83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DC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8545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5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tr-TR" sz="9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PERSEO</a:t>
                      </a:r>
                    </a:p>
                  </a:txBody>
                  <a:tcPr marL="8348" marR="8348" marT="83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48" marR="8348" marT="834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xfrm>
            <a:off x="334963" y="765175"/>
            <a:ext cx="11664950" cy="925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 dirty="0" smtClean="0"/>
              <a:t>TOC of First Delivery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963" y="1460090"/>
            <a:ext cx="11664950" cy="4716873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tr-TR" dirty="0" err="1" smtClean="0"/>
              <a:t>Introduction</a:t>
            </a:r>
            <a:endParaRPr lang="tr-TR" dirty="0" smtClean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tr-TR" dirty="0" smtClean="0"/>
              <a:t>Set of </a:t>
            </a:r>
            <a:r>
              <a:rPr lang="tr-TR" dirty="0" err="1" smtClean="0"/>
              <a:t>parameters</a:t>
            </a:r>
            <a:endParaRPr lang="tr-TR" dirty="0" smtClean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tr-TR" dirty="0" err="1" smtClean="0"/>
              <a:t>Summary</a:t>
            </a:r>
            <a:r>
              <a:rPr lang="tr-TR" dirty="0" smtClean="0"/>
              <a:t> of </a:t>
            </a:r>
            <a:r>
              <a:rPr lang="tr-TR" dirty="0" err="1" smtClean="0"/>
              <a:t>available</a:t>
            </a:r>
            <a:r>
              <a:rPr lang="tr-TR" dirty="0" smtClean="0"/>
              <a:t> </a:t>
            </a:r>
            <a:r>
              <a:rPr lang="tr-TR" dirty="0" err="1" smtClean="0"/>
              <a:t>tools</a:t>
            </a:r>
            <a:endParaRPr lang="tr-TR" dirty="0" smtClean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tr-TR" dirty="0" err="1" smtClean="0"/>
              <a:t>Comperasion</a:t>
            </a:r>
            <a:r>
              <a:rPr lang="tr-TR" dirty="0" smtClean="0"/>
              <a:t> of </a:t>
            </a:r>
            <a:r>
              <a:rPr lang="tr-TR" dirty="0" err="1" smtClean="0"/>
              <a:t>coodes</a:t>
            </a:r>
            <a:endParaRPr lang="tr-TR" dirty="0" smtClean="0"/>
          </a:p>
          <a:p>
            <a:pPr marL="857250" lvl="1" indent="-457200">
              <a:buFont typeface="Arial" panose="020B0604020202020204" pitchFamily="34" charset="0"/>
              <a:buChar char="•"/>
              <a:defRPr/>
            </a:pPr>
            <a:r>
              <a:rPr lang="tr-TR" dirty="0" err="1" smtClean="0"/>
              <a:t>Injector</a:t>
            </a:r>
            <a:r>
              <a:rPr lang="tr-TR" dirty="0" smtClean="0"/>
              <a:t> (Space </a:t>
            </a:r>
            <a:r>
              <a:rPr lang="tr-TR" dirty="0" err="1" smtClean="0"/>
              <a:t>charge</a:t>
            </a:r>
            <a:r>
              <a:rPr lang="tr-TR" dirty="0" smtClean="0"/>
              <a:t> dominant) (</a:t>
            </a:r>
            <a:r>
              <a:rPr lang="tr-TR" dirty="0" err="1" smtClean="0"/>
              <a:t>Presently</a:t>
            </a:r>
            <a:r>
              <a:rPr lang="tr-TR" dirty="0" smtClean="0"/>
              <a:t> </a:t>
            </a:r>
            <a:r>
              <a:rPr lang="tr-TR" dirty="0" err="1" smtClean="0"/>
              <a:t>we</a:t>
            </a:r>
            <a:r>
              <a:rPr lang="tr-TR" dirty="0" smtClean="0"/>
              <a:t> </a:t>
            </a:r>
            <a:r>
              <a:rPr lang="tr-TR" dirty="0" err="1" smtClean="0"/>
              <a:t>use</a:t>
            </a:r>
            <a:r>
              <a:rPr lang="tr-TR" dirty="0" smtClean="0"/>
              <a:t> ASTRA, GPT </a:t>
            </a:r>
            <a:r>
              <a:rPr lang="tr-TR" dirty="0" err="1" smtClean="0"/>
              <a:t>and</a:t>
            </a:r>
            <a:r>
              <a:rPr lang="tr-TR" dirty="0" smtClean="0"/>
              <a:t> TSTEP)  </a:t>
            </a:r>
          </a:p>
          <a:p>
            <a:pPr marL="1314450" lvl="2" indent="-457200">
              <a:defRPr/>
            </a:pPr>
            <a:r>
              <a:rPr lang="tr-TR" dirty="0" err="1" smtClean="0"/>
              <a:t>Sband</a:t>
            </a:r>
            <a:r>
              <a:rPr lang="tr-TR" dirty="0" smtClean="0"/>
              <a:t> </a:t>
            </a:r>
            <a:r>
              <a:rPr lang="tr-TR" dirty="0" err="1" smtClean="0"/>
              <a:t>Injector</a:t>
            </a:r>
            <a:endParaRPr lang="tr-TR" dirty="0" smtClean="0"/>
          </a:p>
          <a:p>
            <a:pPr marL="1314450" lvl="2" indent="-457200">
              <a:defRPr/>
            </a:pPr>
            <a:r>
              <a:rPr lang="tr-TR" dirty="0" smtClean="0"/>
              <a:t>C </a:t>
            </a:r>
            <a:r>
              <a:rPr lang="tr-TR" dirty="0" err="1" smtClean="0"/>
              <a:t>band</a:t>
            </a:r>
            <a:r>
              <a:rPr lang="tr-TR" dirty="0" smtClean="0"/>
              <a:t> </a:t>
            </a:r>
            <a:r>
              <a:rPr lang="tr-TR" dirty="0" err="1" smtClean="0"/>
              <a:t>Injector</a:t>
            </a:r>
            <a:endParaRPr lang="tr-TR" dirty="0" smtClean="0"/>
          </a:p>
          <a:p>
            <a:pPr marL="1314450" lvl="2" indent="-457200">
              <a:defRPr/>
            </a:pPr>
            <a:r>
              <a:rPr lang="tr-TR" dirty="0" err="1" smtClean="0"/>
              <a:t>Xband</a:t>
            </a:r>
            <a:r>
              <a:rPr lang="tr-TR" dirty="0" smtClean="0"/>
              <a:t> </a:t>
            </a:r>
            <a:r>
              <a:rPr lang="tr-TR" dirty="0" err="1" smtClean="0"/>
              <a:t>Injector</a:t>
            </a:r>
            <a:endParaRPr lang="tr-TR" dirty="0" smtClean="0"/>
          </a:p>
          <a:p>
            <a:pPr marL="857250" lvl="1" indent="-457200">
              <a:buFont typeface="Arial" panose="020B0604020202020204" pitchFamily="34" charset="0"/>
              <a:buChar char="•"/>
              <a:defRPr/>
            </a:pPr>
            <a:r>
              <a:rPr lang="tr-TR" dirty="0" err="1" smtClean="0"/>
              <a:t>Linac</a:t>
            </a:r>
            <a:r>
              <a:rPr lang="tr-TR" dirty="0" smtClean="0"/>
              <a:t> (</a:t>
            </a:r>
            <a:r>
              <a:rPr lang="tr-TR" dirty="0" err="1" smtClean="0"/>
              <a:t>wakefield</a:t>
            </a:r>
            <a:r>
              <a:rPr lang="tr-TR" dirty="0" smtClean="0"/>
              <a:t> dominant</a:t>
            </a:r>
            <a:r>
              <a:rPr lang="tr-TR" dirty="0"/>
              <a:t>) (</a:t>
            </a:r>
            <a:r>
              <a:rPr lang="tr-TR" dirty="0" err="1"/>
              <a:t>Presently</a:t>
            </a:r>
            <a:r>
              <a:rPr lang="tr-TR" dirty="0"/>
              <a:t> </a:t>
            </a:r>
            <a:r>
              <a:rPr lang="tr-TR" dirty="0" err="1"/>
              <a:t>we</a:t>
            </a:r>
            <a:r>
              <a:rPr lang="tr-TR" dirty="0"/>
              <a:t> </a:t>
            </a:r>
            <a:r>
              <a:rPr lang="tr-TR" dirty="0" err="1"/>
              <a:t>use</a:t>
            </a:r>
            <a:r>
              <a:rPr lang="tr-TR" dirty="0"/>
              <a:t> </a:t>
            </a:r>
            <a:r>
              <a:rPr lang="tr-TR" dirty="0" smtClean="0"/>
              <a:t>ELEGANT </a:t>
            </a:r>
            <a:r>
              <a:rPr lang="tr-TR" dirty="0" err="1" smtClean="0"/>
              <a:t>and</a:t>
            </a:r>
            <a:r>
              <a:rPr lang="tr-TR" dirty="0" smtClean="0"/>
              <a:t> PLACET, </a:t>
            </a:r>
            <a:r>
              <a:rPr lang="tr-TR" dirty="0" err="1" smtClean="0"/>
              <a:t>LiTrack</a:t>
            </a:r>
            <a:r>
              <a:rPr lang="tr-TR" dirty="0" smtClean="0"/>
              <a:t>  </a:t>
            </a:r>
            <a:r>
              <a:rPr lang="tr-TR" dirty="0" err="1" smtClean="0"/>
              <a:t>also</a:t>
            </a:r>
            <a:r>
              <a:rPr lang="tr-TR" dirty="0" smtClean="0"/>
              <a:t> </a:t>
            </a:r>
            <a:r>
              <a:rPr lang="tr-TR" dirty="0" err="1" smtClean="0"/>
              <a:t>used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BCs</a:t>
            </a:r>
            <a:r>
              <a:rPr lang="tr-TR" dirty="0" smtClean="0"/>
              <a:t>)</a:t>
            </a:r>
          </a:p>
          <a:p>
            <a:pPr marL="1314450" lvl="2" indent="-457200">
              <a:defRPr/>
            </a:pPr>
            <a:r>
              <a:rPr lang="tr-TR" dirty="0" err="1" smtClean="0"/>
              <a:t>Sband</a:t>
            </a:r>
            <a:r>
              <a:rPr lang="tr-TR" dirty="0" smtClean="0"/>
              <a:t> </a:t>
            </a:r>
            <a:r>
              <a:rPr lang="tr-TR" dirty="0" err="1" smtClean="0"/>
              <a:t>Based</a:t>
            </a:r>
            <a:r>
              <a:rPr lang="tr-TR" dirty="0" smtClean="0"/>
              <a:t> </a:t>
            </a:r>
            <a:r>
              <a:rPr lang="tr-TR" dirty="0" err="1" smtClean="0"/>
              <a:t>injector</a:t>
            </a:r>
            <a:r>
              <a:rPr lang="tr-TR" dirty="0" smtClean="0"/>
              <a:t> </a:t>
            </a:r>
            <a:r>
              <a:rPr lang="tr-TR" dirty="0" err="1" smtClean="0"/>
              <a:t>Linac</a:t>
            </a:r>
            <a:endParaRPr lang="tr-TR" dirty="0" smtClean="0"/>
          </a:p>
          <a:p>
            <a:pPr marL="1314450" lvl="2" indent="-457200">
              <a:defRPr/>
            </a:pPr>
            <a:r>
              <a:rPr lang="tr-TR" dirty="0" smtClean="0"/>
              <a:t>C </a:t>
            </a:r>
            <a:r>
              <a:rPr lang="tr-TR" dirty="0" err="1" smtClean="0"/>
              <a:t>band</a:t>
            </a:r>
            <a:r>
              <a:rPr lang="tr-TR" dirty="0" smtClean="0"/>
              <a:t> </a:t>
            </a:r>
            <a:r>
              <a:rPr lang="tr-TR" dirty="0" err="1" smtClean="0"/>
              <a:t>Based</a:t>
            </a:r>
            <a:r>
              <a:rPr lang="tr-TR" dirty="0" smtClean="0"/>
              <a:t> </a:t>
            </a:r>
            <a:r>
              <a:rPr lang="tr-TR" dirty="0" err="1" smtClean="0"/>
              <a:t>Linac</a:t>
            </a:r>
            <a:endParaRPr lang="tr-TR" dirty="0" smtClean="0"/>
          </a:p>
          <a:p>
            <a:pPr marL="1314450" lvl="2" indent="-457200">
              <a:defRPr/>
            </a:pPr>
            <a:r>
              <a:rPr lang="tr-TR" dirty="0" smtClean="0"/>
              <a:t>X </a:t>
            </a:r>
            <a:r>
              <a:rPr lang="tr-TR" dirty="0" err="1" smtClean="0"/>
              <a:t>Injector</a:t>
            </a:r>
            <a:r>
              <a:rPr lang="tr-TR" dirty="0" smtClean="0"/>
              <a:t> </a:t>
            </a:r>
            <a:r>
              <a:rPr lang="tr-TR" dirty="0" err="1" smtClean="0"/>
              <a:t>based</a:t>
            </a:r>
            <a:r>
              <a:rPr lang="tr-TR" dirty="0" smtClean="0"/>
              <a:t> </a:t>
            </a:r>
            <a:r>
              <a:rPr lang="tr-TR" dirty="0" err="1" smtClean="0"/>
              <a:t>linac</a:t>
            </a:r>
            <a:endParaRPr lang="tr-TR" dirty="0" smtClean="0"/>
          </a:p>
          <a:p>
            <a:pPr marL="857250" lvl="1" indent="-457200">
              <a:buFont typeface="Arial" panose="020B0604020202020204" pitchFamily="34" charset="0"/>
              <a:buChar char="•"/>
              <a:defRPr/>
            </a:pPr>
            <a:r>
              <a:rPr lang="tr-TR" dirty="0" smtClean="0"/>
              <a:t>FEL </a:t>
            </a:r>
            <a:r>
              <a:rPr lang="tr-TR" dirty="0"/>
              <a:t>(</a:t>
            </a:r>
            <a:r>
              <a:rPr lang="tr-TR" dirty="0" err="1"/>
              <a:t>Genesis</a:t>
            </a:r>
            <a:r>
              <a:rPr lang="tr-TR" dirty="0"/>
              <a:t> </a:t>
            </a:r>
            <a:r>
              <a:rPr lang="tr-TR" dirty="0" err="1"/>
              <a:t>Ginger</a:t>
            </a:r>
            <a:r>
              <a:rPr lang="tr-TR" dirty="0" smtClean="0"/>
              <a:t>)</a:t>
            </a:r>
          </a:p>
          <a:p>
            <a:pPr marL="1314450" lvl="2" indent="-457200">
              <a:defRPr/>
            </a:pPr>
            <a:r>
              <a:rPr lang="tr-TR" dirty="0" smtClean="0"/>
              <a:t>Hard </a:t>
            </a:r>
            <a:r>
              <a:rPr lang="tr-TR" dirty="0" err="1" smtClean="0"/>
              <a:t>Xray</a:t>
            </a:r>
            <a:r>
              <a:rPr lang="tr-TR" dirty="0" smtClean="0"/>
              <a:t> </a:t>
            </a:r>
          </a:p>
          <a:p>
            <a:pPr marL="1314450" lvl="2" indent="-457200">
              <a:defRPr/>
            </a:pPr>
            <a:r>
              <a:rPr lang="tr-TR" dirty="0" err="1" smtClean="0"/>
              <a:t>Soft</a:t>
            </a:r>
            <a:r>
              <a:rPr lang="tr-TR" dirty="0" smtClean="0"/>
              <a:t> </a:t>
            </a:r>
            <a:r>
              <a:rPr lang="tr-TR" dirty="0" err="1" smtClean="0"/>
              <a:t>Xray</a:t>
            </a:r>
            <a:r>
              <a:rPr lang="tr-TR" dirty="0" smtClean="0"/>
              <a:t> </a:t>
            </a:r>
            <a:endParaRPr lang="tr-TR" dirty="0"/>
          </a:p>
          <a:p>
            <a:pPr marL="400050" indent="-457200">
              <a:defRPr/>
            </a:pPr>
            <a:r>
              <a:rPr lang="tr-TR" dirty="0" err="1" smtClean="0"/>
              <a:t>Conclusion</a:t>
            </a:r>
            <a:endParaRPr lang="tr-TR" dirty="0" smtClean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tr-TR" dirty="0" smtClean="0"/>
          </a:p>
          <a:p>
            <a:pPr>
              <a:defRPr/>
            </a:pPr>
            <a:endParaRPr lang="tr-TR" dirty="0" smtClean="0"/>
          </a:p>
        </p:txBody>
      </p:sp>
    </p:spTree>
    <p:extLst>
      <p:ext uri="{BB962C8B-B14F-4D97-AF65-F5344CB8AC3E}">
        <p14:creationId xmlns:p14="http://schemas.microsoft.com/office/powerpoint/2010/main" val="313557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Units</a:t>
            </a:r>
            <a:r>
              <a:rPr lang="tr-TR" dirty="0" smtClean="0"/>
              <a:t> of </a:t>
            </a:r>
            <a:r>
              <a:rPr lang="tr-TR" dirty="0" err="1" smtClean="0"/>
              <a:t>Parameters</a:t>
            </a:r>
            <a:endParaRPr lang="en-US" dirty="0"/>
          </a:p>
        </p:txBody>
      </p:sp>
      <p:sp>
        <p:nvSpPr>
          <p:cNvPr id="5" name="Metin Yer Tutucusu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11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Units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compare</a:t>
            </a:r>
            <a:r>
              <a:rPr lang="tr-TR" dirty="0" smtClean="0"/>
              <a:t> </a:t>
            </a:r>
            <a:r>
              <a:rPr lang="tr-TR" dirty="0" err="1" smtClean="0"/>
              <a:t>results</a:t>
            </a:r>
            <a:r>
              <a:rPr lang="tr-TR" smtClean="0"/>
              <a:t>..</a:t>
            </a:r>
            <a:endParaRPr lang="en-US" dirty="0"/>
          </a:p>
        </p:txBody>
      </p:sp>
      <p:sp>
        <p:nvSpPr>
          <p:cNvPr id="5" name="İçerik Yer Tutucus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Phase</a:t>
            </a:r>
            <a:r>
              <a:rPr lang="tr-TR" dirty="0" smtClean="0"/>
              <a:t> </a:t>
            </a:r>
            <a:r>
              <a:rPr lang="tr-TR" dirty="0" err="1" smtClean="0"/>
              <a:t>space</a:t>
            </a:r>
            <a:endParaRPr lang="tr-TR" dirty="0" smtClean="0"/>
          </a:p>
          <a:p>
            <a:endParaRPr lang="tr-TR" dirty="0"/>
          </a:p>
          <a:p>
            <a:endParaRPr lang="tr-TR" dirty="0" smtClean="0"/>
          </a:p>
          <a:p>
            <a:endParaRPr lang="tr-TR" dirty="0"/>
          </a:p>
          <a:p>
            <a:endParaRPr lang="tr-TR" dirty="0" smtClean="0"/>
          </a:p>
          <a:p>
            <a:endParaRPr lang="tr-TR" dirty="0"/>
          </a:p>
          <a:p>
            <a:r>
              <a:rPr lang="tr-TR" dirty="0" err="1" smtClean="0"/>
              <a:t>Others</a:t>
            </a:r>
            <a:endParaRPr lang="tr-TR" dirty="0" smtClean="0"/>
          </a:p>
          <a:p>
            <a:pPr marL="0" indent="0">
              <a:buNone/>
            </a:pPr>
            <a:endParaRPr lang="tr-TR" dirty="0" smtClean="0"/>
          </a:p>
          <a:p>
            <a:pPr marL="457200" lvl="1" indent="0">
              <a:buNone/>
            </a:pPr>
            <a:endParaRPr lang="en-US" dirty="0"/>
          </a:p>
        </p:txBody>
      </p:sp>
      <p:graphicFrame>
        <p:nvGraphicFramePr>
          <p:cNvPr id="12" name="Tablo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485398"/>
              </p:ext>
            </p:extLst>
          </p:nvPr>
        </p:nvGraphicFramePr>
        <p:xfrm>
          <a:off x="630903" y="2047021"/>
          <a:ext cx="9899450" cy="939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950">
                  <a:extLst>
                    <a:ext uri="{9D8B030D-6E8A-4147-A177-3AD203B41FA5}">
                      <a16:colId xmlns:a16="http://schemas.microsoft.com/office/drawing/2014/main" val="2007353067"/>
                    </a:ext>
                  </a:extLst>
                </a:gridCol>
                <a:gridCol w="899950">
                  <a:extLst>
                    <a:ext uri="{9D8B030D-6E8A-4147-A177-3AD203B41FA5}">
                      <a16:colId xmlns:a16="http://schemas.microsoft.com/office/drawing/2014/main" val="2327926150"/>
                    </a:ext>
                  </a:extLst>
                </a:gridCol>
                <a:gridCol w="899950">
                  <a:extLst>
                    <a:ext uri="{9D8B030D-6E8A-4147-A177-3AD203B41FA5}">
                      <a16:colId xmlns:a16="http://schemas.microsoft.com/office/drawing/2014/main" val="2625096663"/>
                    </a:ext>
                  </a:extLst>
                </a:gridCol>
                <a:gridCol w="899950">
                  <a:extLst>
                    <a:ext uri="{9D8B030D-6E8A-4147-A177-3AD203B41FA5}">
                      <a16:colId xmlns:a16="http://schemas.microsoft.com/office/drawing/2014/main" val="2658240584"/>
                    </a:ext>
                  </a:extLst>
                </a:gridCol>
                <a:gridCol w="899950">
                  <a:extLst>
                    <a:ext uri="{9D8B030D-6E8A-4147-A177-3AD203B41FA5}">
                      <a16:colId xmlns:a16="http://schemas.microsoft.com/office/drawing/2014/main" val="406568019"/>
                    </a:ext>
                  </a:extLst>
                </a:gridCol>
                <a:gridCol w="899950">
                  <a:extLst>
                    <a:ext uri="{9D8B030D-6E8A-4147-A177-3AD203B41FA5}">
                      <a16:colId xmlns:a16="http://schemas.microsoft.com/office/drawing/2014/main" val="4255933876"/>
                    </a:ext>
                  </a:extLst>
                </a:gridCol>
                <a:gridCol w="899950">
                  <a:extLst>
                    <a:ext uri="{9D8B030D-6E8A-4147-A177-3AD203B41FA5}">
                      <a16:colId xmlns:a16="http://schemas.microsoft.com/office/drawing/2014/main" val="4241555360"/>
                    </a:ext>
                  </a:extLst>
                </a:gridCol>
                <a:gridCol w="899950">
                  <a:extLst>
                    <a:ext uri="{9D8B030D-6E8A-4147-A177-3AD203B41FA5}">
                      <a16:colId xmlns:a16="http://schemas.microsoft.com/office/drawing/2014/main" val="419448812"/>
                    </a:ext>
                  </a:extLst>
                </a:gridCol>
                <a:gridCol w="899950">
                  <a:extLst>
                    <a:ext uri="{9D8B030D-6E8A-4147-A177-3AD203B41FA5}">
                      <a16:colId xmlns:a16="http://schemas.microsoft.com/office/drawing/2014/main" val="3203573336"/>
                    </a:ext>
                  </a:extLst>
                </a:gridCol>
                <a:gridCol w="899950">
                  <a:extLst>
                    <a:ext uri="{9D8B030D-6E8A-4147-A177-3AD203B41FA5}">
                      <a16:colId xmlns:a16="http://schemas.microsoft.com/office/drawing/2014/main" val="4037531125"/>
                    </a:ext>
                  </a:extLst>
                </a:gridCol>
                <a:gridCol w="899950">
                  <a:extLst>
                    <a:ext uri="{9D8B030D-6E8A-4147-A177-3AD203B41FA5}">
                      <a16:colId xmlns:a16="http://schemas.microsoft.com/office/drawing/2014/main" val="1015581433"/>
                    </a:ext>
                  </a:extLst>
                </a:gridCol>
              </a:tblGrid>
              <a:tr h="314894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x’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err="1" smtClean="0"/>
                        <a:t>px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y’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err="1" smtClean="0"/>
                        <a:t>py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z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err="1" smtClean="0"/>
                        <a:t>pz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p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E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0453382"/>
                  </a:ext>
                </a:extLst>
              </a:tr>
              <a:tr h="543517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mm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err="1" smtClean="0"/>
                        <a:t>mrad</a:t>
                      </a:r>
                      <a:r>
                        <a:rPr lang="tr-TR" sz="200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err="1" smtClean="0"/>
                        <a:t>MeV</a:t>
                      </a:r>
                      <a:r>
                        <a:rPr lang="tr-TR" sz="2000" dirty="0" smtClean="0"/>
                        <a:t>/c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mm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err="1" smtClean="0"/>
                        <a:t>mrad</a:t>
                      </a:r>
                      <a:r>
                        <a:rPr lang="tr-TR" sz="200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err="1" smtClean="0"/>
                        <a:t>MeV</a:t>
                      </a:r>
                      <a:r>
                        <a:rPr lang="tr-TR" sz="2000" dirty="0" smtClean="0"/>
                        <a:t>/c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mm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err="1" smtClean="0"/>
                        <a:t>ns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err="1" smtClean="0"/>
                        <a:t>MeV</a:t>
                      </a:r>
                      <a:r>
                        <a:rPr lang="tr-TR" sz="2000" dirty="0" smtClean="0"/>
                        <a:t>/c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err="1" smtClean="0"/>
                        <a:t>MeV</a:t>
                      </a:r>
                      <a:r>
                        <a:rPr lang="tr-TR" sz="2000" dirty="0" smtClean="0"/>
                        <a:t>/c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err="1" smtClean="0"/>
                        <a:t>MeV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2589822"/>
                  </a:ext>
                </a:extLst>
              </a:tr>
            </a:tbl>
          </a:graphicData>
        </a:graphic>
      </p:graphicFrame>
      <p:graphicFrame>
        <p:nvGraphicFramePr>
          <p:cNvPr id="13" name="Tablo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505008"/>
              </p:ext>
            </p:extLst>
          </p:nvPr>
        </p:nvGraphicFramePr>
        <p:xfrm>
          <a:off x="675148" y="3152331"/>
          <a:ext cx="6299650" cy="939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950">
                  <a:extLst>
                    <a:ext uri="{9D8B030D-6E8A-4147-A177-3AD203B41FA5}">
                      <a16:colId xmlns:a16="http://schemas.microsoft.com/office/drawing/2014/main" val="2007353067"/>
                    </a:ext>
                  </a:extLst>
                </a:gridCol>
                <a:gridCol w="899950">
                  <a:extLst>
                    <a:ext uri="{9D8B030D-6E8A-4147-A177-3AD203B41FA5}">
                      <a16:colId xmlns:a16="http://schemas.microsoft.com/office/drawing/2014/main" val="2625096663"/>
                    </a:ext>
                  </a:extLst>
                </a:gridCol>
                <a:gridCol w="899950">
                  <a:extLst>
                    <a:ext uri="{9D8B030D-6E8A-4147-A177-3AD203B41FA5}">
                      <a16:colId xmlns:a16="http://schemas.microsoft.com/office/drawing/2014/main" val="2658240584"/>
                    </a:ext>
                  </a:extLst>
                </a:gridCol>
                <a:gridCol w="899950">
                  <a:extLst>
                    <a:ext uri="{9D8B030D-6E8A-4147-A177-3AD203B41FA5}">
                      <a16:colId xmlns:a16="http://schemas.microsoft.com/office/drawing/2014/main" val="4255933876"/>
                    </a:ext>
                  </a:extLst>
                </a:gridCol>
                <a:gridCol w="899950">
                  <a:extLst>
                    <a:ext uri="{9D8B030D-6E8A-4147-A177-3AD203B41FA5}">
                      <a16:colId xmlns:a16="http://schemas.microsoft.com/office/drawing/2014/main" val="4241555360"/>
                    </a:ext>
                  </a:extLst>
                </a:gridCol>
                <a:gridCol w="899950">
                  <a:extLst>
                    <a:ext uri="{9D8B030D-6E8A-4147-A177-3AD203B41FA5}">
                      <a16:colId xmlns:a16="http://schemas.microsoft.com/office/drawing/2014/main" val="419448812"/>
                    </a:ext>
                  </a:extLst>
                </a:gridCol>
                <a:gridCol w="899950">
                  <a:extLst>
                    <a:ext uri="{9D8B030D-6E8A-4147-A177-3AD203B41FA5}">
                      <a16:colId xmlns:a16="http://schemas.microsoft.com/office/drawing/2014/main" val="101558143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err="1" smtClean="0"/>
                        <a:t>px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err="1" smtClean="0"/>
                        <a:t>py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z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p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0453382"/>
                  </a:ext>
                </a:extLst>
              </a:tr>
              <a:tr h="543517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mm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err="1" smtClean="0"/>
                        <a:t>MeV</a:t>
                      </a:r>
                      <a:r>
                        <a:rPr lang="tr-TR" sz="2000" dirty="0" smtClean="0"/>
                        <a:t>/c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mm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err="1" smtClean="0"/>
                        <a:t>MeV</a:t>
                      </a:r>
                      <a:r>
                        <a:rPr lang="tr-TR" sz="2000" dirty="0" smtClean="0"/>
                        <a:t>/c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mm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err="1" smtClean="0"/>
                        <a:t>ps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err="1" smtClean="0"/>
                        <a:t>MeV</a:t>
                      </a:r>
                      <a:r>
                        <a:rPr lang="tr-TR" sz="2000" dirty="0" smtClean="0"/>
                        <a:t>/c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2589822"/>
                  </a:ext>
                </a:extLst>
              </a:tr>
            </a:tbl>
          </a:graphicData>
        </a:graphic>
      </p:graphicFrame>
      <p:sp>
        <p:nvSpPr>
          <p:cNvPr id="14" name="Metin kutusu 13"/>
          <p:cNvSpPr txBox="1"/>
          <p:nvPr/>
        </p:nvSpPr>
        <p:spPr>
          <a:xfrm>
            <a:off x="7108722" y="3406878"/>
            <a:ext cx="1755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Preferred</a:t>
            </a:r>
            <a:endParaRPr lang="en-US" dirty="0"/>
          </a:p>
        </p:txBody>
      </p:sp>
      <p:sp>
        <p:nvSpPr>
          <p:cNvPr id="15" name="Dikdörtgen 14"/>
          <p:cNvSpPr/>
          <p:nvPr/>
        </p:nvSpPr>
        <p:spPr>
          <a:xfrm>
            <a:off x="575187" y="3052916"/>
            <a:ext cx="8509819" cy="12388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Tablo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761852"/>
              </p:ext>
            </p:extLst>
          </p:nvPr>
        </p:nvGraphicFramePr>
        <p:xfrm>
          <a:off x="709561" y="5090105"/>
          <a:ext cx="10823678" cy="882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6642">
                  <a:extLst>
                    <a:ext uri="{9D8B030D-6E8A-4147-A177-3AD203B41FA5}">
                      <a16:colId xmlns:a16="http://schemas.microsoft.com/office/drawing/2014/main" val="2007353067"/>
                    </a:ext>
                  </a:extLst>
                </a:gridCol>
                <a:gridCol w="1336642">
                  <a:extLst>
                    <a:ext uri="{9D8B030D-6E8A-4147-A177-3AD203B41FA5}">
                      <a16:colId xmlns:a16="http://schemas.microsoft.com/office/drawing/2014/main" val="2327926150"/>
                    </a:ext>
                  </a:extLst>
                </a:gridCol>
                <a:gridCol w="1551928">
                  <a:extLst>
                    <a:ext uri="{9D8B030D-6E8A-4147-A177-3AD203B41FA5}">
                      <a16:colId xmlns:a16="http://schemas.microsoft.com/office/drawing/2014/main" val="2625096663"/>
                    </a:ext>
                  </a:extLst>
                </a:gridCol>
                <a:gridCol w="1380009">
                  <a:extLst>
                    <a:ext uri="{9D8B030D-6E8A-4147-A177-3AD203B41FA5}">
                      <a16:colId xmlns:a16="http://schemas.microsoft.com/office/drawing/2014/main" val="406568019"/>
                    </a:ext>
                  </a:extLst>
                </a:gridCol>
                <a:gridCol w="1380009">
                  <a:extLst>
                    <a:ext uri="{9D8B030D-6E8A-4147-A177-3AD203B41FA5}">
                      <a16:colId xmlns:a16="http://schemas.microsoft.com/office/drawing/2014/main" val="1961623678"/>
                    </a:ext>
                  </a:extLst>
                </a:gridCol>
                <a:gridCol w="1165164">
                  <a:extLst>
                    <a:ext uri="{9D8B030D-6E8A-4147-A177-3AD203B41FA5}">
                      <a16:colId xmlns:a16="http://schemas.microsoft.com/office/drawing/2014/main" val="419448812"/>
                    </a:ext>
                  </a:extLst>
                </a:gridCol>
                <a:gridCol w="1336642">
                  <a:extLst>
                    <a:ext uri="{9D8B030D-6E8A-4147-A177-3AD203B41FA5}">
                      <a16:colId xmlns:a16="http://schemas.microsoft.com/office/drawing/2014/main" val="4037531125"/>
                    </a:ext>
                  </a:extLst>
                </a:gridCol>
                <a:gridCol w="1336642">
                  <a:extLst>
                    <a:ext uri="{9D8B030D-6E8A-4147-A177-3AD203B41FA5}">
                      <a16:colId xmlns:a16="http://schemas.microsoft.com/office/drawing/2014/main" val="1015581433"/>
                    </a:ext>
                  </a:extLst>
                </a:gridCol>
              </a:tblGrid>
              <a:tr h="441496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β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2000" dirty="0" smtClean="0"/>
                        <a:t>α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2000" dirty="0" smtClean="0"/>
                        <a:t>ε</a:t>
                      </a:r>
                      <a:r>
                        <a:rPr lang="tr-TR" sz="2000" dirty="0" err="1" smtClean="0"/>
                        <a:t>x,y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l-GR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ε</a:t>
                      </a:r>
                      <a:r>
                        <a:rPr kumimoji="0" lang="tr-TR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x,y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err="1" smtClean="0"/>
                        <a:t>lenght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time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p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E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0453382"/>
                  </a:ext>
                </a:extLst>
              </a:tr>
              <a:tr h="441496"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 #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err="1" smtClean="0"/>
                        <a:t>m.mrad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keV.ps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m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smtClean="0"/>
                        <a:t>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err="1" smtClean="0"/>
                        <a:t>MeV</a:t>
                      </a:r>
                      <a:r>
                        <a:rPr lang="tr-TR" sz="2000" dirty="0" smtClean="0"/>
                        <a:t>/c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2000" dirty="0" err="1" smtClean="0"/>
                        <a:t>MeV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25898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8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Conclusion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We</a:t>
            </a:r>
            <a:r>
              <a:rPr lang="tr-TR" dirty="0" smtClean="0"/>
              <a:t> </a:t>
            </a:r>
            <a:r>
              <a:rPr lang="tr-TR" dirty="0" err="1" smtClean="0"/>
              <a:t>have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vide</a:t>
            </a:r>
            <a:r>
              <a:rPr lang="tr-TR" dirty="0" smtClean="0"/>
              <a:t> </a:t>
            </a:r>
            <a:r>
              <a:rPr lang="tr-TR" dirty="0" err="1" smtClean="0"/>
              <a:t>range</a:t>
            </a:r>
            <a:r>
              <a:rPr lang="tr-TR" dirty="0" smtClean="0"/>
              <a:t> of </a:t>
            </a:r>
            <a:r>
              <a:rPr lang="tr-TR" dirty="0" err="1" smtClean="0"/>
              <a:t>energy</a:t>
            </a:r>
            <a:r>
              <a:rPr lang="tr-TR" dirty="0" smtClean="0"/>
              <a:t> </a:t>
            </a:r>
            <a:r>
              <a:rPr lang="tr-TR" dirty="0" err="1" smtClean="0"/>
              <a:t>tuning</a:t>
            </a:r>
            <a:r>
              <a:rPr lang="tr-TR" dirty="0" smtClean="0"/>
              <a:t> </a:t>
            </a:r>
            <a:r>
              <a:rPr lang="tr-TR" dirty="0" err="1" smtClean="0"/>
              <a:t>requirement</a:t>
            </a:r>
            <a:r>
              <a:rPr lang="tr-TR" dirty="0" smtClean="0"/>
              <a:t>..  </a:t>
            </a:r>
            <a:r>
              <a:rPr lang="tr-TR" dirty="0" err="1" smtClean="0"/>
              <a:t>BCs</a:t>
            </a:r>
            <a:r>
              <a:rPr lang="tr-TR" dirty="0" smtClean="0"/>
              <a:t> </a:t>
            </a:r>
            <a:r>
              <a:rPr lang="tr-TR" dirty="0" err="1" smtClean="0"/>
              <a:t>will</a:t>
            </a:r>
            <a:r>
              <a:rPr lang="tr-TR" dirty="0" smtClean="0"/>
              <a:t> be </a:t>
            </a:r>
            <a:r>
              <a:rPr lang="tr-TR" dirty="0" err="1" smtClean="0"/>
              <a:t>included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module</a:t>
            </a:r>
            <a:r>
              <a:rPr lang="tr-TR" dirty="0" smtClean="0"/>
              <a:t> </a:t>
            </a:r>
            <a:r>
              <a:rPr lang="tr-TR" dirty="0" err="1" smtClean="0"/>
              <a:t>optimization</a:t>
            </a:r>
            <a:endParaRPr lang="tr-TR" dirty="0" smtClean="0"/>
          </a:p>
          <a:p>
            <a:pPr lvl="1"/>
            <a:r>
              <a:rPr lang="tr-TR" dirty="0" err="1" smtClean="0"/>
              <a:t>Shall</a:t>
            </a:r>
            <a:r>
              <a:rPr lang="tr-TR" dirty="0" smtClean="0"/>
              <a:t> </a:t>
            </a:r>
            <a:r>
              <a:rPr lang="tr-TR" dirty="0" err="1" smtClean="0"/>
              <a:t>we</a:t>
            </a:r>
            <a:r>
              <a:rPr lang="tr-TR" dirty="0" smtClean="0"/>
              <a:t> </a:t>
            </a:r>
            <a:r>
              <a:rPr lang="tr-TR" dirty="0" err="1" smtClean="0"/>
              <a:t>use</a:t>
            </a:r>
            <a:r>
              <a:rPr lang="tr-TR" dirty="0" smtClean="0"/>
              <a:t> </a:t>
            </a:r>
            <a:r>
              <a:rPr lang="tr-TR" dirty="0" err="1" smtClean="0"/>
              <a:t>several</a:t>
            </a:r>
            <a:r>
              <a:rPr lang="tr-TR" dirty="0" smtClean="0"/>
              <a:t> </a:t>
            </a:r>
            <a:r>
              <a:rPr lang="tr-TR" dirty="0" err="1" smtClean="0"/>
              <a:t>undulator</a:t>
            </a:r>
            <a:r>
              <a:rPr lang="tr-TR" dirty="0" smtClean="0"/>
              <a:t>?</a:t>
            </a:r>
          </a:p>
          <a:p>
            <a:pPr lvl="1"/>
            <a:endParaRPr lang="tr-TR" dirty="0"/>
          </a:p>
          <a:p>
            <a:pPr lvl="1"/>
            <a:endParaRPr lang="tr-TR" dirty="0" smtClean="0"/>
          </a:p>
          <a:p>
            <a:pPr lvl="1"/>
            <a:endParaRPr lang="tr-TR" dirty="0" smtClean="0"/>
          </a:p>
          <a:p>
            <a:pPr lvl="1"/>
            <a:endParaRPr lang="tr-TR" dirty="0"/>
          </a:p>
          <a:p>
            <a:pPr lvl="1"/>
            <a:endParaRPr lang="tr-TR" dirty="0" smtClean="0"/>
          </a:p>
          <a:p>
            <a:r>
              <a:rPr lang="tr-TR" dirty="0" err="1" smtClean="0"/>
              <a:t>GitLab</a:t>
            </a:r>
            <a:r>
              <a:rPr lang="tr-TR" dirty="0" smtClean="0"/>
              <a:t> </a:t>
            </a:r>
            <a:r>
              <a:rPr lang="tr-TR" dirty="0" err="1" smtClean="0"/>
              <a:t>repository</a:t>
            </a:r>
            <a:r>
              <a:rPr lang="tr-TR" dirty="0" smtClean="0"/>
              <a:t> is </a:t>
            </a:r>
            <a:r>
              <a:rPr lang="tr-TR" dirty="0" err="1" smtClean="0"/>
              <a:t>being</a:t>
            </a:r>
            <a:r>
              <a:rPr lang="tr-TR" dirty="0" smtClean="0"/>
              <a:t> </a:t>
            </a:r>
            <a:r>
              <a:rPr lang="tr-TR" dirty="0" err="1" smtClean="0"/>
              <a:t>used</a:t>
            </a:r>
            <a:endParaRPr lang="tr-TR" dirty="0" smtClean="0"/>
          </a:p>
          <a:p>
            <a:pPr lvl="1"/>
            <a:r>
              <a:rPr lang="tr-TR" dirty="0" err="1" smtClean="0"/>
              <a:t>All</a:t>
            </a:r>
            <a:r>
              <a:rPr lang="tr-TR" dirty="0" smtClean="0"/>
              <a:t> </a:t>
            </a:r>
            <a:r>
              <a:rPr lang="tr-TR" dirty="0" err="1" smtClean="0"/>
              <a:t>simulation</a:t>
            </a:r>
            <a:r>
              <a:rPr lang="tr-TR" dirty="0" smtClean="0"/>
              <a:t> </a:t>
            </a:r>
            <a:r>
              <a:rPr lang="tr-TR" dirty="0" err="1" smtClean="0"/>
              <a:t>results</a:t>
            </a:r>
            <a:r>
              <a:rPr lang="tr-TR" dirty="0" smtClean="0"/>
              <a:t> </a:t>
            </a:r>
            <a:r>
              <a:rPr lang="tr-TR" dirty="0" err="1" smtClean="0"/>
              <a:t>will</a:t>
            </a:r>
            <a:r>
              <a:rPr lang="tr-TR" dirty="0" smtClean="0"/>
              <a:t> be </a:t>
            </a:r>
            <a:r>
              <a:rPr lang="tr-TR" dirty="0" err="1" smtClean="0"/>
              <a:t>collected</a:t>
            </a:r>
            <a:r>
              <a:rPr lang="tr-TR" dirty="0" smtClean="0"/>
              <a:t> at </a:t>
            </a:r>
            <a:r>
              <a:rPr lang="tr-TR" dirty="0" err="1" smtClean="0"/>
              <a:t>gitlab</a:t>
            </a:r>
            <a:endParaRPr lang="tr-TR" dirty="0" smtClean="0"/>
          </a:p>
          <a:p>
            <a:r>
              <a:rPr lang="tr-TR" dirty="0" err="1" smtClean="0"/>
              <a:t>Parameters</a:t>
            </a:r>
            <a:r>
              <a:rPr lang="tr-TR" dirty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injector</a:t>
            </a:r>
            <a:r>
              <a:rPr lang="tr-TR" dirty="0" smtClean="0"/>
              <a:t> is </a:t>
            </a:r>
            <a:r>
              <a:rPr lang="tr-TR" dirty="0" err="1" smtClean="0"/>
              <a:t>more</a:t>
            </a:r>
            <a:r>
              <a:rPr lang="tr-TR" dirty="0" smtClean="0"/>
              <a:t> </a:t>
            </a:r>
            <a:r>
              <a:rPr lang="tr-TR" dirty="0" err="1" smtClean="0"/>
              <a:t>less</a:t>
            </a:r>
            <a:r>
              <a:rPr lang="tr-TR" dirty="0" smtClean="0"/>
              <a:t> </a:t>
            </a:r>
            <a:r>
              <a:rPr lang="tr-TR" dirty="0" err="1" smtClean="0"/>
              <a:t>clear</a:t>
            </a:r>
            <a:r>
              <a:rPr lang="tr-TR" dirty="0" smtClean="0"/>
              <a:t> but </a:t>
            </a:r>
            <a:r>
              <a:rPr lang="tr-TR" dirty="0" err="1" smtClean="0"/>
              <a:t>machine</a:t>
            </a:r>
            <a:r>
              <a:rPr lang="tr-TR" dirty="0" smtClean="0"/>
              <a:t>?</a:t>
            </a:r>
            <a:endParaRPr lang="en-US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050" y="2842197"/>
            <a:ext cx="7707692" cy="1958512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9201150" y="4343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S. </a:t>
            </a:r>
            <a:r>
              <a:rPr lang="tr-TR" dirty="0" err="1" smtClean="0"/>
              <a:t>Di</a:t>
            </a:r>
            <a:r>
              <a:rPr lang="tr-TR" dirty="0" smtClean="0"/>
              <a:t> </a:t>
            </a:r>
            <a:r>
              <a:rPr lang="tr-TR" dirty="0" err="1" smtClean="0"/>
              <a:t>Mitri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2533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 smtClean="0"/>
              <a:t>Parameters</a:t>
            </a:r>
            <a:endParaRPr lang="en-US" dirty="0"/>
          </a:p>
        </p:txBody>
      </p:sp>
      <p:graphicFrame>
        <p:nvGraphicFramePr>
          <p:cNvPr id="4" name="İçerik Yer Tutucus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7462443"/>
              </p:ext>
            </p:extLst>
          </p:nvPr>
        </p:nvGraphicFramePr>
        <p:xfrm>
          <a:off x="623391" y="1484784"/>
          <a:ext cx="11089234" cy="33885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74371">
                  <a:extLst>
                    <a:ext uri="{9D8B030D-6E8A-4147-A177-3AD203B41FA5}">
                      <a16:colId xmlns:a16="http://schemas.microsoft.com/office/drawing/2014/main" val="753711023"/>
                    </a:ext>
                  </a:extLst>
                </a:gridCol>
                <a:gridCol w="1972138">
                  <a:extLst>
                    <a:ext uri="{9D8B030D-6E8A-4147-A177-3AD203B41FA5}">
                      <a16:colId xmlns:a16="http://schemas.microsoft.com/office/drawing/2014/main" val="1166330017"/>
                    </a:ext>
                  </a:extLst>
                </a:gridCol>
                <a:gridCol w="2812721">
                  <a:extLst>
                    <a:ext uri="{9D8B030D-6E8A-4147-A177-3AD203B41FA5}">
                      <a16:colId xmlns:a16="http://schemas.microsoft.com/office/drawing/2014/main" val="3256558226"/>
                    </a:ext>
                  </a:extLst>
                </a:gridCol>
                <a:gridCol w="3330004">
                  <a:extLst>
                    <a:ext uri="{9D8B030D-6E8A-4147-A177-3AD203B41FA5}">
                      <a16:colId xmlns:a16="http://schemas.microsoft.com/office/drawing/2014/main" val="2470815298"/>
                    </a:ext>
                  </a:extLst>
                </a:gridCol>
              </a:tblGrid>
              <a:tr h="35492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Parameter</a:t>
                      </a:r>
                      <a:endParaRPr lang="en-US" sz="2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unit</a:t>
                      </a:r>
                      <a:endParaRPr lang="en-US" sz="2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u="none" strike="noStrike" dirty="0" smtClean="0">
                          <a:effectLst/>
                        </a:rPr>
                        <a:t>S</a:t>
                      </a:r>
                      <a:r>
                        <a:rPr lang="en-US" sz="2400" u="none" strike="noStrike" dirty="0" smtClean="0">
                          <a:effectLst/>
                        </a:rPr>
                        <a:t>oft </a:t>
                      </a:r>
                      <a:r>
                        <a:rPr lang="tr-TR" sz="2400" u="none" strike="noStrike" dirty="0" smtClean="0">
                          <a:effectLst/>
                        </a:rPr>
                        <a:t>X-R</a:t>
                      </a:r>
                      <a:r>
                        <a:rPr lang="en-US" sz="2400" u="none" strike="noStrike" dirty="0" smtClean="0">
                          <a:effectLst/>
                        </a:rPr>
                        <a:t>ay</a:t>
                      </a:r>
                      <a:endParaRPr lang="en-US" sz="2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u="none" strike="noStrike" dirty="0" smtClean="0">
                          <a:effectLst/>
                        </a:rPr>
                        <a:t>H</a:t>
                      </a:r>
                      <a:r>
                        <a:rPr lang="en-US" sz="2400" u="none" strike="noStrike" dirty="0" err="1" smtClean="0">
                          <a:effectLst/>
                        </a:rPr>
                        <a:t>ard</a:t>
                      </a:r>
                      <a:r>
                        <a:rPr lang="en-US" sz="2400" u="none" strike="noStrike" dirty="0" smtClean="0">
                          <a:effectLst/>
                        </a:rPr>
                        <a:t> </a:t>
                      </a:r>
                      <a:r>
                        <a:rPr lang="tr-TR" sz="2400" u="none" strike="noStrike" dirty="0" smtClean="0">
                          <a:effectLst/>
                        </a:rPr>
                        <a:t>X-R</a:t>
                      </a:r>
                      <a:r>
                        <a:rPr lang="en-US" sz="2400" u="none" strike="noStrike" dirty="0" smtClean="0">
                          <a:effectLst/>
                        </a:rPr>
                        <a:t>ay</a:t>
                      </a:r>
                      <a:endParaRPr lang="en-US" sz="2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53479119"/>
                  </a:ext>
                </a:extLst>
              </a:tr>
              <a:tr h="35492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photon energy</a:t>
                      </a:r>
                      <a:endParaRPr lang="en-US" sz="2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keV</a:t>
                      </a:r>
                      <a:endParaRPr lang="en-US" sz="2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0.25-2</a:t>
                      </a:r>
                      <a:endParaRPr lang="en-US" sz="2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2-16</a:t>
                      </a:r>
                      <a:endParaRPr lang="en-US" sz="2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98708886"/>
                  </a:ext>
                </a:extLst>
              </a:tr>
              <a:tr h="35492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Wavelength</a:t>
                      </a:r>
                      <a:endParaRPr lang="en-US" sz="2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nm</a:t>
                      </a:r>
                      <a:endParaRPr lang="en-US" sz="2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5-0.6</a:t>
                      </a:r>
                      <a:endParaRPr lang="en-US" sz="2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0</a:t>
                      </a:r>
                      <a:r>
                        <a:rPr lang="tr-TR" sz="2400" u="none" strike="noStrike" dirty="0" smtClean="0">
                          <a:effectLst/>
                        </a:rPr>
                        <a:t>.</a:t>
                      </a:r>
                      <a:r>
                        <a:rPr lang="en-US" sz="2400" u="none" strike="noStrike" dirty="0" smtClean="0">
                          <a:effectLst/>
                        </a:rPr>
                        <a:t>6-0.08</a:t>
                      </a:r>
                      <a:endParaRPr lang="en-US" sz="2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76552760"/>
                  </a:ext>
                </a:extLst>
              </a:tr>
              <a:tr h="38631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Repetition</a:t>
                      </a:r>
                      <a:endParaRPr lang="en-US" sz="2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Hz</a:t>
                      </a:r>
                      <a:endParaRPr lang="en-US" sz="2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1000</a:t>
                      </a:r>
                      <a:endParaRPr lang="en-US" sz="2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100</a:t>
                      </a:r>
                      <a:endParaRPr lang="en-US" sz="2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71161116"/>
                  </a:ext>
                </a:extLst>
              </a:tr>
              <a:tr h="35492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pulse duration</a:t>
                      </a:r>
                      <a:endParaRPr lang="en-US" sz="2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fs</a:t>
                      </a:r>
                      <a:endParaRPr lang="en-US" sz="2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0.1-50</a:t>
                      </a:r>
                      <a:endParaRPr lang="en-US" sz="2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1-50</a:t>
                      </a:r>
                      <a:endParaRPr lang="en-US" sz="2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57771540"/>
                  </a:ext>
                </a:extLst>
              </a:tr>
              <a:tr h="211808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Polarization</a:t>
                      </a:r>
                      <a:endParaRPr lang="en-US" sz="2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Variable, selectable </a:t>
                      </a:r>
                      <a:endParaRPr lang="en-US" sz="2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Variable, selectable </a:t>
                      </a:r>
                      <a:endParaRPr lang="en-US" sz="2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75477323"/>
                  </a:ext>
                </a:extLst>
              </a:tr>
              <a:tr h="35492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two pulse deleay</a:t>
                      </a:r>
                      <a:endParaRPr lang="en-US" sz="2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fs</a:t>
                      </a:r>
                      <a:endParaRPr lang="en-US" sz="2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 +- 100</a:t>
                      </a:r>
                      <a:endParaRPr lang="en-US" sz="2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 +- 100</a:t>
                      </a:r>
                      <a:endParaRPr lang="en-US" sz="2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0097433"/>
                  </a:ext>
                </a:extLst>
              </a:tr>
              <a:tr h="35492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two color seperation</a:t>
                      </a:r>
                      <a:endParaRPr lang="en-US" sz="2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effectLst/>
                        </a:rPr>
                        <a:t>%</a:t>
                      </a:r>
                      <a:endParaRPr lang="en-US" sz="2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20</a:t>
                      </a:r>
                      <a:endParaRPr lang="en-US" sz="2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10</a:t>
                      </a:r>
                      <a:endParaRPr lang="en-US" sz="2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82524800"/>
                  </a:ext>
                </a:extLst>
              </a:tr>
              <a:tr h="35492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Synchronization</a:t>
                      </a:r>
                      <a:endParaRPr lang="en-US" sz="2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fs</a:t>
                      </a:r>
                      <a:endParaRPr lang="en-US" sz="2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&lt;10</a:t>
                      </a:r>
                      <a:endParaRPr lang="en-US" sz="24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&lt;10</a:t>
                      </a:r>
                      <a:endParaRPr lang="en-US" sz="2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48538235"/>
                  </a:ext>
                </a:extLst>
              </a:tr>
            </a:tbl>
          </a:graphicData>
        </a:graphic>
      </p:graphicFrame>
      <p:graphicFrame>
        <p:nvGraphicFramePr>
          <p:cNvPr id="5" name="İçerik Yer Tutucusu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5361403"/>
              </p:ext>
            </p:extLst>
          </p:nvPr>
        </p:nvGraphicFramePr>
        <p:xfrm>
          <a:off x="623390" y="4892921"/>
          <a:ext cx="11089234" cy="11258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74371">
                  <a:extLst>
                    <a:ext uri="{9D8B030D-6E8A-4147-A177-3AD203B41FA5}">
                      <a16:colId xmlns:a16="http://schemas.microsoft.com/office/drawing/2014/main" val="753711023"/>
                    </a:ext>
                  </a:extLst>
                </a:gridCol>
                <a:gridCol w="1972138">
                  <a:extLst>
                    <a:ext uri="{9D8B030D-6E8A-4147-A177-3AD203B41FA5}">
                      <a16:colId xmlns:a16="http://schemas.microsoft.com/office/drawing/2014/main" val="1166330017"/>
                    </a:ext>
                  </a:extLst>
                </a:gridCol>
                <a:gridCol w="2812721">
                  <a:extLst>
                    <a:ext uri="{9D8B030D-6E8A-4147-A177-3AD203B41FA5}">
                      <a16:colId xmlns:a16="http://schemas.microsoft.com/office/drawing/2014/main" val="3256558226"/>
                    </a:ext>
                  </a:extLst>
                </a:gridCol>
                <a:gridCol w="3330004">
                  <a:extLst>
                    <a:ext uri="{9D8B030D-6E8A-4147-A177-3AD203B41FA5}">
                      <a16:colId xmlns:a16="http://schemas.microsoft.com/office/drawing/2014/main" val="2470815298"/>
                    </a:ext>
                  </a:extLst>
                </a:gridCol>
              </a:tblGrid>
              <a:tr h="354927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u="none" strike="noStrike" dirty="0" err="1" smtClean="0">
                          <a:effectLst/>
                        </a:rPr>
                        <a:t>Undulator</a:t>
                      </a:r>
                      <a:r>
                        <a:rPr lang="tr-TR" sz="2400" u="none" strike="noStrike" dirty="0" smtClean="0">
                          <a:effectLst/>
                        </a:rPr>
                        <a:t> </a:t>
                      </a:r>
                      <a:r>
                        <a:rPr lang="tr-TR" sz="2400" u="none" strike="noStrike" dirty="0" err="1" smtClean="0">
                          <a:effectLst/>
                        </a:rPr>
                        <a:t>Period</a:t>
                      </a:r>
                      <a:endParaRPr lang="en-US" sz="2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u="none" strike="noStrike" dirty="0" smtClean="0">
                          <a:effectLst/>
                        </a:rPr>
                        <a:t>mm</a:t>
                      </a:r>
                      <a:endParaRPr lang="en-US" sz="2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24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13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53479119"/>
                  </a:ext>
                </a:extLst>
              </a:tr>
              <a:tr h="354927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u="none" strike="noStrike" dirty="0" err="1" smtClean="0">
                          <a:effectLst/>
                        </a:rPr>
                        <a:t>Undulator</a:t>
                      </a:r>
                      <a:r>
                        <a:rPr lang="tr-TR" sz="2400" u="none" strike="noStrike" dirty="0" smtClean="0">
                          <a:effectLst/>
                        </a:rPr>
                        <a:t> </a:t>
                      </a:r>
                      <a:r>
                        <a:rPr lang="tr-TR" sz="2400" u="none" strike="noStrike" dirty="0" err="1" smtClean="0">
                          <a:effectLst/>
                        </a:rPr>
                        <a:t>strength</a:t>
                      </a:r>
                      <a:endParaRPr lang="en-US" sz="2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u="none" strike="noStrike" dirty="0" smtClean="0">
                          <a:effectLst/>
                        </a:rPr>
                        <a:t>#</a:t>
                      </a:r>
                      <a:endParaRPr lang="en-US" sz="2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??- 2.54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noProof="0" dirty="0" smtClean="0">
                          <a:solidFill>
                            <a:srgbClr val="FF0000"/>
                          </a:solidFill>
                          <a:effectLst/>
                        </a:rPr>
                        <a:t>1.49</a:t>
                      </a:r>
                      <a:endParaRPr lang="en-US" sz="2400" b="0" i="0" u="none" strike="noStrike" noProof="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98708886"/>
                  </a:ext>
                </a:extLst>
              </a:tr>
              <a:tr h="354927"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u="none" strike="noStrike" dirty="0" err="1" smtClean="0">
                          <a:effectLst/>
                        </a:rPr>
                        <a:t>Beam</a:t>
                      </a:r>
                      <a:r>
                        <a:rPr lang="tr-TR" sz="2400" u="none" strike="noStrike" dirty="0" smtClean="0">
                          <a:effectLst/>
                        </a:rPr>
                        <a:t> </a:t>
                      </a:r>
                      <a:r>
                        <a:rPr lang="tr-TR" sz="2400" u="none" strike="noStrike" dirty="0" err="1" smtClean="0">
                          <a:effectLst/>
                        </a:rPr>
                        <a:t>energy</a:t>
                      </a:r>
                      <a:endParaRPr lang="en-US" sz="2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2400" u="none" strike="noStrike" dirty="0" err="1" smtClean="0">
                          <a:effectLst/>
                        </a:rPr>
                        <a:t>GeV</a:t>
                      </a:r>
                      <a:endParaRPr lang="en-US" sz="24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??-4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24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?? </a:t>
                      </a:r>
                      <a:r>
                        <a:rPr lang="tr-TR" sz="24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- 7</a:t>
                      </a:r>
                      <a:endParaRPr lang="en-US" sz="2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76552760"/>
                  </a:ext>
                </a:extLst>
              </a:tr>
            </a:tbl>
          </a:graphicData>
        </a:graphic>
      </p:graphicFrame>
      <p:grpSp>
        <p:nvGrpSpPr>
          <p:cNvPr id="12" name="Grup 11"/>
          <p:cNvGrpSpPr/>
          <p:nvPr/>
        </p:nvGrpSpPr>
        <p:grpSpPr>
          <a:xfrm>
            <a:off x="9336360" y="1844824"/>
            <a:ext cx="2855640" cy="4181953"/>
            <a:chOff x="9336360" y="1844824"/>
            <a:chExt cx="2855640" cy="4181953"/>
          </a:xfrm>
        </p:grpSpPr>
        <p:sp>
          <p:nvSpPr>
            <p:cNvPr id="6" name="Yuvarlatılmış Dikdörtgen 5"/>
            <p:cNvSpPr/>
            <p:nvPr/>
          </p:nvSpPr>
          <p:spPr bwMode="auto">
            <a:xfrm>
              <a:off x="9480376" y="5229200"/>
              <a:ext cx="1224136" cy="364257"/>
            </a:xfrm>
            <a:prstGeom prst="roundRect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Yuvarlatılmış Dikdörtgen 7"/>
            <p:cNvSpPr/>
            <p:nvPr/>
          </p:nvSpPr>
          <p:spPr bwMode="auto">
            <a:xfrm>
              <a:off x="9336360" y="1844824"/>
              <a:ext cx="1512168" cy="792088"/>
            </a:xfrm>
            <a:prstGeom prst="roundRect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Metin kutusu 8"/>
            <p:cNvSpPr txBox="1"/>
            <p:nvPr/>
          </p:nvSpPr>
          <p:spPr>
            <a:xfrm>
              <a:off x="10704512" y="4813968"/>
              <a:ext cx="14874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 err="1" smtClean="0">
                  <a:solidFill>
                    <a:srgbClr val="FF0000"/>
                  </a:solidFill>
                </a:rPr>
                <a:t>Fixed</a:t>
              </a:r>
              <a:r>
                <a:rPr lang="tr-TR" dirty="0" smtClean="0">
                  <a:solidFill>
                    <a:srgbClr val="FF0000"/>
                  </a:solidFill>
                </a:rPr>
                <a:t> </a:t>
              </a:r>
              <a:r>
                <a:rPr lang="tr-TR" dirty="0" err="1" smtClean="0">
                  <a:solidFill>
                    <a:srgbClr val="FF0000"/>
                  </a:solidFill>
                </a:rPr>
                <a:t>and</a:t>
              </a:r>
              <a:r>
                <a:rPr lang="tr-TR" dirty="0" smtClean="0">
                  <a:solidFill>
                    <a:srgbClr val="FF0000"/>
                  </a:solidFill>
                </a:rPr>
                <a:t> </a:t>
              </a:r>
              <a:r>
                <a:rPr lang="tr-TR" dirty="0" err="1" smtClean="0">
                  <a:solidFill>
                    <a:srgbClr val="FF0000"/>
                  </a:solidFill>
                </a:rPr>
                <a:t>signle</a:t>
              </a:r>
              <a:r>
                <a:rPr lang="tr-TR" dirty="0" smtClean="0">
                  <a:solidFill>
                    <a:srgbClr val="FF0000"/>
                  </a:solidFill>
                </a:rPr>
                <a:t>?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0" name="Yuvarlatılmış Dikdörtgen 9"/>
            <p:cNvSpPr/>
            <p:nvPr/>
          </p:nvSpPr>
          <p:spPr bwMode="auto">
            <a:xfrm>
              <a:off x="9480376" y="5634527"/>
              <a:ext cx="1224136" cy="364257"/>
            </a:xfrm>
            <a:prstGeom prst="roundRect">
              <a:avLst/>
            </a:prstGeom>
            <a:noFill/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Metin kutusu 10"/>
            <p:cNvSpPr txBox="1"/>
            <p:nvPr/>
          </p:nvSpPr>
          <p:spPr>
            <a:xfrm>
              <a:off x="10704512" y="5657445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 err="1" smtClean="0">
                  <a:solidFill>
                    <a:srgbClr val="0070C0"/>
                  </a:solidFill>
                </a:rPr>
                <a:t>Tuneable</a:t>
              </a:r>
              <a:endParaRPr lang="en-US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3" name="Grup 12"/>
          <p:cNvGrpSpPr/>
          <p:nvPr/>
        </p:nvGrpSpPr>
        <p:grpSpPr>
          <a:xfrm>
            <a:off x="6204012" y="1877418"/>
            <a:ext cx="2664296" cy="4181953"/>
            <a:chOff x="9336360" y="1844824"/>
            <a:chExt cx="2664296" cy="4181953"/>
          </a:xfrm>
        </p:grpSpPr>
        <p:sp>
          <p:nvSpPr>
            <p:cNvPr id="14" name="Yuvarlatılmış Dikdörtgen 13"/>
            <p:cNvSpPr/>
            <p:nvPr/>
          </p:nvSpPr>
          <p:spPr bwMode="auto">
            <a:xfrm>
              <a:off x="9480376" y="5229200"/>
              <a:ext cx="1224136" cy="364257"/>
            </a:xfrm>
            <a:prstGeom prst="roundRect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Yuvarlatılmış Dikdörtgen 14"/>
            <p:cNvSpPr/>
            <p:nvPr/>
          </p:nvSpPr>
          <p:spPr bwMode="auto">
            <a:xfrm>
              <a:off x="9336360" y="1844824"/>
              <a:ext cx="1512168" cy="792088"/>
            </a:xfrm>
            <a:prstGeom prst="roundRect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Metin kutusu 15"/>
            <p:cNvSpPr txBox="1"/>
            <p:nvPr/>
          </p:nvSpPr>
          <p:spPr>
            <a:xfrm>
              <a:off x="10704512" y="5252118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 err="1" smtClean="0">
                  <a:solidFill>
                    <a:srgbClr val="FF0000"/>
                  </a:solidFill>
                </a:rPr>
                <a:t>Tuneable</a:t>
              </a:r>
              <a:r>
                <a:rPr lang="tr-TR" dirty="0" smtClean="0">
                  <a:solidFill>
                    <a:srgbClr val="FF0000"/>
                  </a:solidFill>
                </a:rPr>
                <a:t>?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7" name="Yuvarlatılmış Dikdörtgen 16"/>
            <p:cNvSpPr/>
            <p:nvPr/>
          </p:nvSpPr>
          <p:spPr bwMode="auto">
            <a:xfrm>
              <a:off x="9480376" y="5634527"/>
              <a:ext cx="1224136" cy="364257"/>
            </a:xfrm>
            <a:prstGeom prst="roundRect">
              <a:avLst/>
            </a:prstGeom>
            <a:noFill/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Metin kutusu 17"/>
            <p:cNvSpPr txBox="1"/>
            <p:nvPr/>
          </p:nvSpPr>
          <p:spPr>
            <a:xfrm>
              <a:off x="10704512" y="5657445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dirty="0" err="1" smtClean="0">
                  <a:solidFill>
                    <a:srgbClr val="0070C0"/>
                  </a:solidFill>
                </a:rPr>
                <a:t>Tuneable</a:t>
              </a:r>
              <a:r>
                <a:rPr lang="tr-TR" dirty="0" smtClean="0">
                  <a:solidFill>
                    <a:srgbClr val="0070C0"/>
                  </a:solidFill>
                </a:rPr>
                <a:t>?</a:t>
              </a:r>
              <a:endParaRPr lang="en-US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0390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335360" y="764704"/>
            <a:ext cx="7132240" cy="925985"/>
          </a:xfrm>
        </p:spPr>
        <p:txBody>
          <a:bodyPr>
            <a:normAutofit fontScale="90000"/>
          </a:bodyPr>
          <a:lstStyle/>
          <a:p>
            <a:r>
              <a:rPr lang="tr-TR" dirty="0" err="1" smtClean="0"/>
              <a:t>Paractise</a:t>
            </a:r>
            <a:r>
              <a:rPr lang="tr-TR" dirty="0" smtClean="0"/>
              <a:t>-R</a:t>
            </a:r>
            <a:r>
              <a:rPr lang="en-US" dirty="0" err="1" smtClean="0"/>
              <a:t>esonant</a:t>
            </a:r>
            <a:r>
              <a:rPr lang="en-US" dirty="0" smtClean="0"/>
              <a:t> wavelength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İçerik Yer Tutucusu 2"/>
              <p:cNvSpPr>
                <a:spLocks noGrp="1"/>
              </p:cNvSpPr>
              <p:nvPr>
                <p:ph idx="1"/>
              </p:nvPr>
            </p:nvSpPr>
            <p:spPr>
              <a:xfrm>
                <a:off x="7597746" y="764704"/>
                <a:ext cx="3384376" cy="576064"/>
              </a:xfrm>
            </p:spPr>
            <p:txBody>
              <a:bodyPr>
                <a:normAutofit fontScale="85000" lnSpcReduction="1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tr-TR" sz="2400" b="0" i="1" smtClean="0">
                            <a:latin typeface="Cambria Math" panose="02040503050406030204" pitchFamily="18" charset="0"/>
                          </a:rPr>
                          <m:t>𝐹𝐸𝐿</m:t>
                        </m:r>
                      </m:sub>
                    </m:sSub>
                    <m:r>
                      <a:rPr lang="tr-TR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l-GR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400" i="1" smtClean="0">
                                <a:latin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tr-TR" sz="2400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sub>
                        </m:sSub>
                      </m:num>
                      <m:den>
                        <m:r>
                          <a:rPr lang="tr-T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p>
                          <m:sSupPr>
                            <m:ctrlPr>
                              <a:rPr lang="tr-TR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tr-T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tr-TR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tr-TR" sz="2400" b="0" i="1" smtClean="0">
                        <a:latin typeface="Cambria Math" panose="02040503050406030204" pitchFamily="18" charset="0"/>
                      </a:rPr>
                      <m:t>(1+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tr-TR" sz="2400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sz="240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40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tr-TR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İçerik Yer Tutucus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97746" y="764704"/>
                <a:ext cx="3384376" cy="576064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up 7"/>
          <p:cNvGrpSpPr/>
          <p:nvPr/>
        </p:nvGrpSpPr>
        <p:grpSpPr>
          <a:xfrm>
            <a:off x="335360" y="1773062"/>
            <a:ext cx="11377264" cy="4339650"/>
            <a:chOff x="561019" y="1700808"/>
            <a:chExt cx="11630981" cy="4339650"/>
          </a:xfrm>
        </p:grpSpPr>
        <p:pic>
          <p:nvPicPr>
            <p:cNvPr id="5" name="Resim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019" y="1718044"/>
              <a:ext cx="8728915" cy="3865957"/>
            </a:xfrm>
            <a:prstGeom prst="rect">
              <a:avLst/>
            </a:prstGeom>
          </p:spPr>
        </p:pic>
        <p:sp>
          <p:nvSpPr>
            <p:cNvPr id="7" name="Metin kutusu 6"/>
            <p:cNvSpPr txBox="1"/>
            <p:nvPr/>
          </p:nvSpPr>
          <p:spPr>
            <a:xfrm>
              <a:off x="9552384" y="1700808"/>
              <a:ext cx="2639616" cy="43396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r-TR" sz="2000" dirty="0" smtClean="0">
                  <a:solidFill>
                    <a:schemeClr val="tx1"/>
                  </a:solidFill>
                </a:rPr>
                <a:t>K is </a:t>
              </a:r>
              <a:r>
                <a:rPr lang="tr-TR" sz="2000" dirty="0" err="1" smtClean="0">
                  <a:solidFill>
                    <a:schemeClr val="tx1"/>
                  </a:solidFill>
                </a:rPr>
                <a:t>fix</a:t>
              </a:r>
              <a:r>
                <a:rPr lang="tr-TR" sz="2000" dirty="0" smtClean="0">
                  <a:solidFill>
                    <a:schemeClr val="tx1"/>
                  </a:solidFill>
                </a:rPr>
                <a:t> </a:t>
              </a:r>
              <a:r>
                <a:rPr lang="tr-TR" sz="2000" dirty="0" err="1" smtClean="0">
                  <a:solidFill>
                    <a:schemeClr val="tx1"/>
                  </a:solidFill>
                </a:rPr>
                <a:t>for</a:t>
              </a:r>
              <a:r>
                <a:rPr lang="tr-TR" sz="2000" dirty="0" smtClean="0">
                  <a:solidFill>
                    <a:schemeClr val="tx1"/>
                  </a:solidFill>
                </a:rPr>
                <a:t> </a:t>
              </a:r>
              <a:r>
                <a:rPr lang="tr-TR" sz="2000" dirty="0" err="1" smtClean="0">
                  <a:solidFill>
                    <a:schemeClr val="tx1"/>
                  </a:solidFill>
                </a:rPr>
                <a:t>both</a:t>
              </a:r>
              <a:r>
                <a:rPr lang="tr-TR" sz="2000" dirty="0" smtClean="0">
                  <a:solidFill>
                    <a:schemeClr val="tx1"/>
                  </a:solidFill>
                </a:rPr>
                <a:t> </a:t>
              </a:r>
              <a:r>
                <a:rPr lang="tr-TR" sz="2000" dirty="0" err="1" smtClean="0">
                  <a:solidFill>
                    <a:schemeClr val="tx1"/>
                  </a:solidFill>
                </a:rPr>
                <a:t>Soft</a:t>
              </a:r>
              <a:r>
                <a:rPr lang="tr-TR" sz="2000" dirty="0" smtClean="0">
                  <a:solidFill>
                    <a:schemeClr val="tx1"/>
                  </a:solidFill>
                </a:rPr>
                <a:t> </a:t>
              </a:r>
              <a:r>
                <a:rPr lang="tr-TR" sz="2000" dirty="0" err="1" smtClean="0">
                  <a:solidFill>
                    <a:schemeClr val="tx1"/>
                  </a:solidFill>
                </a:rPr>
                <a:t>and</a:t>
              </a:r>
              <a:r>
                <a:rPr lang="tr-TR" sz="2000" dirty="0" smtClean="0">
                  <a:solidFill>
                    <a:schemeClr val="tx1"/>
                  </a:solidFill>
                </a:rPr>
                <a:t> Hard </a:t>
              </a:r>
              <a:r>
                <a:rPr lang="tr-TR" sz="2000" dirty="0" err="1" smtClean="0">
                  <a:solidFill>
                    <a:schemeClr val="tx1"/>
                  </a:solidFill>
                </a:rPr>
                <a:t>Xrays</a:t>
              </a:r>
              <a:endParaRPr lang="tr-TR" sz="2000" dirty="0" smtClean="0">
                <a:solidFill>
                  <a:schemeClr val="tx1"/>
                </a:solidFill>
              </a:endParaRPr>
            </a:p>
            <a:p>
              <a:endParaRPr lang="tr-TR" sz="2000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tr-TR" sz="2000" dirty="0" err="1" smtClean="0">
                  <a:solidFill>
                    <a:schemeClr val="accent2"/>
                  </a:solidFill>
                </a:rPr>
                <a:t>Soft</a:t>
              </a:r>
              <a:r>
                <a:rPr lang="tr-TR" sz="2000" dirty="0" smtClean="0">
                  <a:solidFill>
                    <a:schemeClr val="accent2"/>
                  </a:solidFill>
                </a:rPr>
                <a:t> X-ray</a:t>
              </a:r>
            </a:p>
            <a:p>
              <a:r>
                <a:rPr lang="tr-TR" sz="2000" dirty="0" err="1" smtClean="0">
                  <a:solidFill>
                    <a:schemeClr val="accent2"/>
                  </a:solidFill>
                </a:rPr>
                <a:t>λ</a:t>
              </a:r>
              <a:r>
                <a:rPr lang="tr-TR" sz="2000" baseline="-25000" dirty="0" err="1" smtClean="0">
                  <a:solidFill>
                    <a:schemeClr val="accent2"/>
                  </a:solidFill>
                </a:rPr>
                <a:t>U</a:t>
              </a:r>
              <a:r>
                <a:rPr lang="tr-TR" sz="2000" dirty="0" smtClean="0">
                  <a:solidFill>
                    <a:schemeClr val="accent2"/>
                  </a:solidFill>
                </a:rPr>
                <a:t>=24 mm</a:t>
              </a:r>
            </a:p>
            <a:p>
              <a:r>
                <a:rPr lang="tr-TR" sz="2000" dirty="0" smtClean="0">
                  <a:solidFill>
                    <a:schemeClr val="accent2"/>
                  </a:solidFill>
                </a:rPr>
                <a:t>K</a:t>
              </a:r>
              <a:r>
                <a:rPr lang="tr-TR" sz="2000" baseline="-25000" dirty="0" smtClean="0">
                  <a:solidFill>
                    <a:schemeClr val="accent2"/>
                  </a:solidFill>
                </a:rPr>
                <a:t>U</a:t>
              </a:r>
              <a:r>
                <a:rPr lang="tr-TR" sz="2000" dirty="0" smtClean="0">
                  <a:solidFill>
                    <a:schemeClr val="accent2"/>
                  </a:solidFill>
                </a:rPr>
                <a:t>=2.54 </a:t>
              </a:r>
            </a:p>
            <a:p>
              <a:r>
                <a:rPr lang="tr-TR" sz="2000" dirty="0" err="1" smtClean="0">
                  <a:solidFill>
                    <a:schemeClr val="accent2"/>
                  </a:solidFill>
                </a:rPr>
                <a:t>E</a:t>
              </a:r>
              <a:r>
                <a:rPr lang="tr-TR" sz="2000" baseline="-25000" dirty="0" err="1" smtClean="0">
                  <a:solidFill>
                    <a:schemeClr val="accent2"/>
                  </a:solidFill>
                </a:rPr>
                <a:t>beam</a:t>
              </a:r>
              <a:r>
                <a:rPr lang="tr-TR" sz="2000" dirty="0" smtClean="0">
                  <a:solidFill>
                    <a:schemeClr val="accent2"/>
                  </a:solidFill>
                </a:rPr>
                <a:t>=1.6-4.8 </a:t>
              </a:r>
              <a:r>
                <a:rPr lang="tr-TR" sz="2000" dirty="0" err="1" smtClean="0">
                  <a:solidFill>
                    <a:schemeClr val="accent2"/>
                  </a:solidFill>
                </a:rPr>
                <a:t>GeV</a:t>
              </a:r>
              <a:endParaRPr lang="tr-TR" sz="2000" dirty="0" smtClean="0">
                <a:solidFill>
                  <a:schemeClr val="accent2"/>
                </a:solidFill>
              </a:endParaRPr>
            </a:p>
            <a:p>
              <a:endParaRPr lang="tr-TR" sz="2000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tr-TR" sz="2000" dirty="0" smtClean="0">
                  <a:solidFill>
                    <a:srgbClr val="FF0000"/>
                  </a:solidFill>
                </a:rPr>
                <a:t>Hard X-ray</a:t>
              </a:r>
            </a:p>
            <a:p>
              <a:r>
                <a:rPr lang="tr-TR" sz="2000" dirty="0" err="1" smtClean="0">
                  <a:solidFill>
                    <a:srgbClr val="FF0000"/>
                  </a:solidFill>
                </a:rPr>
                <a:t>λ</a:t>
              </a:r>
              <a:r>
                <a:rPr lang="tr-TR" sz="2000" baseline="-25000" dirty="0" err="1" smtClean="0">
                  <a:solidFill>
                    <a:srgbClr val="FF0000"/>
                  </a:solidFill>
                </a:rPr>
                <a:t>U</a:t>
              </a:r>
              <a:r>
                <a:rPr lang="tr-TR" sz="2000" dirty="0" smtClean="0">
                  <a:solidFill>
                    <a:srgbClr val="FF0000"/>
                  </a:solidFill>
                </a:rPr>
                <a:t>=13 mm</a:t>
              </a:r>
            </a:p>
            <a:p>
              <a:r>
                <a:rPr lang="tr-TR" sz="2000" dirty="0" smtClean="0">
                  <a:solidFill>
                    <a:srgbClr val="FF0000"/>
                  </a:solidFill>
                </a:rPr>
                <a:t>K</a:t>
              </a:r>
              <a:r>
                <a:rPr lang="tr-TR" sz="2000" baseline="-25000" dirty="0" smtClean="0">
                  <a:solidFill>
                    <a:srgbClr val="FF0000"/>
                  </a:solidFill>
                </a:rPr>
                <a:t>U</a:t>
              </a:r>
              <a:r>
                <a:rPr lang="tr-TR" sz="2000" dirty="0" smtClean="0">
                  <a:solidFill>
                    <a:srgbClr val="FF0000"/>
                  </a:solidFill>
                </a:rPr>
                <a:t>=1.49 </a:t>
              </a:r>
            </a:p>
            <a:p>
              <a:r>
                <a:rPr lang="tr-TR" sz="2000" dirty="0" err="1" smtClean="0">
                  <a:solidFill>
                    <a:srgbClr val="FF0000"/>
                  </a:solidFill>
                </a:rPr>
                <a:t>E</a:t>
              </a:r>
              <a:r>
                <a:rPr lang="tr-TR" sz="2000" baseline="-25000" dirty="0" err="1" smtClean="0">
                  <a:solidFill>
                    <a:srgbClr val="FF0000"/>
                  </a:solidFill>
                </a:rPr>
                <a:t>beam</a:t>
              </a:r>
              <a:r>
                <a:rPr lang="tr-TR" sz="2000" dirty="0" smtClean="0">
                  <a:solidFill>
                    <a:srgbClr val="FF0000"/>
                  </a:solidFill>
                </a:rPr>
                <a:t>=2.4-7 </a:t>
              </a:r>
              <a:r>
                <a:rPr lang="tr-TR" sz="2000" dirty="0" err="1" smtClean="0">
                  <a:solidFill>
                    <a:srgbClr val="FF0000"/>
                  </a:solidFill>
                </a:rPr>
                <a:t>GeV</a:t>
              </a:r>
              <a:endParaRPr lang="tr-TR" sz="2000" dirty="0" smtClean="0">
                <a:solidFill>
                  <a:srgbClr val="FF0000"/>
                </a:solidFill>
              </a:endParaRPr>
            </a:p>
            <a:p>
              <a:endParaRPr lang="tr-TR" dirty="0" smtClean="0">
                <a:solidFill>
                  <a:schemeClr val="tx1"/>
                </a:solidFill>
              </a:endParaRPr>
            </a:p>
            <a:p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up 10"/>
          <p:cNvGrpSpPr/>
          <p:nvPr/>
        </p:nvGrpSpPr>
        <p:grpSpPr>
          <a:xfrm>
            <a:off x="335360" y="1790298"/>
            <a:ext cx="11377264" cy="4339650"/>
            <a:chOff x="789155" y="6022133"/>
            <a:chExt cx="10773318" cy="4339650"/>
          </a:xfrm>
          <a:solidFill>
            <a:schemeClr val="accent3">
              <a:lumMod val="85000"/>
            </a:schemeClr>
          </a:solidFill>
        </p:grpSpPr>
        <p:sp>
          <p:nvSpPr>
            <p:cNvPr id="9" name="Metin kutusu 8"/>
            <p:cNvSpPr txBox="1"/>
            <p:nvPr/>
          </p:nvSpPr>
          <p:spPr>
            <a:xfrm>
              <a:off x="8980437" y="6022133"/>
              <a:ext cx="2582036" cy="433965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tr-TR" sz="2000" dirty="0" smtClean="0">
                  <a:solidFill>
                    <a:schemeClr val="tx1"/>
                  </a:solidFill>
                </a:rPr>
                <a:t>K is </a:t>
              </a:r>
              <a:r>
                <a:rPr lang="tr-TR" sz="2000" dirty="0" err="1" smtClean="0">
                  <a:solidFill>
                    <a:schemeClr val="tx1"/>
                  </a:solidFill>
                </a:rPr>
                <a:t>tuneable</a:t>
              </a:r>
              <a:r>
                <a:rPr lang="tr-TR" sz="2000" dirty="0" smtClean="0">
                  <a:solidFill>
                    <a:schemeClr val="tx1"/>
                  </a:solidFill>
                </a:rPr>
                <a:t> </a:t>
              </a:r>
              <a:r>
                <a:rPr lang="tr-TR" sz="2000" dirty="0" err="1" smtClean="0">
                  <a:solidFill>
                    <a:schemeClr val="tx1"/>
                  </a:solidFill>
                </a:rPr>
                <a:t>for</a:t>
              </a:r>
              <a:r>
                <a:rPr lang="tr-TR" sz="2000" dirty="0" smtClean="0">
                  <a:solidFill>
                    <a:schemeClr val="tx1"/>
                  </a:solidFill>
                </a:rPr>
                <a:t> </a:t>
              </a:r>
              <a:r>
                <a:rPr lang="tr-TR" sz="2000" dirty="0" err="1" smtClean="0">
                  <a:solidFill>
                    <a:schemeClr val="tx1"/>
                  </a:solidFill>
                </a:rPr>
                <a:t>Soft</a:t>
              </a:r>
              <a:r>
                <a:rPr lang="tr-TR" sz="2000" dirty="0" smtClean="0">
                  <a:solidFill>
                    <a:schemeClr val="tx1"/>
                  </a:solidFill>
                </a:rPr>
                <a:t> </a:t>
              </a:r>
              <a:r>
                <a:rPr lang="tr-TR" sz="2000" dirty="0" err="1" smtClean="0">
                  <a:solidFill>
                    <a:schemeClr val="tx1"/>
                  </a:solidFill>
                </a:rPr>
                <a:t>Xray</a:t>
              </a:r>
              <a:endParaRPr lang="tr-TR" sz="2000" dirty="0" smtClean="0">
                <a:solidFill>
                  <a:schemeClr val="tx1"/>
                </a:solidFill>
              </a:endParaRPr>
            </a:p>
            <a:p>
              <a:endParaRPr lang="tr-TR" sz="2000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tr-TR" sz="2000" dirty="0" err="1" smtClean="0">
                  <a:solidFill>
                    <a:schemeClr val="accent2"/>
                  </a:solidFill>
                </a:rPr>
                <a:t>Soft</a:t>
              </a:r>
              <a:r>
                <a:rPr lang="tr-TR" sz="2000" dirty="0" smtClean="0">
                  <a:solidFill>
                    <a:schemeClr val="accent2"/>
                  </a:solidFill>
                </a:rPr>
                <a:t> X-ray</a:t>
              </a:r>
            </a:p>
            <a:p>
              <a:r>
                <a:rPr lang="tr-TR" sz="2000" dirty="0" err="1" smtClean="0">
                  <a:solidFill>
                    <a:schemeClr val="accent2"/>
                  </a:solidFill>
                </a:rPr>
                <a:t>λ</a:t>
              </a:r>
              <a:r>
                <a:rPr lang="tr-TR" sz="2000" baseline="-25000" dirty="0" err="1" smtClean="0">
                  <a:solidFill>
                    <a:schemeClr val="accent2"/>
                  </a:solidFill>
                </a:rPr>
                <a:t>U</a:t>
              </a:r>
              <a:r>
                <a:rPr lang="tr-TR" sz="2000" dirty="0" smtClean="0">
                  <a:solidFill>
                    <a:schemeClr val="accent2"/>
                  </a:solidFill>
                </a:rPr>
                <a:t>=24 mm</a:t>
              </a:r>
            </a:p>
            <a:p>
              <a:r>
                <a:rPr lang="tr-TR" sz="2000" dirty="0" smtClean="0">
                  <a:solidFill>
                    <a:schemeClr val="accent2"/>
                  </a:solidFill>
                </a:rPr>
                <a:t>K</a:t>
              </a:r>
              <a:r>
                <a:rPr lang="tr-TR" sz="2000" baseline="-25000" dirty="0" smtClean="0">
                  <a:solidFill>
                    <a:schemeClr val="accent2"/>
                  </a:solidFill>
                </a:rPr>
                <a:t>U</a:t>
              </a:r>
              <a:r>
                <a:rPr lang="tr-TR" sz="2000" dirty="0" smtClean="0">
                  <a:solidFill>
                    <a:schemeClr val="accent2"/>
                  </a:solidFill>
                </a:rPr>
                <a:t>=2.0-2.54 </a:t>
              </a:r>
            </a:p>
            <a:p>
              <a:r>
                <a:rPr lang="tr-TR" sz="2000" dirty="0" err="1" smtClean="0">
                  <a:solidFill>
                    <a:schemeClr val="accent2"/>
                  </a:solidFill>
                </a:rPr>
                <a:t>E</a:t>
              </a:r>
              <a:r>
                <a:rPr lang="tr-TR" sz="2000" baseline="-25000" dirty="0" err="1" smtClean="0">
                  <a:solidFill>
                    <a:schemeClr val="accent2"/>
                  </a:solidFill>
                </a:rPr>
                <a:t>beam</a:t>
              </a:r>
              <a:r>
                <a:rPr lang="tr-TR" sz="2000" dirty="0" smtClean="0">
                  <a:solidFill>
                    <a:schemeClr val="accent2"/>
                  </a:solidFill>
                </a:rPr>
                <a:t>=1.6-4.0 </a:t>
              </a:r>
              <a:r>
                <a:rPr lang="tr-TR" sz="2000" dirty="0" err="1" smtClean="0">
                  <a:solidFill>
                    <a:schemeClr val="accent2"/>
                  </a:solidFill>
                </a:rPr>
                <a:t>GeV</a:t>
              </a:r>
              <a:endParaRPr lang="tr-TR" sz="2000" dirty="0" smtClean="0">
                <a:solidFill>
                  <a:schemeClr val="accent2"/>
                </a:solidFill>
              </a:endParaRPr>
            </a:p>
            <a:p>
              <a:endParaRPr lang="tr-TR" sz="2000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tr-TR" sz="2000" dirty="0" smtClean="0">
                  <a:solidFill>
                    <a:srgbClr val="FF0000"/>
                  </a:solidFill>
                </a:rPr>
                <a:t>Hard X-ray</a:t>
              </a:r>
            </a:p>
            <a:p>
              <a:r>
                <a:rPr lang="tr-TR" sz="2000" dirty="0" err="1" smtClean="0">
                  <a:solidFill>
                    <a:srgbClr val="FF0000"/>
                  </a:solidFill>
                </a:rPr>
                <a:t>λ</a:t>
              </a:r>
              <a:r>
                <a:rPr lang="tr-TR" sz="2000" baseline="-25000" dirty="0" err="1" smtClean="0">
                  <a:solidFill>
                    <a:srgbClr val="FF0000"/>
                  </a:solidFill>
                </a:rPr>
                <a:t>U</a:t>
              </a:r>
              <a:r>
                <a:rPr lang="tr-TR" sz="2000" dirty="0" smtClean="0">
                  <a:solidFill>
                    <a:srgbClr val="FF0000"/>
                  </a:solidFill>
                </a:rPr>
                <a:t>=13 mm</a:t>
              </a:r>
            </a:p>
            <a:p>
              <a:r>
                <a:rPr lang="tr-TR" sz="2000" dirty="0" smtClean="0">
                  <a:solidFill>
                    <a:srgbClr val="FF0000"/>
                  </a:solidFill>
                </a:rPr>
                <a:t>K</a:t>
              </a:r>
              <a:r>
                <a:rPr lang="tr-TR" sz="2000" baseline="-25000" dirty="0" smtClean="0">
                  <a:solidFill>
                    <a:srgbClr val="FF0000"/>
                  </a:solidFill>
                </a:rPr>
                <a:t>U</a:t>
              </a:r>
              <a:r>
                <a:rPr lang="tr-TR" sz="2000" dirty="0" smtClean="0">
                  <a:solidFill>
                    <a:srgbClr val="FF0000"/>
                  </a:solidFill>
                </a:rPr>
                <a:t>=1.49 (</a:t>
              </a:r>
              <a:r>
                <a:rPr lang="tr-TR" sz="2000" dirty="0" err="1" smtClean="0">
                  <a:solidFill>
                    <a:srgbClr val="FF0000"/>
                  </a:solidFill>
                </a:rPr>
                <a:t>Fixed</a:t>
              </a:r>
              <a:r>
                <a:rPr lang="tr-TR" sz="2000" dirty="0" smtClean="0">
                  <a:solidFill>
                    <a:srgbClr val="FF0000"/>
                  </a:solidFill>
                </a:rPr>
                <a:t>)</a:t>
              </a:r>
            </a:p>
            <a:p>
              <a:r>
                <a:rPr lang="tr-TR" sz="2000" dirty="0" err="1" smtClean="0">
                  <a:solidFill>
                    <a:srgbClr val="FF0000"/>
                  </a:solidFill>
                </a:rPr>
                <a:t>E</a:t>
              </a:r>
              <a:r>
                <a:rPr lang="tr-TR" sz="2000" baseline="-25000" dirty="0" err="1" smtClean="0">
                  <a:solidFill>
                    <a:srgbClr val="FF0000"/>
                  </a:solidFill>
                </a:rPr>
                <a:t>beam</a:t>
              </a:r>
              <a:r>
                <a:rPr lang="tr-TR" sz="2000" dirty="0" smtClean="0">
                  <a:solidFill>
                    <a:srgbClr val="FF0000"/>
                  </a:solidFill>
                </a:rPr>
                <a:t>=2.4-7 </a:t>
              </a:r>
              <a:r>
                <a:rPr lang="tr-TR" sz="2000" dirty="0" err="1" smtClean="0">
                  <a:solidFill>
                    <a:srgbClr val="FF0000"/>
                  </a:solidFill>
                </a:rPr>
                <a:t>GeV</a:t>
              </a:r>
              <a:endParaRPr lang="tr-TR" sz="2000" dirty="0" smtClean="0">
                <a:solidFill>
                  <a:srgbClr val="FF0000"/>
                </a:solidFill>
              </a:endParaRPr>
            </a:p>
            <a:p>
              <a:endParaRPr lang="tr-TR" dirty="0" smtClean="0">
                <a:solidFill>
                  <a:schemeClr val="tx1"/>
                </a:solidFill>
              </a:endParaRPr>
            </a:p>
            <a:p>
              <a:endParaRPr lang="en-US" dirty="0">
                <a:solidFill>
                  <a:schemeClr val="tx1"/>
                </a:solidFill>
              </a:endParaRPr>
            </a:p>
          </p:txBody>
        </p:sp>
        <p:pic>
          <p:nvPicPr>
            <p:cNvPr id="10" name="Resim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9155" y="6052649"/>
              <a:ext cx="8016719" cy="3948330"/>
            </a:xfrm>
            <a:prstGeom prst="rect">
              <a:avLst/>
            </a:prstGeom>
            <a:grpFill/>
          </p:spPr>
        </p:pic>
      </p:grpSp>
      <p:grpSp>
        <p:nvGrpSpPr>
          <p:cNvPr id="14" name="Grup 13"/>
          <p:cNvGrpSpPr/>
          <p:nvPr/>
        </p:nvGrpSpPr>
        <p:grpSpPr>
          <a:xfrm>
            <a:off x="294056" y="1791836"/>
            <a:ext cx="11438537" cy="4339650"/>
            <a:chOff x="162109" y="6733110"/>
            <a:chExt cx="11438537" cy="4339650"/>
          </a:xfrm>
        </p:grpSpPr>
        <p:pic>
          <p:nvPicPr>
            <p:cNvPr id="12" name="Resim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109" y="6733110"/>
              <a:ext cx="8697640" cy="3953096"/>
            </a:xfrm>
            <a:prstGeom prst="rect">
              <a:avLst/>
            </a:prstGeom>
          </p:spPr>
        </p:pic>
        <p:sp>
          <p:nvSpPr>
            <p:cNvPr id="13" name="Metin kutusu 12"/>
            <p:cNvSpPr txBox="1"/>
            <p:nvPr/>
          </p:nvSpPr>
          <p:spPr>
            <a:xfrm>
              <a:off x="8873863" y="6733110"/>
              <a:ext cx="2726783" cy="4339650"/>
            </a:xfrm>
            <a:prstGeom prst="rect">
              <a:avLst/>
            </a:prstGeom>
            <a:solidFill>
              <a:schemeClr val="accent3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tr-TR" sz="2000" dirty="0" smtClean="0">
                  <a:solidFill>
                    <a:schemeClr val="tx1"/>
                  </a:solidFill>
                </a:rPr>
                <a:t>K is </a:t>
              </a:r>
              <a:r>
                <a:rPr lang="tr-TR" sz="2000" dirty="0" err="1" smtClean="0">
                  <a:solidFill>
                    <a:schemeClr val="tx1"/>
                  </a:solidFill>
                </a:rPr>
                <a:t>tuneable</a:t>
              </a:r>
              <a:r>
                <a:rPr lang="tr-TR" sz="2000" dirty="0" smtClean="0">
                  <a:solidFill>
                    <a:schemeClr val="tx1"/>
                  </a:solidFill>
                </a:rPr>
                <a:t> </a:t>
              </a:r>
              <a:r>
                <a:rPr lang="tr-TR" sz="2000" dirty="0" err="1" smtClean="0">
                  <a:solidFill>
                    <a:schemeClr val="tx1"/>
                  </a:solidFill>
                </a:rPr>
                <a:t>for</a:t>
              </a:r>
              <a:r>
                <a:rPr lang="tr-TR" sz="2000" dirty="0" smtClean="0">
                  <a:solidFill>
                    <a:schemeClr val="tx1"/>
                  </a:solidFill>
                </a:rPr>
                <a:t> </a:t>
              </a:r>
              <a:r>
                <a:rPr lang="tr-TR" sz="2000" dirty="0" err="1" smtClean="0">
                  <a:solidFill>
                    <a:schemeClr val="tx1"/>
                  </a:solidFill>
                </a:rPr>
                <a:t>Soft</a:t>
              </a:r>
              <a:r>
                <a:rPr lang="tr-TR" sz="2000" dirty="0" smtClean="0">
                  <a:solidFill>
                    <a:schemeClr val="tx1"/>
                  </a:solidFill>
                </a:rPr>
                <a:t> </a:t>
              </a:r>
              <a:r>
                <a:rPr lang="tr-TR" sz="2000" dirty="0" err="1" smtClean="0">
                  <a:solidFill>
                    <a:schemeClr val="tx1"/>
                  </a:solidFill>
                </a:rPr>
                <a:t>Xray</a:t>
              </a:r>
              <a:endParaRPr lang="tr-TR" sz="2000" dirty="0" smtClean="0">
                <a:solidFill>
                  <a:schemeClr val="tx1"/>
                </a:solidFill>
              </a:endParaRPr>
            </a:p>
            <a:p>
              <a:endParaRPr lang="tr-TR" sz="2000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tr-TR" sz="2000" dirty="0" err="1" smtClean="0">
                  <a:solidFill>
                    <a:srgbClr val="0070C0"/>
                  </a:solidFill>
                </a:rPr>
                <a:t>Soft</a:t>
              </a:r>
              <a:r>
                <a:rPr lang="tr-TR" sz="2000" dirty="0" smtClean="0">
                  <a:solidFill>
                    <a:srgbClr val="0070C0"/>
                  </a:solidFill>
                </a:rPr>
                <a:t> X-ray</a:t>
              </a:r>
            </a:p>
            <a:p>
              <a:r>
                <a:rPr lang="tr-TR" sz="2000" dirty="0" err="1" smtClean="0">
                  <a:solidFill>
                    <a:srgbClr val="0070C0"/>
                  </a:solidFill>
                </a:rPr>
                <a:t>λ</a:t>
              </a:r>
              <a:r>
                <a:rPr lang="tr-TR" sz="2000" baseline="-25000" dirty="0" err="1" smtClean="0">
                  <a:solidFill>
                    <a:srgbClr val="0070C0"/>
                  </a:solidFill>
                </a:rPr>
                <a:t>U</a:t>
              </a:r>
              <a:r>
                <a:rPr lang="tr-TR" sz="2000" dirty="0" smtClean="0">
                  <a:solidFill>
                    <a:srgbClr val="0070C0"/>
                  </a:solidFill>
                </a:rPr>
                <a:t>=37 mm</a:t>
              </a:r>
            </a:p>
            <a:p>
              <a:r>
                <a:rPr lang="tr-TR" sz="2000" dirty="0" smtClean="0">
                  <a:solidFill>
                    <a:srgbClr val="0070C0"/>
                  </a:solidFill>
                </a:rPr>
                <a:t>K</a:t>
              </a:r>
              <a:r>
                <a:rPr lang="tr-TR" sz="2000" baseline="-25000" dirty="0" smtClean="0">
                  <a:solidFill>
                    <a:srgbClr val="0070C0"/>
                  </a:solidFill>
                </a:rPr>
                <a:t>U</a:t>
              </a:r>
              <a:r>
                <a:rPr lang="tr-TR" sz="2000" dirty="0" smtClean="0">
                  <a:solidFill>
                    <a:srgbClr val="0070C0"/>
                  </a:solidFill>
                </a:rPr>
                <a:t>=1.4-2.55 </a:t>
              </a:r>
            </a:p>
            <a:p>
              <a:r>
                <a:rPr lang="tr-TR" sz="2000" dirty="0" err="1" smtClean="0">
                  <a:solidFill>
                    <a:srgbClr val="0070C0"/>
                  </a:solidFill>
                </a:rPr>
                <a:t>E</a:t>
              </a:r>
              <a:r>
                <a:rPr lang="tr-TR" sz="2000" baseline="-25000" dirty="0" err="1" smtClean="0">
                  <a:solidFill>
                    <a:srgbClr val="0070C0"/>
                  </a:solidFill>
                </a:rPr>
                <a:t>beam</a:t>
              </a:r>
              <a:r>
                <a:rPr lang="tr-TR" sz="2000" dirty="0" smtClean="0">
                  <a:solidFill>
                    <a:srgbClr val="0070C0"/>
                  </a:solidFill>
                </a:rPr>
                <a:t>=2.0-4.0 </a:t>
              </a:r>
              <a:r>
                <a:rPr lang="tr-TR" sz="2000" dirty="0" err="1" smtClean="0">
                  <a:solidFill>
                    <a:srgbClr val="0070C0"/>
                  </a:solidFill>
                </a:rPr>
                <a:t>GeV</a:t>
              </a:r>
              <a:endParaRPr lang="tr-TR" sz="2000" dirty="0" smtClean="0">
                <a:solidFill>
                  <a:srgbClr val="0070C0"/>
                </a:solidFill>
              </a:endParaRPr>
            </a:p>
            <a:p>
              <a:endParaRPr lang="tr-TR" sz="2000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tr-TR" sz="2000" dirty="0" smtClean="0">
                  <a:solidFill>
                    <a:srgbClr val="FF0000"/>
                  </a:solidFill>
                </a:rPr>
                <a:t>Hard X-ray</a:t>
              </a:r>
            </a:p>
            <a:p>
              <a:r>
                <a:rPr lang="tr-TR" sz="2000" dirty="0" err="1" smtClean="0">
                  <a:solidFill>
                    <a:srgbClr val="FF0000"/>
                  </a:solidFill>
                </a:rPr>
                <a:t>λ</a:t>
              </a:r>
              <a:r>
                <a:rPr lang="tr-TR" sz="2000" baseline="-25000" dirty="0" err="1" smtClean="0">
                  <a:solidFill>
                    <a:srgbClr val="FF0000"/>
                  </a:solidFill>
                </a:rPr>
                <a:t>U</a:t>
              </a:r>
              <a:r>
                <a:rPr lang="tr-TR" sz="2000" dirty="0" smtClean="0">
                  <a:solidFill>
                    <a:srgbClr val="FF0000"/>
                  </a:solidFill>
                </a:rPr>
                <a:t>=13 mm</a:t>
              </a:r>
            </a:p>
            <a:p>
              <a:r>
                <a:rPr lang="tr-TR" sz="2000" dirty="0" smtClean="0">
                  <a:solidFill>
                    <a:srgbClr val="FF0000"/>
                  </a:solidFill>
                </a:rPr>
                <a:t>K</a:t>
              </a:r>
              <a:r>
                <a:rPr lang="tr-TR" sz="2000" baseline="-25000" dirty="0" smtClean="0">
                  <a:solidFill>
                    <a:srgbClr val="FF0000"/>
                  </a:solidFill>
                </a:rPr>
                <a:t>U</a:t>
              </a:r>
              <a:r>
                <a:rPr lang="tr-TR" sz="2000" dirty="0" smtClean="0">
                  <a:solidFill>
                    <a:srgbClr val="FF0000"/>
                  </a:solidFill>
                </a:rPr>
                <a:t>=1.49 (</a:t>
              </a:r>
              <a:r>
                <a:rPr lang="tr-TR" sz="2000" dirty="0" err="1" smtClean="0">
                  <a:solidFill>
                    <a:srgbClr val="FF0000"/>
                  </a:solidFill>
                </a:rPr>
                <a:t>Fixed</a:t>
              </a:r>
              <a:r>
                <a:rPr lang="tr-TR" sz="2000" dirty="0" smtClean="0">
                  <a:solidFill>
                    <a:srgbClr val="FF0000"/>
                  </a:solidFill>
                </a:rPr>
                <a:t>)</a:t>
              </a:r>
            </a:p>
            <a:p>
              <a:r>
                <a:rPr lang="tr-TR" sz="2000" dirty="0" err="1" smtClean="0">
                  <a:solidFill>
                    <a:srgbClr val="FF0000"/>
                  </a:solidFill>
                </a:rPr>
                <a:t>E</a:t>
              </a:r>
              <a:r>
                <a:rPr lang="tr-TR" sz="2000" baseline="-25000" dirty="0" err="1" smtClean="0">
                  <a:solidFill>
                    <a:srgbClr val="FF0000"/>
                  </a:solidFill>
                </a:rPr>
                <a:t>beam</a:t>
              </a:r>
              <a:r>
                <a:rPr lang="tr-TR" sz="2000" dirty="0" smtClean="0">
                  <a:solidFill>
                    <a:srgbClr val="FF0000"/>
                  </a:solidFill>
                </a:rPr>
                <a:t>=2.4-7 </a:t>
              </a:r>
              <a:r>
                <a:rPr lang="tr-TR" sz="2000" dirty="0" err="1" smtClean="0">
                  <a:solidFill>
                    <a:srgbClr val="FF0000"/>
                  </a:solidFill>
                </a:rPr>
                <a:t>GeV</a:t>
              </a:r>
              <a:endParaRPr lang="tr-TR" sz="2000" dirty="0" smtClean="0">
                <a:solidFill>
                  <a:srgbClr val="FF0000"/>
                </a:solidFill>
              </a:endParaRPr>
            </a:p>
            <a:p>
              <a:endParaRPr lang="tr-TR" dirty="0" smtClean="0">
                <a:solidFill>
                  <a:schemeClr val="tx1"/>
                </a:solidFill>
              </a:endParaRPr>
            </a:p>
            <a:p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2982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235974" y="722671"/>
            <a:ext cx="11739716" cy="420329"/>
          </a:xfrm>
        </p:spPr>
        <p:txBody>
          <a:bodyPr>
            <a:normAutofit fontScale="90000"/>
          </a:bodyPr>
          <a:lstStyle/>
          <a:p>
            <a:r>
              <a:rPr lang="en-GB" b="1" dirty="0">
                <a:latin typeface="Calibri" panose="020F0502020204030204" pitchFamily="34" charset="0"/>
              </a:rPr>
              <a:t>Compact Light FEL Specification</a:t>
            </a:r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A71AF-E0D1-4D64-B444-F0AEEEA27C62}" type="datetime1">
              <a:rPr lang="tr-TR" smtClean="0"/>
              <a:t>05.03.2019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B158D-C3AB-4513-B6AB-4960F0026621}" type="slidenum">
              <a:rPr lang="tr-TR" smtClean="0"/>
              <a:t>5</a:t>
            </a:fld>
            <a:endParaRPr lang="tr-TR"/>
          </a:p>
        </p:txBody>
      </p:sp>
      <p:pic>
        <p:nvPicPr>
          <p:cNvPr id="21" name="Resim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0" y="1164436"/>
            <a:ext cx="10058400" cy="1724850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440" y="3142413"/>
            <a:ext cx="8052238" cy="3433623"/>
          </a:xfrm>
          <a:prstGeom prst="rect">
            <a:avLst/>
          </a:prstGeom>
        </p:spPr>
      </p:pic>
      <p:sp>
        <p:nvSpPr>
          <p:cNvPr id="7" name="Metin kutusu 6"/>
          <p:cNvSpPr txBox="1"/>
          <p:nvPr/>
        </p:nvSpPr>
        <p:spPr>
          <a:xfrm>
            <a:off x="10477500" y="4381500"/>
            <a:ext cx="1504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WP6 </a:t>
            </a:r>
          </a:p>
          <a:p>
            <a:r>
              <a:rPr lang="tr-TR" smtClean="0"/>
              <a:t>Barcelona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86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smtClean="0"/>
              <a:t>Layout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96000" y="3501000"/>
            <a:ext cx="10944000" cy="1080000"/>
          </a:xfrm>
        </p:spPr>
        <p:txBody>
          <a:bodyPr>
            <a:normAutofit fontScale="77500" lnSpcReduction="20000"/>
          </a:bodyPr>
          <a:lstStyle/>
          <a:p>
            <a:r>
              <a:rPr lang="tr-TR" dirty="0" smtClean="0">
                <a:solidFill>
                  <a:srgbClr val="7030A0"/>
                </a:solidFill>
              </a:rPr>
              <a:t>Hard X-ray</a:t>
            </a:r>
          </a:p>
          <a:p>
            <a:r>
              <a:rPr lang="tr-TR" dirty="0" smtClean="0"/>
              <a:t>Case 1:  E</a:t>
            </a:r>
            <a:r>
              <a:rPr lang="tr-TR" baseline="-25000" dirty="0" smtClean="0"/>
              <a:t>0</a:t>
            </a:r>
            <a:r>
              <a:rPr lang="tr-TR" dirty="0" smtClean="0"/>
              <a:t>=0.2 </a:t>
            </a:r>
            <a:r>
              <a:rPr lang="tr-TR" dirty="0" err="1" smtClean="0"/>
              <a:t>GeV</a:t>
            </a:r>
            <a:r>
              <a:rPr lang="tr-TR" dirty="0" smtClean="0"/>
              <a:t>,  E</a:t>
            </a:r>
            <a:r>
              <a:rPr lang="tr-TR" baseline="-25000" dirty="0" smtClean="0"/>
              <a:t>1</a:t>
            </a:r>
            <a:r>
              <a:rPr lang="tr-TR" dirty="0" smtClean="0"/>
              <a:t>=0.2</a:t>
            </a:r>
            <a:r>
              <a:rPr lang="tr-TR" dirty="0" smtClean="0">
                <a:sym typeface="Wingdings" panose="05000000000000000000" pitchFamily="2" charset="2"/>
              </a:rPr>
              <a:t>~2 </a:t>
            </a:r>
            <a:r>
              <a:rPr lang="tr-TR" dirty="0" err="1" smtClean="0">
                <a:sym typeface="Wingdings" panose="05000000000000000000" pitchFamily="2" charset="2"/>
              </a:rPr>
              <a:t>GeV</a:t>
            </a:r>
            <a:r>
              <a:rPr lang="tr-TR" dirty="0" smtClean="0">
                <a:sym typeface="Wingdings" panose="05000000000000000000" pitchFamily="2" charset="2"/>
              </a:rPr>
              <a:t>,		</a:t>
            </a:r>
            <a:r>
              <a:rPr lang="tr-TR" dirty="0" smtClean="0"/>
              <a:t>E</a:t>
            </a:r>
            <a:r>
              <a:rPr lang="tr-TR" baseline="-25000" dirty="0" smtClean="0"/>
              <a:t>2</a:t>
            </a:r>
            <a:r>
              <a:rPr lang="tr-TR" dirty="0" smtClean="0"/>
              <a:t>=~2</a:t>
            </a:r>
            <a:r>
              <a:rPr lang="tr-TR" dirty="0" smtClean="0">
                <a:sym typeface="Wingdings" panose="05000000000000000000" pitchFamily="2" charset="2"/>
              </a:rPr>
              <a:t>7 </a:t>
            </a:r>
            <a:r>
              <a:rPr lang="tr-TR" dirty="0" err="1" smtClean="0">
                <a:sym typeface="Wingdings" panose="05000000000000000000" pitchFamily="2" charset="2"/>
              </a:rPr>
              <a:t>GeV</a:t>
            </a:r>
            <a:r>
              <a:rPr lang="tr-TR" dirty="0">
                <a:sym typeface="Wingdings" panose="05000000000000000000" pitchFamily="2" charset="2"/>
              </a:rPr>
              <a:t> </a:t>
            </a:r>
            <a:r>
              <a:rPr lang="tr-TR" dirty="0" smtClean="0">
                <a:sym typeface="Wingdings" panose="05000000000000000000" pitchFamily="2" charset="2"/>
              </a:rPr>
              <a:t>		 </a:t>
            </a:r>
            <a:r>
              <a:rPr lang="el-GR" dirty="0">
                <a:solidFill>
                  <a:schemeClr val="tx1"/>
                </a:solidFill>
              </a:rPr>
              <a:t>λ</a:t>
            </a:r>
            <a:r>
              <a:rPr lang="tr-TR" baseline="-25000" dirty="0" err="1">
                <a:solidFill>
                  <a:schemeClr val="tx1"/>
                </a:solidFill>
              </a:rPr>
              <a:t>fel</a:t>
            </a:r>
            <a:r>
              <a:rPr lang="tr-TR" dirty="0">
                <a:solidFill>
                  <a:schemeClr val="tx1"/>
                </a:solidFill>
              </a:rPr>
              <a:t> = </a:t>
            </a:r>
            <a:r>
              <a:rPr lang="tr-TR" dirty="0" smtClean="0">
                <a:solidFill>
                  <a:schemeClr val="tx1"/>
                </a:solidFill>
              </a:rPr>
              <a:t>0.8 Å</a:t>
            </a:r>
          </a:p>
          <a:p>
            <a:r>
              <a:rPr lang="tr-TR" dirty="0" smtClean="0">
                <a:solidFill>
                  <a:schemeClr val="tx1"/>
                </a:solidFill>
              </a:rPr>
              <a:t>Case 2:  </a:t>
            </a:r>
            <a:r>
              <a:rPr lang="tr-TR" dirty="0"/>
              <a:t>E</a:t>
            </a:r>
            <a:r>
              <a:rPr lang="tr-TR" baseline="-25000" dirty="0"/>
              <a:t>0</a:t>
            </a:r>
            <a:r>
              <a:rPr lang="tr-TR" dirty="0"/>
              <a:t>=0.2 </a:t>
            </a:r>
            <a:r>
              <a:rPr lang="tr-TR" dirty="0" err="1"/>
              <a:t>GeV</a:t>
            </a:r>
            <a:r>
              <a:rPr lang="tr-TR" dirty="0"/>
              <a:t>,  E</a:t>
            </a:r>
            <a:r>
              <a:rPr lang="tr-TR" baseline="-25000" dirty="0"/>
              <a:t>1</a:t>
            </a:r>
            <a:r>
              <a:rPr lang="tr-TR" dirty="0"/>
              <a:t>=0.2</a:t>
            </a:r>
            <a:r>
              <a:rPr lang="tr-TR" dirty="0" smtClean="0">
                <a:sym typeface="Wingdings" panose="05000000000000000000" pitchFamily="2" charset="2"/>
              </a:rPr>
              <a:t>~0.6 </a:t>
            </a:r>
            <a:r>
              <a:rPr lang="tr-TR" dirty="0" err="1" smtClean="0">
                <a:sym typeface="Wingdings" panose="05000000000000000000" pitchFamily="2" charset="2"/>
              </a:rPr>
              <a:t>GeV</a:t>
            </a:r>
            <a:r>
              <a:rPr lang="tr-TR" dirty="0" smtClean="0">
                <a:sym typeface="Wingdings" panose="05000000000000000000" pitchFamily="2" charset="2"/>
              </a:rPr>
              <a:t>, 	</a:t>
            </a:r>
            <a:r>
              <a:rPr lang="tr-TR" dirty="0" smtClean="0"/>
              <a:t>E</a:t>
            </a:r>
            <a:r>
              <a:rPr lang="tr-TR" baseline="-25000" dirty="0" smtClean="0"/>
              <a:t>2</a:t>
            </a:r>
            <a:r>
              <a:rPr lang="tr-TR" dirty="0" smtClean="0"/>
              <a:t>=~0.6</a:t>
            </a:r>
            <a:r>
              <a:rPr lang="tr-TR" dirty="0" smtClean="0">
                <a:sym typeface="Wingdings" panose="05000000000000000000" pitchFamily="2" charset="2"/>
              </a:rPr>
              <a:t>2.4 </a:t>
            </a:r>
            <a:r>
              <a:rPr lang="tr-TR" dirty="0" err="1">
                <a:sym typeface="Wingdings" panose="05000000000000000000" pitchFamily="2" charset="2"/>
              </a:rPr>
              <a:t>GeV</a:t>
            </a:r>
            <a:r>
              <a:rPr lang="tr-TR" dirty="0">
                <a:sym typeface="Wingdings" panose="05000000000000000000" pitchFamily="2" charset="2"/>
              </a:rPr>
              <a:t> </a:t>
            </a:r>
            <a:r>
              <a:rPr lang="tr-TR" dirty="0" smtClean="0">
                <a:sym typeface="Wingdings" panose="05000000000000000000" pitchFamily="2" charset="2"/>
              </a:rPr>
              <a:t>	 </a:t>
            </a:r>
            <a:r>
              <a:rPr lang="el-GR" dirty="0">
                <a:solidFill>
                  <a:schemeClr val="tx1"/>
                </a:solidFill>
              </a:rPr>
              <a:t>λ</a:t>
            </a:r>
            <a:r>
              <a:rPr lang="tr-TR" baseline="-25000" dirty="0" err="1">
                <a:solidFill>
                  <a:schemeClr val="tx1"/>
                </a:solidFill>
              </a:rPr>
              <a:t>fel</a:t>
            </a:r>
            <a:r>
              <a:rPr lang="tr-TR" dirty="0">
                <a:solidFill>
                  <a:schemeClr val="tx1"/>
                </a:solidFill>
              </a:rPr>
              <a:t> = </a:t>
            </a:r>
            <a:r>
              <a:rPr lang="tr-TR" dirty="0" smtClean="0">
                <a:solidFill>
                  <a:schemeClr val="tx1"/>
                </a:solidFill>
              </a:rPr>
              <a:t>6 Å</a:t>
            </a:r>
            <a:endParaRPr lang="en-US" dirty="0"/>
          </a:p>
        </p:txBody>
      </p:sp>
      <p:sp>
        <p:nvSpPr>
          <p:cNvPr id="8" name="Metin kutusu 7"/>
          <p:cNvSpPr txBox="1"/>
          <p:nvPr/>
        </p:nvSpPr>
        <p:spPr>
          <a:xfrm>
            <a:off x="840000" y="2201095"/>
            <a:ext cx="1008112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Injector</a:t>
            </a:r>
            <a:endParaRPr lang="en-US" dirty="0"/>
          </a:p>
        </p:txBody>
      </p:sp>
      <p:sp>
        <p:nvSpPr>
          <p:cNvPr id="9" name="Metin kutusu 8"/>
          <p:cNvSpPr txBox="1"/>
          <p:nvPr/>
        </p:nvSpPr>
        <p:spPr>
          <a:xfrm>
            <a:off x="2749692" y="2200525"/>
            <a:ext cx="108012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Linac-1</a:t>
            </a:r>
            <a:endParaRPr lang="en-US" dirty="0"/>
          </a:p>
        </p:txBody>
      </p:sp>
      <p:sp>
        <p:nvSpPr>
          <p:cNvPr id="10" name="Metin kutusu 9"/>
          <p:cNvSpPr txBox="1"/>
          <p:nvPr/>
        </p:nvSpPr>
        <p:spPr>
          <a:xfrm>
            <a:off x="4733796" y="2198813"/>
            <a:ext cx="108012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Linac-2</a:t>
            </a:r>
            <a:endParaRPr lang="en-US" dirty="0"/>
          </a:p>
        </p:txBody>
      </p:sp>
      <p:sp>
        <p:nvSpPr>
          <p:cNvPr id="18" name="Serbest Form 17"/>
          <p:cNvSpPr/>
          <p:nvPr/>
        </p:nvSpPr>
        <p:spPr bwMode="auto">
          <a:xfrm>
            <a:off x="2020104" y="2251117"/>
            <a:ext cx="504725" cy="133350"/>
          </a:xfrm>
          <a:custGeom>
            <a:avLst/>
            <a:gdLst>
              <a:gd name="connsiteX0" fmla="*/ 0 w 212725"/>
              <a:gd name="connsiteY0" fmla="*/ 130175 h 133350"/>
              <a:gd name="connsiteX1" fmla="*/ 69850 w 212725"/>
              <a:gd name="connsiteY1" fmla="*/ 0 h 133350"/>
              <a:gd name="connsiteX2" fmla="*/ 146050 w 212725"/>
              <a:gd name="connsiteY2" fmla="*/ 0 h 133350"/>
              <a:gd name="connsiteX3" fmla="*/ 212725 w 212725"/>
              <a:gd name="connsiteY3" fmla="*/ 133350 h 133350"/>
              <a:gd name="connsiteX4" fmla="*/ 212725 w 212725"/>
              <a:gd name="connsiteY4" fmla="*/ 13335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725" h="133350">
                <a:moveTo>
                  <a:pt x="0" y="130175"/>
                </a:moveTo>
                <a:lnTo>
                  <a:pt x="69850" y="0"/>
                </a:lnTo>
                <a:lnTo>
                  <a:pt x="146050" y="0"/>
                </a:lnTo>
                <a:lnTo>
                  <a:pt x="212725" y="133350"/>
                </a:lnTo>
                <a:lnTo>
                  <a:pt x="212725" y="13335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Düz Bağlayıcı 24"/>
          <p:cNvCxnSpPr>
            <a:stCxn id="8" idx="3"/>
            <a:endCxn id="18" idx="0"/>
          </p:cNvCxnSpPr>
          <p:nvPr/>
        </p:nvCxnSpPr>
        <p:spPr bwMode="auto">
          <a:xfrm flipV="1">
            <a:off x="1848112" y="2381292"/>
            <a:ext cx="171992" cy="4469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Düz Bağlayıcı 27"/>
          <p:cNvCxnSpPr>
            <a:stCxn id="18" idx="3"/>
            <a:endCxn id="9" idx="1"/>
          </p:cNvCxnSpPr>
          <p:nvPr/>
        </p:nvCxnSpPr>
        <p:spPr bwMode="auto">
          <a:xfrm>
            <a:off x="2524829" y="2384467"/>
            <a:ext cx="224863" cy="72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Serbest Form 28"/>
          <p:cNvSpPr/>
          <p:nvPr/>
        </p:nvSpPr>
        <p:spPr bwMode="auto">
          <a:xfrm>
            <a:off x="4002720" y="2249665"/>
            <a:ext cx="504725" cy="133350"/>
          </a:xfrm>
          <a:custGeom>
            <a:avLst/>
            <a:gdLst>
              <a:gd name="connsiteX0" fmla="*/ 0 w 212725"/>
              <a:gd name="connsiteY0" fmla="*/ 130175 h 133350"/>
              <a:gd name="connsiteX1" fmla="*/ 69850 w 212725"/>
              <a:gd name="connsiteY1" fmla="*/ 0 h 133350"/>
              <a:gd name="connsiteX2" fmla="*/ 146050 w 212725"/>
              <a:gd name="connsiteY2" fmla="*/ 0 h 133350"/>
              <a:gd name="connsiteX3" fmla="*/ 212725 w 212725"/>
              <a:gd name="connsiteY3" fmla="*/ 133350 h 133350"/>
              <a:gd name="connsiteX4" fmla="*/ 212725 w 212725"/>
              <a:gd name="connsiteY4" fmla="*/ 13335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725" h="133350">
                <a:moveTo>
                  <a:pt x="0" y="130175"/>
                </a:moveTo>
                <a:lnTo>
                  <a:pt x="69850" y="0"/>
                </a:lnTo>
                <a:lnTo>
                  <a:pt x="146050" y="0"/>
                </a:lnTo>
                <a:lnTo>
                  <a:pt x="212725" y="133350"/>
                </a:lnTo>
                <a:lnTo>
                  <a:pt x="212725" y="13335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Düz Bağlayıcı 30"/>
          <p:cNvCxnSpPr>
            <a:stCxn id="9" idx="3"/>
            <a:endCxn id="29" idx="0"/>
          </p:cNvCxnSpPr>
          <p:nvPr/>
        </p:nvCxnSpPr>
        <p:spPr bwMode="auto">
          <a:xfrm flipV="1">
            <a:off x="3829812" y="2379840"/>
            <a:ext cx="172908" cy="535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Düz Bağlayıcı 32"/>
          <p:cNvCxnSpPr>
            <a:stCxn id="29" idx="3"/>
            <a:endCxn id="10" idx="1"/>
          </p:cNvCxnSpPr>
          <p:nvPr/>
        </p:nvCxnSpPr>
        <p:spPr bwMode="auto">
          <a:xfrm>
            <a:off x="4507445" y="2383015"/>
            <a:ext cx="226351" cy="46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Metin kutusu 34"/>
          <p:cNvSpPr txBox="1"/>
          <p:nvPr/>
        </p:nvSpPr>
        <p:spPr>
          <a:xfrm>
            <a:off x="6456000" y="1927854"/>
            <a:ext cx="2160000" cy="282573"/>
          </a:xfrm>
          <a:prstGeom prst="rect">
            <a:avLst/>
          </a:prstGeom>
          <a:solidFill>
            <a:srgbClr val="002060"/>
          </a:solidFill>
        </p:spPr>
        <p:txBody>
          <a:bodyPr wrap="square" tIns="18000" bIns="18000" rtlCol="0">
            <a:spAutoFit/>
          </a:bodyPr>
          <a:lstStyle/>
          <a:p>
            <a:pPr algn="ctr"/>
            <a:r>
              <a:rPr lang="tr-TR" sz="1600" dirty="0" err="1" smtClean="0"/>
              <a:t>Soft</a:t>
            </a:r>
            <a:r>
              <a:rPr lang="tr-TR" sz="1600" dirty="0" smtClean="0"/>
              <a:t> X-ray</a:t>
            </a:r>
            <a:endParaRPr lang="en-US" sz="1600" dirty="0"/>
          </a:p>
        </p:txBody>
      </p:sp>
      <p:sp>
        <p:nvSpPr>
          <p:cNvPr id="37" name="Metin kutusu 36"/>
          <p:cNvSpPr txBox="1"/>
          <p:nvPr/>
        </p:nvSpPr>
        <p:spPr>
          <a:xfrm>
            <a:off x="6456000" y="2498427"/>
            <a:ext cx="2160000" cy="282573"/>
          </a:xfrm>
          <a:prstGeom prst="rect">
            <a:avLst/>
          </a:prstGeom>
          <a:solidFill>
            <a:srgbClr val="7030A0"/>
          </a:solidFill>
        </p:spPr>
        <p:txBody>
          <a:bodyPr wrap="square" tIns="18000" bIns="18000" rtlCol="0">
            <a:spAutoFit/>
          </a:bodyPr>
          <a:lstStyle/>
          <a:p>
            <a:pPr algn="ctr"/>
            <a:r>
              <a:rPr lang="tr-TR" sz="1600" dirty="0" smtClean="0"/>
              <a:t>Hard X-ray</a:t>
            </a:r>
            <a:endParaRPr lang="en-US" sz="1600" dirty="0"/>
          </a:p>
        </p:txBody>
      </p:sp>
      <p:sp>
        <p:nvSpPr>
          <p:cNvPr id="58" name="Serbest Form 57"/>
          <p:cNvSpPr/>
          <p:nvPr/>
        </p:nvSpPr>
        <p:spPr bwMode="auto">
          <a:xfrm>
            <a:off x="5984040" y="2069667"/>
            <a:ext cx="289560" cy="312420"/>
          </a:xfrm>
          <a:custGeom>
            <a:avLst/>
            <a:gdLst>
              <a:gd name="connsiteX0" fmla="*/ 0 w 289560"/>
              <a:gd name="connsiteY0" fmla="*/ 312420 h 312420"/>
              <a:gd name="connsiteX1" fmla="*/ 289560 w 289560"/>
              <a:gd name="connsiteY1" fmla="*/ 0 h 31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9560" h="312420">
                <a:moveTo>
                  <a:pt x="0" y="312420"/>
                </a:moveTo>
                <a:lnTo>
                  <a:pt x="289560" y="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0" name="Serbest Form 59"/>
          <p:cNvSpPr/>
          <p:nvPr/>
        </p:nvSpPr>
        <p:spPr bwMode="auto">
          <a:xfrm>
            <a:off x="5984040" y="2389707"/>
            <a:ext cx="320040" cy="251460"/>
          </a:xfrm>
          <a:custGeom>
            <a:avLst/>
            <a:gdLst>
              <a:gd name="connsiteX0" fmla="*/ 0 w 320040"/>
              <a:gd name="connsiteY0" fmla="*/ 0 h 251460"/>
              <a:gd name="connsiteX1" fmla="*/ 320040 w 320040"/>
              <a:gd name="connsiteY1" fmla="*/ 25146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0040" h="251460">
                <a:moveTo>
                  <a:pt x="0" y="0"/>
                </a:moveTo>
                <a:lnTo>
                  <a:pt x="320040" y="25146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Düz Bağlayıcı 61"/>
          <p:cNvCxnSpPr>
            <a:stCxn id="10" idx="3"/>
            <a:endCxn id="60" idx="0"/>
          </p:cNvCxnSpPr>
          <p:nvPr/>
        </p:nvCxnSpPr>
        <p:spPr bwMode="auto">
          <a:xfrm>
            <a:off x="5813916" y="2383479"/>
            <a:ext cx="170124" cy="622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Düz Bağlayıcı 64"/>
          <p:cNvCxnSpPr>
            <a:stCxn id="58" idx="1"/>
            <a:endCxn id="35" idx="1"/>
          </p:cNvCxnSpPr>
          <p:nvPr/>
        </p:nvCxnSpPr>
        <p:spPr bwMode="auto">
          <a:xfrm flipV="1">
            <a:off x="6273600" y="2069141"/>
            <a:ext cx="182400" cy="52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" name="Düz Bağlayıcı 67"/>
          <p:cNvCxnSpPr>
            <a:endCxn id="37" idx="1"/>
          </p:cNvCxnSpPr>
          <p:nvPr/>
        </p:nvCxnSpPr>
        <p:spPr bwMode="auto">
          <a:xfrm flipV="1">
            <a:off x="6312000" y="2639714"/>
            <a:ext cx="144000" cy="271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0" name="Sağ Ok 69"/>
          <p:cNvSpPr/>
          <p:nvPr/>
        </p:nvSpPr>
        <p:spPr bwMode="auto">
          <a:xfrm>
            <a:off x="8832000" y="1917000"/>
            <a:ext cx="1008000" cy="28800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1" name="Sağ Ok 70"/>
          <p:cNvSpPr/>
          <p:nvPr/>
        </p:nvSpPr>
        <p:spPr bwMode="auto">
          <a:xfrm>
            <a:off x="8832000" y="2493000"/>
            <a:ext cx="1008000" cy="288000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2" name="Metin kutusu 71"/>
          <p:cNvSpPr txBox="1"/>
          <p:nvPr/>
        </p:nvSpPr>
        <p:spPr>
          <a:xfrm>
            <a:off x="9984000" y="1845000"/>
            <a:ext cx="177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tx1"/>
                </a:solidFill>
              </a:rPr>
              <a:t>λ</a:t>
            </a:r>
            <a:r>
              <a:rPr lang="tr-TR" dirty="0" err="1" smtClean="0">
                <a:solidFill>
                  <a:schemeClr val="tx1"/>
                </a:solidFill>
              </a:rPr>
              <a:t>fel</a:t>
            </a:r>
            <a:r>
              <a:rPr lang="tr-TR" dirty="0" smtClean="0">
                <a:solidFill>
                  <a:schemeClr val="tx1"/>
                </a:solidFill>
              </a:rPr>
              <a:t> = 0.6-5 </a:t>
            </a:r>
            <a:r>
              <a:rPr lang="tr-TR" dirty="0" err="1" smtClean="0">
                <a:solidFill>
                  <a:schemeClr val="tx1"/>
                </a:solidFill>
              </a:rPr>
              <a:t>nm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3" name="Metin kutusu 72"/>
          <p:cNvSpPr txBox="1"/>
          <p:nvPr/>
        </p:nvSpPr>
        <p:spPr>
          <a:xfrm>
            <a:off x="10128000" y="2421000"/>
            <a:ext cx="144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tx1"/>
                </a:solidFill>
              </a:rPr>
              <a:t>λ</a:t>
            </a:r>
            <a:r>
              <a:rPr lang="tr-TR" dirty="0" err="1" smtClean="0">
                <a:solidFill>
                  <a:schemeClr val="tx1"/>
                </a:solidFill>
              </a:rPr>
              <a:t>fel</a:t>
            </a:r>
            <a:r>
              <a:rPr lang="tr-TR" dirty="0" smtClean="0">
                <a:solidFill>
                  <a:schemeClr val="tx1"/>
                </a:solidFill>
              </a:rPr>
              <a:t> = 0.8-6 Å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4" name="Metin kutusu 73"/>
          <p:cNvSpPr txBox="1"/>
          <p:nvPr/>
        </p:nvSpPr>
        <p:spPr>
          <a:xfrm>
            <a:off x="696000" y="2781000"/>
            <a:ext cx="136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chemeClr val="tx1"/>
                </a:solidFill>
              </a:rPr>
              <a:t>E0=0.2 </a:t>
            </a:r>
            <a:r>
              <a:rPr lang="tr-TR" dirty="0" err="1" smtClean="0">
                <a:solidFill>
                  <a:schemeClr val="tx1"/>
                </a:solidFill>
              </a:rPr>
              <a:t>GeV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5" name="Metin kutusu 74"/>
          <p:cNvSpPr txBox="1"/>
          <p:nvPr/>
        </p:nvSpPr>
        <p:spPr>
          <a:xfrm>
            <a:off x="2496000" y="2781000"/>
            <a:ext cx="19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chemeClr val="tx1"/>
                </a:solidFill>
              </a:rPr>
              <a:t>E1=0.2 </a:t>
            </a:r>
            <a:r>
              <a:rPr lang="tr-TR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tr-TR" dirty="0" smtClean="0">
                <a:solidFill>
                  <a:schemeClr val="tx1"/>
                </a:solidFill>
              </a:rPr>
              <a:t>2 </a:t>
            </a:r>
            <a:r>
              <a:rPr lang="tr-TR" dirty="0" err="1" smtClean="0">
                <a:solidFill>
                  <a:schemeClr val="tx1"/>
                </a:solidFill>
              </a:rPr>
              <a:t>GeV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6" name="Metin kutusu 75"/>
          <p:cNvSpPr txBox="1"/>
          <p:nvPr/>
        </p:nvSpPr>
        <p:spPr>
          <a:xfrm>
            <a:off x="4440000" y="2781000"/>
            <a:ext cx="19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chemeClr val="tx1"/>
                </a:solidFill>
              </a:rPr>
              <a:t>E2=2 </a:t>
            </a:r>
            <a:r>
              <a:rPr lang="tr-TR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tr-TR" dirty="0">
                <a:solidFill>
                  <a:schemeClr val="tx1"/>
                </a:solidFill>
                <a:sym typeface="Wingdings" panose="05000000000000000000" pitchFamily="2" charset="2"/>
              </a:rPr>
              <a:t>7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tr-TR" dirty="0" err="1" smtClean="0">
                <a:solidFill>
                  <a:schemeClr val="tx1"/>
                </a:solidFill>
              </a:rPr>
              <a:t>GeV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7" name="İçerik Yer Tutucusu 2"/>
          <p:cNvSpPr txBox="1">
            <a:spLocks/>
          </p:cNvSpPr>
          <p:nvPr/>
        </p:nvSpPr>
        <p:spPr>
          <a:xfrm>
            <a:off x="696000" y="4653000"/>
            <a:ext cx="10944000" cy="1202110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457200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3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err="1" smtClean="0">
                <a:solidFill>
                  <a:srgbClr val="002060"/>
                </a:solidFill>
              </a:rPr>
              <a:t>Soft</a:t>
            </a:r>
            <a:r>
              <a:rPr lang="tr-TR" dirty="0" smtClean="0">
                <a:solidFill>
                  <a:srgbClr val="002060"/>
                </a:solidFill>
              </a:rPr>
              <a:t> X-ray</a:t>
            </a:r>
          </a:p>
          <a:p>
            <a:pPr marL="176213" indent="-176213">
              <a:buFont typeface="Wingdings" panose="05000000000000000000" pitchFamily="2" charset="2"/>
              <a:buChar char="§"/>
            </a:pPr>
            <a:r>
              <a:rPr lang="tr-TR" dirty="0" smtClean="0"/>
              <a:t>Case 1:  E</a:t>
            </a:r>
            <a:r>
              <a:rPr lang="tr-TR" baseline="-25000" dirty="0" smtClean="0"/>
              <a:t>0</a:t>
            </a:r>
            <a:r>
              <a:rPr lang="tr-TR" dirty="0" smtClean="0"/>
              <a:t>=0.2 </a:t>
            </a:r>
            <a:r>
              <a:rPr lang="tr-TR" dirty="0" err="1" smtClean="0"/>
              <a:t>GeV</a:t>
            </a:r>
            <a:r>
              <a:rPr lang="tr-TR" dirty="0" smtClean="0"/>
              <a:t>,  E</a:t>
            </a:r>
            <a:r>
              <a:rPr lang="tr-TR" baseline="-25000" dirty="0" smtClean="0"/>
              <a:t>1</a:t>
            </a:r>
            <a:r>
              <a:rPr lang="tr-TR" dirty="0" smtClean="0"/>
              <a:t>=0.2</a:t>
            </a:r>
            <a:r>
              <a:rPr lang="tr-TR" dirty="0" smtClean="0">
                <a:sym typeface="Wingdings" panose="05000000000000000000" pitchFamily="2" charset="2"/>
              </a:rPr>
              <a:t>~1 </a:t>
            </a:r>
            <a:r>
              <a:rPr lang="tr-TR" dirty="0" err="1" smtClean="0">
                <a:sym typeface="Wingdings" panose="05000000000000000000" pitchFamily="2" charset="2"/>
              </a:rPr>
              <a:t>GeV</a:t>
            </a:r>
            <a:r>
              <a:rPr lang="tr-TR" dirty="0" smtClean="0">
                <a:sym typeface="Wingdings" panose="05000000000000000000" pitchFamily="2" charset="2"/>
              </a:rPr>
              <a:t>,		</a:t>
            </a:r>
            <a:r>
              <a:rPr lang="tr-TR" dirty="0" smtClean="0"/>
              <a:t>E</a:t>
            </a:r>
            <a:r>
              <a:rPr lang="tr-TR" baseline="-25000" dirty="0" smtClean="0"/>
              <a:t>2</a:t>
            </a:r>
            <a:r>
              <a:rPr lang="tr-TR" dirty="0" smtClean="0"/>
              <a:t>=~1</a:t>
            </a:r>
            <a:r>
              <a:rPr lang="tr-TR" dirty="0" smtClean="0">
                <a:sym typeface="Wingdings" panose="05000000000000000000" pitchFamily="2" charset="2"/>
              </a:rPr>
              <a:t>4 </a:t>
            </a:r>
            <a:r>
              <a:rPr lang="tr-TR" dirty="0" err="1" smtClean="0">
                <a:sym typeface="Wingdings" panose="05000000000000000000" pitchFamily="2" charset="2"/>
              </a:rPr>
              <a:t>GeV</a:t>
            </a:r>
            <a:r>
              <a:rPr lang="tr-TR" dirty="0" smtClean="0">
                <a:sym typeface="Wingdings" panose="05000000000000000000" pitchFamily="2" charset="2"/>
              </a:rPr>
              <a:t> 				 </a:t>
            </a:r>
            <a:r>
              <a:rPr lang="el-GR" dirty="0" smtClean="0">
                <a:solidFill>
                  <a:schemeClr val="tx1"/>
                </a:solidFill>
              </a:rPr>
              <a:t>λ</a:t>
            </a:r>
            <a:r>
              <a:rPr lang="tr-TR" baseline="-25000" dirty="0" err="1" smtClean="0">
                <a:solidFill>
                  <a:schemeClr val="tx1"/>
                </a:solidFill>
              </a:rPr>
              <a:t>fel</a:t>
            </a:r>
            <a:r>
              <a:rPr lang="tr-TR" dirty="0" smtClean="0">
                <a:solidFill>
                  <a:schemeClr val="tx1"/>
                </a:solidFill>
              </a:rPr>
              <a:t> = 6 Å</a:t>
            </a:r>
          </a:p>
          <a:p>
            <a:pPr marL="176213" indent="-176213">
              <a:buFont typeface="Wingdings" panose="05000000000000000000" pitchFamily="2" charset="2"/>
              <a:buChar char="§"/>
            </a:pPr>
            <a:r>
              <a:rPr lang="tr-TR" dirty="0" smtClean="0">
                <a:solidFill>
                  <a:schemeClr val="tx1"/>
                </a:solidFill>
              </a:rPr>
              <a:t>Case 2:  </a:t>
            </a:r>
            <a:r>
              <a:rPr lang="tr-TR" dirty="0" smtClean="0"/>
              <a:t>E</a:t>
            </a:r>
            <a:r>
              <a:rPr lang="tr-TR" baseline="-25000" dirty="0" smtClean="0"/>
              <a:t>0</a:t>
            </a:r>
            <a:r>
              <a:rPr lang="tr-TR" dirty="0" smtClean="0"/>
              <a:t>=0.2 </a:t>
            </a:r>
            <a:r>
              <a:rPr lang="tr-TR" dirty="0" err="1" smtClean="0"/>
              <a:t>GeV</a:t>
            </a:r>
            <a:r>
              <a:rPr lang="tr-TR" dirty="0" smtClean="0"/>
              <a:t>,  E</a:t>
            </a:r>
            <a:r>
              <a:rPr lang="tr-TR" baseline="-25000" dirty="0" smtClean="0"/>
              <a:t>1</a:t>
            </a:r>
            <a:r>
              <a:rPr lang="tr-TR" dirty="0" smtClean="0"/>
              <a:t>=0.2</a:t>
            </a:r>
            <a:r>
              <a:rPr lang="tr-TR" dirty="0" smtClean="0">
                <a:sym typeface="Wingdings" panose="05000000000000000000" pitchFamily="2" charset="2"/>
              </a:rPr>
              <a:t>~0.5 </a:t>
            </a:r>
            <a:r>
              <a:rPr lang="tr-TR" dirty="0" err="1" smtClean="0">
                <a:sym typeface="Wingdings" panose="05000000000000000000" pitchFamily="2" charset="2"/>
              </a:rPr>
              <a:t>GeV</a:t>
            </a:r>
            <a:r>
              <a:rPr lang="tr-TR" dirty="0" smtClean="0">
                <a:sym typeface="Wingdings" panose="05000000000000000000" pitchFamily="2" charset="2"/>
              </a:rPr>
              <a:t>, 	</a:t>
            </a:r>
            <a:r>
              <a:rPr lang="tr-TR" dirty="0" smtClean="0"/>
              <a:t>E</a:t>
            </a:r>
            <a:r>
              <a:rPr lang="tr-TR" baseline="-25000" dirty="0" smtClean="0"/>
              <a:t>2</a:t>
            </a:r>
            <a:r>
              <a:rPr lang="tr-TR" dirty="0" smtClean="0"/>
              <a:t>=~0.5</a:t>
            </a:r>
            <a:r>
              <a:rPr lang="tr-TR" dirty="0" smtClean="0">
                <a:sym typeface="Wingdings" panose="05000000000000000000" pitchFamily="2" charset="2"/>
              </a:rPr>
              <a:t>2 </a:t>
            </a:r>
            <a:r>
              <a:rPr lang="tr-TR" dirty="0" err="1" smtClean="0">
                <a:sym typeface="Wingdings" panose="05000000000000000000" pitchFamily="2" charset="2"/>
              </a:rPr>
              <a:t>GeV</a:t>
            </a:r>
            <a:r>
              <a:rPr lang="tr-TR" dirty="0" smtClean="0">
                <a:sym typeface="Wingdings" panose="05000000000000000000" pitchFamily="2" charset="2"/>
              </a:rPr>
              <a:t> 			 </a:t>
            </a:r>
            <a:r>
              <a:rPr lang="el-GR" dirty="0" smtClean="0">
                <a:solidFill>
                  <a:schemeClr val="tx1"/>
                </a:solidFill>
              </a:rPr>
              <a:t>λ</a:t>
            </a:r>
            <a:r>
              <a:rPr lang="tr-TR" baseline="-25000" dirty="0" err="1" smtClean="0">
                <a:solidFill>
                  <a:schemeClr val="tx1"/>
                </a:solidFill>
              </a:rPr>
              <a:t>fel</a:t>
            </a:r>
            <a:r>
              <a:rPr lang="tr-TR" dirty="0" smtClean="0">
                <a:solidFill>
                  <a:schemeClr val="tx1"/>
                </a:solidFill>
              </a:rPr>
              <a:t> = 5 </a:t>
            </a:r>
            <a:r>
              <a:rPr lang="tr-TR" dirty="0" err="1" smtClean="0">
                <a:solidFill>
                  <a:schemeClr val="tx1"/>
                </a:solidFill>
              </a:rPr>
              <a:t>nm</a:t>
            </a:r>
            <a:endParaRPr lang="en-US" dirty="0"/>
          </a:p>
        </p:txBody>
      </p:sp>
      <p:sp>
        <p:nvSpPr>
          <p:cNvPr id="78" name="Metin kutusu 77"/>
          <p:cNvSpPr txBox="1"/>
          <p:nvPr/>
        </p:nvSpPr>
        <p:spPr>
          <a:xfrm rot="18909057">
            <a:off x="2887532" y="4093635"/>
            <a:ext cx="4773075" cy="461665"/>
          </a:xfrm>
          <a:prstGeom prst="rect">
            <a:avLst/>
          </a:prstGeom>
          <a:solidFill>
            <a:srgbClr val="FFC000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Large Energy tuning range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9982200" y="2990850"/>
            <a:ext cx="1428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/>
              <a:t>N.Thompson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780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Transverse stability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tr-TR" dirty="0" smtClean="0"/>
              <a:t>Hard X-Ray</a:t>
            </a:r>
          </a:p>
          <a:p>
            <a:pPr marL="857250" lvl="1" indent="-457200">
              <a:buFont typeface="Wingdings" panose="05000000000000000000" pitchFamily="2" charset="2"/>
              <a:buChar char="Ø"/>
            </a:pPr>
            <a:r>
              <a:rPr lang="tr-TR" dirty="0" err="1" smtClean="0"/>
              <a:t>Energy</a:t>
            </a:r>
            <a:r>
              <a:rPr lang="tr-TR" dirty="0" smtClean="0"/>
              <a:t> </a:t>
            </a:r>
            <a:r>
              <a:rPr lang="tr-TR" dirty="0" err="1" smtClean="0"/>
              <a:t>gain</a:t>
            </a:r>
            <a:r>
              <a:rPr lang="tr-TR" dirty="0" smtClean="0"/>
              <a:t> </a:t>
            </a:r>
            <a:r>
              <a:rPr lang="tr-TR" dirty="0" err="1" smtClean="0"/>
              <a:t>per</a:t>
            </a:r>
            <a:r>
              <a:rPr lang="tr-TR" dirty="0" smtClean="0"/>
              <a:t> </a:t>
            </a:r>
            <a:r>
              <a:rPr lang="tr-TR" dirty="0" err="1" smtClean="0"/>
              <a:t>cavity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100 Hz </a:t>
            </a:r>
            <a:r>
              <a:rPr lang="tr-TR" dirty="0" err="1" smtClean="0"/>
              <a:t>reprate</a:t>
            </a:r>
            <a:r>
              <a:rPr lang="tr-TR" dirty="0" smtClean="0"/>
              <a:t>: </a:t>
            </a:r>
            <a:r>
              <a:rPr lang="el-GR" dirty="0" smtClean="0"/>
              <a:t>Δ</a:t>
            </a:r>
            <a:r>
              <a:rPr lang="tr-TR" dirty="0" smtClean="0"/>
              <a:t>V=58.5 MV</a:t>
            </a:r>
          </a:p>
          <a:p>
            <a:pPr marL="857250" lvl="1" indent="-457200">
              <a:buFont typeface="Wingdings" panose="05000000000000000000" pitchFamily="2" charset="2"/>
              <a:buChar char="Ø"/>
            </a:pPr>
            <a:r>
              <a:rPr lang="tr-TR" dirty="0" err="1" smtClean="0"/>
              <a:t>Max</a:t>
            </a:r>
            <a:r>
              <a:rPr lang="tr-TR" dirty="0" smtClean="0"/>
              <a:t> </a:t>
            </a:r>
            <a:r>
              <a:rPr lang="tr-TR" dirty="0" err="1" smtClean="0"/>
              <a:t>energy</a:t>
            </a:r>
            <a:r>
              <a:rPr lang="tr-TR" dirty="0" smtClean="0"/>
              <a:t> </a:t>
            </a:r>
            <a:r>
              <a:rPr lang="tr-TR" dirty="0" err="1" smtClean="0"/>
              <a:t>gain</a:t>
            </a:r>
            <a:r>
              <a:rPr lang="tr-TR" dirty="0" smtClean="0"/>
              <a:t> in </a:t>
            </a:r>
            <a:r>
              <a:rPr lang="tr-TR" dirty="0" err="1" smtClean="0"/>
              <a:t>linacs</a:t>
            </a:r>
            <a:r>
              <a:rPr lang="tr-TR" dirty="0" smtClean="0"/>
              <a:t>:  </a:t>
            </a:r>
            <a:r>
              <a:rPr lang="el-GR" dirty="0" smtClean="0"/>
              <a:t>Δ</a:t>
            </a:r>
            <a:r>
              <a:rPr lang="tr-TR" dirty="0" smtClean="0"/>
              <a:t>E=6.8 </a:t>
            </a:r>
            <a:r>
              <a:rPr lang="tr-TR" dirty="0" err="1" smtClean="0"/>
              <a:t>GeV</a:t>
            </a:r>
            <a:r>
              <a:rPr lang="tr-TR" dirty="0" smtClean="0"/>
              <a:t> → Ncavity≈120 (</a:t>
            </a:r>
            <a:r>
              <a:rPr lang="tr-TR" dirty="0" err="1" smtClean="0"/>
              <a:t>for</a:t>
            </a:r>
            <a:r>
              <a:rPr lang="tr-TR" dirty="0" smtClean="0"/>
              <a:t> ~15</a:t>
            </a:r>
            <a:r>
              <a:rPr lang="tr-TR" baseline="30000" dirty="0" smtClean="0"/>
              <a:t>o</a:t>
            </a:r>
            <a:r>
              <a:rPr lang="tr-TR" dirty="0" smtClean="0"/>
              <a:t> </a:t>
            </a:r>
            <a:r>
              <a:rPr lang="tr-TR" dirty="0" err="1" smtClean="0"/>
              <a:t>off-crest</a:t>
            </a:r>
            <a:r>
              <a:rPr lang="tr-TR" dirty="0" smtClean="0"/>
              <a:t> </a:t>
            </a:r>
            <a:r>
              <a:rPr lang="tr-TR" dirty="0" err="1" smtClean="0"/>
              <a:t>phase</a:t>
            </a:r>
            <a:r>
              <a:rPr lang="tr-TR" dirty="0" smtClean="0"/>
              <a:t>)</a:t>
            </a:r>
          </a:p>
          <a:p>
            <a:pPr marL="857250" lvl="1" indent="-457200">
              <a:buFont typeface="Wingdings" panose="05000000000000000000" pitchFamily="2" charset="2"/>
              <a:buChar char="Ø"/>
            </a:pPr>
            <a:r>
              <a:rPr lang="tr-TR" dirty="0" err="1" smtClean="0"/>
              <a:t>Min</a:t>
            </a:r>
            <a:r>
              <a:rPr lang="tr-TR" dirty="0" smtClean="0"/>
              <a:t> </a:t>
            </a:r>
            <a:r>
              <a:rPr lang="tr-TR" dirty="0" err="1"/>
              <a:t>energy</a:t>
            </a:r>
            <a:r>
              <a:rPr lang="tr-TR" dirty="0"/>
              <a:t> </a:t>
            </a:r>
            <a:r>
              <a:rPr lang="tr-TR" dirty="0" err="1"/>
              <a:t>gain</a:t>
            </a:r>
            <a:r>
              <a:rPr lang="tr-TR" dirty="0"/>
              <a:t> in </a:t>
            </a:r>
            <a:r>
              <a:rPr lang="tr-TR" dirty="0" err="1"/>
              <a:t>linacs</a:t>
            </a:r>
            <a:r>
              <a:rPr lang="tr-TR" dirty="0"/>
              <a:t>:  </a:t>
            </a:r>
            <a:r>
              <a:rPr lang="el-GR" dirty="0"/>
              <a:t>Δ</a:t>
            </a:r>
            <a:r>
              <a:rPr lang="tr-TR" dirty="0" smtClean="0"/>
              <a:t>E=2.4 </a:t>
            </a:r>
            <a:r>
              <a:rPr lang="tr-TR" dirty="0" err="1"/>
              <a:t>GeV</a:t>
            </a:r>
            <a:r>
              <a:rPr lang="tr-TR" dirty="0"/>
              <a:t> → Ncavity≈</a:t>
            </a:r>
            <a:r>
              <a:rPr lang="tr-TR" dirty="0" smtClean="0"/>
              <a:t>120 </a:t>
            </a:r>
            <a:r>
              <a:rPr lang="tr-TR" dirty="0"/>
              <a:t> → </a:t>
            </a:r>
            <a:r>
              <a:rPr lang="tr-TR" dirty="0" err="1" smtClean="0"/>
              <a:t>Cavity</a:t>
            </a:r>
            <a:r>
              <a:rPr lang="tr-TR" dirty="0" smtClean="0"/>
              <a:t> </a:t>
            </a:r>
            <a:r>
              <a:rPr lang="tr-TR" dirty="0" err="1" smtClean="0"/>
              <a:t>gradient</a:t>
            </a:r>
            <a:r>
              <a:rPr lang="tr-TR" dirty="0" smtClean="0"/>
              <a:t>: G=23 MV/m (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/>
              <a:t>~15</a:t>
            </a:r>
            <a:r>
              <a:rPr lang="tr-TR" baseline="30000" dirty="0"/>
              <a:t>o</a:t>
            </a:r>
            <a:r>
              <a:rPr lang="tr-TR" dirty="0"/>
              <a:t> </a:t>
            </a:r>
            <a:r>
              <a:rPr lang="tr-TR" dirty="0" err="1"/>
              <a:t>off-crest</a:t>
            </a:r>
            <a:r>
              <a:rPr lang="tr-TR" dirty="0"/>
              <a:t> </a:t>
            </a:r>
            <a:r>
              <a:rPr lang="tr-TR" dirty="0" err="1"/>
              <a:t>phase</a:t>
            </a:r>
            <a:r>
              <a:rPr lang="tr-TR" dirty="0"/>
              <a:t>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dirty="0" smtClean="0"/>
              <a:t>Soft </a:t>
            </a:r>
            <a:r>
              <a:rPr lang="en-US" dirty="0" err="1" smtClean="0"/>
              <a:t>Xray</a:t>
            </a:r>
            <a:endParaRPr lang="en-US" dirty="0" smtClean="0"/>
          </a:p>
          <a:p>
            <a:pPr lvl="1"/>
            <a:r>
              <a:rPr lang="en-US" dirty="0" smtClean="0"/>
              <a:t>Ncavity≈120 </a:t>
            </a:r>
          </a:p>
          <a:p>
            <a:pPr lvl="1"/>
            <a:r>
              <a:rPr lang="en-US" dirty="0" smtClean="0"/>
              <a:t>Max energy gain in </a:t>
            </a:r>
            <a:r>
              <a:rPr lang="en-US" dirty="0" err="1" smtClean="0"/>
              <a:t>linacs</a:t>
            </a:r>
            <a:r>
              <a:rPr lang="en-US" dirty="0" smtClean="0"/>
              <a:t> (at ~15</a:t>
            </a:r>
            <a:r>
              <a:rPr lang="en-US" baseline="30000" dirty="0" smtClean="0"/>
              <a:t>o</a:t>
            </a:r>
            <a:r>
              <a:rPr lang="en-US" dirty="0" smtClean="0"/>
              <a:t> off-crest phase): ΔE=4 GeV → Cavity gradient: G=38.3 MV/m </a:t>
            </a:r>
          </a:p>
          <a:p>
            <a:pPr lvl="1"/>
            <a:r>
              <a:rPr lang="en-US" dirty="0" smtClean="0"/>
              <a:t>Min energy gain in </a:t>
            </a:r>
            <a:r>
              <a:rPr lang="en-US" dirty="0" err="1" smtClean="0"/>
              <a:t>linacs</a:t>
            </a:r>
            <a:r>
              <a:rPr lang="en-US" dirty="0" smtClean="0"/>
              <a:t> (at ~15</a:t>
            </a:r>
            <a:r>
              <a:rPr lang="en-US" baseline="30000" dirty="0" smtClean="0"/>
              <a:t>o</a:t>
            </a:r>
            <a:r>
              <a:rPr lang="en-US" dirty="0" smtClean="0"/>
              <a:t> off-crest phase): ΔE=2 GeV → Cavity gradient: G=19.5 MV/m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70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err="1"/>
              <a:t>Linac</a:t>
            </a:r>
            <a:r>
              <a:rPr lang="tr-TR" dirty="0"/>
              <a:t> 1 </a:t>
            </a:r>
            <a:r>
              <a:rPr lang="tr-TR" dirty="0" err="1"/>
              <a:t>optimization</a:t>
            </a:r>
            <a:endParaRPr lang="tr-T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İçerik Yer Tutucusu 2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442963"/>
                <a:ext cx="11887200" cy="1909837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The transverse deflection of beam is proportional</a:t>
                </a:r>
                <a:endParaRPr lang="tr-TR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tr-T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tr-T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tr-T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nary>
                      <m:naryPr>
                        <m:ctrlPr>
                          <a:rPr lang="tr-T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tr-T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tr-T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sup>
                      <m:e>
                        <m:f>
                          <m:fPr>
                            <m:ctrlPr>
                              <a:rPr lang="tr-T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tr-T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  <m:r>
                              <a:rPr lang="tr-T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tr-T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tr-T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tr-T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tr-T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tr-T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tr-T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  <m:r>
                          <a:rPr lang="tr-T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𝑑𝑠</m:t>
                        </m:r>
                      </m:e>
                    </m:nary>
                  </m:oMath>
                </a14:m>
                <a:r>
                  <a:rPr lang="tr-TR" dirty="0" smtClean="0"/>
                  <a:t>      </a:t>
                </a:r>
                <a14:m>
                  <m:oMath xmlns:m="http://schemas.openxmlformats.org/officeDocument/2006/math">
                    <m:r>
                      <a:rPr lang="tr-T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tr-T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tr-T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′</m:t>
                    </m:r>
                    <m:r>
                      <a:rPr lang="tr-T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nary>
                      <m:naryPr>
                        <m:ctrlPr>
                          <a:rPr lang="tr-T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tr-T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tr-T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sup>
                      <m:e>
                        <m:f>
                          <m:fPr>
                            <m:ctrlPr>
                              <a:rPr lang="tr-T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tr-T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  <m:r>
                              <a:rPr lang="tr-T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tr-T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tr-T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tr-T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tr-T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tr-T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tr-T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  <m:r>
                          <a:rPr lang="tr-T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𝑑𝑠</m:t>
                        </m:r>
                      </m:e>
                    </m:nary>
                  </m:oMath>
                </a14:m>
                <a:endParaRPr lang="tr-TR" dirty="0" smtClean="0"/>
              </a:p>
              <a:p>
                <a:r>
                  <a:rPr lang="tr-TR" dirty="0" err="1" smtClean="0"/>
                  <a:t>When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the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energy</a:t>
                </a:r>
                <a:r>
                  <a:rPr lang="tr-TR" dirty="0" smtClean="0"/>
                  <a:t> is </a:t>
                </a:r>
                <a:r>
                  <a:rPr lang="tr-TR" dirty="0" err="1" smtClean="0"/>
                  <a:t>low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the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stabilitiry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becomes</a:t>
                </a:r>
                <a:r>
                  <a:rPr lang="tr-TR" dirty="0" smtClean="0"/>
                  <a:t> an isse</a:t>
                </a:r>
              </a:p>
              <a:p>
                <a:r>
                  <a:rPr lang="tr-TR" dirty="0" err="1" smtClean="0"/>
                  <a:t>The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bunch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length</a:t>
                </a:r>
                <a:r>
                  <a:rPr lang="tr-TR" dirty="0" smtClean="0"/>
                  <a:t> is </a:t>
                </a:r>
                <a:r>
                  <a:rPr lang="tr-TR" dirty="0" err="1" smtClean="0"/>
                  <a:t>also</a:t>
                </a:r>
                <a:r>
                  <a:rPr lang="tr-TR" dirty="0" smtClean="0"/>
                  <a:t> </a:t>
                </a:r>
                <a:r>
                  <a:rPr lang="tr-TR" dirty="0" err="1" smtClean="0"/>
                  <a:t>important</a:t>
                </a:r>
                <a:r>
                  <a:rPr lang="tr-TR" dirty="0" smtClean="0"/>
                  <a:t>, </a:t>
                </a:r>
                <a:r>
                  <a:rPr lang="tr-TR" dirty="0" err="1" smtClean="0"/>
                  <a:t>particularly</a:t>
                </a:r>
                <a:r>
                  <a:rPr lang="tr-TR" dirty="0" smtClean="0"/>
                  <a:t> in </a:t>
                </a:r>
                <a:r>
                  <a:rPr lang="en-US" dirty="0" err="1" smtClean="0"/>
                  <a:t>linac</a:t>
                </a:r>
                <a:r>
                  <a:rPr lang="en-US" dirty="0" smtClean="0"/>
                  <a:t> 1</a:t>
                </a:r>
                <a:endParaRPr lang="tr-TR" dirty="0"/>
              </a:p>
            </p:txBody>
          </p:sp>
        </mc:Choice>
        <mc:Fallback xmlns="">
          <p:sp>
            <p:nvSpPr>
              <p:cNvPr id="3" name="İçerik Yer Tutucus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442963"/>
                <a:ext cx="11887200" cy="1909837"/>
              </a:xfrm>
              <a:blipFill>
                <a:blip r:embed="rId2"/>
                <a:stretch>
                  <a:fillRect l="-769" t="-6709" b="-22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Resi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029" y="3701870"/>
            <a:ext cx="6483257" cy="2145505"/>
          </a:xfrm>
          <a:prstGeom prst="rect">
            <a:avLst/>
          </a:prstGeom>
        </p:spPr>
      </p:pic>
      <p:sp>
        <p:nvSpPr>
          <p:cNvPr id="8" name="Dikdörtgen 7"/>
          <p:cNvSpPr/>
          <p:nvPr/>
        </p:nvSpPr>
        <p:spPr>
          <a:xfrm>
            <a:off x="8040915" y="3701870"/>
            <a:ext cx="35850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i="1" dirty="0" err="1" smtClean="0">
                <a:latin typeface="LMSans8-Oblique"/>
              </a:rPr>
              <a:t>N</a:t>
            </a:r>
            <a:r>
              <a:rPr lang="tr-TR" sz="800" i="1" dirty="0" err="1" smtClean="0">
                <a:latin typeface="LMSans8-Oblique"/>
              </a:rPr>
              <a:t>struc</a:t>
            </a:r>
            <a:r>
              <a:rPr lang="tr-TR" i="1" dirty="0" smtClean="0">
                <a:latin typeface="LMMathItalic8-Regular"/>
              </a:rPr>
              <a:t>/</a:t>
            </a:r>
            <a:r>
              <a:rPr lang="tr-TR" i="1" dirty="0" smtClean="0">
                <a:latin typeface="LMSans8-Oblique"/>
              </a:rPr>
              <a:t>FODO</a:t>
            </a:r>
            <a:r>
              <a:rPr lang="tr-TR" i="1" dirty="0" smtClean="0">
                <a:latin typeface="LMMathItalic8-Regular"/>
              </a:rPr>
              <a:t>/</a:t>
            </a:r>
            <a:r>
              <a:rPr lang="tr-TR" dirty="0" smtClean="0">
                <a:latin typeface="LMSans8-Regular"/>
              </a:rPr>
              <a:t>2=1-4</a:t>
            </a:r>
            <a:endParaRPr lang="tr-TR" dirty="0">
              <a:latin typeface="LMSans8-Regular"/>
            </a:endParaRPr>
          </a:p>
          <a:p>
            <a:r>
              <a:rPr lang="tr-TR" dirty="0">
                <a:latin typeface="LMSans8-Regular"/>
              </a:rPr>
              <a:t>Total </a:t>
            </a:r>
            <a:r>
              <a:rPr lang="tr-TR" dirty="0" err="1">
                <a:latin typeface="LMSans8-Regular"/>
              </a:rPr>
              <a:t>number</a:t>
            </a:r>
            <a:r>
              <a:rPr lang="tr-TR" dirty="0">
                <a:latin typeface="LMSans8-Regular"/>
              </a:rPr>
              <a:t> of </a:t>
            </a:r>
            <a:r>
              <a:rPr lang="tr-TR" dirty="0" err="1" smtClean="0">
                <a:latin typeface="LMSans8-Regular"/>
              </a:rPr>
              <a:t>structures</a:t>
            </a:r>
            <a:r>
              <a:rPr lang="tr-TR" dirty="0" smtClean="0">
                <a:latin typeface="LMSans8-Regular"/>
              </a:rPr>
              <a:t>=120</a:t>
            </a:r>
            <a:endParaRPr lang="tr-TR" dirty="0">
              <a:latin typeface="LMSans8-Regular"/>
            </a:endParaRPr>
          </a:p>
          <a:p>
            <a:r>
              <a:rPr lang="tr-TR" dirty="0" err="1">
                <a:latin typeface="LMSans8-Regular"/>
              </a:rPr>
              <a:t>Initial</a:t>
            </a:r>
            <a:r>
              <a:rPr lang="tr-TR" dirty="0">
                <a:latin typeface="LMSans8-Regular"/>
              </a:rPr>
              <a:t> </a:t>
            </a:r>
            <a:r>
              <a:rPr lang="tr-TR" dirty="0" err="1">
                <a:latin typeface="LMSans8-Regular"/>
              </a:rPr>
              <a:t>energy</a:t>
            </a:r>
            <a:r>
              <a:rPr lang="tr-TR" dirty="0">
                <a:latin typeface="LMSans8-Regular"/>
              </a:rPr>
              <a:t> = </a:t>
            </a:r>
            <a:r>
              <a:rPr lang="tr-TR" dirty="0" smtClean="0">
                <a:latin typeface="LMSans8-Regular"/>
              </a:rPr>
              <a:t>200 </a:t>
            </a:r>
            <a:r>
              <a:rPr lang="tr-TR" dirty="0" err="1">
                <a:latin typeface="LMSans8-Regular"/>
              </a:rPr>
              <a:t>MeV</a:t>
            </a:r>
            <a:endParaRPr lang="tr-TR" dirty="0">
              <a:latin typeface="LMSans8-Regular"/>
            </a:endParaRPr>
          </a:p>
          <a:p>
            <a:r>
              <a:rPr lang="tr-TR" dirty="0">
                <a:latin typeface="LMSans8-Regular"/>
              </a:rPr>
              <a:t>Final </a:t>
            </a:r>
            <a:r>
              <a:rPr lang="tr-TR" dirty="0" err="1">
                <a:latin typeface="LMSans8-Regular"/>
              </a:rPr>
              <a:t>energy</a:t>
            </a:r>
            <a:r>
              <a:rPr lang="tr-TR" dirty="0">
                <a:latin typeface="LMSans8-Regular"/>
              </a:rPr>
              <a:t> </a:t>
            </a:r>
            <a:r>
              <a:rPr lang="tr-TR" dirty="0" smtClean="0">
                <a:latin typeface="LMSans8-Regular"/>
              </a:rPr>
              <a:t>= 2 – 7 </a:t>
            </a:r>
            <a:r>
              <a:rPr lang="tr-TR" dirty="0" err="1" smtClean="0">
                <a:latin typeface="LMSans8-Regular"/>
              </a:rPr>
              <a:t>GeV</a:t>
            </a:r>
            <a:endParaRPr lang="tr-TR" dirty="0"/>
          </a:p>
        </p:txBody>
      </p:sp>
      <p:sp>
        <p:nvSpPr>
          <p:cNvPr id="10" name="Dikdörtgen 9"/>
          <p:cNvSpPr/>
          <p:nvPr/>
        </p:nvSpPr>
        <p:spPr>
          <a:xfrm>
            <a:off x="4033788" y="9931597"/>
            <a:ext cx="5767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b="1" dirty="0">
                <a:latin typeface="LMSans10-Bold"/>
              </a:rPr>
              <a:t>WP4 Meeting,15 Mar 2018, </a:t>
            </a:r>
            <a:r>
              <a:rPr lang="tr-TR" b="1" dirty="0" err="1">
                <a:latin typeface="LMSans10-Bold"/>
              </a:rPr>
              <a:t>Alessandro</a:t>
            </a:r>
            <a:r>
              <a:rPr lang="tr-TR" b="1" dirty="0">
                <a:latin typeface="LMSans10-Bold"/>
              </a:rPr>
              <a:t> </a:t>
            </a:r>
            <a:r>
              <a:rPr lang="tr-TR" b="1" dirty="0" err="1">
                <a:latin typeface="LMSans10-Bold"/>
              </a:rPr>
              <a:t>Gallo</a:t>
            </a:r>
            <a:r>
              <a:rPr lang="tr-TR" b="1" dirty="0">
                <a:latin typeface="LMSans10-Bold"/>
              </a:rPr>
              <a:t> (INFN)</a:t>
            </a:r>
            <a:endParaRPr lang="tr-TR" dirty="0"/>
          </a:p>
        </p:txBody>
      </p:sp>
      <p:graphicFrame>
        <p:nvGraphicFramePr>
          <p:cNvPr id="13" name="Tablo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127067"/>
              </p:ext>
            </p:extLst>
          </p:nvPr>
        </p:nvGraphicFramePr>
        <p:xfrm>
          <a:off x="4424517" y="2017523"/>
          <a:ext cx="6312310" cy="35573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6155">
                  <a:extLst>
                    <a:ext uri="{9D8B030D-6E8A-4147-A177-3AD203B41FA5}">
                      <a16:colId xmlns:a16="http://schemas.microsoft.com/office/drawing/2014/main" val="3790957341"/>
                    </a:ext>
                  </a:extLst>
                </a:gridCol>
                <a:gridCol w="3156155">
                  <a:extLst>
                    <a:ext uri="{9D8B030D-6E8A-4147-A177-3AD203B41FA5}">
                      <a16:colId xmlns:a16="http://schemas.microsoft.com/office/drawing/2014/main" val="2457864349"/>
                    </a:ext>
                  </a:extLst>
                </a:gridCol>
              </a:tblGrid>
              <a:tr h="395263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Parameter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Value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1877542"/>
                  </a:ext>
                </a:extLst>
              </a:tr>
              <a:tr h="395263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Frequency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11.9942 GHz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9818876"/>
                  </a:ext>
                </a:extLst>
              </a:tr>
              <a:tr h="395263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Gradient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65 MV/m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6507542"/>
                  </a:ext>
                </a:extLst>
              </a:tr>
              <a:tr h="395263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Number of</a:t>
                      </a:r>
                      <a:r>
                        <a:rPr lang="en-US" baseline="0" noProof="0" dirty="0" smtClean="0"/>
                        <a:t> Cells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108+2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1281036"/>
                  </a:ext>
                </a:extLst>
              </a:tr>
              <a:tr h="395263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Total (effective) length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103 (91.6) cm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0871124"/>
                  </a:ext>
                </a:extLst>
              </a:tr>
              <a:tr h="395263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Average aperture (a)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3.5 mm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8790272"/>
                  </a:ext>
                </a:extLst>
              </a:tr>
              <a:tr h="395263"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Cell</a:t>
                      </a:r>
                      <a:r>
                        <a:rPr lang="en-US" baseline="0" noProof="0" dirty="0" smtClean="0"/>
                        <a:t> </a:t>
                      </a:r>
                      <a:r>
                        <a:rPr lang="en-US" noProof="0" dirty="0" smtClean="0"/>
                        <a:t>length</a:t>
                      </a:r>
                      <a:r>
                        <a:rPr lang="en-US" baseline="0" noProof="0" dirty="0" smtClean="0"/>
                        <a:t> (d)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8.332 mm</a:t>
                      </a:r>
                      <a:r>
                        <a:rPr lang="en-US" baseline="0" noProof="0" dirty="0" smtClean="0"/>
                        <a:t> (2π/3 mode)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9807954"/>
                  </a:ext>
                </a:extLst>
              </a:tr>
              <a:tr h="395263">
                <a:tc>
                  <a:txBody>
                    <a:bodyPr/>
                    <a:lstStyle/>
                    <a:p>
                      <a:r>
                        <a:rPr lang="tr-TR" noProof="0" dirty="0" err="1" smtClean="0"/>
                        <a:t>Gap</a:t>
                      </a:r>
                      <a:r>
                        <a:rPr lang="tr-TR" noProof="0" dirty="0" smtClean="0"/>
                        <a:t> </a:t>
                      </a:r>
                      <a:r>
                        <a:rPr lang="tr-TR" noProof="0" dirty="0" err="1" smtClean="0"/>
                        <a:t>length</a:t>
                      </a:r>
                      <a:r>
                        <a:rPr lang="tr-TR" baseline="0" noProof="0" dirty="0" smtClean="0"/>
                        <a:t> (d-t)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noProof="0" dirty="0" smtClean="0"/>
                        <a:t>5.832 mm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0132118"/>
                  </a:ext>
                </a:extLst>
              </a:tr>
              <a:tr h="395263">
                <a:tc>
                  <a:txBody>
                    <a:bodyPr/>
                    <a:lstStyle/>
                    <a:p>
                      <a:r>
                        <a:rPr lang="tr-TR" noProof="0" dirty="0" smtClean="0"/>
                        <a:t>Cell </a:t>
                      </a:r>
                      <a:r>
                        <a:rPr lang="tr-TR" noProof="0" dirty="0" err="1" smtClean="0"/>
                        <a:t>Diameter</a:t>
                      </a:r>
                      <a:r>
                        <a:rPr lang="tr-TR" noProof="0" dirty="0" smtClean="0"/>
                        <a:t> (2b)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noProof="0" dirty="0" smtClean="0"/>
                        <a:t>10.139 mm</a:t>
                      </a:r>
                      <a:endParaRPr lang="en-US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626638"/>
                  </a:ext>
                </a:extLst>
              </a:tr>
            </a:tbl>
          </a:graphicData>
        </a:graphic>
      </p:graphicFrame>
      <p:pic>
        <p:nvPicPr>
          <p:cNvPr id="12" name="Resim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451" y="1959844"/>
            <a:ext cx="3762375" cy="370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610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check transverse stability?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221226" y="1489588"/>
            <a:ext cx="11754464" cy="61943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To check the effect of </a:t>
            </a:r>
            <a:r>
              <a:rPr lang="en-US" dirty="0" err="1"/>
              <a:t>wakefield</a:t>
            </a:r>
            <a:r>
              <a:rPr lang="en-US" dirty="0"/>
              <a:t> we use normalized phase space notation (removing the </a:t>
            </a:r>
            <a:r>
              <a:rPr lang="en-US" dirty="0" smtClean="0"/>
              <a:t>Twiss</a:t>
            </a:r>
            <a:r>
              <a:rPr lang="tr-TR" dirty="0" smtClean="0"/>
              <a:t> </a:t>
            </a:r>
            <a:r>
              <a:rPr lang="en-US" dirty="0" smtClean="0"/>
              <a:t>dependence </a:t>
            </a:r>
            <a:r>
              <a:rPr lang="en-US" dirty="0"/>
              <a:t>of phase space).</a:t>
            </a:r>
          </a:p>
          <a:p>
            <a:endParaRPr lang="en-US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02" y="2094273"/>
            <a:ext cx="2438875" cy="2347393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5054" y="2109018"/>
            <a:ext cx="2301440" cy="2212259"/>
          </a:xfrm>
          <a:prstGeom prst="rect">
            <a:avLst/>
          </a:prstGeom>
        </p:spPr>
      </p:pic>
      <p:sp>
        <p:nvSpPr>
          <p:cNvPr id="7" name="Dikdörtgen 6"/>
          <p:cNvSpPr/>
          <p:nvPr/>
        </p:nvSpPr>
        <p:spPr>
          <a:xfrm>
            <a:off x="4527754" y="3445047"/>
            <a:ext cx="44097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LMSans8-Regular"/>
              </a:rPr>
              <a:t>In normalized phase space the bunch is</a:t>
            </a:r>
          </a:p>
          <a:p>
            <a:r>
              <a:rPr lang="en-US" dirty="0" smtClean="0">
                <a:latin typeface="LMSans8-Regular"/>
              </a:rPr>
              <a:t>characterized by a emittance only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Metin kutusu 7"/>
              <p:cNvSpPr txBox="1"/>
              <p:nvPr/>
            </p:nvSpPr>
            <p:spPr>
              <a:xfrm>
                <a:off x="4423435" y="2361271"/>
                <a:ext cx="2921261" cy="8183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pt-BR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pt-BR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tr-T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tr-TR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tr-TR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tr-TR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tr-TR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tr-TR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  <m:sub>
                                  <m:r>
                                    <a:rPr lang="tr-TR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pt-BR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pt-BR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pt-BR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t-B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pt-B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t-B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tr-TR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d>
                        <m:dPr>
                          <m:ctrlPr>
                            <a:rPr lang="pt-B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pt-BR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tr-TR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tr-TR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pt-B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pt-BR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tr-TR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pt-B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pt-B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tr-TR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pt-B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pt-BR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tr-TR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tr-TR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tr-TR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Metin kutus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3435" y="2361271"/>
                <a:ext cx="2921261" cy="81836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ağ Ok 8"/>
          <p:cNvSpPr/>
          <p:nvPr/>
        </p:nvSpPr>
        <p:spPr>
          <a:xfrm>
            <a:off x="3642852" y="2713703"/>
            <a:ext cx="648929" cy="2507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ağ Ok 9"/>
          <p:cNvSpPr/>
          <p:nvPr/>
        </p:nvSpPr>
        <p:spPr>
          <a:xfrm>
            <a:off x="7674078" y="2689122"/>
            <a:ext cx="648929" cy="2507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up 16"/>
          <p:cNvGrpSpPr/>
          <p:nvPr/>
        </p:nvGrpSpPr>
        <p:grpSpPr>
          <a:xfrm>
            <a:off x="737419" y="1976283"/>
            <a:ext cx="11061291" cy="4188542"/>
            <a:chOff x="737419" y="1976283"/>
            <a:chExt cx="11061291" cy="4188542"/>
          </a:xfrm>
        </p:grpSpPr>
        <p:grpSp>
          <p:nvGrpSpPr>
            <p:cNvPr id="14" name="Grup 13"/>
            <p:cNvGrpSpPr/>
            <p:nvPr/>
          </p:nvGrpSpPr>
          <p:grpSpPr>
            <a:xfrm>
              <a:off x="737419" y="1976283"/>
              <a:ext cx="11061291" cy="4188542"/>
              <a:chOff x="811161" y="2448232"/>
              <a:chExt cx="11061291" cy="4188542"/>
            </a:xfrm>
          </p:grpSpPr>
          <p:sp>
            <p:nvSpPr>
              <p:cNvPr id="12" name="Dikdörtgen 11"/>
              <p:cNvSpPr/>
              <p:nvPr/>
            </p:nvSpPr>
            <p:spPr>
              <a:xfrm>
                <a:off x="811161" y="2448232"/>
                <a:ext cx="11061291" cy="418854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Metin kutusu 12"/>
              <p:cNvSpPr txBox="1"/>
              <p:nvPr/>
            </p:nvSpPr>
            <p:spPr>
              <a:xfrm>
                <a:off x="2448232" y="2595716"/>
                <a:ext cx="80821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Normalized coordinates of center of slices of a bunch with wake and without wake</a:t>
                </a:r>
                <a:endParaRPr lang="en-US" dirty="0"/>
              </a:p>
            </p:txBody>
          </p:sp>
        </p:grpSp>
        <p:pic>
          <p:nvPicPr>
            <p:cNvPr id="15" name="Resim 1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3739" y="2689612"/>
              <a:ext cx="3432041" cy="3312981"/>
            </a:xfrm>
            <a:prstGeom prst="rect">
              <a:avLst/>
            </a:prstGeom>
          </p:spPr>
        </p:pic>
        <p:pic>
          <p:nvPicPr>
            <p:cNvPr id="16" name="Resim 1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2161" y="2634748"/>
              <a:ext cx="5046458" cy="33412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77613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1255</Words>
  <Application>Microsoft Office PowerPoint</Application>
  <PresentationFormat>Geniş ekran</PresentationFormat>
  <Paragraphs>523</Paragraphs>
  <Slides>26</Slides>
  <Notes>5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14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26</vt:i4>
      </vt:variant>
    </vt:vector>
  </HeadingPairs>
  <TitlesOfParts>
    <vt:vector size="41" baseType="lpstr">
      <vt:lpstr>Arial</vt:lpstr>
      <vt:lpstr>Arial Narrow</vt:lpstr>
      <vt:lpstr>Arial1</vt:lpstr>
      <vt:lpstr>Calibri</vt:lpstr>
      <vt:lpstr>Calibri Light</vt:lpstr>
      <vt:lpstr>Cambria Math</vt:lpstr>
      <vt:lpstr>LMMathItalic8-Regular</vt:lpstr>
      <vt:lpstr>LMSans10-Bold</vt:lpstr>
      <vt:lpstr>LMSans8-Oblique</vt:lpstr>
      <vt:lpstr>LMSans8-Regular</vt:lpstr>
      <vt:lpstr>MS PGothic</vt:lpstr>
      <vt:lpstr>MS PGothic</vt:lpstr>
      <vt:lpstr>Times New Roman</vt:lpstr>
      <vt:lpstr>Wingdings</vt:lpstr>
      <vt:lpstr>Office Teması</vt:lpstr>
      <vt:lpstr>WP6 update</vt:lpstr>
      <vt:lpstr>Contents</vt:lpstr>
      <vt:lpstr>Parameters</vt:lpstr>
      <vt:lpstr>Paractise-Resonant wavelength </vt:lpstr>
      <vt:lpstr>Compact Light FEL Specification</vt:lpstr>
      <vt:lpstr>Layout</vt:lpstr>
      <vt:lpstr>Transverse stability</vt:lpstr>
      <vt:lpstr>Linac 1 optimization</vt:lpstr>
      <vt:lpstr>How to check transverse stability?</vt:lpstr>
      <vt:lpstr>Transverse stability linac for max beam energy</vt:lpstr>
      <vt:lpstr>Transverse stability linac for min beam energy</vt:lpstr>
      <vt:lpstr>Injector Simulations  X-Band injector</vt:lpstr>
      <vt:lpstr>X-band based Injector</vt:lpstr>
      <vt:lpstr>X-band based Injector</vt:lpstr>
      <vt:lpstr>X-band based Injector</vt:lpstr>
      <vt:lpstr>X-band  Injector Optimization</vt:lpstr>
      <vt:lpstr>Benchmarking of codes  ASTRA-GPT</vt:lpstr>
      <vt:lpstr>4.6 Cell X-Band Gun + X-Band structure</vt:lpstr>
      <vt:lpstr>First Deliverable</vt:lpstr>
      <vt:lpstr>First Report</vt:lpstr>
      <vt:lpstr>Tasks and Task members</vt:lpstr>
      <vt:lpstr>TOC of First Delivery</vt:lpstr>
      <vt:lpstr>Units of Parameters</vt:lpstr>
      <vt:lpstr>Units to compare results..</vt:lpstr>
      <vt:lpstr>Conclusion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aaksoy</dc:creator>
  <cp:lastModifiedBy>aaksoy</cp:lastModifiedBy>
  <cp:revision>75</cp:revision>
  <dcterms:created xsi:type="dcterms:W3CDTF">2019-03-03T17:39:09Z</dcterms:created>
  <dcterms:modified xsi:type="dcterms:W3CDTF">2019-03-05T11:54:14Z</dcterms:modified>
</cp:coreProperties>
</file>