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1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464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15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23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207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00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01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59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56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-1" y="6465203"/>
            <a:ext cx="12192001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 dirty="0"/>
          </a:p>
        </p:txBody>
      </p:sp>
      <p:pic>
        <p:nvPicPr>
          <p:cNvPr id="6" name="Immagin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3"/>
          <a:srcRect t="9742" b="15394"/>
          <a:stretch/>
        </p:blipFill>
        <p:spPr>
          <a:xfrm>
            <a:off x="10196560" y="19977"/>
            <a:ext cx="1812670" cy="599051"/>
          </a:xfrm>
          <a:prstGeom prst="rect">
            <a:avLst/>
          </a:prstGeom>
        </p:spPr>
      </p:pic>
      <p:sp>
        <p:nvSpPr>
          <p:cNvPr id="9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0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2192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45594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 userDrawn="1"/>
        </p:nvSpPr>
        <p:spPr>
          <a:xfrm>
            <a:off x="69330" y="6445594"/>
            <a:ext cx="3149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Frascati </a:t>
            </a:r>
            <a:r>
              <a:rPr lang="en-US" baseline="0" dirty="0" smtClean="0"/>
              <a:t>Meeting, </a:t>
            </a:r>
            <a:r>
              <a:rPr lang="en-US" dirty="0" smtClean="0"/>
              <a:t>5 March 2019</a:t>
            </a:r>
            <a:endParaRPr lang="en-GB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0120639" y="6425986"/>
            <a:ext cx="1964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Wuensch,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45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92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09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129EC-4359-4FA9-8807-D35C7FDC2BBA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FB601-A287-4301-879D-1E4FB70AD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4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" Type="http://schemas.openxmlformats.org/officeDocument/2006/relationships/image" Target="../media/image11.jpe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24" Type="http://schemas.openxmlformats.org/officeDocument/2006/relationships/image" Target="../media/image32.jpe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23" Type="http://schemas.openxmlformats.org/officeDocument/2006/relationships/image" Target="../media/image31.jpeg"/><Relationship Id="rId10" Type="http://schemas.openxmlformats.org/officeDocument/2006/relationships/image" Target="../media/image18.jpeg"/><Relationship Id="rId19" Type="http://schemas.openxmlformats.org/officeDocument/2006/relationships/image" Target="../media/image27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png"/><Relationship Id="rId22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34921" y="87464"/>
            <a:ext cx="3313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WP4 Status Overview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57809" y="1105231"/>
            <a:ext cx="115452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Baseline linac rf system well established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rf parameters</a:t>
            </a:r>
            <a:r>
              <a:rPr lang="en-GB" sz="2000" dirty="0" smtClean="0"/>
              <a:t>, power source choice,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Moving toward detailed layout of waveguide system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Longitudinal layout and dimensions written down, now being evaluated with beam dynamics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 this step we need to make assumptions about other systems such as magnets, beam instrumentation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PBS (Project Breakdown Structure) draft made for linac for cost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PBS to be used also for dimensions and power consumption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Consistent with CLIC PBS to allow direct comparison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Can be expanded to larger portions of CLIC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Dual mode operation, high energy/low repetition rate and low energy/high repetition rate, under active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Baseline design established for 2 MW gyroklystron design for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harmonic linearizer.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Higher power and 48 GHz system under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Work on Deliverable  to start soon.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First step is draft table of contents and identify responsibility for chapters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23024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531654"/>
              </p:ext>
            </p:extLst>
          </p:nvPr>
        </p:nvGraphicFramePr>
        <p:xfrm>
          <a:off x="6358564" y="1081399"/>
          <a:ext cx="3647607" cy="4738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632">
                  <a:extLst>
                    <a:ext uri="{9D8B030D-6E8A-4147-A177-3AD203B41FA5}">
                      <a16:colId xmlns:a16="http://schemas.microsoft.com/office/drawing/2014/main" val="3445033886"/>
                    </a:ext>
                  </a:extLst>
                </a:gridCol>
                <a:gridCol w="946975">
                  <a:extLst>
                    <a:ext uri="{9D8B030D-6E8A-4147-A177-3AD203B41FA5}">
                      <a16:colId xmlns:a16="http://schemas.microsoft.com/office/drawing/2014/main" val="1278593275"/>
                    </a:ext>
                  </a:extLst>
                </a:gridCol>
              </a:tblGrid>
              <a:tr h="283985">
                <a:tc>
                  <a:txBody>
                    <a:bodyPr/>
                    <a:lstStyle/>
                    <a:p>
                      <a:pPr marL="0" indent="0"/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Freq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. of 2</a:t>
                      </a:r>
                      <a:r>
                        <a:rPr lang="el-GR" sz="1200" b="1" dirty="0">
                          <a:solidFill>
                            <a:sysClr val="windowText" lastClr="000000"/>
                          </a:solidFill>
                        </a:rPr>
                        <a:t>π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/3 mode [GHz]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11.9942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indent="0"/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Average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iris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radius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&lt;a&gt; 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indent="0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Total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length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of the TW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structure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baseline="0" dirty="0" err="1">
                          <a:solidFill>
                            <a:sysClr val="windowText" lastClr="000000"/>
                          </a:solidFill>
                        </a:rPr>
                        <a:t>L</a:t>
                      </a:r>
                      <a:r>
                        <a:rPr lang="it-IT" sz="1200" b="0" baseline="-25000" dirty="0" err="1">
                          <a:solidFill>
                            <a:sysClr val="windowText" lastClr="000000"/>
                          </a:solidFill>
                        </a:rPr>
                        <a:t>s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[m]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0.9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4321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RF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pulse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[µs]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246911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1" dirty="0" err="1"/>
                        <a:t>Average</a:t>
                      </a:r>
                      <a:r>
                        <a:rPr lang="it-IT" sz="1200" b="1" dirty="0"/>
                        <a:t> </a:t>
                      </a:r>
                      <a:r>
                        <a:rPr lang="it-IT" sz="1200" b="1" dirty="0" err="1"/>
                        <a:t>gradient</a:t>
                      </a:r>
                      <a:r>
                        <a:rPr lang="it-IT" sz="1200" b="1" dirty="0"/>
                        <a:t> &lt;G&gt; [MV/m]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930733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1" dirty="0" err="1">
                          <a:solidFill>
                            <a:srgbClr val="FF0000"/>
                          </a:solidFill>
                        </a:rPr>
                        <a:t>Linac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it-IT" sz="1200" b="1" dirty="0">
                          <a:solidFill>
                            <a:srgbClr val="FF0000"/>
                          </a:solidFill>
                        </a:rPr>
                        <a:t>Energy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</a:rPr>
                        <a:t> gain </a:t>
                      </a:r>
                      <a:r>
                        <a:rPr lang="it-IT" sz="1200" b="1" baseline="0" dirty="0" err="1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E</a:t>
                      </a:r>
                      <a:r>
                        <a:rPr lang="it-IT" sz="1200" b="1" baseline="-25000" dirty="0" err="1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gain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 [</a:t>
                      </a:r>
                      <a:r>
                        <a:rPr lang="it-IT" sz="1200" b="1" baseline="0" dirty="0" err="1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GeV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]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it-IT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156080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 err="1"/>
                        <a:t>Linac</a:t>
                      </a:r>
                      <a:r>
                        <a:rPr lang="it-IT" sz="1200" b="0" baseline="0" dirty="0"/>
                        <a:t> </a:t>
                      </a:r>
                      <a:r>
                        <a:rPr lang="it-IT" sz="1200" b="0" dirty="0" err="1"/>
                        <a:t>active</a:t>
                      </a:r>
                      <a:r>
                        <a:rPr lang="it-IT" sz="1200" b="0" baseline="0" dirty="0"/>
                        <a:t> </a:t>
                      </a:r>
                      <a:r>
                        <a:rPr lang="en-US" sz="1200" b="0" baseline="0" noProof="0" dirty="0"/>
                        <a:t>length</a:t>
                      </a:r>
                      <a:r>
                        <a:rPr lang="it-IT" sz="1200" b="0" baseline="0" dirty="0"/>
                        <a:t> </a:t>
                      </a:r>
                      <a:r>
                        <a:rPr lang="it-IT" sz="1200" b="0" baseline="0" dirty="0" err="1"/>
                        <a:t>L</a:t>
                      </a:r>
                      <a:r>
                        <a:rPr lang="it-IT" sz="1200" b="0" baseline="-25000" dirty="0" err="1"/>
                        <a:t>act</a:t>
                      </a:r>
                      <a:r>
                        <a:rPr lang="it-IT" sz="1200" b="0" baseline="0" dirty="0"/>
                        <a:t> </a:t>
                      </a:r>
                      <a:r>
                        <a:rPr lang="it-IT" sz="1200" b="0" baseline="0" dirty="0">
                          <a:sym typeface="Symbol" panose="05050102010706020507" pitchFamily="18" charset="2"/>
                        </a:rPr>
                        <a:t>[m]</a:t>
                      </a:r>
                      <a:r>
                        <a:rPr lang="it-IT" sz="1200" b="0" baseline="0" dirty="0"/>
                        <a:t> </a:t>
                      </a:r>
                      <a:endParaRPr lang="it-IT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94228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 err="1"/>
                        <a:t>Unloaded</a:t>
                      </a:r>
                      <a:r>
                        <a:rPr lang="it-IT" sz="1200" b="0" dirty="0"/>
                        <a:t> SLED Q-</a:t>
                      </a:r>
                      <a:r>
                        <a:rPr lang="it-IT" sz="1200" b="0" dirty="0" err="1"/>
                        <a:t>factor</a:t>
                      </a:r>
                      <a:r>
                        <a:rPr lang="it-IT" sz="1200" b="0" dirty="0"/>
                        <a:t> Q</a:t>
                      </a:r>
                      <a:r>
                        <a:rPr lang="it-IT" sz="1200" b="0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180000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261831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0" dirty="0" err="1"/>
                        <a:t>External</a:t>
                      </a:r>
                      <a:r>
                        <a:rPr lang="it-IT" sz="1200" b="0" dirty="0"/>
                        <a:t> SLED Q-</a:t>
                      </a:r>
                      <a:r>
                        <a:rPr lang="it-IT" sz="1200" b="0" dirty="0" err="1"/>
                        <a:t>factor</a:t>
                      </a:r>
                      <a:r>
                        <a:rPr lang="it-IT" sz="1200" b="0" baseline="0" dirty="0"/>
                        <a:t> Q</a:t>
                      </a:r>
                      <a:r>
                        <a:rPr lang="it-IT" sz="1200" b="0" baseline="-25000" dirty="0"/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21600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70940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Iris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baseline="0" dirty="0" err="1">
                          <a:solidFill>
                            <a:sysClr val="windowText" lastClr="000000"/>
                          </a:solidFill>
                        </a:rPr>
                        <a:t>radius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a [mm]</a:t>
                      </a:r>
                      <a:endParaRPr lang="it-IT" sz="12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4.0-3.0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315426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Group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velocity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it-IT" sz="1200" b="0" baseline="-25000" dirty="0" err="1">
                          <a:solidFill>
                            <a:sysClr val="windowText" lastClr="000000"/>
                          </a:solidFill>
                        </a:rPr>
                        <a:t>g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[%]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solidFill>
                            <a:sysClr val="windowText" lastClr="000000"/>
                          </a:solidFill>
                        </a:rPr>
                        <a:t>3.7-1.5</a:t>
                      </a:r>
                      <a:endParaRPr lang="it-IT" sz="12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6557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Effective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shunt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Imp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.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R</a:t>
                      </a:r>
                      <a:r>
                        <a:rPr lang="it-IT" sz="1200" b="1" baseline="-25000" dirty="0" err="1">
                          <a:solidFill>
                            <a:sysClr val="windowText" lastClr="000000"/>
                          </a:solidFill>
                        </a:rPr>
                        <a:t>s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[M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  <a:sym typeface="Symbol" panose="05050102010706020507" pitchFamily="18" charset="2"/>
                        </a:rPr>
                        <a:t>/m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389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535238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Filling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time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it-IT" sz="1200" b="0" baseline="-25000" dirty="0" err="1">
                          <a:solidFill>
                            <a:sysClr val="windowText" lastClr="000000"/>
                          </a:solidFill>
                        </a:rPr>
                        <a:t>f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[ns]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solidFill>
                            <a:sysClr val="windowText" lastClr="000000"/>
                          </a:solidFill>
                        </a:rPr>
                        <a:t>130</a:t>
                      </a:r>
                      <a:endParaRPr lang="it-IT" sz="12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74761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Input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power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per </a:t>
                      </a:r>
                      <a:r>
                        <a:rPr lang="it-IT" sz="1200" b="0" baseline="0" dirty="0" err="1">
                          <a:solidFill>
                            <a:sysClr val="windowText" lastClr="000000"/>
                          </a:solidFill>
                        </a:rPr>
                        <a:t>structure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baseline="0" dirty="0" err="1">
                          <a:solidFill>
                            <a:sysClr val="windowText" lastClr="000000"/>
                          </a:solidFill>
                        </a:rPr>
                        <a:t>P</a:t>
                      </a:r>
                      <a:r>
                        <a:rPr lang="it-IT" sz="1200" b="0" baseline="-25000" dirty="0" err="1">
                          <a:solidFill>
                            <a:sysClr val="windowText" lastClr="000000"/>
                          </a:solidFill>
                        </a:rPr>
                        <a:t>k_s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[MW]</a:t>
                      </a:r>
                      <a:endParaRPr lang="it-IT" sz="12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9.8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233363"/>
                  </a:ext>
                </a:extLst>
              </a:tr>
              <a:tr h="478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Structures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per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module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 N</a:t>
                      </a:r>
                      <a:r>
                        <a:rPr lang="it-IT" sz="1200" b="1" baseline="-25000" dirty="0">
                          <a:solidFill>
                            <a:schemeClr val="dk1"/>
                          </a:solidFill>
                        </a:rPr>
                        <a:t>m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(input </a:t>
                      </a:r>
                      <a:r>
                        <a:rPr lang="it-IT" sz="1200" b="1" baseline="0" dirty="0" err="1">
                          <a:solidFill>
                            <a:schemeClr val="dk1"/>
                          </a:solidFill>
                        </a:rPr>
                        <a:t>power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 per </a:t>
                      </a:r>
                      <a:r>
                        <a:rPr lang="it-IT" sz="1200" b="1" baseline="0" dirty="0" err="1">
                          <a:solidFill>
                            <a:schemeClr val="dk1"/>
                          </a:solidFill>
                        </a:rPr>
                        <a:t>module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it-IT" sz="1200" b="1" baseline="0" dirty="0" err="1">
                          <a:solidFill>
                            <a:sysClr val="windowText" lastClr="000000"/>
                          </a:solidFill>
                        </a:rPr>
                        <a:t>P</a:t>
                      </a:r>
                      <a:r>
                        <a:rPr lang="it-IT" sz="1200" b="1" baseline="-25000" dirty="0" err="1">
                          <a:solidFill>
                            <a:sysClr val="windowText" lastClr="000000"/>
                          </a:solidFill>
                        </a:rPr>
                        <a:t>k_m</a:t>
                      </a:r>
                      <a:r>
                        <a:rPr lang="it-IT" sz="1200" b="1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[MW])</a:t>
                      </a:r>
                      <a:endParaRPr lang="it-IT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4 (39)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17123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Total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number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of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structures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/ klystrons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20 /</a:t>
                      </a:r>
                      <a:r>
                        <a:rPr lang="it-IT" sz="1200" b="1" baseline="0" dirty="0">
                          <a:solidFill>
                            <a:sysClr val="windowText" lastClr="000000"/>
                          </a:solidFill>
                        </a:rPr>
                        <a:t> 5</a:t>
                      </a:r>
                      <a:endParaRPr lang="it-IT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952391"/>
                  </a:ext>
                </a:extLst>
              </a:tr>
            </a:tbl>
          </a:graphicData>
        </a:graphic>
      </p:graphicFrame>
      <p:grpSp>
        <p:nvGrpSpPr>
          <p:cNvPr id="2" name="Gruppo 1"/>
          <p:cNvGrpSpPr/>
          <p:nvPr/>
        </p:nvGrpSpPr>
        <p:grpSpPr>
          <a:xfrm>
            <a:off x="1961002" y="1068205"/>
            <a:ext cx="4201735" cy="4513570"/>
            <a:chOff x="42342" y="1637765"/>
            <a:chExt cx="4690533" cy="5038647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2" y="2116704"/>
              <a:ext cx="4690533" cy="3516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Stella a 5 punte 8"/>
            <p:cNvSpPr/>
            <p:nvPr/>
          </p:nvSpPr>
          <p:spPr>
            <a:xfrm>
              <a:off x="1676403" y="2302931"/>
              <a:ext cx="228600" cy="2286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Stella a 5 punte 14"/>
            <p:cNvSpPr/>
            <p:nvPr/>
          </p:nvSpPr>
          <p:spPr>
            <a:xfrm>
              <a:off x="550335" y="2506130"/>
              <a:ext cx="228600" cy="228600"/>
            </a:xfrm>
            <a:prstGeom prst="star5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Stella a 5 punte 15"/>
            <p:cNvSpPr/>
            <p:nvPr/>
          </p:nvSpPr>
          <p:spPr>
            <a:xfrm>
              <a:off x="3454403" y="3488265"/>
              <a:ext cx="228600" cy="228600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289183" y="1637765"/>
              <a:ext cx="3519684" cy="65280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b="1" dirty="0" err="1">
                  <a:solidFill>
                    <a:schemeClr val="bg1"/>
                  </a:solidFill>
                </a:rPr>
                <a:t>EUPRAXIA@SPARC_Lab</a:t>
              </a:r>
              <a:r>
                <a:rPr lang="en-GB" sz="1600" b="1" dirty="0">
                  <a:solidFill>
                    <a:schemeClr val="bg1"/>
                  </a:solidFill>
                </a:rPr>
                <a:t> &lt;a&gt;=3.5 mm</a:t>
              </a:r>
            </a:p>
          </p:txBody>
        </p:sp>
        <p:cxnSp>
          <p:nvCxnSpPr>
            <p:cNvPr id="18" name="Connettore 2 17"/>
            <p:cNvCxnSpPr>
              <a:stCxn id="10" idx="2"/>
            </p:cNvCxnSpPr>
            <p:nvPr/>
          </p:nvCxnSpPr>
          <p:spPr>
            <a:xfrm>
              <a:off x="2049026" y="1995815"/>
              <a:ext cx="1347759" cy="149245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/>
            <p:cNvCxnSpPr/>
            <p:nvPr/>
          </p:nvCxnSpPr>
          <p:spPr>
            <a:xfrm>
              <a:off x="3683003" y="1822431"/>
              <a:ext cx="77046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/>
            <p:cNvSpPr txBox="1"/>
            <p:nvPr/>
          </p:nvSpPr>
          <p:spPr>
            <a:xfrm>
              <a:off x="1488443" y="5640019"/>
              <a:ext cx="3077109" cy="584088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err="1">
                  <a:solidFill>
                    <a:schemeClr val="bg1"/>
                  </a:solidFill>
                </a:rPr>
                <a:t>EUPRAXIA@SPARC_Lab</a:t>
              </a:r>
              <a:r>
                <a:rPr lang="en-GB" sz="1400" b="1" dirty="0">
                  <a:solidFill>
                    <a:schemeClr val="bg1"/>
                  </a:solidFill>
                </a:rPr>
                <a:t> &lt;a&gt;=3.2 mm</a:t>
              </a:r>
            </a:p>
          </p:txBody>
        </p:sp>
        <p:cxnSp>
          <p:nvCxnSpPr>
            <p:cNvPr id="30" name="Connettore 2 29"/>
            <p:cNvCxnSpPr/>
            <p:nvPr/>
          </p:nvCxnSpPr>
          <p:spPr>
            <a:xfrm flipH="1" flipV="1">
              <a:off x="1790703" y="2539998"/>
              <a:ext cx="1418164" cy="3102035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sellaDiTesto 33"/>
            <p:cNvSpPr txBox="1"/>
            <p:nvPr/>
          </p:nvSpPr>
          <p:spPr>
            <a:xfrm>
              <a:off x="289183" y="6092324"/>
              <a:ext cx="3913717" cy="584088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b="1" dirty="0" err="1">
                  <a:solidFill>
                    <a:schemeClr val="bg1"/>
                  </a:solidFill>
                </a:rPr>
                <a:t>EUPRAXIA@SPARC_Lab</a:t>
              </a:r>
              <a:r>
                <a:rPr lang="en-GB" sz="1400" b="1" dirty="0">
                  <a:solidFill>
                    <a:schemeClr val="bg1"/>
                  </a:solidFill>
                </a:rPr>
                <a:t>  old working point</a:t>
              </a:r>
            </a:p>
            <a:p>
              <a:r>
                <a:rPr lang="en-GB" sz="1400" i="1" dirty="0">
                  <a:solidFill>
                    <a:schemeClr val="bg1"/>
                  </a:solidFill>
                </a:rPr>
                <a:t>(optimization of RF power splitting)</a:t>
              </a:r>
            </a:p>
          </p:txBody>
        </p:sp>
        <p:cxnSp>
          <p:nvCxnSpPr>
            <p:cNvPr id="35" name="Connettore 2 34"/>
            <p:cNvCxnSpPr/>
            <p:nvPr/>
          </p:nvCxnSpPr>
          <p:spPr>
            <a:xfrm flipH="1" flipV="1">
              <a:off x="719668" y="2734731"/>
              <a:ext cx="444829" cy="3357594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2"/>
            <p:cNvSpPr txBox="1"/>
            <p:nvPr/>
          </p:nvSpPr>
          <p:spPr>
            <a:xfrm>
              <a:off x="920896" y="4620807"/>
              <a:ext cx="3490568" cy="4122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/>
                <a:t>Best </a:t>
              </a:r>
              <a:r>
                <a:rPr lang="it-IT" dirty="0" err="1"/>
                <a:t>effective</a:t>
              </a:r>
              <a:r>
                <a:rPr lang="it-IT" dirty="0"/>
                <a:t> shunt </a:t>
              </a:r>
              <a:r>
                <a:rPr lang="it-IT" dirty="0" err="1"/>
                <a:t>impedance</a:t>
              </a:r>
              <a:endParaRPr lang="en-GB" dirty="0"/>
            </a:p>
          </p:txBody>
        </p:sp>
      </p:grpSp>
      <p:sp>
        <p:nvSpPr>
          <p:cNvPr id="24" name="Segnaposto numero diapositiva 1"/>
          <p:cNvSpPr txBox="1">
            <a:spLocks/>
          </p:cNvSpPr>
          <p:nvPr/>
        </p:nvSpPr>
        <p:spPr>
          <a:xfrm>
            <a:off x="8397749" y="608812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1722878" y="5869963"/>
            <a:ext cx="8283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Linac</a:t>
            </a:r>
            <a:r>
              <a:rPr lang="en-GB" sz="1400" dirty="0"/>
              <a:t> active length=18 m (was 16 m of the old working-point), but 16 structure interconnections eliminated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Linac</a:t>
            </a:r>
            <a:r>
              <a:rPr lang="en-GB" sz="1400" dirty="0"/>
              <a:t> energy on crest = 1.17 GeV with 5 </a:t>
            </a:r>
            <a:r>
              <a:rPr lang="en-GB" sz="1400" dirty="0" err="1"/>
              <a:t>klystons</a:t>
            </a:r>
            <a:r>
              <a:rPr lang="en-GB" sz="1400" dirty="0"/>
              <a:t> ( in the old WP was 1 / 1.1 GeV  with 4 / 5 klystrons)</a:t>
            </a:r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52567A3D-DBAC-F74E-A33B-6687D4FA57DB}"/>
              </a:ext>
            </a:extLst>
          </p:cNvPr>
          <p:cNvSpPr txBox="1">
            <a:spLocks/>
          </p:cNvSpPr>
          <p:nvPr/>
        </p:nvSpPr>
        <p:spPr>
          <a:xfrm>
            <a:off x="1618923" y="-32658"/>
            <a:ext cx="8983757" cy="97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Using the CompactLight accelerating section for EUPRAXIA@SPARC_LAB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602680" y="5504688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Gallo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0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3784208" y="3530313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asellaDiTesto 39"/>
          <p:cNvSpPr txBox="1"/>
          <p:nvPr/>
        </p:nvSpPr>
        <p:spPr>
          <a:xfrm>
            <a:off x="2327129" y="250282"/>
            <a:ext cx="84346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/>
              <a:t>3</a:t>
            </a:r>
            <a:r>
              <a:rPr lang="en-GB" sz="2400" baseline="30000" dirty="0"/>
              <a:t>rd</a:t>
            </a:r>
            <a:r>
              <a:rPr lang="en-GB" sz="2400" dirty="0"/>
              <a:t> scenario: high rep rate – reduced peak power klystrons</a:t>
            </a:r>
            <a:endParaRPr lang="en-GB" sz="2400" dirty="0">
              <a:solidFill>
                <a:prstClr val="black"/>
              </a:solidFill>
            </a:endParaRPr>
          </a:p>
          <a:p>
            <a:pPr lvl="0"/>
            <a:r>
              <a:rPr lang="en-GB" sz="2000" i="1" dirty="0">
                <a:solidFill>
                  <a:prstClr val="black"/>
                </a:solidFill>
              </a:rPr>
              <a:t>rep rate increase based on dedicated tubes, in substitution for or in addition to high peak power ones 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6866927" y="4268316"/>
            <a:ext cx="2198615" cy="8679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2 klystrons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&lt;</a:t>
            </a:r>
            <a:r>
              <a:rPr lang="en-GB" sz="1400" dirty="0" err="1">
                <a:solidFill>
                  <a:srgbClr val="002060"/>
                </a:solidFill>
              </a:rPr>
              <a:t>E</a:t>
            </a:r>
            <a:r>
              <a:rPr lang="en-GB" sz="1400" baseline="-25000" dirty="0" err="1">
                <a:solidFill>
                  <a:srgbClr val="002060"/>
                </a:solidFill>
              </a:rPr>
              <a:t>acc</a:t>
            </a:r>
            <a:r>
              <a:rPr lang="en-GB" sz="1400" dirty="0">
                <a:solidFill>
                  <a:srgbClr val="002060"/>
                </a:solidFill>
              </a:rPr>
              <a:t>&gt; = 65 MV/m @ 100 Hz</a:t>
            </a:r>
          </a:p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&lt;</a:t>
            </a:r>
            <a:r>
              <a:rPr lang="en-GB" sz="1400" dirty="0" err="1">
                <a:solidFill>
                  <a:srgbClr val="002060"/>
                </a:solidFill>
              </a:rPr>
              <a:t>E</a:t>
            </a:r>
            <a:r>
              <a:rPr lang="en-GB" sz="1400" baseline="-25000" dirty="0" err="1">
                <a:solidFill>
                  <a:srgbClr val="002060"/>
                </a:solidFill>
              </a:rPr>
              <a:t>acc</a:t>
            </a:r>
            <a:r>
              <a:rPr lang="en-GB" sz="1400" dirty="0">
                <a:solidFill>
                  <a:srgbClr val="002060"/>
                </a:solidFill>
              </a:rPr>
              <a:t>&gt; = 23 MV/m @ 1 kHz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5444762" y="1649397"/>
            <a:ext cx="640080" cy="555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ttangolo 34"/>
          <p:cNvSpPr/>
          <p:nvPr/>
        </p:nvSpPr>
        <p:spPr>
          <a:xfrm>
            <a:off x="6090628" y="3545125"/>
            <a:ext cx="640080" cy="555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asellaDiTesto 37"/>
          <p:cNvSpPr txBox="1"/>
          <p:nvPr/>
        </p:nvSpPr>
        <p:spPr>
          <a:xfrm>
            <a:off x="5643528" y="1342629"/>
            <a:ext cx="1514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 MW, 1.5 µs, </a:t>
            </a:r>
          </a:p>
          <a:p>
            <a:r>
              <a:rPr lang="en-GB" dirty="0"/>
              <a:t>1 kHz</a:t>
            </a:r>
          </a:p>
        </p:txBody>
      </p:sp>
      <p:grpSp>
        <p:nvGrpSpPr>
          <p:cNvPr id="20" name="Group 15">
            <a:extLst>
              <a:ext uri="{FF2B5EF4-FFF2-40B4-BE49-F238E27FC236}">
                <a16:creationId xmlns:a16="http://schemas.microsoft.com/office/drawing/2014/main" id="{1BBC39DE-7821-438C-96D8-9033B2701FB5}"/>
              </a:ext>
            </a:extLst>
          </p:cNvPr>
          <p:cNvGrpSpPr>
            <a:grpSpLocks noChangeAspect="1"/>
          </p:cNvGrpSpPr>
          <p:nvPr/>
        </p:nvGrpSpPr>
        <p:grpSpPr>
          <a:xfrm>
            <a:off x="5656397" y="1683742"/>
            <a:ext cx="4728413" cy="2912146"/>
            <a:chOff x="1391349" y="1826370"/>
            <a:chExt cx="6754869" cy="4160181"/>
          </a:xfrm>
        </p:grpSpPr>
        <p:cxnSp>
          <p:nvCxnSpPr>
            <p:cNvPr id="21" name="Connettore diritto 344">
              <a:extLst>
                <a:ext uri="{FF2B5EF4-FFF2-40B4-BE49-F238E27FC236}">
                  <a16:creationId xmlns:a16="http://schemas.microsoft.com/office/drawing/2014/main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84990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Connettore 1 7">
              <a:extLst>
                <a:ext uri="{FF2B5EF4-FFF2-40B4-BE49-F238E27FC236}">
                  <a16:creationId xmlns:a16="http://schemas.microsoft.com/office/drawing/2014/main" id="{FDFAEE8A-BF49-4B4A-82C8-50C8039FA2F8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ttangolo 114">
              <a:extLst>
                <a:ext uri="{FF2B5EF4-FFF2-40B4-BE49-F238E27FC236}">
                  <a16:creationId xmlns:a16="http://schemas.microsoft.com/office/drawing/2014/main" id="{0673B76E-4250-4B72-811A-40C79DDC5621}"/>
                </a:ext>
              </a:extLst>
            </p:cNvPr>
            <p:cNvSpPr/>
            <p:nvPr/>
          </p:nvSpPr>
          <p:spPr bwMode="auto">
            <a:xfrm>
              <a:off x="3828777" y="5239099"/>
              <a:ext cx="720001" cy="747452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4176713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latin typeface="Arial" charset="0"/>
              </a:endParaRPr>
            </a:p>
          </p:txBody>
        </p:sp>
        <p:sp>
          <p:nvSpPr>
            <p:cNvPr id="24" name="Rettangolo 137">
              <a:extLst>
                <a:ext uri="{FF2B5EF4-FFF2-40B4-BE49-F238E27FC236}">
                  <a16:creationId xmlns:a16="http://schemas.microsoft.com/office/drawing/2014/main" id="{0D4E76AE-73B1-4618-B805-C231C01DDD72}"/>
                </a:ext>
              </a:extLst>
            </p:cNvPr>
            <p:cNvSpPr/>
            <p:nvPr/>
          </p:nvSpPr>
          <p:spPr bwMode="auto">
            <a:xfrm>
              <a:off x="4655850" y="5239099"/>
              <a:ext cx="720001" cy="747452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4176713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latin typeface="Arial" charset="0"/>
              </a:endParaRPr>
            </a:p>
          </p:txBody>
        </p:sp>
        <p:sp>
          <p:nvSpPr>
            <p:cNvPr id="25" name="Rettangolo 141">
              <a:extLst>
                <a:ext uri="{FF2B5EF4-FFF2-40B4-BE49-F238E27FC236}">
                  <a16:creationId xmlns:a16="http://schemas.microsoft.com/office/drawing/2014/main" id="{AB9BB93D-7CF7-4528-9583-A3E2BECC5D25}"/>
                </a:ext>
              </a:extLst>
            </p:cNvPr>
            <p:cNvSpPr/>
            <p:nvPr/>
          </p:nvSpPr>
          <p:spPr bwMode="auto">
            <a:xfrm>
              <a:off x="5421315" y="5239099"/>
              <a:ext cx="720001" cy="747452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4176713"/>
              <a:endParaRPr lang="en-US" sz="2800">
                <a:latin typeface="Arial" charset="0"/>
              </a:endParaRPr>
            </a:p>
          </p:txBody>
        </p:sp>
        <p:cxnSp>
          <p:nvCxnSpPr>
            <p:cNvPr id="26" name="Connettore 1 18">
              <a:extLst>
                <a:ext uri="{FF2B5EF4-FFF2-40B4-BE49-F238E27FC236}">
                  <a16:creationId xmlns:a16="http://schemas.microsoft.com/office/drawing/2014/main" id="{8B9DD9A7-1FB5-455F-A2C3-D2D9DF1A0CBE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Connettore 1 160">
              <a:extLst>
                <a:ext uri="{FF2B5EF4-FFF2-40B4-BE49-F238E27FC236}">
                  <a16:creationId xmlns:a16="http://schemas.microsoft.com/office/drawing/2014/main" id="{AA33CD61-9ED9-406C-8443-C1D2BC34CB57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Connettore 1 161">
              <a:extLst>
                <a:ext uri="{FF2B5EF4-FFF2-40B4-BE49-F238E27FC236}">
                  <a16:creationId xmlns:a16="http://schemas.microsoft.com/office/drawing/2014/main" id="{1A14EC49-B11B-418D-AFBC-337382D031DD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Connettore 1 163">
              <a:extLst>
                <a:ext uri="{FF2B5EF4-FFF2-40B4-BE49-F238E27FC236}">
                  <a16:creationId xmlns:a16="http://schemas.microsoft.com/office/drawing/2014/main" id="{F74BBA07-082A-4034-B43E-3E9694E9D08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riangolo isoscele 21">
              <a:extLst>
                <a:ext uri="{FF2B5EF4-FFF2-40B4-BE49-F238E27FC236}">
                  <a16:creationId xmlns:a16="http://schemas.microsoft.com/office/drawing/2014/main" id="{E24F58BD-7C8F-47A5-B4DC-50E9F78431C2}"/>
                </a:ext>
              </a:extLst>
            </p:cNvPr>
            <p:cNvSpPr/>
            <p:nvPr/>
          </p:nvSpPr>
          <p:spPr bwMode="auto">
            <a:xfrm rot="16200000">
              <a:off x="2887269" y="1649804"/>
              <a:ext cx="1030235" cy="148479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4176713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latin typeface="Arial" charset="0"/>
              </a:endParaRPr>
            </a:p>
          </p:txBody>
        </p:sp>
        <p:cxnSp>
          <p:nvCxnSpPr>
            <p:cNvPr id="34" name="Connettore 1 24">
              <a:extLst>
                <a:ext uri="{FF2B5EF4-FFF2-40B4-BE49-F238E27FC236}">
                  <a16:creationId xmlns:a16="http://schemas.microsoft.com/office/drawing/2014/main" id="{3A843004-2065-42D0-BC24-27F0C5917F8B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Rettangolo 168">
              <a:extLst>
                <a:ext uri="{FF2B5EF4-FFF2-40B4-BE49-F238E27FC236}">
                  <a16:creationId xmlns:a16="http://schemas.microsoft.com/office/drawing/2014/main" id="{65AEB60D-C524-4245-BDCC-8F2D1CF24548}"/>
                </a:ext>
              </a:extLst>
            </p:cNvPr>
            <p:cNvSpPr/>
            <p:nvPr/>
          </p:nvSpPr>
          <p:spPr bwMode="auto">
            <a:xfrm>
              <a:off x="4419847" y="4316193"/>
              <a:ext cx="360000" cy="747452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4176713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latin typeface="Arial" charset="0"/>
              </a:endParaRPr>
            </a:p>
          </p:txBody>
        </p:sp>
        <p:sp>
          <p:nvSpPr>
            <p:cNvPr id="39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105106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4176713" fontAlgn="base">
                <a:spcBef>
                  <a:spcPct val="0"/>
                </a:spcBef>
                <a:spcAft>
                  <a:spcPct val="0"/>
                </a:spcAft>
              </a:pPr>
              <a:endParaRPr lang="it-IT" sz="2800">
                <a:latin typeface="Arial" charset="0"/>
              </a:endParaRPr>
            </a:p>
          </p:txBody>
        </p:sp>
        <p:sp>
          <p:nvSpPr>
            <p:cNvPr id="41" name="Ovale 138">
              <a:extLst>
                <a:ext uri="{FF2B5EF4-FFF2-40B4-BE49-F238E27FC236}">
                  <a16:creationId xmlns:a16="http://schemas.microsoft.com/office/drawing/2014/main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5" y="3861018"/>
              <a:ext cx="324000" cy="105106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4176713" fontAlgn="base">
                <a:spcBef>
                  <a:spcPct val="0"/>
                </a:spcBef>
                <a:spcAft>
                  <a:spcPct val="0"/>
                </a:spcAft>
              </a:pPr>
              <a:endParaRPr lang="it-IT" sz="2800">
                <a:latin typeface="Arial" charset="0"/>
              </a:endParaRPr>
            </a:p>
          </p:txBody>
        </p:sp>
        <p:cxnSp>
          <p:nvCxnSpPr>
            <p:cNvPr id="42" name="Connettore 1 24">
              <a:extLst>
                <a:ext uri="{FF2B5EF4-FFF2-40B4-BE49-F238E27FC236}">
                  <a16:creationId xmlns:a16="http://schemas.microsoft.com/office/drawing/2014/main" id="{CAE336A3-2F0F-410D-8E9A-79F0C276E45E}"/>
                </a:ext>
              </a:extLst>
            </p:cNvPr>
            <p:cNvCxnSpPr/>
            <p:nvPr/>
          </p:nvCxnSpPr>
          <p:spPr bwMode="auto">
            <a:xfrm>
              <a:off x="4599847" y="2392198"/>
              <a:ext cx="0" cy="628089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Connettore 1 24">
              <a:extLst>
                <a:ext uri="{FF2B5EF4-FFF2-40B4-BE49-F238E27FC236}">
                  <a16:creationId xmlns:a16="http://schemas.microsoft.com/office/drawing/2014/main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Connettore 1 24">
              <a:extLst>
                <a:ext uri="{FF2B5EF4-FFF2-40B4-BE49-F238E27FC236}">
                  <a16:creationId xmlns:a16="http://schemas.microsoft.com/office/drawing/2014/main" id="{3319F830-7ED3-4EE1-B394-90C8AA8EC405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Rettangolo 169">
              <a:extLst>
                <a:ext uri="{FF2B5EF4-FFF2-40B4-BE49-F238E27FC236}">
                  <a16:creationId xmlns:a16="http://schemas.microsoft.com/office/drawing/2014/main" id="{EBD0FC34-4047-4593-8202-E0E2D983B9C5}"/>
                </a:ext>
              </a:extLst>
            </p:cNvPr>
            <p:cNvSpPr/>
            <p:nvPr/>
          </p:nvSpPr>
          <p:spPr bwMode="auto">
            <a:xfrm>
              <a:off x="3049427" y="5239099"/>
              <a:ext cx="720001" cy="747452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4176713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latin typeface="Arial" charset="0"/>
              </a:endParaRPr>
            </a:p>
          </p:txBody>
        </p:sp>
        <p:cxnSp>
          <p:nvCxnSpPr>
            <p:cNvPr id="47" name="Connettore 1 24">
              <a:extLst>
                <a:ext uri="{FF2B5EF4-FFF2-40B4-BE49-F238E27FC236}">
                  <a16:creationId xmlns:a16="http://schemas.microsoft.com/office/drawing/2014/main" id="{0B6BEE49-9A77-47BE-95D2-4F4BA0DD4328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ttore 1 24">
              <a:extLst>
                <a:ext uri="{FF2B5EF4-FFF2-40B4-BE49-F238E27FC236}">
                  <a16:creationId xmlns:a16="http://schemas.microsoft.com/office/drawing/2014/main" id="{61150A65-6CC1-4A2C-8CF7-AB6AE7AD901B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Connettore 1 24">
              <a:extLst>
                <a:ext uri="{FF2B5EF4-FFF2-40B4-BE49-F238E27FC236}">
                  <a16:creationId xmlns:a16="http://schemas.microsoft.com/office/drawing/2014/main" id="{DDE33F22-E9C7-45A1-B471-DDBA61A03C5C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Connettore 1 24">
              <a:extLst>
                <a:ext uri="{FF2B5EF4-FFF2-40B4-BE49-F238E27FC236}">
                  <a16:creationId xmlns:a16="http://schemas.microsoft.com/office/drawing/2014/main" id="{DF013E7E-0F2B-4C1D-B936-B668BA7A2CBC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Connettore 1 50">
              <a:extLst>
                <a:ext uri="{FF2B5EF4-FFF2-40B4-BE49-F238E27FC236}">
                  <a16:creationId xmlns:a16="http://schemas.microsoft.com/office/drawing/2014/main" id="{D9C48D91-102E-417B-8E11-63E45DBF7690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Connettore 1 24">
              <a:extLst>
                <a:ext uri="{FF2B5EF4-FFF2-40B4-BE49-F238E27FC236}">
                  <a16:creationId xmlns:a16="http://schemas.microsoft.com/office/drawing/2014/main" id="{9868CBD2-BB92-49C1-9A6B-2159C7C0418D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CasellaDiTesto 25">
              <a:extLst>
                <a:ext uri="{FF2B5EF4-FFF2-40B4-BE49-F238E27FC236}">
                  <a16:creationId xmlns:a16="http://schemas.microsoft.com/office/drawing/2014/main" id="{D75CF7E6-605A-4558-9CA9-541FBC7ACBFB}"/>
                </a:ext>
              </a:extLst>
            </p:cNvPr>
            <p:cNvSpPr txBox="1"/>
            <p:nvPr/>
          </p:nvSpPr>
          <p:spPr>
            <a:xfrm>
              <a:off x="1391349" y="2184861"/>
              <a:ext cx="1752978" cy="43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Canon E37113</a:t>
              </a:r>
            </a:p>
          </p:txBody>
        </p: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B4606E6F-28F2-4A26-8EA1-21F1A58AB489}"/>
                </a:ext>
              </a:extLst>
            </p:cNvPr>
            <p:cNvSpPr txBox="1"/>
            <p:nvPr/>
          </p:nvSpPr>
          <p:spPr>
            <a:xfrm>
              <a:off x="3702077" y="4152072"/>
              <a:ext cx="772189" cy="439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55" name="CasellaDiTesto 54">
              <a:extLst>
                <a:ext uri="{FF2B5EF4-FFF2-40B4-BE49-F238E27FC236}">
                  <a16:creationId xmlns:a16="http://schemas.microsoft.com/office/drawing/2014/main" id="{BEB90B94-6085-4ABC-95D2-B530D5D6CFE6}"/>
                </a:ext>
              </a:extLst>
            </p:cNvPr>
            <p:cNvSpPr txBox="1"/>
            <p:nvPr/>
          </p:nvSpPr>
          <p:spPr>
            <a:xfrm>
              <a:off x="2207820" y="2976378"/>
              <a:ext cx="2265086" cy="439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CONVERTER</a:t>
              </a:r>
            </a:p>
          </p:txBody>
        </p:sp>
        <p:sp>
          <p:nvSpPr>
            <p:cNvPr id="56" name="CasellaDiTesto 374">
              <a:extLst>
                <a:ext uri="{FF2B5EF4-FFF2-40B4-BE49-F238E27FC236}">
                  <a16:creationId xmlns:a16="http://schemas.microsoft.com/office/drawing/2014/main" id="{5DED1065-D83D-4AEE-82CA-FEA481DAF30C}"/>
                </a:ext>
              </a:extLst>
            </p:cNvPr>
            <p:cNvSpPr txBox="1"/>
            <p:nvPr/>
          </p:nvSpPr>
          <p:spPr>
            <a:xfrm>
              <a:off x="4582357" y="3804689"/>
              <a:ext cx="2544909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 CONVERTER</a:t>
              </a:r>
            </a:p>
          </p:txBody>
        </p:sp>
        <p:sp>
          <p:nvSpPr>
            <p:cNvPr id="57" name="CasellaDiTesto 29">
              <a:extLst>
                <a:ext uri="{FF2B5EF4-FFF2-40B4-BE49-F238E27FC236}">
                  <a16:creationId xmlns:a16="http://schemas.microsoft.com/office/drawing/2014/main" id="{9D365B4C-0EF4-4C3C-A568-B07A8257D3E0}"/>
                </a:ext>
              </a:extLst>
            </p:cNvPr>
            <p:cNvSpPr txBox="1"/>
            <p:nvPr/>
          </p:nvSpPr>
          <p:spPr>
            <a:xfrm>
              <a:off x="2032788" y="3424064"/>
              <a:ext cx="2658510" cy="439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58" name="CasellaDiTesto 16">
              <a:extLst>
                <a:ext uri="{FF2B5EF4-FFF2-40B4-BE49-F238E27FC236}">
                  <a16:creationId xmlns:a16="http://schemas.microsoft.com/office/drawing/2014/main" id="{58825F78-5AD1-4601-9348-C8963CE03EA5}"/>
                </a:ext>
              </a:extLst>
            </p:cNvPr>
            <p:cNvSpPr txBox="1"/>
            <p:nvPr/>
          </p:nvSpPr>
          <p:spPr>
            <a:xfrm>
              <a:off x="4698051" y="2930809"/>
              <a:ext cx="2460376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MODULATOR HALL</a:t>
              </a:r>
              <a:endParaRPr lang="en-US" sz="1400" dirty="0"/>
            </a:p>
          </p:txBody>
        </p:sp>
        <p:sp>
          <p:nvSpPr>
            <p:cNvPr id="59" name="CasellaDiTesto 375">
              <a:extLst>
                <a:ext uri="{FF2B5EF4-FFF2-40B4-BE49-F238E27FC236}">
                  <a16:creationId xmlns:a16="http://schemas.microsoft.com/office/drawing/2014/main" id="{36594CA5-27EF-4362-9B10-61DDA054A73B}"/>
                </a:ext>
              </a:extLst>
            </p:cNvPr>
            <p:cNvSpPr txBox="1"/>
            <p:nvPr/>
          </p:nvSpPr>
          <p:spPr>
            <a:xfrm>
              <a:off x="5580280" y="4428391"/>
              <a:ext cx="1655907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LINAC HALL</a:t>
              </a:r>
              <a:endParaRPr lang="en-US" sz="1400" dirty="0"/>
            </a:p>
          </p:txBody>
        </p:sp>
        <p:cxnSp>
          <p:nvCxnSpPr>
            <p:cNvPr id="60" name="Connettore diritto 344">
              <a:extLst>
                <a:ext uri="{FF2B5EF4-FFF2-40B4-BE49-F238E27FC236}">
                  <a16:creationId xmlns:a16="http://schemas.microsoft.com/office/drawing/2014/main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36432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1" name="Triangolo isoscele 21">
              <a:extLst>
                <a:ext uri="{FF2B5EF4-FFF2-40B4-BE49-F238E27FC236}">
                  <a16:creationId xmlns:a16="http://schemas.microsoft.com/office/drawing/2014/main" id="{E24F58BD-7C8F-47A5-B4DC-50E9F78431C2}"/>
                </a:ext>
              </a:extLst>
            </p:cNvPr>
            <p:cNvSpPr/>
            <p:nvPr/>
          </p:nvSpPr>
          <p:spPr bwMode="auto">
            <a:xfrm rot="5400000" flipH="1">
              <a:off x="5359939" y="1649798"/>
              <a:ext cx="1030235" cy="148479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4176713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latin typeface="Arial" charset="0"/>
              </a:endParaRPr>
            </a:p>
          </p:txBody>
        </p:sp>
        <p:cxnSp>
          <p:nvCxnSpPr>
            <p:cNvPr id="62" name="Connettore 1 24">
              <a:extLst>
                <a:ext uri="{FF2B5EF4-FFF2-40B4-BE49-F238E27FC236}">
                  <a16:creationId xmlns:a16="http://schemas.microsoft.com/office/drawing/2014/main" id="{CAE336A3-2F0F-410D-8E9A-79F0C276E45E}"/>
                </a:ext>
              </a:extLst>
            </p:cNvPr>
            <p:cNvCxnSpPr/>
            <p:nvPr/>
          </p:nvCxnSpPr>
          <p:spPr bwMode="auto">
            <a:xfrm flipH="1">
              <a:off x="3705001" y="2395211"/>
              <a:ext cx="1889697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CasellaDiTesto 25">
              <a:extLst>
                <a:ext uri="{FF2B5EF4-FFF2-40B4-BE49-F238E27FC236}">
                  <a16:creationId xmlns:a16="http://schemas.microsoft.com/office/drawing/2014/main" id="{D75CF7E6-605A-4558-9CA9-541FBC7ACBFB}"/>
                </a:ext>
              </a:extLst>
            </p:cNvPr>
            <p:cNvSpPr txBox="1"/>
            <p:nvPr/>
          </p:nvSpPr>
          <p:spPr>
            <a:xfrm>
              <a:off x="6217940" y="2169304"/>
              <a:ext cx="1928278" cy="43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CPI VKX-8311A</a:t>
              </a:r>
            </a:p>
          </p:txBody>
        </p:sp>
        <p:sp>
          <p:nvSpPr>
            <p:cNvPr id="65" name="CasellaDiTesto 25">
              <a:extLst>
                <a:ext uri="{FF2B5EF4-FFF2-40B4-BE49-F238E27FC236}">
                  <a16:creationId xmlns:a16="http://schemas.microsoft.com/office/drawing/2014/main" id="{D75CF7E6-605A-4558-9CA9-541FBC7ACBFB}"/>
                </a:ext>
              </a:extLst>
            </p:cNvPr>
            <p:cNvSpPr txBox="1"/>
            <p:nvPr/>
          </p:nvSpPr>
          <p:spPr>
            <a:xfrm>
              <a:off x="3268736" y="1826370"/>
              <a:ext cx="2810374" cy="395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i="1" dirty="0">
                  <a:solidFill>
                    <a:srgbClr val="008000"/>
                  </a:solidFill>
                </a:rPr>
                <a:t>RF </a:t>
              </a:r>
              <a:r>
                <a:rPr lang="it-IT" sz="1200" i="1" dirty="0" err="1">
                  <a:solidFill>
                    <a:srgbClr val="008000"/>
                  </a:solidFill>
                </a:rPr>
                <a:t>smart</a:t>
              </a:r>
              <a:r>
                <a:rPr lang="it-IT" sz="1200" i="1" dirty="0">
                  <a:solidFill>
                    <a:srgbClr val="008000"/>
                  </a:solidFill>
                </a:rPr>
                <a:t> </a:t>
              </a:r>
              <a:r>
                <a:rPr lang="it-IT" sz="1200" i="1" dirty="0" err="1">
                  <a:solidFill>
                    <a:srgbClr val="008000"/>
                  </a:solidFill>
                </a:rPr>
                <a:t>combiner</a:t>
              </a:r>
              <a:r>
                <a:rPr lang="it-IT" sz="1200" i="1" dirty="0">
                  <a:solidFill>
                    <a:srgbClr val="008000"/>
                  </a:solidFill>
                </a:rPr>
                <a:t> / </a:t>
              </a:r>
              <a:r>
                <a:rPr lang="it-IT" sz="1200" i="1" dirty="0" err="1">
                  <a:solidFill>
                    <a:srgbClr val="008000"/>
                  </a:solidFill>
                </a:rPr>
                <a:t>switch</a:t>
              </a:r>
              <a:r>
                <a:rPr lang="it-IT" sz="1200" i="1" dirty="0">
                  <a:solidFill>
                    <a:srgbClr val="008000"/>
                  </a:solidFill>
                </a:rPr>
                <a:t> </a:t>
              </a:r>
            </a:p>
          </p:txBody>
        </p:sp>
      </p:grpSp>
      <p:sp>
        <p:nvSpPr>
          <p:cNvPr id="7" name="Rettangolo 6"/>
          <p:cNvSpPr/>
          <p:nvPr/>
        </p:nvSpPr>
        <p:spPr>
          <a:xfrm>
            <a:off x="7595104" y="1979385"/>
            <a:ext cx="630661" cy="20659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asellaDiTesto 62"/>
          <p:cNvSpPr txBox="1"/>
          <p:nvPr/>
        </p:nvSpPr>
        <p:spPr>
          <a:xfrm>
            <a:off x="8518866" y="1337183"/>
            <a:ext cx="1631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50 MW, 1.5 µs,</a:t>
            </a:r>
          </a:p>
          <a:p>
            <a:pPr algn="r"/>
            <a:r>
              <a:rPr lang="en-GB" dirty="0"/>
              <a:t>100 Hz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523" y="1735837"/>
            <a:ext cx="3610429" cy="3306897"/>
          </a:xfrm>
          <a:prstGeom prst="rect">
            <a:avLst/>
          </a:prstGeom>
        </p:spPr>
      </p:pic>
      <p:cxnSp>
        <p:nvCxnSpPr>
          <p:cNvPr id="5" name="Connettore 1 4"/>
          <p:cNvCxnSpPr/>
          <p:nvPr/>
        </p:nvCxnSpPr>
        <p:spPr>
          <a:xfrm>
            <a:off x="2464255" y="3512219"/>
            <a:ext cx="2830284" cy="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288533" y="3207685"/>
            <a:ext cx="207319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rgbClr val="008000"/>
                </a:solidFill>
              </a:rPr>
              <a:t> new CPI high rep rate </a:t>
            </a:r>
            <a:r>
              <a:rPr lang="en-GB" sz="1400" b="1" i="1" dirty="0" err="1">
                <a:solidFill>
                  <a:srgbClr val="008000"/>
                </a:solidFill>
              </a:rPr>
              <a:t>kly</a:t>
            </a:r>
            <a:endParaRPr lang="en-GB" sz="1400" b="1" i="1" dirty="0">
              <a:solidFill>
                <a:srgbClr val="008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048310" y="5061585"/>
            <a:ext cx="82495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This study is very rough and need to be continued more rigorously, but we need: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more precise requests and specifications by FEL users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more technical data from klystron producer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more experimental data from existing power plants (high rep rate tests @ X boxes?)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maybe new creative ideas to better exploit the existing hardware …</a:t>
            </a:r>
          </a:p>
        </p:txBody>
      </p:sp>
      <p:sp>
        <p:nvSpPr>
          <p:cNvPr id="66" name="Segnaposto numero diapositiva 1"/>
          <p:cNvSpPr txBox="1">
            <a:spLocks/>
          </p:cNvSpPr>
          <p:nvPr/>
        </p:nvSpPr>
        <p:spPr>
          <a:xfrm>
            <a:off x="8385557" y="6356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/>
              <a:pPr algn="r"/>
              <a:t>3</a:t>
            </a:fld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0881360" y="5297424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Gallo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1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Module layout of XLS?</a:t>
            </a:r>
          </a:p>
          <a:p>
            <a:endParaRPr lang="de-DE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642496" y="971525"/>
            <a:ext cx="10369152" cy="5370912"/>
            <a:chOff x="468270" y="510604"/>
            <a:chExt cx="12104491" cy="6269767"/>
          </a:xfrm>
        </p:grpSpPr>
        <p:sp>
          <p:nvSpPr>
            <p:cNvPr id="5" name="Rectangle 4"/>
            <p:cNvSpPr/>
            <p:nvPr/>
          </p:nvSpPr>
          <p:spPr>
            <a:xfrm>
              <a:off x="1414410" y="4857084"/>
              <a:ext cx="1538837" cy="32234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125935" y="4261265"/>
              <a:ext cx="758644" cy="1477108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Quad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1704556" y="3809289"/>
              <a:ext cx="5327" cy="1047795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>
            <a:xfrm flipV="1">
              <a:off x="5701953" y="2851692"/>
              <a:ext cx="4004754" cy="2242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9" name="Oval 8"/>
            <p:cNvSpPr/>
            <p:nvPr/>
          </p:nvSpPr>
          <p:spPr>
            <a:xfrm>
              <a:off x="5143154" y="1695205"/>
              <a:ext cx="637309" cy="628073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21662" y="2638979"/>
              <a:ext cx="480291" cy="41306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813539" y="2851692"/>
              <a:ext cx="2408123" cy="3907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5461808" y="2322501"/>
              <a:ext cx="1" cy="319032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4289220" y="2322824"/>
              <a:ext cx="861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Splitter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26307" y="1885096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PC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5472900" y="1296024"/>
              <a:ext cx="0" cy="430184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>
            <a:xfrm>
              <a:off x="5472900" y="1296024"/>
              <a:ext cx="4016399" cy="22911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grpSp>
          <p:nvGrpSpPr>
            <p:cNvPr id="17" name="Group 16"/>
            <p:cNvGrpSpPr/>
            <p:nvPr/>
          </p:nvGrpSpPr>
          <p:grpSpPr>
            <a:xfrm>
              <a:off x="9502796" y="765021"/>
              <a:ext cx="2260689" cy="1124231"/>
              <a:chOff x="5540398" y="1442091"/>
              <a:chExt cx="2260689" cy="1124231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5540398" y="1442091"/>
                <a:ext cx="2260689" cy="1124231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5744309" y="1795494"/>
                <a:ext cx="481000" cy="41742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9615842" y="1953169"/>
              <a:ext cx="2034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Klystron/Modulator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414410" y="6064710"/>
              <a:ext cx="1538837" cy="833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1748452" y="6349229"/>
              <a:ext cx="1016476" cy="431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103 cm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43060" y="6337889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45 cm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6125935" y="6058990"/>
              <a:ext cx="752581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23" name="Rectangle 22"/>
            <p:cNvSpPr/>
            <p:nvPr/>
          </p:nvSpPr>
          <p:spPr>
            <a:xfrm>
              <a:off x="3533428" y="4865254"/>
              <a:ext cx="1538837" cy="32234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3823574" y="3817459"/>
              <a:ext cx="5327" cy="1047795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25" name="Rectangle 24"/>
            <p:cNvSpPr/>
            <p:nvPr/>
          </p:nvSpPr>
          <p:spPr>
            <a:xfrm>
              <a:off x="7950462" y="4857084"/>
              <a:ext cx="1538837" cy="32234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8240608" y="3809289"/>
              <a:ext cx="5327" cy="1047795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10445023" y="4656733"/>
              <a:ext cx="21277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…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573393" y="3612334"/>
              <a:ext cx="480291" cy="41306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446032" y="3612334"/>
              <a:ext cx="480291" cy="41306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0" name="Straight Connector 29"/>
            <p:cNvCxnSpPr>
              <a:stCxn id="28" idx="0"/>
            </p:cNvCxnSpPr>
            <p:nvPr/>
          </p:nvCxnSpPr>
          <p:spPr>
            <a:xfrm flipH="1" flipV="1">
              <a:off x="2813538" y="2886078"/>
              <a:ext cx="1" cy="726256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" name="Straight Connector 30"/>
            <p:cNvCxnSpPr>
              <a:stCxn id="29" idx="0"/>
            </p:cNvCxnSpPr>
            <p:nvPr/>
          </p:nvCxnSpPr>
          <p:spPr>
            <a:xfrm flipH="1" flipV="1">
              <a:off x="9686177" y="2845509"/>
              <a:ext cx="1" cy="766825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>
            <a:xfrm flipV="1">
              <a:off x="1724071" y="3807070"/>
              <a:ext cx="1045507" cy="2077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>
            <a:xfrm flipV="1">
              <a:off x="2990350" y="3796520"/>
              <a:ext cx="881641" cy="5594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>
            <a:xfrm>
              <a:off x="8226357" y="3800037"/>
              <a:ext cx="1389485" cy="7033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5" name="Rectangle 34"/>
            <p:cNvSpPr/>
            <p:nvPr/>
          </p:nvSpPr>
          <p:spPr>
            <a:xfrm>
              <a:off x="2959686" y="4902177"/>
              <a:ext cx="577540" cy="223738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6" name="Straight Arrow Connector 35"/>
            <p:cNvCxnSpPr>
              <a:stCxn id="35" idx="0"/>
            </p:cNvCxnSpPr>
            <p:nvPr/>
          </p:nvCxnSpPr>
          <p:spPr>
            <a:xfrm flipV="1">
              <a:off x="3248456" y="4656733"/>
              <a:ext cx="0" cy="245444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7" name="Rectangle 36"/>
            <p:cNvSpPr/>
            <p:nvPr/>
          </p:nvSpPr>
          <p:spPr>
            <a:xfrm>
              <a:off x="830491" y="4912260"/>
              <a:ext cx="577540" cy="223738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Isosceles Triangle 37"/>
            <p:cNvSpPr/>
            <p:nvPr/>
          </p:nvSpPr>
          <p:spPr>
            <a:xfrm>
              <a:off x="1028646" y="5050660"/>
              <a:ext cx="181229" cy="200931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Isosceles Triangle 38"/>
            <p:cNvSpPr/>
            <p:nvPr/>
          </p:nvSpPr>
          <p:spPr>
            <a:xfrm flipV="1">
              <a:off x="1028645" y="4796667"/>
              <a:ext cx="181229" cy="227462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68270" y="4296433"/>
              <a:ext cx="1314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Sector valve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2135" y="6336579"/>
              <a:ext cx="1056352" cy="431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30 cm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830491" y="6081939"/>
              <a:ext cx="64033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2871590" y="6336579"/>
              <a:ext cx="753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6 cm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2953247" y="6064710"/>
              <a:ext cx="57754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2833990" y="4086707"/>
              <a:ext cx="9476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Conn+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DN40PP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72265" y="4902177"/>
              <a:ext cx="577540" cy="223738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7" name="Straight Arrow Connector 46"/>
            <p:cNvCxnSpPr>
              <a:stCxn id="46" idx="0"/>
            </p:cNvCxnSpPr>
            <p:nvPr/>
          </p:nvCxnSpPr>
          <p:spPr>
            <a:xfrm flipV="1">
              <a:off x="5361035" y="4656733"/>
              <a:ext cx="0" cy="245444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8" name="Rectangle 47"/>
            <p:cNvSpPr/>
            <p:nvPr/>
          </p:nvSpPr>
          <p:spPr>
            <a:xfrm>
              <a:off x="7360709" y="4902177"/>
              <a:ext cx="577540" cy="223738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9" name="Straight Arrow Connector 48"/>
            <p:cNvCxnSpPr>
              <a:stCxn id="48" idx="0"/>
            </p:cNvCxnSpPr>
            <p:nvPr/>
          </p:nvCxnSpPr>
          <p:spPr>
            <a:xfrm flipV="1">
              <a:off x="7649479" y="4656733"/>
              <a:ext cx="0" cy="245444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0" name="Rectangle 49"/>
            <p:cNvSpPr/>
            <p:nvPr/>
          </p:nvSpPr>
          <p:spPr>
            <a:xfrm>
              <a:off x="5662018" y="4655682"/>
              <a:ext cx="463917" cy="72521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581230" y="4020376"/>
              <a:ext cx="625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BPM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896792" y="4651440"/>
              <a:ext cx="463917" cy="725211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603597" y="3792899"/>
              <a:ext cx="10770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Corrector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5096609" y="6058990"/>
              <a:ext cx="1029326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55" name="TextBox 54"/>
            <p:cNvSpPr txBox="1"/>
            <p:nvPr/>
          </p:nvSpPr>
          <p:spPr>
            <a:xfrm>
              <a:off x="5265283" y="6340437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25 cm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6857239" y="6056442"/>
              <a:ext cx="1029326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7025913" y="6337889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25 cm</a:t>
              </a: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flipV="1">
              <a:off x="3537949" y="6056777"/>
              <a:ext cx="1538837" cy="833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3871992" y="6318994"/>
              <a:ext cx="1016476" cy="431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103 cm</a:t>
              </a:r>
            </a:p>
          </p:txBody>
        </p:sp>
        <p:sp>
          <p:nvSpPr>
            <p:cNvPr id="60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74703" y="1134024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sp>
          <p:nvSpPr>
            <p:cNvPr id="61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22107" y="1128726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H="1" flipV="1">
              <a:off x="7184107" y="1290726"/>
              <a:ext cx="1152596" cy="16754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63" name="TextBox 62"/>
            <p:cNvSpPr txBox="1"/>
            <p:nvPr/>
          </p:nvSpPr>
          <p:spPr>
            <a:xfrm>
              <a:off x="6896792" y="510604"/>
              <a:ext cx="17827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Mode converters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+ circular WG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9729216" y="5947205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Aicheler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649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9040" y="885204"/>
            <a:ext cx="5761039" cy="43207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5268"/>
            <a:ext cx="4572638" cy="34294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4785" y="2445780"/>
            <a:ext cx="4572638" cy="3429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63712" y="5693664"/>
            <a:ext cx="893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 Rossi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678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172" y="1587039"/>
            <a:ext cx="4572638" cy="34294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96" y="1650649"/>
            <a:ext cx="4572638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59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1" y="6278412"/>
            <a:ext cx="12192000" cy="5795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369488" y="0"/>
            <a:ext cx="6665613" cy="6269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4800" dirty="0" err="1">
                <a:solidFill>
                  <a:srgbClr val="C00000"/>
                </a:solidFill>
              </a:rPr>
              <a:t>Thank</a:t>
            </a:r>
            <a:r>
              <a:rPr lang="it-IT" sz="4800" dirty="0">
                <a:solidFill>
                  <a:srgbClr val="C00000"/>
                </a:solidFill>
              </a:rPr>
              <a:t> </a:t>
            </a:r>
            <a:r>
              <a:rPr lang="it-IT" sz="4800" dirty="0" err="1">
                <a:solidFill>
                  <a:srgbClr val="C00000"/>
                </a:solidFill>
              </a:rPr>
              <a:t>you</a:t>
            </a:r>
            <a:r>
              <a:rPr lang="it-IT" sz="48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28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2096" y="5653052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12" name="Group 80"/>
          <p:cNvGrpSpPr>
            <a:grpSpLocks noChangeAspect="1"/>
          </p:cNvGrpSpPr>
          <p:nvPr/>
        </p:nvGrpSpPr>
        <p:grpSpPr bwMode="auto">
          <a:xfrm>
            <a:off x="1041621" y="6112791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13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4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5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6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7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8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9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20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21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22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23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4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5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6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7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8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9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30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31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32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33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4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5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6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2553541" y="902196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8" name="Picture 26" descr="map_bi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630177" y="1241225"/>
            <a:ext cx="6959032" cy="4317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560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604</Words>
  <Application>Microsoft Office PowerPoint</Application>
  <PresentationFormat>Widescreen</PresentationFormat>
  <Paragraphs>113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MS PGothic</vt:lpstr>
      <vt:lpstr>MS PGothic</vt:lpstr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17</cp:revision>
  <dcterms:created xsi:type="dcterms:W3CDTF">2018-12-07T12:58:30Z</dcterms:created>
  <dcterms:modified xsi:type="dcterms:W3CDTF">2019-03-04T15:23:56Z</dcterms:modified>
</cp:coreProperties>
</file>