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86" r:id="rId5"/>
    <p:sldId id="279" r:id="rId6"/>
    <p:sldId id="260" r:id="rId7"/>
    <p:sldId id="261" r:id="rId8"/>
    <p:sldId id="262" r:id="rId9"/>
    <p:sldId id="263" r:id="rId10"/>
    <p:sldId id="264" r:id="rId11"/>
    <p:sldId id="296" r:id="rId12"/>
    <p:sldId id="269" r:id="rId13"/>
    <p:sldId id="292" r:id="rId14"/>
    <p:sldId id="294" r:id="rId15"/>
    <p:sldId id="295" r:id="rId16"/>
    <p:sldId id="280" r:id="rId17"/>
    <p:sldId id="284" r:id="rId18"/>
    <p:sldId id="285" r:id="rId19"/>
    <p:sldId id="266" r:id="rId20"/>
    <p:sldId id="268" r:id="rId21"/>
    <p:sldId id="293" r:id="rId22"/>
    <p:sldId id="275" r:id="rId23"/>
    <p:sldId id="276" r:id="rId24"/>
    <p:sldId id="297" r:id="rId25"/>
    <p:sldId id="29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13965-D059-4877-884E-F790A73A095A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D1BDA-716B-4D13-8B15-C879DF9A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651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18AE-3DD3-48AE-B5BA-01C26A011812}" type="datetime1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794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4395B-5583-4E23-BDA3-B4C0584C5A87}" type="datetime1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23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1D5E-F432-4CF8-8D61-CEAB33A46DE0}" type="datetime1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73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63B-6A35-4C54-89E0-1A40418B5E5B}" type="datetime1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22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6EAA9-DFAF-477F-B924-0C7413E4E5BF}" type="datetime1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32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565E-8715-42FF-A28D-AE91A59EE445}" type="datetime1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39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B5D-5C38-41AA-B97E-7E518B4DD2E8}" type="datetime1">
              <a:rPr lang="en-GB" smtClean="0"/>
              <a:t>10/12/2019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60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68E-0CAE-4C7F-A93F-E64412AD8079}" type="datetime1">
              <a:rPr lang="en-GB" smtClean="0"/>
              <a:t>10/12/2019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2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1A621-6B11-4B63-9BD5-274F64CB4EA2}" type="datetime1">
              <a:rPr lang="en-GB" smtClean="0"/>
              <a:t>10/12/2019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93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F26D-0211-4956-9FA2-31A6177907F4}" type="datetime1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00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62F4-BE78-4BA4-9389-BCA6EAF60C06}" type="datetime1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80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46DFC-B0F5-42E4-B203-EA3E4A9DA1F8}" type="datetime1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1B133-BB82-487F-9CFB-44578BFE0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60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803258/contributions/3582823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2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10563" y="439111"/>
            <a:ext cx="78259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B6D04"/>
                </a:solidFill>
                <a:hlinkClick r:id="rId4"/>
              </a:rPr>
              <a:t>ATLAS </a:t>
            </a:r>
            <a:r>
              <a:rPr lang="en-US" sz="2400" dirty="0" err="1" smtClean="0">
                <a:solidFill>
                  <a:srgbClr val="CB6D04"/>
                </a:solidFill>
                <a:hlinkClick r:id="rId4"/>
              </a:rPr>
              <a:t>ITk</a:t>
            </a:r>
            <a:r>
              <a:rPr lang="en-US" sz="2400" dirty="0" smtClean="0">
                <a:solidFill>
                  <a:srgbClr val="CB6D04"/>
                </a:solidFill>
                <a:hlinkClick r:id="rId4"/>
              </a:rPr>
              <a:t> Pixel endcap demonstrator construction and testing</a:t>
            </a:r>
            <a:endParaRPr lang="en-US" sz="2400" dirty="0" smtClean="0">
              <a:solidFill>
                <a:srgbClr val="CB6D0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242" y="1169386"/>
            <a:ext cx="5250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John Matheson, STFC Rutherford Appleton Laboratory</a:t>
            </a:r>
          </a:p>
          <a:p>
            <a:pPr algn="ctr"/>
            <a:r>
              <a:rPr lang="en-GB" i="1" dirty="0" smtClean="0"/>
              <a:t>On behalf of the ATLAS </a:t>
            </a:r>
            <a:r>
              <a:rPr lang="en-GB" i="1" dirty="0" err="1" smtClean="0"/>
              <a:t>ITk</a:t>
            </a:r>
            <a:r>
              <a:rPr lang="en-GB" i="1" dirty="0" smtClean="0"/>
              <a:t> Pixel Endcap community</a:t>
            </a:r>
            <a:endParaRPr lang="en-GB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498242" y="2258740"/>
            <a:ext cx="49695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Pixel endcap </a:t>
            </a:r>
            <a:r>
              <a:rPr lang="en-GB" dirty="0" smtClean="0">
                <a:solidFill>
                  <a:srgbClr val="0070C0"/>
                </a:solidFill>
              </a:rPr>
              <a:t>and half-ring layout</a:t>
            </a: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Ring-0 </a:t>
            </a:r>
            <a:r>
              <a:rPr lang="en-GB" dirty="0" smtClean="0">
                <a:solidFill>
                  <a:srgbClr val="0070C0"/>
                </a:solidFill>
              </a:rPr>
              <a:t>detector module reception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Module loading to Ring-0, including gluing </a:t>
            </a:r>
            <a:r>
              <a:rPr lang="en-GB" dirty="0" smtClean="0">
                <a:solidFill>
                  <a:srgbClr val="0070C0"/>
                </a:solidFill>
              </a:rPr>
              <a:t>trials</a:t>
            </a: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Ring-0 </a:t>
            </a:r>
            <a:r>
              <a:rPr lang="en-GB" dirty="0" smtClean="0">
                <a:solidFill>
                  <a:srgbClr val="0070C0"/>
                </a:solidFill>
              </a:rPr>
              <a:t>serially </a:t>
            </a:r>
            <a:r>
              <a:rPr lang="en-GB" dirty="0" smtClean="0">
                <a:solidFill>
                  <a:srgbClr val="0070C0"/>
                </a:solidFill>
              </a:rPr>
              <a:t>powered (SP) </a:t>
            </a:r>
            <a:r>
              <a:rPr lang="en-GB" dirty="0" smtClean="0">
                <a:solidFill>
                  <a:srgbClr val="0070C0"/>
                </a:solidFill>
              </a:rPr>
              <a:t>tests at Liverpool</a:t>
            </a: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Tuning results with SP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Testing with SP and Sr-90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Conclusions and future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8778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55" y="814180"/>
            <a:ext cx="7221266" cy="479478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242088" y="221318"/>
            <a:ext cx="3369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Ring 0 after module mounting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82905" y="1411023"/>
            <a:ext cx="39675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modules on each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SP chain </a:t>
            </a:r>
            <a:r>
              <a:rPr lang="en-GB" dirty="0" smtClean="0"/>
              <a:t>(6) each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Or combine =&gt; 12 SP modules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Smallest complete electrically functional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Individual modules 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 chain tested at 0.5A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Then to </a:t>
            </a:r>
            <a:r>
              <a:rPr lang="en-GB" dirty="0"/>
              <a:t>Liverpool for further tests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142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11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72787"/>
          <a:stretch/>
        </p:blipFill>
        <p:spPr bwMode="auto">
          <a:xfrm>
            <a:off x="1094467" y="790501"/>
            <a:ext cx="8585383" cy="22307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69318" y="2947012"/>
            <a:ext cx="2196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Oxford Quad 2 Chip 1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71" b="-1321"/>
          <a:stretch/>
        </p:blipFill>
        <p:spPr bwMode="auto">
          <a:xfrm>
            <a:off x="1094467" y="3519260"/>
            <a:ext cx="8684309" cy="2303592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5004557" y="898582"/>
            <a:ext cx="864127" cy="2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971202" y="5601539"/>
            <a:ext cx="2352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Glasgow Quad 6 Chip 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8527" y="136176"/>
            <a:ext cx="5919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Comparing noise maps reception test / post mounting</a:t>
            </a:r>
            <a:endParaRPr lang="en-GB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35010" y="701184"/>
            <a:ext cx="1558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Reception test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5244" y="740985"/>
            <a:ext cx="1649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After mounting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78776" y="253151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B</a:t>
            </a:r>
            <a:r>
              <a:rPr lang="en-GB" dirty="0" smtClean="0">
                <a:solidFill>
                  <a:srgbClr val="002060"/>
                </a:solidFill>
              </a:rPr>
              <a:t>ump </a:t>
            </a:r>
            <a:r>
              <a:rPr lang="en-GB" dirty="0">
                <a:solidFill>
                  <a:srgbClr val="002060"/>
                </a:solidFill>
              </a:rPr>
              <a:t>bond </a:t>
            </a:r>
            <a:r>
              <a:rPr lang="en-GB" dirty="0" smtClean="0">
                <a:solidFill>
                  <a:srgbClr val="002060"/>
                </a:solidFill>
              </a:rPr>
              <a:t>failures =&gt;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less Cu in flex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2060"/>
                </a:solidFill>
              </a:rPr>
              <a:t>parylene</a:t>
            </a:r>
            <a:r>
              <a:rPr lang="en-GB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RD53A – bumps x5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0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05685" y="6126298"/>
            <a:ext cx="2569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Jon Taylor/Liverpool U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21437" y="116870"/>
            <a:ext cx="2807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Ring 0 </a:t>
            </a:r>
            <a:r>
              <a:rPr lang="en-GB" sz="2000" b="1" dirty="0" smtClean="0"/>
              <a:t>setup at Liverpool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07974" y="1669294"/>
            <a:ext cx="709501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Middle ring with one quadrant fully populated (6/side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Readout with HSIO-II (RCE) DAQ with 18 data links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Patch </a:t>
            </a:r>
            <a:r>
              <a:rPr lang="en-GB" dirty="0" smtClean="0">
                <a:solidFill>
                  <a:srgbClr val="0070C0"/>
                </a:solidFill>
              </a:rPr>
              <a:t>panel above ring for CPLD. Interlock for monitoring T &amp; RH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Cooling: chiller with water/ethylene glycol 75:25, using </a:t>
            </a:r>
            <a:r>
              <a:rPr lang="en-GB" dirty="0" err="1" smtClean="0">
                <a:solidFill>
                  <a:srgbClr val="0070C0"/>
                </a:solidFill>
              </a:rPr>
              <a:t>Ti</a:t>
            </a:r>
            <a:r>
              <a:rPr lang="en-GB" dirty="0" smtClean="0">
                <a:solidFill>
                  <a:srgbClr val="0070C0"/>
                </a:solidFill>
              </a:rPr>
              <a:t> cooling pipe</a:t>
            </a:r>
            <a:r>
              <a:rPr lang="en-GB" dirty="0" smtClean="0">
                <a:solidFill>
                  <a:srgbClr val="0070C0"/>
                </a:solidFill>
              </a:rPr>
              <a:t>. </a:t>
            </a: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Serial power using </a:t>
            </a:r>
            <a:r>
              <a:rPr lang="en-GB" dirty="0" err="1" smtClean="0">
                <a:solidFill>
                  <a:srgbClr val="0070C0"/>
                </a:solidFill>
              </a:rPr>
              <a:t>TTi</a:t>
            </a:r>
            <a:r>
              <a:rPr lang="en-GB" dirty="0" smtClean="0">
                <a:solidFill>
                  <a:srgbClr val="0070C0"/>
                </a:solidFill>
              </a:rPr>
              <a:t> QL355TP power supply (35V, 3A)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SP chains on the 2 sides joined to form a single 12 module 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</a:rPr>
              <a:t>Keithley</a:t>
            </a:r>
            <a:r>
              <a:rPr lang="en-GB" dirty="0" smtClean="0">
                <a:solidFill>
                  <a:srgbClr val="0070C0"/>
                </a:solidFill>
              </a:rPr>
              <a:t> 2410 x 2 for HV to the 2 sides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Sr-90 source attached to arm on rotary stage, Python code</a:t>
            </a:r>
          </a:p>
          <a:p>
            <a:endParaRPr lang="en-GB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585" y="276519"/>
            <a:ext cx="4151852" cy="551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31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62724" y="176384"/>
            <a:ext cx="3435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Serial Power and High Voltage </a:t>
            </a:r>
            <a:endParaRPr lang="en-GB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641" y="777771"/>
            <a:ext cx="5250180" cy="24536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348" y="3214070"/>
            <a:ext cx="3771900" cy="27584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4076" y="3183590"/>
            <a:ext cx="4091940" cy="27889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51961" y="677399"/>
            <a:ext cx="3681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HV and SP soldered directly to the bus tape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Strain relief mounted on the handling frame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53271" y="1200619"/>
            <a:ext cx="3857625" cy="464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53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43059" y="176384"/>
            <a:ext cx="3001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Module testing in SP </a:t>
            </a:r>
            <a:r>
              <a:rPr lang="en-GB" sz="2000" b="1" dirty="0"/>
              <a:t>c</a:t>
            </a:r>
            <a:r>
              <a:rPr lang="en-GB" sz="2000" b="1" dirty="0" smtClean="0"/>
              <a:t>hain</a:t>
            </a:r>
            <a:endParaRPr lang="en-GB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431177" y="5835233"/>
            <a:ext cx="5568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1 chip per quad except at the ends of the SP chain. After tuning.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485" y="576494"/>
            <a:ext cx="8743950" cy="27284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485" y="3165962"/>
            <a:ext cx="8752046" cy="27284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72758" y="576494"/>
            <a:ext cx="36914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Readout used HSIO2 (18 data links)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SP chain of 12 quads, first and last have 4 FEs read out. All other quad modules have a single FE delivering data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Threshold tuning to 2000e-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Comparison with module building and loading data ongoing, little difference seen so far between modules in SP chain or powered individually after 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T and RH not precisely controlled between module tuning test and SP tuning </a:t>
            </a:r>
            <a:r>
              <a:rPr lang="en-US" sz="1600" dirty="0" smtClean="0">
                <a:solidFill>
                  <a:srgbClr val="0070C0"/>
                </a:solidFill>
              </a:rPr>
              <a:t>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Need to agree standard tuning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90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7188" y="146888"/>
            <a:ext cx="1470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Source tests</a:t>
            </a:r>
            <a:endParaRPr lang="en-GB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03553" y="177666"/>
            <a:ext cx="1462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Counts vs </a:t>
            </a:r>
            <a:r>
              <a:rPr lang="en-GB" dirty="0" err="1" smtClean="0"/>
              <a:t>ToT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339" y="546998"/>
            <a:ext cx="8484870" cy="2598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8390" y="146888"/>
            <a:ext cx="2888933" cy="29575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9831" y="3054050"/>
            <a:ext cx="3906012" cy="2933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66197" y="3515226"/>
            <a:ext cx="49277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37 </a:t>
            </a:r>
            <a:r>
              <a:rPr lang="en-US" dirty="0" err="1" smtClean="0"/>
              <a:t>MBq</a:t>
            </a:r>
            <a:r>
              <a:rPr lang="en-US" dirty="0" smtClean="0"/>
              <a:t> Sr-90, source scan for 20s on side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ToT</a:t>
            </a:r>
            <a:r>
              <a:rPr lang="en-US" dirty="0" smtClean="0"/>
              <a:t> spectrum -&gt; Landau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Potting compound does not cause problems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Source positioned over modules on a clamp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Now using a rotary stage with Python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also do HV on/off for comparison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Source scan more reliable at finding bad bumps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39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7851" y="762772"/>
            <a:ext cx="1041483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Ring-0 is operational with 12 modules in a SP 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Experience for 3 module building sites (flex attach, wire bonding, potting)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Experience for module </a:t>
            </a:r>
            <a:r>
              <a:rPr lang="en-GB" dirty="0" smtClean="0">
                <a:solidFill>
                  <a:srgbClr val="002060"/>
                </a:solidFill>
              </a:rPr>
              <a:t>loading sites (loading, interconnect)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Electrical and thermal behaviour of a realistic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Module hybrid design issues – bump bond disconnection =&gt; less Cu, </a:t>
            </a:r>
            <a:r>
              <a:rPr lang="en-GB" dirty="0" err="1" smtClean="0">
                <a:solidFill>
                  <a:srgbClr val="002060"/>
                </a:solidFill>
              </a:rPr>
              <a:t>parylene</a:t>
            </a:r>
            <a:r>
              <a:rPr lang="en-GB" dirty="0" smtClean="0">
                <a:solidFill>
                  <a:srgbClr val="002060"/>
                </a:solidFill>
              </a:rPr>
              <a:t>, RD53A has more bumps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Embedded tape with connectors proved </a:t>
            </a:r>
            <a:r>
              <a:rPr lang="en-GB" dirty="0" smtClean="0">
                <a:solidFill>
                  <a:srgbClr val="002060"/>
                </a:solidFill>
              </a:rPr>
              <a:t>impractical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Need to share data between module building and loading </a:t>
            </a:r>
            <a:r>
              <a:rPr lang="en-GB" dirty="0" smtClean="0">
                <a:solidFill>
                  <a:srgbClr val="002060"/>
                </a:solidFill>
              </a:rPr>
              <a:t>better =&gt; standard tuning, production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One FE failed – add burn-in to procedures (IBL used 10 hr burn-in</a:t>
            </a:r>
            <a:r>
              <a:rPr lang="en-GB" dirty="0" smtClean="0">
                <a:solidFill>
                  <a:srgbClr val="002060"/>
                </a:solidFill>
              </a:rPr>
              <a:t>)</a:t>
            </a:r>
            <a:endParaRPr lang="en-GB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7984" y="374651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</a:rPr>
              <a:t>Ring-0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851" y="3722875"/>
            <a:ext cx="77846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Grounding and shielding measurements (signal on pipe, look for pickup)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Tests with external trigger (e.g. </a:t>
            </a:r>
            <a:r>
              <a:rPr lang="en-GB" dirty="0" err="1" smtClean="0">
                <a:solidFill>
                  <a:srgbClr val="002060"/>
                </a:solidFill>
              </a:rPr>
              <a:t>cosmics</a:t>
            </a:r>
            <a:r>
              <a:rPr lang="en-GB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Check orbital TIG welding of pipes doesn’t damage half-ring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2060"/>
                </a:solidFill>
              </a:rPr>
              <a:t>Vthin</a:t>
            </a:r>
            <a:r>
              <a:rPr lang="en-GB" dirty="0" smtClean="0">
                <a:solidFill>
                  <a:srgbClr val="002060"/>
                </a:solidFill>
              </a:rPr>
              <a:t> scans (</a:t>
            </a:r>
            <a:r>
              <a:rPr lang="en-GB" dirty="0">
                <a:solidFill>
                  <a:srgbClr val="002060"/>
                </a:solidFill>
              </a:rPr>
              <a:t>M</a:t>
            </a:r>
            <a:r>
              <a:rPr lang="en-GB" dirty="0" smtClean="0">
                <a:solidFill>
                  <a:srgbClr val="002060"/>
                </a:solidFill>
              </a:rPr>
              <a:t>ake some FE very noisy, measure propagation along SP)</a:t>
            </a: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Disabling of FEs (pull wires, check for correct shunt behaviour)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984" y="3366107"/>
            <a:ext cx="276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</a:rPr>
              <a:t>Next measurements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5685" y="5398913"/>
            <a:ext cx="642692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70C0"/>
                </a:solidFill>
              </a:rPr>
              <a:t>Ring-1 with RD53A quads – planning and acquiring parts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077812" y="112388"/>
            <a:ext cx="3837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Summary and Next Steps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566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05312" y="2241755"/>
            <a:ext cx="2422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Spare Slides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2307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7636" y="169913"/>
            <a:ext cx="4425216" cy="66880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835" y="893846"/>
            <a:ext cx="7249801" cy="418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53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19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6419" y="221318"/>
            <a:ext cx="4538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Ring 0 adhesive thickness measurements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103" y="764704"/>
            <a:ext cx="4176245" cy="274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656" y="3567498"/>
            <a:ext cx="4074695" cy="2753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06" y="764705"/>
            <a:ext cx="4176245" cy="2791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265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"/>
          <a:stretch/>
        </p:blipFill>
        <p:spPr bwMode="auto">
          <a:xfrm>
            <a:off x="2211036" y="963561"/>
            <a:ext cx="7886700" cy="471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80359" y="115745"/>
            <a:ext cx="3348054" cy="399928"/>
          </a:xfrm>
          <a:prstGeom prst="rect">
            <a:avLst/>
          </a:prstGeom>
          <a:noFill/>
        </p:spPr>
        <p:txBody>
          <a:bodyPr wrap="none" lIns="91260" tIns="45630" rIns="91260" bIns="45630" rtlCol="0">
            <a:spAutoFit/>
          </a:bodyPr>
          <a:lstStyle/>
          <a:p>
            <a:r>
              <a:rPr lang="en-GB" sz="2000" b="1" dirty="0"/>
              <a:t>Layout of one </a:t>
            </a:r>
            <a:r>
              <a:rPr lang="en-GB" sz="2000" b="1" dirty="0" err="1" smtClean="0"/>
              <a:t>ITk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PixelEndcap</a:t>
            </a:r>
            <a:endParaRPr lang="en-GB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02037" y="1706880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1140 quad modules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20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42089" y="221318"/>
            <a:ext cx="3747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Ring 0 mechanical measurements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32254" y="4293096"/>
            <a:ext cx="388447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How to estimate mounting accuracy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Drive camera to expected module corner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Adjust to actual corner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What’s the difference ?</a:t>
            </a:r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374" y="1052736"/>
            <a:ext cx="3989070" cy="27089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752" y="1052736"/>
            <a:ext cx="3989070" cy="270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99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21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43059" y="176384"/>
            <a:ext cx="3894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Multi-module readout with HSIO-II</a:t>
            </a:r>
            <a:endParaRPr lang="en-GB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428585" y="4225583"/>
            <a:ext cx="1040071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Readout carried out by HSIO2 using all 18 data links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1 data link per chip to supply </a:t>
            </a:r>
            <a:r>
              <a:rPr lang="en-US" dirty="0" err="1" smtClean="0"/>
              <a:t>clk</a:t>
            </a:r>
            <a:r>
              <a:rPr lang="en-US" dirty="0" smtClean="0"/>
              <a:t>/</a:t>
            </a:r>
            <a:r>
              <a:rPr lang="en-US" dirty="0" err="1" smtClean="0"/>
              <a:t>cmd</a:t>
            </a:r>
            <a:r>
              <a:rPr lang="en-US" dirty="0" smtClean="0"/>
              <a:t> to each quad -&gt; all FEs in a quad configured and all regulators drawing current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Allows full SP chain without reading out data from all FEs (as not enough links available)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Requires setup of fake data links in the </a:t>
            </a:r>
            <a:r>
              <a:rPr lang="en-US" dirty="0" err="1" smtClean="0"/>
              <a:t>CalibGUI</a:t>
            </a:r>
            <a:r>
              <a:rPr lang="en-US" dirty="0" smtClean="0"/>
              <a:t> panel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Currently read out 4/4 FEs at both ends of chain and 1 FE/quad in all other modules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5008" y="539408"/>
            <a:ext cx="2724150" cy="3686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316" y="576494"/>
            <a:ext cx="4772025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1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22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827" y="727501"/>
            <a:ext cx="11393281" cy="52845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35152" y="165666"/>
            <a:ext cx="4341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Sr90 scan of two back-to-back modules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07952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23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485" y="510721"/>
            <a:ext cx="11857681" cy="49508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45107" y="189979"/>
            <a:ext cx="2981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Next step: Ring-1 planning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9403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24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89" y="169562"/>
            <a:ext cx="10160523" cy="570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14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25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94" y="93995"/>
            <a:ext cx="10160523" cy="570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03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068" y="2568764"/>
            <a:ext cx="4806418" cy="320621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t="18556"/>
          <a:stretch/>
        </p:blipFill>
        <p:spPr>
          <a:xfrm>
            <a:off x="491430" y="816415"/>
            <a:ext cx="5841121" cy="35602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75327" y="158363"/>
            <a:ext cx="2318541" cy="399928"/>
          </a:xfrm>
          <a:prstGeom prst="rect">
            <a:avLst/>
          </a:prstGeom>
          <a:noFill/>
        </p:spPr>
        <p:txBody>
          <a:bodyPr wrap="none" lIns="91260" tIns="45630" rIns="91260" bIns="45630" rtlCol="0">
            <a:spAutoFit/>
          </a:bodyPr>
          <a:lstStyle/>
          <a:p>
            <a:r>
              <a:rPr lang="en-GB" sz="2000" b="1" dirty="0"/>
              <a:t>Layout of </a:t>
            </a:r>
            <a:r>
              <a:rPr lang="en-GB" sz="2000" b="1" dirty="0" smtClean="0"/>
              <a:t>a half-ring</a:t>
            </a:r>
            <a:endParaRPr lang="en-GB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6585745" y="918249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Carbon foam core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Carbon fibre facings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</a:rPr>
              <a:t>Ti</a:t>
            </a:r>
            <a:r>
              <a:rPr lang="en-GB" dirty="0" smtClean="0">
                <a:solidFill>
                  <a:srgbClr val="0070C0"/>
                </a:solidFill>
              </a:rPr>
              <a:t> cooling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Bus tapes (HV, LV, NTC)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EOS cards (HV, LV, NTC)</a:t>
            </a:r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80350" y="4536424"/>
            <a:ext cx="4682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Current inner ring design: 8 RD53A quad modules per side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26444" y="5216606"/>
            <a:ext cx="41743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Ring-0: old design, 12  FE-I4B quad module positions per side. 6 per side populated 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=&gt; two 6-module SP chains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087277" y="92615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Aluminium </a:t>
            </a:r>
            <a:r>
              <a:rPr lang="en-GB" dirty="0" smtClean="0">
                <a:solidFill>
                  <a:srgbClr val="0070C0"/>
                </a:solidFill>
              </a:rPr>
              <a:t>handling frame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848719" y="4148791"/>
            <a:ext cx="92980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Edinburgh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5745" y="5804455"/>
            <a:ext cx="118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Manchester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6892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3" t="4566" r="5509" b="25271"/>
          <a:stretch/>
        </p:blipFill>
        <p:spPr bwMode="auto">
          <a:xfrm>
            <a:off x="753882" y="902342"/>
            <a:ext cx="5670938" cy="2930811"/>
          </a:xfrm>
          <a:prstGeom prst="rect">
            <a:avLst/>
          </a:prstGeom>
          <a:ln w="254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38202" y="960321"/>
            <a:ext cx="5206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Modules supplied on test jig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DAQ </a:t>
            </a:r>
            <a:r>
              <a:rPr lang="en-GB" sz="1600" dirty="0" smtClean="0"/>
              <a:t>was </a:t>
            </a:r>
            <a:r>
              <a:rPr lang="en-GB" sz="1600" dirty="0"/>
              <a:t>USBPix3 (Bonn)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Modules tested before and after mounting</a:t>
            </a:r>
          </a:p>
          <a:p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6727214" y="2037539"/>
            <a:ext cx="4572000" cy="20577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solidFill>
                  <a:srgbClr val="0070C0"/>
                </a:solidFill>
                <a:ea typeface="Calibri"/>
                <a:cs typeface="Times New Roman"/>
              </a:rPr>
              <a:t>Module supply current check 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solidFill>
                  <a:srgbClr val="0070C0"/>
                </a:solidFill>
                <a:ea typeface="Calibri"/>
                <a:cs typeface="Times New Roman"/>
              </a:rPr>
              <a:t>Sensor leakage current check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solidFill>
                  <a:srgbClr val="0070C0"/>
                </a:solidFill>
                <a:ea typeface="Calibri"/>
                <a:cs typeface="Times New Roman"/>
              </a:rPr>
              <a:t>Digital scan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solidFill>
                  <a:srgbClr val="0070C0"/>
                </a:solidFill>
                <a:ea typeface="Calibri"/>
                <a:cs typeface="Times New Roman"/>
              </a:rPr>
              <a:t>FE-I4B Tuning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solidFill>
                  <a:srgbClr val="0070C0"/>
                </a:solidFill>
                <a:ea typeface="Calibri"/>
                <a:cs typeface="Times New Roman"/>
              </a:rPr>
              <a:t>Hot pixel scan (mask noisy pixels)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solidFill>
                  <a:srgbClr val="0070C0"/>
                </a:solidFill>
                <a:ea typeface="Calibri"/>
                <a:cs typeface="Times New Roman"/>
              </a:rPr>
              <a:t>Threshold scan (sensor bias voltage on)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1600" dirty="0">
                <a:solidFill>
                  <a:srgbClr val="0070C0"/>
                </a:solidFill>
                <a:ea typeface="Calibri"/>
                <a:cs typeface="Times New Roman"/>
              </a:rPr>
              <a:t>Threshold scan (sensor bias voltage off)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41030" y="184156"/>
            <a:ext cx="3436475" cy="399928"/>
          </a:xfrm>
          <a:prstGeom prst="rect">
            <a:avLst/>
          </a:prstGeom>
          <a:noFill/>
        </p:spPr>
        <p:txBody>
          <a:bodyPr wrap="none" lIns="91260" tIns="45630" rIns="91260" bIns="45630" rtlCol="0">
            <a:spAutoFit/>
          </a:bodyPr>
          <a:lstStyle/>
          <a:p>
            <a:r>
              <a:rPr lang="en-GB" sz="2000" b="1" dirty="0" smtClean="0"/>
              <a:t>Modules and reception testing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6727214" y="4502907"/>
            <a:ext cx="33113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4 modules each made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Glasgow</a:t>
            </a: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Liverpool</a:t>
            </a: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Oxford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4675" y="4057680"/>
            <a:ext cx="3889351" cy="164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09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585" y="1346733"/>
            <a:ext cx="7301401" cy="41645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2058" y="213652"/>
            <a:ext cx="1900413" cy="399928"/>
          </a:xfrm>
          <a:prstGeom prst="rect">
            <a:avLst/>
          </a:prstGeom>
          <a:noFill/>
        </p:spPr>
        <p:txBody>
          <a:bodyPr wrap="none" lIns="91260" tIns="45630" rIns="91260" bIns="45630" rtlCol="0">
            <a:spAutoFit/>
          </a:bodyPr>
          <a:lstStyle/>
          <a:p>
            <a:r>
              <a:rPr lang="en-GB" sz="2000" b="1" dirty="0" smtClean="0"/>
              <a:t>FE-I4B </a:t>
            </a:r>
            <a:r>
              <a:rPr lang="en-GB" sz="2000" b="1" dirty="0"/>
              <a:t>f</a:t>
            </a:r>
            <a:r>
              <a:rPr lang="en-GB" sz="2000" b="1" dirty="0" smtClean="0"/>
              <a:t>ront end</a:t>
            </a:r>
            <a:endParaRPr lang="en-GB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6062620" y="4484914"/>
            <a:ext cx="2771134" cy="1026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206283" y="2228671"/>
            <a:ext cx="366536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</a:rPr>
              <a:t>Vcal</a:t>
            </a:r>
            <a:r>
              <a:rPr lang="en-GB" dirty="0" smtClean="0">
                <a:solidFill>
                  <a:srgbClr val="0070C0"/>
                </a:solidFill>
              </a:rPr>
              <a:t> - analogue </a:t>
            </a:r>
            <a:r>
              <a:rPr lang="en-GB" dirty="0">
                <a:solidFill>
                  <a:srgbClr val="0070C0"/>
                </a:solidFill>
              </a:rPr>
              <a:t>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FDAC Tune - preamp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TDAC Tune – local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</a:rPr>
              <a:t>DigHit</a:t>
            </a:r>
            <a:r>
              <a:rPr lang="en-GB" dirty="0" smtClean="0">
                <a:solidFill>
                  <a:srgbClr val="0070C0"/>
                </a:solidFill>
              </a:rPr>
              <a:t> – digital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Pulse height information from </a:t>
            </a:r>
            <a:r>
              <a:rPr lang="en-GB" dirty="0" err="1" smtClean="0">
                <a:solidFill>
                  <a:srgbClr val="0070C0"/>
                </a:solidFill>
              </a:rPr>
              <a:t>ToT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10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6" t="-2" r="2963" b="32378"/>
          <a:stretch/>
        </p:blipFill>
        <p:spPr bwMode="auto">
          <a:xfrm>
            <a:off x="1221063" y="801643"/>
            <a:ext cx="4298873" cy="3005200"/>
          </a:xfrm>
          <a:prstGeom prst="rect">
            <a:avLst/>
          </a:prstGeom>
          <a:ln w="254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4133"/>
          <a:stretch/>
        </p:blipFill>
        <p:spPr bwMode="auto">
          <a:xfrm>
            <a:off x="5983203" y="2619767"/>
            <a:ext cx="5298699" cy="3022147"/>
          </a:xfrm>
          <a:prstGeom prst="rect">
            <a:avLst/>
          </a:prstGeom>
          <a:ln w="254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95801" y="219998"/>
            <a:ext cx="4213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Assembly of modules to the half-rings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05607" y="796603"/>
            <a:ext cx="46771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Aerotech XYZ gantry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CMOS camera + long working distance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Keyence laser displacement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Nordson</a:t>
            </a:r>
            <a:r>
              <a:rPr lang="en-GB" dirty="0"/>
              <a:t> EFD </a:t>
            </a:r>
            <a:r>
              <a:rPr lang="en-GB" dirty="0" err="1"/>
              <a:t>Ultimus</a:t>
            </a:r>
            <a:r>
              <a:rPr lang="en-GB" dirty="0"/>
              <a:t> V adhesive dispenser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75292" y="4226142"/>
            <a:ext cx="443031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Modules mounted using adjustable bridge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3D-printed vacuum chuck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Radial, tangential, rotational adjustments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Chuck is spring-loaded in 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4967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50027" y="641551"/>
            <a:ext cx="59944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GB" sz="1600" dirty="0">
              <a:ea typeface="Calibri"/>
              <a:cs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a typeface="Calibri"/>
                <a:cs typeface="Times New Roman"/>
              </a:rPr>
              <a:t>Place bridge on pickup jig, pick up module.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a typeface="Calibri"/>
                <a:cs typeface="Times New Roman"/>
              </a:rPr>
              <a:t>Place bridge on dowels in tooling plate.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a typeface="Calibri"/>
                <a:cs typeface="Times New Roman"/>
              </a:rPr>
              <a:t>Use </a:t>
            </a:r>
            <a:r>
              <a:rPr lang="en-GB" sz="1600" dirty="0" err="1">
                <a:ea typeface="Calibri"/>
                <a:cs typeface="Times New Roman"/>
              </a:rPr>
              <a:t>Labview</a:t>
            </a:r>
            <a:r>
              <a:rPr lang="en-GB" sz="1600" dirty="0">
                <a:ea typeface="Calibri"/>
                <a:cs typeface="Times New Roman"/>
              </a:rPr>
              <a:t> to check module corners, use bridge to align.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a typeface="Calibri"/>
                <a:cs typeface="Times New Roman"/>
              </a:rPr>
              <a:t>Remove bridge, apply mounting adhesive.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a typeface="Calibri"/>
                <a:cs typeface="Times New Roman"/>
              </a:rPr>
              <a:t>Replace the </a:t>
            </a:r>
            <a:r>
              <a:rPr lang="en-GB" sz="1600" dirty="0" smtClean="0">
                <a:ea typeface="Calibri"/>
                <a:cs typeface="Times New Roman"/>
              </a:rPr>
              <a:t>bridge, check </a:t>
            </a:r>
            <a:r>
              <a:rPr lang="en-GB" sz="1600" dirty="0">
                <a:ea typeface="Calibri"/>
                <a:cs typeface="Times New Roman"/>
              </a:rPr>
              <a:t>alignment.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a typeface="Calibri"/>
                <a:cs typeface="Times New Roman"/>
              </a:rPr>
              <a:t>Allow the adhesive to cure.</a:t>
            </a:r>
          </a:p>
        </p:txBody>
      </p:sp>
      <p:pic>
        <p:nvPicPr>
          <p:cNvPr id="8" name="Content Placeholder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9" b="8975"/>
          <a:stretch/>
        </p:blipFill>
        <p:spPr bwMode="auto">
          <a:xfrm>
            <a:off x="1115859" y="728570"/>
            <a:ext cx="4479754" cy="288743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8" t="13717" r="1624" b="13717"/>
          <a:stretch/>
        </p:blipFill>
        <p:spPr bwMode="auto">
          <a:xfrm>
            <a:off x="6048563" y="3101801"/>
            <a:ext cx="5397425" cy="2835653"/>
          </a:xfrm>
          <a:prstGeom prst="rect">
            <a:avLst/>
          </a:prstGeom>
          <a:ln w="254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11825" y="123298"/>
            <a:ext cx="3545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Mounting and gluing procedure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2005" y="4233178"/>
            <a:ext cx="5702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Aim for square under each ROIC.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Dow Corning SE4445 thermally conductive adhesive.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Can be cut with 100</a:t>
            </a:r>
            <a:r>
              <a:rPr lang="el-GR" sz="1600" dirty="0"/>
              <a:t>μ</a:t>
            </a:r>
            <a:r>
              <a:rPr lang="en-GB" sz="1600" dirty="0"/>
              <a:t>m </a:t>
            </a:r>
            <a:r>
              <a:rPr lang="en-GB" sz="1600" dirty="0" smtClean="0"/>
              <a:t>nylon monofilament.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Aim thickness 100-200</a:t>
            </a:r>
            <a:r>
              <a:rPr lang="el-GR" sz="1600" dirty="0"/>
              <a:t>μ</a:t>
            </a:r>
            <a:r>
              <a:rPr lang="en-GB" sz="1600" dirty="0"/>
              <a:t>m – important for thermal contact.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Clear </a:t>
            </a:r>
            <a:r>
              <a:rPr lang="en-GB" sz="1600" dirty="0" smtClean="0"/>
              <a:t>lanes </a:t>
            </a:r>
            <a:r>
              <a:rPr lang="en-GB" sz="1600" dirty="0"/>
              <a:t>– avoid adhesive tracking up the ROIC edges.</a:t>
            </a:r>
          </a:p>
        </p:txBody>
      </p:sp>
    </p:spTree>
    <p:extLst>
      <p:ext uri="{BB962C8B-B14F-4D97-AF65-F5344CB8AC3E}">
        <p14:creationId xmlns:p14="http://schemas.microsoft.com/office/powerpoint/2010/main" val="142923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51"/>
          <a:stretch/>
        </p:blipFill>
        <p:spPr bwMode="auto">
          <a:xfrm>
            <a:off x="423859" y="692686"/>
            <a:ext cx="4287497" cy="2272650"/>
          </a:xfrm>
          <a:prstGeom prst="rect">
            <a:avLst/>
          </a:prstGeom>
          <a:ln w="254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117526" y="111299"/>
            <a:ext cx="39787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Mounting and gluing </a:t>
            </a:r>
            <a:r>
              <a:rPr lang="en-GB" sz="2000" b="1" dirty="0" smtClean="0"/>
              <a:t>– some details</a:t>
            </a:r>
            <a:endParaRPr lang="en-GB" sz="2000" b="1" dirty="0"/>
          </a:p>
        </p:txBody>
      </p:sp>
      <p:pic>
        <p:nvPicPr>
          <p:cNvPr id="16" name="Picture 2" descr="H:\DCIM\221_0112\IMGP56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1" b="15582"/>
          <a:stretch>
            <a:fillRect/>
          </a:stretch>
        </p:blipFill>
        <p:spPr bwMode="auto">
          <a:xfrm>
            <a:off x="6520673" y="3062643"/>
            <a:ext cx="5362957" cy="2856286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23859" y="3446291"/>
            <a:ext cx="35977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Adhesive thickness set </a:t>
            </a:r>
            <a:r>
              <a:rPr lang="en-GB" sz="1600" dirty="0" smtClean="0"/>
              <a:t>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Vacuum chuck </a:t>
            </a:r>
            <a:r>
              <a:rPr lang="en-GB" sz="1600" dirty="0"/>
              <a:t>feet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 of spacers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Important for SP isolation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030301" y="5052243"/>
            <a:ext cx="3302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Many trials so far.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 half-ring with glass dummies.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More of this on the way….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" t="5437" r="-51" b="2663"/>
          <a:stretch/>
        </p:blipFill>
        <p:spPr bwMode="auto">
          <a:xfrm>
            <a:off x="3597767" y="2130886"/>
            <a:ext cx="3645046" cy="2249994"/>
          </a:xfrm>
          <a:prstGeom prst="rect">
            <a:avLst/>
          </a:prstGeom>
          <a:ln w="254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503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" t="41340" r="130" b="7054"/>
          <a:stretch/>
        </p:blipFill>
        <p:spPr bwMode="auto">
          <a:xfrm>
            <a:off x="720267" y="911889"/>
            <a:ext cx="5969943" cy="4919405"/>
          </a:xfrm>
          <a:prstGeom prst="rect">
            <a:avLst/>
          </a:prstGeom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9351" y="6173787"/>
            <a:ext cx="2743200" cy="365125"/>
          </a:xfrm>
        </p:spPr>
        <p:txBody>
          <a:bodyPr/>
          <a:lstStyle/>
          <a:p>
            <a:fld id="{7A21B133-BB82-487F-9CFB-44578BFE00D6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85" y="5987750"/>
            <a:ext cx="2554200" cy="73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9417" y="5987750"/>
            <a:ext cx="2012400" cy="698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088153" y="959014"/>
            <a:ext cx="3883664" cy="456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sz="1600" dirty="0" smtClean="0">
                <a:ea typeface="Calibri"/>
                <a:cs typeface="Times New Roman"/>
              </a:rPr>
              <a:t>Same tests as reception: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 smtClean="0">
                <a:ea typeface="Calibri"/>
                <a:cs typeface="Times New Roman"/>
              </a:rPr>
              <a:t>Module </a:t>
            </a:r>
            <a:r>
              <a:rPr lang="en-GB" sz="1600" dirty="0">
                <a:ea typeface="Calibri"/>
                <a:cs typeface="Times New Roman"/>
              </a:rPr>
              <a:t>supply current check 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ea typeface="Calibri"/>
                <a:cs typeface="Times New Roman"/>
              </a:rPr>
              <a:t>Sensor leakage current check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ea typeface="Calibri"/>
                <a:cs typeface="Times New Roman"/>
              </a:rPr>
              <a:t>Digital scan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ea typeface="Calibri"/>
                <a:cs typeface="Times New Roman"/>
              </a:rPr>
              <a:t>FE-I4B Tuning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ea typeface="Calibri"/>
                <a:cs typeface="Times New Roman"/>
              </a:rPr>
              <a:t>Hot pixel scan (mask noisy pixels)</a:t>
            </a:r>
          </a:p>
          <a:p>
            <a:pPr marL="342900" indent="-342900" algn="just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solidFill>
                  <a:srgbClr val="0070C0"/>
                </a:solidFill>
                <a:ea typeface="Calibri"/>
                <a:cs typeface="Times New Roman"/>
              </a:rPr>
              <a:t>Threshold scan (sensor bias voltage on)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1600" dirty="0">
                <a:solidFill>
                  <a:srgbClr val="0070C0"/>
                </a:solidFill>
                <a:ea typeface="Calibri"/>
                <a:cs typeface="Times New Roman"/>
              </a:rPr>
              <a:t>Threshold scan (sensor bias voltage off</a:t>
            </a:r>
            <a:r>
              <a:rPr lang="en-GB" sz="1600" dirty="0" smtClean="0">
                <a:solidFill>
                  <a:srgbClr val="0070C0"/>
                </a:solidFill>
                <a:ea typeface="Calibri"/>
                <a:cs typeface="Times New Roman"/>
              </a:rPr>
              <a:t>)</a:t>
            </a:r>
            <a:endParaRPr lang="en-GB" sz="16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1600" dirty="0" smtClean="0">
                <a:solidFill>
                  <a:srgbClr val="0070C0"/>
                </a:solidFill>
                <a:ea typeface="Calibri"/>
                <a:cs typeface="Times New Roman"/>
              </a:rPr>
              <a:t>Looking for pixels which are quiet at low sensor bias – indicates broken bump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1600" dirty="0" smtClean="0">
                <a:ea typeface="Calibri"/>
                <a:cs typeface="Times New Roman"/>
              </a:rPr>
              <a:t>Air cooled (temporary)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1600" dirty="0" smtClean="0">
                <a:ea typeface="Calibri"/>
                <a:cs typeface="Times New Roman"/>
              </a:rPr>
              <a:t>Pogo pin fixture allows individual powering (didn’t use SP at this stage</a:t>
            </a:r>
            <a:r>
              <a:rPr lang="en-GB" sz="1600" dirty="0" smtClean="0">
                <a:ea typeface="Calibri"/>
                <a:cs typeface="Times New Roman"/>
              </a:rPr>
              <a:t>)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1600" dirty="0" smtClean="0">
                <a:ea typeface="Calibri"/>
                <a:cs typeface="Times New Roman"/>
              </a:rPr>
              <a:t>Module tails soldered to bus tape</a:t>
            </a:r>
            <a:endParaRPr lang="en-GB" sz="1600" dirty="0">
              <a:ea typeface="Calibri"/>
              <a:cs typeface="Times New Roman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010" y="1364648"/>
            <a:ext cx="2438400" cy="24384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4412493" y="224425"/>
            <a:ext cx="25876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/>
              <a:t>Testing after mounting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73794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1183</Words>
  <Application>Microsoft Office PowerPoint</Application>
  <PresentationFormat>Widescreen</PresentationFormat>
  <Paragraphs>205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Matheson, John (STFC,RAL,PPD)</dc:creator>
  <cp:lastModifiedBy>Matheson, John (STFC,RAL,PPD)</cp:lastModifiedBy>
  <cp:revision>111</cp:revision>
  <dcterms:created xsi:type="dcterms:W3CDTF">2019-11-02T22:52:30Z</dcterms:created>
  <dcterms:modified xsi:type="dcterms:W3CDTF">2019-12-10T21:26:31Z</dcterms:modified>
</cp:coreProperties>
</file>