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67275" cy="42794238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79">
          <p15:clr>
            <a:srgbClr val="A4A3A4"/>
          </p15:clr>
        </p15:guide>
        <p15:guide id="2" pos="95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4490" autoAdjust="0"/>
    <p:restoredTop sz="95833" autoAdjust="0"/>
  </p:normalViewPr>
  <p:slideViewPr>
    <p:cSldViewPr>
      <p:cViewPr>
        <p:scale>
          <a:sx n="33" d="100"/>
          <a:sy n="33" d="100"/>
        </p:scale>
        <p:origin x="1888" y="-8"/>
      </p:cViewPr>
      <p:guideLst>
        <p:guide orient="horz" pos="13479"/>
        <p:guide pos="95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125" y="13293725"/>
            <a:ext cx="25727025" cy="91725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0250" y="24250650"/>
            <a:ext cx="21186775" cy="109362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F097C-99C1-4ADA-8BD3-AA958E5ED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BA907-C2B2-414D-8A60-FC8DFE985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44013" y="1714500"/>
            <a:ext cx="6810375" cy="36512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2888" y="1714500"/>
            <a:ext cx="20278725" cy="365125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73C99-B20F-4FC9-96C1-8216EE73D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5F9C0-C9E4-4174-A65F-3E340F136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27498675"/>
            <a:ext cx="25727025" cy="8499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775" y="18138775"/>
            <a:ext cx="25727025" cy="9359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52E59-C663-437A-9D95-F655D2178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2888" y="9985375"/>
            <a:ext cx="13544550" cy="282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09838" y="9985375"/>
            <a:ext cx="13544550" cy="28241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C19BC-8B35-4B01-8F7B-8243A36AA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888" y="9578975"/>
            <a:ext cx="13373100" cy="39925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2888" y="13571538"/>
            <a:ext cx="13373100" cy="24655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4938" y="9578975"/>
            <a:ext cx="13379450" cy="39925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4938" y="13571538"/>
            <a:ext cx="13379450" cy="246554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8499C-B150-4610-87B6-99E92EC3C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10604-1275-44B0-87EF-5A9EB7EED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E3E0C-C2EE-4A44-9319-12D908455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888" y="1703388"/>
            <a:ext cx="9958387" cy="725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225" y="1703388"/>
            <a:ext cx="16921163" cy="365236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2888" y="8955088"/>
            <a:ext cx="9958387" cy="292719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26C81-6D91-4686-AB43-4016A1EC3E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488" y="29956125"/>
            <a:ext cx="18161000" cy="35369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2488" y="3824288"/>
            <a:ext cx="18161000" cy="25676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2488" y="33493075"/>
            <a:ext cx="18161000" cy="50212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8FBAB-18B1-40A2-BFD6-EC70616335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2888" y="1714500"/>
            <a:ext cx="27241500" cy="713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488" tIns="208744" rIns="417488" bIns="2087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12888" y="9985375"/>
            <a:ext cx="27241500" cy="282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488" tIns="208744" rIns="417488" bIns="2087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12888" y="38969950"/>
            <a:ext cx="706278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8" tIns="208744" rIns="417488" bIns="208744" numCol="1" anchor="t" anchorCtr="0" compatLnSpc="1">
            <a:prstTxWarp prst="textNoShape">
              <a:avLst/>
            </a:prstTxWarp>
          </a:bodyPr>
          <a:lstStyle>
            <a:lvl1pPr>
              <a:defRPr sz="6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0975" y="38969950"/>
            <a:ext cx="95853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8" tIns="208744" rIns="417488" bIns="208744" numCol="1" anchor="t" anchorCtr="0" compatLnSpc="1">
            <a:prstTxWarp prst="textNoShape">
              <a:avLst/>
            </a:prstTxWarp>
          </a:bodyPr>
          <a:lstStyle>
            <a:lvl1pPr algn="ctr">
              <a:defRPr sz="6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691600" y="38969950"/>
            <a:ext cx="70627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488" tIns="208744" rIns="417488" bIns="208744" numCol="1" anchor="t" anchorCtr="0" compatLnSpc="1">
            <a:prstTxWarp prst="textNoShape">
              <a:avLst/>
            </a:prstTxWarp>
          </a:bodyPr>
          <a:lstStyle>
            <a:lvl1pPr algn="r">
              <a:defRPr sz="6400"/>
            </a:lvl1pPr>
          </a:lstStyle>
          <a:p>
            <a:pPr>
              <a:defRPr/>
            </a:pPr>
            <a:fld id="{86087DD8-E571-481A-A67B-032C006841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2pPr>
      <a:lvl3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3pPr>
      <a:lvl4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4pPr>
      <a:lvl5pPr algn="ctr" defTabSz="4175125" rtl="0" eaLnBrk="0" fontAlgn="base" hangingPunct="0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5pPr>
      <a:lvl6pPr marL="4572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6pPr>
      <a:lvl7pPr marL="9144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7pPr>
      <a:lvl8pPr marL="13716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8pPr>
      <a:lvl9pPr marL="1828800" algn="ctr" defTabSz="4175125" rtl="0" fontAlgn="base">
        <a:spcBef>
          <a:spcPct val="0"/>
        </a:spcBef>
        <a:spcAft>
          <a:spcPct val="0"/>
        </a:spcAft>
        <a:defRPr sz="20100">
          <a:solidFill>
            <a:schemeClr val="tx2"/>
          </a:solidFill>
          <a:latin typeface="Arial" charset="0"/>
        </a:defRPr>
      </a:lvl9pPr>
    </p:titleStyle>
    <p:bodyStyle>
      <a:lvl1pPr marL="1565275" indent="-1565275" algn="l" defTabSz="4175125" rtl="0" eaLnBrk="0" fontAlgn="base" hangingPunct="0">
        <a:spcBef>
          <a:spcPct val="20000"/>
        </a:spcBef>
        <a:spcAft>
          <a:spcPct val="0"/>
        </a:spcAft>
        <a:buChar char="•"/>
        <a:defRPr sz="14600">
          <a:solidFill>
            <a:schemeClr val="tx1"/>
          </a:solidFill>
          <a:latin typeface="+mn-lt"/>
          <a:ea typeface="+mn-ea"/>
          <a:cs typeface="+mn-cs"/>
        </a:defRPr>
      </a:lvl1pPr>
      <a:lvl2pPr marL="3392488" indent="-1304925" algn="l" defTabSz="4175125" rtl="0" eaLnBrk="0" fontAlgn="base" hangingPunct="0">
        <a:spcBef>
          <a:spcPct val="20000"/>
        </a:spcBef>
        <a:spcAft>
          <a:spcPct val="0"/>
        </a:spcAft>
        <a:buChar char="–"/>
        <a:defRPr sz="12800">
          <a:solidFill>
            <a:schemeClr val="tx1"/>
          </a:solidFill>
          <a:latin typeface="+mn-lt"/>
        </a:defRPr>
      </a:lvl2pPr>
      <a:lvl3pPr marL="5218113" indent="-1042988" algn="l" defTabSz="4175125" rtl="0" eaLnBrk="0" fontAlgn="base" hangingPunct="0">
        <a:spcBef>
          <a:spcPct val="20000"/>
        </a:spcBef>
        <a:spcAft>
          <a:spcPct val="0"/>
        </a:spcAft>
        <a:buChar char="•"/>
        <a:defRPr sz="11000">
          <a:solidFill>
            <a:schemeClr val="tx1"/>
          </a:solidFill>
          <a:latin typeface="+mn-lt"/>
        </a:defRPr>
      </a:lvl3pPr>
      <a:lvl4pPr marL="7305675" indent="-1042988" algn="l" defTabSz="4175125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</a:defRPr>
      </a:lvl4pPr>
      <a:lvl5pPr marL="9393238" indent="-1042988" algn="l" defTabSz="4175125" rtl="0" eaLnBrk="0" fontAlgn="base" hangingPunct="0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5pPr>
      <a:lvl6pPr marL="9850438" indent="-1042988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6pPr>
      <a:lvl7pPr marL="10307638" indent="-1042988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7pPr>
      <a:lvl8pPr marL="10764838" indent="-1042988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8pPr>
      <a:lvl9pPr marL="11222038" indent="-1042988" algn="l" defTabSz="4175125" rtl="0" fontAlgn="base">
        <a:spcBef>
          <a:spcPct val="20000"/>
        </a:spcBef>
        <a:spcAft>
          <a:spcPct val="0"/>
        </a:spcAft>
        <a:buChar char="»"/>
        <a:defRPr sz="9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20" Type="http://schemas.openxmlformats.org/officeDocument/2006/relationships/image" Target="../media/image18.png"/><Relationship Id="rId21" Type="http://schemas.openxmlformats.org/officeDocument/2006/relationships/image" Target="../media/image19.png"/><Relationship Id="rId22" Type="http://schemas.openxmlformats.org/officeDocument/2006/relationships/image" Target="../media/image20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8" Type="http://schemas.openxmlformats.org/officeDocument/2006/relationships/image" Target="../media/image16.png"/><Relationship Id="rId19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iu@mail.smu.edu" TargetMode="Externa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7" name="Rectangle 449"/>
          <p:cNvSpPr>
            <a:spLocks noChangeArrowheads="1"/>
          </p:cNvSpPr>
          <p:nvPr/>
        </p:nvSpPr>
        <p:spPr bwMode="auto">
          <a:xfrm>
            <a:off x="427037" y="442119"/>
            <a:ext cx="2925604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17488" tIns="208744" rIns="417488" bIns="208744" anchor="ctr"/>
          <a:lstStyle/>
          <a:p>
            <a:pPr algn="ctr" defTabSz="4175125">
              <a:defRPr/>
            </a:pPr>
            <a:r>
              <a:rPr lang="en-US" altLang="zh-CN" sz="7200" b="1" dirty="0"/>
              <a:t>Design and hardware evaluation of the optical-link system for the ATLAS Liquid Argon Calorimeter Phase-II Upgrade</a:t>
            </a:r>
            <a:endParaRPr lang="en-US" sz="7200" dirty="0"/>
          </a:p>
        </p:txBody>
      </p:sp>
      <p:sp>
        <p:nvSpPr>
          <p:cNvPr id="13338" name="Rectangle 461"/>
          <p:cNvSpPr>
            <a:spLocks noChangeArrowheads="1"/>
          </p:cNvSpPr>
          <p:nvPr/>
        </p:nvSpPr>
        <p:spPr bwMode="auto">
          <a:xfrm>
            <a:off x="503237" y="2880519"/>
            <a:ext cx="2921396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17488" tIns="208744" rIns="417488" bIns="208744" anchor="ctr"/>
          <a:lstStyle/>
          <a:p>
            <a:pPr algn="ctr"/>
            <a:r>
              <a:rPr lang="en-US" sz="2400" dirty="0" err="1"/>
              <a:t>Binwei</a:t>
            </a:r>
            <a:r>
              <a:rPr lang="en-US" sz="2400" dirty="0"/>
              <a:t> </a:t>
            </a:r>
            <a:r>
              <a:rPr lang="en-US" sz="2400" dirty="0" err="1"/>
              <a:t>Deng,</a:t>
            </a:r>
            <a:r>
              <a:rPr lang="en-US" sz="2400" baseline="30000" dirty="0" err="1"/>
              <a:t>a,b</a:t>
            </a:r>
            <a:r>
              <a:rPr lang="en-US" sz="2400" dirty="0"/>
              <a:t> </a:t>
            </a:r>
            <a:r>
              <a:rPr lang="ru-RU" sz="2400" dirty="0"/>
              <a:t>Chonghan</a:t>
            </a:r>
            <a:r>
              <a:rPr lang="en-US" sz="2400" dirty="0"/>
              <a:t> </a:t>
            </a:r>
            <a:r>
              <a:rPr lang="en-US" sz="2400" dirty="0" err="1"/>
              <a:t>Liu,</a:t>
            </a:r>
            <a:r>
              <a:rPr lang="en-US" sz="2400" baseline="30000" dirty="0" err="1"/>
              <a:t>b</a:t>
            </a:r>
            <a:r>
              <a:rPr lang="en-US" sz="2400" dirty="0"/>
              <a:t> </a:t>
            </a:r>
            <a:r>
              <a:rPr lang="en-US" altLang="zh-CN" sz="2400" dirty="0" err="1"/>
              <a:t>Datao</a:t>
            </a:r>
            <a:r>
              <a:rPr lang="en-US" altLang="zh-CN" sz="2400" dirty="0"/>
              <a:t> </a:t>
            </a:r>
            <a:r>
              <a:rPr lang="en-US" altLang="zh-CN" sz="2400" dirty="0" err="1"/>
              <a:t>Gong,</a:t>
            </a:r>
            <a:r>
              <a:rPr lang="en-US" altLang="zh-CN" sz="2400" baseline="30000" dirty="0" err="1"/>
              <a:t>b</a:t>
            </a:r>
            <a:r>
              <a:rPr lang="en-US" altLang="zh-CN" sz="2400" dirty="0"/>
              <a:t> </a:t>
            </a:r>
            <a:r>
              <a:rPr lang="en-US" altLang="zh-CN" sz="2400" dirty="0" err="1"/>
              <a:t>Chufeng</a:t>
            </a:r>
            <a:r>
              <a:rPr lang="en-US" altLang="zh-CN" sz="2400" dirty="0"/>
              <a:t> Chen,</a:t>
            </a:r>
            <a:r>
              <a:rPr lang="en-US" altLang="zh-CN" sz="2400" baseline="30000" dirty="0"/>
              <a:t> </a:t>
            </a:r>
            <a:r>
              <a:rPr lang="en-US" altLang="zh-CN" sz="2400" baseline="30000" dirty="0" err="1"/>
              <a:t>b,c</a:t>
            </a:r>
            <a:r>
              <a:rPr lang="en-US" altLang="zh-CN" sz="2400" dirty="0"/>
              <a:t> Xing Huang,</a:t>
            </a:r>
            <a:r>
              <a:rPr lang="en-US" altLang="zh-CN" sz="2400" baseline="30000" dirty="0"/>
              <a:t> </a:t>
            </a:r>
            <a:r>
              <a:rPr lang="en-US" altLang="zh-CN" sz="2400" baseline="30000" dirty="0" err="1"/>
              <a:t>b,c</a:t>
            </a:r>
            <a:r>
              <a:rPr lang="en-US" altLang="zh-CN" sz="2400" dirty="0"/>
              <a:t> </a:t>
            </a:r>
            <a:r>
              <a:rPr lang="en-US" altLang="zh-CN" sz="2400" dirty="0" err="1"/>
              <a:t>Suen</a:t>
            </a:r>
            <a:r>
              <a:rPr lang="en-US" altLang="zh-CN" sz="2400" dirty="0"/>
              <a:t> </a:t>
            </a:r>
            <a:r>
              <a:rPr lang="en-US" altLang="zh-CN" sz="2400" dirty="0" err="1"/>
              <a:t>Hou,</a:t>
            </a:r>
            <a:r>
              <a:rPr lang="en-US" altLang="zh-CN" sz="2400" baseline="30000" dirty="0" err="1"/>
              <a:t>d</a:t>
            </a:r>
            <a:r>
              <a:rPr lang="en-US" altLang="zh-CN" sz="2400" baseline="30000" dirty="0"/>
              <a:t> </a:t>
            </a:r>
            <a:r>
              <a:rPr lang="en-US" sz="2400" dirty="0" err="1"/>
              <a:t>Tiankuan</a:t>
            </a:r>
            <a:r>
              <a:rPr lang="en-US" sz="2400" dirty="0"/>
              <a:t> </a:t>
            </a:r>
            <a:r>
              <a:rPr lang="en-US" sz="2400" dirty="0" err="1"/>
              <a:t>Liu,</a:t>
            </a:r>
            <a:r>
              <a:rPr lang="en-US" sz="2400" baseline="30000" dirty="0" err="1"/>
              <a:t>b</a:t>
            </a:r>
            <a:r>
              <a:rPr lang="en-US" sz="2400" baseline="30000" dirty="0"/>
              <a:t>,* </a:t>
            </a:r>
            <a:r>
              <a:rPr lang="en-US" sz="2400" dirty="0" err="1"/>
              <a:t>Hanhan</a:t>
            </a:r>
            <a:r>
              <a:rPr lang="en-US" sz="2400" dirty="0"/>
              <a:t> </a:t>
            </a:r>
            <a:r>
              <a:rPr lang="en-US" sz="2400" dirty="0" err="1"/>
              <a:t>Sun,</a:t>
            </a:r>
            <a:r>
              <a:rPr lang="en-US" sz="2400" baseline="30000" dirty="0" err="1"/>
              <a:t>c</a:t>
            </a:r>
            <a:r>
              <a:rPr lang="en-US" sz="2400" baseline="30000" dirty="0"/>
              <a:t> </a:t>
            </a:r>
            <a:r>
              <a:rPr lang="en-US" sz="2400" dirty="0"/>
              <a:t>Li </a:t>
            </a:r>
            <a:r>
              <a:rPr lang="en-US" sz="2400" dirty="0" err="1"/>
              <a:t>Zhang,</a:t>
            </a:r>
            <a:r>
              <a:rPr lang="en-US" sz="2400" baseline="30000" dirty="0" err="1"/>
              <a:t>b,c</a:t>
            </a:r>
            <a:r>
              <a:rPr lang="en-US" sz="2400" dirty="0"/>
              <a:t> Wei </a:t>
            </a:r>
            <a:r>
              <a:rPr lang="en-US" sz="2400" dirty="0" err="1"/>
              <a:t>Zhang,</a:t>
            </a:r>
            <a:r>
              <a:rPr lang="en-US" sz="2400" baseline="30000" dirty="0" err="1"/>
              <a:t>b,c</a:t>
            </a:r>
            <a:r>
              <a:rPr lang="en-US" sz="2400" dirty="0"/>
              <a:t> </a:t>
            </a:r>
            <a:r>
              <a:rPr lang="en-US" sz="2400" dirty="0" err="1"/>
              <a:t>Jingbo</a:t>
            </a:r>
            <a:r>
              <a:rPr lang="en-US" sz="2400" dirty="0"/>
              <a:t> </a:t>
            </a:r>
            <a:r>
              <a:rPr lang="en-US" sz="2400" dirty="0" err="1"/>
              <a:t>Ye</a:t>
            </a:r>
            <a:r>
              <a:rPr lang="en-US" sz="2400" baseline="30000" dirty="0" err="1"/>
              <a:t>b</a:t>
            </a:r>
            <a:endParaRPr lang="en-US" sz="2400" b="1" dirty="0"/>
          </a:p>
          <a:p>
            <a:pPr algn="ctr"/>
            <a:r>
              <a:rPr lang="en-US" sz="2400" i="1" baseline="30000" dirty="0"/>
              <a:t>a</a:t>
            </a:r>
            <a:r>
              <a:rPr lang="en-US" sz="2400" i="1" dirty="0"/>
              <a:t> </a:t>
            </a:r>
            <a:r>
              <a:rPr lang="en-US" altLang="zh-CN" sz="2400" i="1" dirty="0"/>
              <a:t>Department of Electronic Information Engineering, Hubei Polytechnic </a:t>
            </a:r>
            <a:r>
              <a:rPr lang="en-US" altLang="zh-CN" sz="2400" i="1" dirty="0" err="1"/>
              <a:t>University,Huangshi</a:t>
            </a:r>
            <a:r>
              <a:rPr lang="ru-RU" altLang="zh-CN" sz="2400" i="1" dirty="0"/>
              <a:t>, Hubei 43</a:t>
            </a:r>
            <a:r>
              <a:rPr lang="en-US" altLang="zh-CN" sz="2400" i="1" dirty="0"/>
              <a:t>5003</a:t>
            </a:r>
            <a:r>
              <a:rPr lang="ru-RU" altLang="zh-CN" sz="2400" i="1" dirty="0"/>
              <a:t>, P.R. China</a:t>
            </a:r>
            <a:endParaRPr lang="en-US" altLang="zh-CN" sz="2400" b="1" dirty="0"/>
          </a:p>
          <a:p>
            <a:pPr lvl="0" algn="ctr"/>
            <a:r>
              <a:rPr lang="en-US" sz="2400" i="1" baseline="30000" dirty="0"/>
              <a:t>b</a:t>
            </a:r>
            <a:r>
              <a:rPr lang="en-US" sz="2400" i="1" dirty="0"/>
              <a:t> Department of Physics, Southern Methodist University, Dallas, TX 75275, USA</a:t>
            </a:r>
          </a:p>
          <a:p>
            <a:pPr algn="ctr"/>
            <a:r>
              <a:rPr lang="en-US" altLang="zh-CN" sz="2400" i="1" baseline="30000" dirty="0"/>
              <a:t>c</a:t>
            </a:r>
            <a:r>
              <a:rPr lang="en-US" altLang="zh-CN" sz="2400" i="1" dirty="0"/>
              <a:t> Department of Physics, Central China Normal University,</a:t>
            </a:r>
            <a:r>
              <a:rPr lang="ru-RU" altLang="zh-CN" sz="2400" i="1" dirty="0"/>
              <a:t>Wuhan, Hubei 430079, P.R. China</a:t>
            </a:r>
            <a:endParaRPr lang="en-US" altLang="zh-CN" sz="2400" i="1" dirty="0"/>
          </a:p>
          <a:p>
            <a:pPr algn="ctr"/>
            <a:r>
              <a:rPr lang="en-US" sz="2400" i="1" baseline="30000" dirty="0"/>
              <a:t>d</a:t>
            </a:r>
            <a:r>
              <a:rPr lang="en-US" sz="2400" i="1" dirty="0"/>
              <a:t> </a:t>
            </a:r>
            <a:r>
              <a:rPr lang="pt-BR" altLang="zh-CN" sz="2400" i="1" dirty="0"/>
              <a:t>Institute of Physics, Academia Sinica, Nangang 11529, Taipei, Taiwan</a:t>
            </a:r>
            <a:endParaRPr lang="en-US" sz="2400" i="1" dirty="0"/>
          </a:p>
          <a:p>
            <a:pPr algn="ctr"/>
            <a:r>
              <a:rPr lang="en-US" sz="2400" dirty="0">
                <a:solidFill>
                  <a:schemeClr val="accent2"/>
                </a:solidFill>
              </a:rPr>
              <a:t>* </a:t>
            </a:r>
            <a:r>
              <a:rPr lang="en-US" sz="2400" u="sng" dirty="0">
                <a:solidFill>
                  <a:schemeClr val="accent2"/>
                </a:solidFill>
                <a:hlinkClick r:id="rId2"/>
              </a:rPr>
              <a:t>tliu@mail.smu.edu</a:t>
            </a:r>
            <a:endParaRPr lang="en-US" sz="2400" u="sng" dirty="0">
              <a:solidFill>
                <a:schemeClr val="accent2"/>
              </a:solidFill>
            </a:endParaRPr>
          </a:p>
        </p:txBody>
      </p:sp>
      <p:sp>
        <p:nvSpPr>
          <p:cNvPr id="124" name="AutoShape 10"/>
          <p:cNvSpPr>
            <a:spLocks/>
          </p:cNvSpPr>
          <p:nvPr/>
        </p:nvSpPr>
        <p:spPr bwMode="auto">
          <a:xfrm>
            <a:off x="427036" y="389583"/>
            <a:ext cx="29261870" cy="5157936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127" name="AutoShape 10"/>
          <p:cNvSpPr>
            <a:spLocks/>
          </p:cNvSpPr>
          <p:nvPr/>
        </p:nvSpPr>
        <p:spPr bwMode="auto">
          <a:xfrm>
            <a:off x="427036" y="5547519"/>
            <a:ext cx="29261870" cy="56388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131" name="Rectangle 366"/>
          <p:cNvSpPr>
            <a:spLocks noChangeArrowheads="1"/>
          </p:cNvSpPr>
          <p:nvPr/>
        </p:nvSpPr>
        <p:spPr bwMode="auto">
          <a:xfrm>
            <a:off x="459840" y="5402323"/>
            <a:ext cx="29261868" cy="1288196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/>
          <a:p>
            <a:pPr algn="ctr" defTabSz="4175125">
              <a:spcBef>
                <a:spcPct val="0"/>
              </a:spcBef>
            </a:pPr>
            <a:r>
              <a:rPr lang="en-US" sz="5400" b="1" dirty="0">
                <a:solidFill>
                  <a:schemeClr val="tx2"/>
                </a:solidFill>
                <a:latin typeface="+mn-ea"/>
              </a:rPr>
              <a:t>Introduction</a:t>
            </a:r>
          </a:p>
        </p:txBody>
      </p:sp>
      <p:sp>
        <p:nvSpPr>
          <p:cNvPr id="151" name="Rectangle 366"/>
          <p:cNvSpPr>
            <a:spLocks noChangeArrowheads="1"/>
          </p:cNvSpPr>
          <p:nvPr/>
        </p:nvSpPr>
        <p:spPr bwMode="auto">
          <a:xfrm>
            <a:off x="1493836" y="38313519"/>
            <a:ext cx="23036669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/>
          <a:p>
            <a:pPr algn="ctr" defTabSz="4175125"/>
            <a:r>
              <a:rPr lang="en-US" sz="5400" dirty="0"/>
              <a:t>Summary and outlook</a:t>
            </a:r>
            <a:endParaRPr lang="en-US" sz="5400" b="1" dirty="0">
              <a:latin typeface="+mn-ea"/>
            </a:endParaRPr>
          </a:p>
        </p:txBody>
      </p:sp>
      <p:sp>
        <p:nvSpPr>
          <p:cNvPr id="156" name="AutoShape 10"/>
          <p:cNvSpPr>
            <a:spLocks/>
          </p:cNvSpPr>
          <p:nvPr/>
        </p:nvSpPr>
        <p:spPr bwMode="auto">
          <a:xfrm>
            <a:off x="14066837" y="11186319"/>
            <a:ext cx="15621000" cy="80010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157" name="AutoShape 10"/>
          <p:cNvSpPr>
            <a:spLocks/>
          </p:cNvSpPr>
          <p:nvPr/>
        </p:nvSpPr>
        <p:spPr bwMode="auto">
          <a:xfrm>
            <a:off x="13685837" y="29245719"/>
            <a:ext cx="8153399" cy="90678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158" name="AutoShape 10"/>
          <p:cNvSpPr>
            <a:spLocks/>
          </p:cNvSpPr>
          <p:nvPr/>
        </p:nvSpPr>
        <p:spPr bwMode="auto">
          <a:xfrm>
            <a:off x="21839237" y="29245719"/>
            <a:ext cx="7924799" cy="90678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159" name="AutoShape 10"/>
          <p:cNvSpPr>
            <a:spLocks/>
          </p:cNvSpPr>
          <p:nvPr/>
        </p:nvSpPr>
        <p:spPr bwMode="auto">
          <a:xfrm>
            <a:off x="503237" y="38313519"/>
            <a:ext cx="29260800" cy="19812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8037" y="38999319"/>
            <a:ext cx="27956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An optical link system is being designed for the ATLAS LAr </a:t>
            </a:r>
            <a:r>
              <a:rPr lang="en-US" altLang="zh-CN" sz="2400" dirty="0" err="1"/>
              <a:t>Calorimetor</a:t>
            </a:r>
            <a:r>
              <a:rPr lang="en-US" altLang="zh-CN" sz="2400" dirty="0"/>
              <a:t> Phase-2 upgrade.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Major functions of the optical link system have been verified in the current link demonstrator board, though extensive tests are still ongoing.  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After all the tests are complete, a new slice (multiple </a:t>
            </a:r>
            <a:r>
              <a:rPr lang="en-US" altLang="zh-CN" sz="2400" dirty="0" err="1"/>
              <a:t>lpGBT</a:t>
            </a:r>
            <a:r>
              <a:rPr lang="en-US" altLang="zh-CN" sz="2400" dirty="0"/>
              <a:t> chips and </a:t>
            </a:r>
            <a:r>
              <a:rPr lang="en-US" altLang="zh-CN" sz="2400" dirty="0" err="1"/>
              <a:t>VTRx</a:t>
            </a:r>
            <a:r>
              <a:rPr lang="en-US" altLang="zh-CN" sz="2400" dirty="0"/>
              <a:t>+ modules) of optical link system will be designed. </a:t>
            </a:r>
            <a:endParaRPr lang="en-US" sz="2400" dirty="0"/>
          </a:p>
        </p:txBody>
      </p:sp>
      <p:sp>
        <p:nvSpPr>
          <p:cNvPr id="142" name="Rectangle 449"/>
          <p:cNvSpPr>
            <a:spLocks noChangeArrowheads="1"/>
          </p:cNvSpPr>
          <p:nvPr/>
        </p:nvSpPr>
        <p:spPr bwMode="auto">
          <a:xfrm>
            <a:off x="4389437" y="40279638"/>
            <a:ext cx="1714500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17488" tIns="208744" rIns="417488" bIns="208744" anchor="ctr"/>
          <a:lstStyle/>
          <a:p>
            <a:pPr algn="ctr"/>
            <a:r>
              <a:rPr lang="en-US" sz="3200" dirty="0"/>
              <a:t>HSTD12 – 12</a:t>
            </a:r>
            <a:r>
              <a:rPr lang="en-US" sz="3200" baseline="30000" dirty="0"/>
              <a:t>th</a:t>
            </a:r>
            <a:r>
              <a:rPr lang="en-US" sz="3200" dirty="0"/>
              <a:t> International “Hiroshima” Symposium on the Development and Application of Semiconductor Tracking Detectors </a:t>
            </a:r>
          </a:p>
          <a:p>
            <a:pPr algn="ctr"/>
            <a:r>
              <a:rPr lang="en-US" altLang="zh-CN" sz="3200" dirty="0"/>
              <a:t>14-18 </a:t>
            </a:r>
            <a:r>
              <a:rPr lang="en-US" sz="3200" dirty="0"/>
              <a:t>December, 2019, International Conference Center Hiroshima, </a:t>
            </a:r>
            <a:r>
              <a:rPr lang="en-US" altLang="zh-CN" sz="3200" dirty="0"/>
              <a:t>Hiroshima</a:t>
            </a:r>
            <a:r>
              <a:rPr lang="pt-BR" sz="3200" dirty="0"/>
              <a:t>, Japan</a:t>
            </a:r>
            <a:endParaRPr lang="en-US" sz="3200" dirty="0"/>
          </a:p>
        </p:txBody>
      </p:sp>
      <p:sp>
        <p:nvSpPr>
          <p:cNvPr id="149" name="Rectangle 148"/>
          <p:cNvSpPr/>
          <p:nvPr/>
        </p:nvSpPr>
        <p:spPr>
          <a:xfrm>
            <a:off x="808036" y="6791067"/>
            <a:ext cx="1874520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The front-end readout electronics of the ATLAS Liquid Argon Calorimeter is being developed for the HL-LHC upgrade.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In the proposed upgrade, the detector data are transmitted out of the detector to the counting room about 150 meters away with no trigger filtering.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In the trigger-less readout scheme, large amount of data are transmitted through optical links.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In addition to the data transmission, the front-end electronics needs clocks, control and monitoring from the backend through optical links.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The optical link system is based on </a:t>
            </a:r>
            <a:r>
              <a:rPr lang="en-US" altLang="zh-CN" sz="2400" dirty="0" err="1"/>
              <a:t>lpGBT</a:t>
            </a:r>
            <a:r>
              <a:rPr lang="en-US" altLang="zh-CN" sz="2400" dirty="0"/>
              <a:t> and VTRx+.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The optical link system serves 1524 Front-End Boards (FEBs) through 26 optical fibers per FEB.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A printed circuit board has been designed to evaluate the major functions of the optical link system.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The design of the optical link system and the evaluation results are presented.  </a:t>
            </a:r>
            <a:endParaRPr kumimoji="0" lang="en-US" sz="2400" b="0" i="0" u="none" strike="noStrike" kern="0" cap="none" spc="0" normalizeH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4066837" y="11262519"/>
            <a:ext cx="15544800" cy="91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/>
              <a:t>Demo-link system design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986134" y="18334115"/>
            <a:ext cx="7718424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Block diagram of overall architecture</a:t>
            </a:r>
          </a:p>
        </p:txBody>
      </p:sp>
      <p:sp>
        <p:nvSpPr>
          <p:cNvPr id="42" name="AutoShape 10"/>
          <p:cNvSpPr>
            <a:spLocks/>
          </p:cNvSpPr>
          <p:nvPr/>
        </p:nvSpPr>
        <p:spPr bwMode="auto">
          <a:xfrm>
            <a:off x="427037" y="19187319"/>
            <a:ext cx="20878800" cy="100584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44" name="AutoShape 10"/>
          <p:cNvSpPr>
            <a:spLocks/>
          </p:cNvSpPr>
          <p:nvPr/>
        </p:nvSpPr>
        <p:spPr bwMode="auto">
          <a:xfrm>
            <a:off x="427037" y="11186319"/>
            <a:ext cx="13639800" cy="80010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61" name="AutoShape 10"/>
          <p:cNvSpPr>
            <a:spLocks/>
          </p:cNvSpPr>
          <p:nvPr/>
        </p:nvSpPr>
        <p:spPr bwMode="auto">
          <a:xfrm>
            <a:off x="427037" y="29245719"/>
            <a:ext cx="13258800" cy="90678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50837" y="19187319"/>
            <a:ext cx="2087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/>
              <a:t>Data transmission design and verification</a:t>
            </a:r>
          </a:p>
        </p:txBody>
      </p:sp>
      <p:pic>
        <p:nvPicPr>
          <p:cNvPr id="5" name="Picture 3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9237" y="40294719"/>
            <a:ext cx="774885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ectangle 366"/>
          <p:cNvSpPr>
            <a:spLocks noChangeArrowheads="1"/>
          </p:cNvSpPr>
          <p:nvPr/>
        </p:nvSpPr>
        <p:spPr bwMode="auto">
          <a:xfrm>
            <a:off x="503237" y="11110119"/>
            <a:ext cx="13563600" cy="1066800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/>
          <a:lstStyle/>
          <a:p>
            <a:pPr algn="ctr" defTabSz="4175125"/>
            <a:r>
              <a:rPr lang="en-US" sz="5400" b="1" dirty="0">
                <a:solidFill>
                  <a:schemeClr val="tx2"/>
                </a:solidFill>
                <a:latin typeface="+mn-ea"/>
              </a:rPr>
              <a:t>Optical link system overall architecture</a:t>
            </a:r>
          </a:p>
        </p:txBody>
      </p:sp>
      <p:sp>
        <p:nvSpPr>
          <p:cNvPr id="50" name="矩形 49"/>
          <p:cNvSpPr/>
          <p:nvPr/>
        </p:nvSpPr>
        <p:spPr>
          <a:xfrm>
            <a:off x="16124237" y="18577719"/>
            <a:ext cx="518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Optical Link Demonstrator Board</a:t>
            </a:r>
            <a:endParaRPr lang="zh-CN" alt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00237" y="12329319"/>
            <a:ext cx="10591800" cy="255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TextBox 51"/>
          <p:cNvSpPr txBox="1"/>
          <p:nvPr/>
        </p:nvSpPr>
        <p:spPr>
          <a:xfrm>
            <a:off x="22753637" y="13929519"/>
            <a:ext cx="6629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designed a PCB to demonstrate the optical link functions.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demo board has an lpGBT and a VTRx+.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demo board has two FMC connectors to interface with an FPGA.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FPGA emulates two ADCs and generates/checks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demo board includes SMA connectors for clocks and e-links and headers for I2C, ADCs, DAC, and general-purpose I/</a:t>
            </a:r>
            <a:r>
              <a:rPr lang="en-US" sz="2400" dirty="0" err="1"/>
              <a:t>Os</a:t>
            </a:r>
            <a:r>
              <a:rPr lang="en-US" sz="2400" dirty="0"/>
              <a:t> (PIO).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second FPGA operates as the back end.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76437" y="14996319"/>
            <a:ext cx="7772400" cy="352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矩形 58"/>
          <p:cNvSpPr/>
          <p:nvPr/>
        </p:nvSpPr>
        <p:spPr>
          <a:xfrm>
            <a:off x="4084637" y="22311519"/>
            <a:ext cx="47884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Block diagram of uplink test setup</a:t>
            </a:r>
            <a:endParaRPr lang="zh-CN" altLang="en-US" sz="2400" dirty="0"/>
          </a:p>
        </p:txBody>
      </p:sp>
      <p:pic>
        <p:nvPicPr>
          <p:cNvPr id="64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437" y="20558919"/>
            <a:ext cx="4368800" cy="3276600"/>
          </a:xfrm>
          <a:prstGeom prst="rect">
            <a:avLst/>
          </a:prstGeom>
        </p:spPr>
      </p:pic>
      <p:pic>
        <p:nvPicPr>
          <p:cNvPr id="65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6637" y="20482719"/>
            <a:ext cx="4495800" cy="3371850"/>
          </a:xfrm>
          <a:prstGeom prst="rect">
            <a:avLst/>
          </a:prstGeom>
        </p:spPr>
      </p:pic>
      <p:sp>
        <p:nvSpPr>
          <p:cNvPr id="75" name="矩形 74"/>
          <p:cNvSpPr/>
          <p:nvPr/>
        </p:nvSpPr>
        <p:spPr>
          <a:xfrm>
            <a:off x="11834811" y="23911719"/>
            <a:ext cx="327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Electrical</a:t>
            </a:r>
            <a:r>
              <a:rPr lang="en-US" altLang="zh-CN" sz="1400" dirty="0"/>
              <a:t> </a:t>
            </a:r>
            <a:r>
              <a:rPr lang="en-US" altLang="zh-CN" sz="2400" dirty="0"/>
              <a:t>eye diagram</a:t>
            </a:r>
          </a:p>
        </p:txBody>
      </p:sp>
      <p:sp>
        <p:nvSpPr>
          <p:cNvPr id="79" name="矩形 78"/>
          <p:cNvSpPr/>
          <p:nvPr/>
        </p:nvSpPr>
        <p:spPr>
          <a:xfrm>
            <a:off x="17038637" y="23911719"/>
            <a:ext cx="304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Optical eye diagram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7810" y="25511919"/>
            <a:ext cx="10545925" cy="273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0" name="矩形 79"/>
          <p:cNvSpPr/>
          <p:nvPr/>
        </p:nvSpPr>
        <p:spPr>
          <a:xfrm>
            <a:off x="12009437" y="28407519"/>
            <a:ext cx="8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/>
              <a:t>Recovered data of uplink in backend</a:t>
            </a:r>
          </a:p>
        </p:txBody>
      </p:sp>
      <p:sp>
        <p:nvSpPr>
          <p:cNvPr id="82" name="AutoShape 10"/>
          <p:cNvSpPr>
            <a:spLocks/>
          </p:cNvSpPr>
          <p:nvPr/>
        </p:nvSpPr>
        <p:spPr bwMode="auto">
          <a:xfrm>
            <a:off x="21305837" y="19187319"/>
            <a:ext cx="8382000" cy="10058400"/>
          </a:xfrm>
          <a:prstGeom prst="roundRect">
            <a:avLst>
              <a:gd name="adj" fmla="val 3750"/>
            </a:avLst>
          </a:prstGeom>
          <a:noFill/>
          <a:ln w="127000">
            <a:solidFill>
              <a:schemeClr val="tx1">
                <a:alpha val="78822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+mn-ea"/>
            </a:endParaRPr>
          </a:p>
        </p:txBody>
      </p:sp>
      <p:sp>
        <p:nvSpPr>
          <p:cNvPr id="83" name="Rectangle 59"/>
          <p:cNvSpPr/>
          <p:nvPr/>
        </p:nvSpPr>
        <p:spPr>
          <a:xfrm>
            <a:off x="3017837" y="29321919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/>
              <a:t>Clock distribution design and verification</a:t>
            </a:r>
          </a:p>
        </p:txBody>
      </p:sp>
      <p:sp>
        <p:nvSpPr>
          <p:cNvPr id="188" name="矩形 187"/>
          <p:cNvSpPr/>
          <p:nvPr/>
        </p:nvSpPr>
        <p:spPr>
          <a:xfrm>
            <a:off x="2990128" y="36078656"/>
            <a:ext cx="7507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Block diagram and test of Verification of Clock system</a:t>
            </a:r>
            <a:endParaRPr lang="zh-CN" altLang="en-US" sz="2400" dirty="0"/>
          </a:p>
        </p:txBody>
      </p:sp>
      <p:sp>
        <p:nvSpPr>
          <p:cNvPr id="189" name="TextBox 188"/>
          <p:cNvSpPr txBox="1"/>
          <p:nvPr/>
        </p:nvSpPr>
        <p:spPr>
          <a:xfrm>
            <a:off x="731836" y="36747935"/>
            <a:ext cx="1257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control lpGBT recovers a clock form the serial data and operates on a clock recovered by itself.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data lpGBT operates on a clock recovered by a control lpGBT. </a:t>
            </a:r>
          </a:p>
        </p:txBody>
      </p:sp>
      <p:sp>
        <p:nvSpPr>
          <p:cNvPr id="190" name="Rectangle 59"/>
          <p:cNvSpPr/>
          <p:nvPr/>
        </p:nvSpPr>
        <p:spPr>
          <a:xfrm>
            <a:off x="21305837" y="19187319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/>
              <a:t>BCR distribution design and verification</a:t>
            </a:r>
          </a:p>
        </p:txBody>
      </p:sp>
      <p:sp>
        <p:nvSpPr>
          <p:cNvPr id="191" name="Rectangle 59"/>
          <p:cNvSpPr/>
          <p:nvPr/>
        </p:nvSpPr>
        <p:spPr>
          <a:xfrm>
            <a:off x="13685837" y="29321919"/>
            <a:ext cx="8153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/>
              <a:t>ASIC configuration design and verification</a:t>
            </a:r>
          </a:p>
        </p:txBody>
      </p:sp>
      <p:sp>
        <p:nvSpPr>
          <p:cNvPr id="192" name="Rectangle 59"/>
          <p:cNvSpPr/>
          <p:nvPr/>
        </p:nvSpPr>
        <p:spPr>
          <a:xfrm>
            <a:off x="21915437" y="29321919"/>
            <a:ext cx="7848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/>
              <a:t>PIO, DAC and ADC design and verification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2144037" y="27340719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Each downlink provides BCR for 16 ADC chips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Each </a:t>
            </a:r>
            <a:r>
              <a:rPr lang="en-US" sz="2400" dirty="0" err="1"/>
              <a:t>lpGBT</a:t>
            </a:r>
            <a:r>
              <a:rPr lang="en-US" sz="2400" dirty="0"/>
              <a:t> has 16 e-port outputs 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89037" y="31455519"/>
            <a:ext cx="360218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84837" y="31226919"/>
            <a:ext cx="651680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75437" y="32293719"/>
            <a:ext cx="572716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610637" y="22082919"/>
            <a:ext cx="25908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207390" y="21854319"/>
            <a:ext cx="508039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287737" y="31226919"/>
            <a:ext cx="70181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" name="TextBox 69"/>
          <p:cNvSpPr txBox="1"/>
          <p:nvPr/>
        </p:nvSpPr>
        <p:spPr>
          <a:xfrm>
            <a:off x="18486437" y="31074519"/>
            <a:ext cx="28194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lpGBT, as an I2C slave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2000" dirty="0"/>
              <a:t>Can be configured by an external I2C master. Verified.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2000" dirty="0"/>
              <a:t>Can be configured by its IC channel. To be Verified. 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2000" dirty="0"/>
              <a:t>Can be configured by its EC channel. To be Verified.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lpGBT, as an I2C master, 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sz="2000" dirty="0"/>
              <a:t>Can configure (write/read) an I2C slave (our optical module). Verified</a:t>
            </a:r>
            <a:endParaRPr lang="en-US" sz="2000" dirty="0">
              <a:solidFill>
                <a:srgbClr val="00B050"/>
              </a:solidFill>
            </a:endParaRP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29837" y="31150719"/>
            <a:ext cx="6036128" cy="312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" name="TextBox 71"/>
          <p:cNvSpPr txBox="1"/>
          <p:nvPr/>
        </p:nvSpPr>
        <p:spPr>
          <a:xfrm>
            <a:off x="22833769" y="34555162"/>
            <a:ext cx="6248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General-purpose I/O (PIO) can control a digital I/O signal (e.g., EN of BPOL12V, Reset of ADC/lpGBT, etc.). Verified.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PIO can monitor a digital I/O signal (e.g., Power Good of BPOL12V). Verified.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DAC can control a voltage. Verified.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ADC can monitor temperature/voltage/current. Verified </a:t>
            </a: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27037" y="40294718"/>
            <a:ext cx="3523677" cy="2499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601237" y="5852319"/>
            <a:ext cx="671346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TextBox 128"/>
          <p:cNvSpPr txBox="1">
            <a:spLocks noChangeArrowheads="1"/>
          </p:cNvSpPr>
          <p:nvPr/>
        </p:nvSpPr>
        <p:spPr bwMode="auto">
          <a:xfrm>
            <a:off x="22525037" y="8696544"/>
            <a:ext cx="1295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FEB</a:t>
            </a:r>
          </a:p>
        </p:txBody>
      </p:sp>
      <p:cxnSp>
        <p:nvCxnSpPr>
          <p:cNvPr id="55" name="Straight Arrow Connector 6"/>
          <p:cNvCxnSpPr/>
          <p:nvPr/>
        </p:nvCxnSpPr>
        <p:spPr bwMode="auto">
          <a:xfrm rot="5400000" flipH="1" flipV="1">
            <a:off x="23096537" y="7947819"/>
            <a:ext cx="838199" cy="7619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20261349" y="7081188"/>
            <a:ext cx="20889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Architecture of the proposed ATLAS </a:t>
            </a:r>
          </a:p>
          <a:p>
            <a:pPr algn="ctr"/>
            <a:r>
              <a:rPr lang="en-US" sz="2400" dirty="0"/>
              <a:t>LAr </a:t>
            </a:r>
            <a:r>
              <a:rPr lang="en-US" altLang="zh-CN" sz="2400" dirty="0"/>
              <a:t>Calorimeter </a:t>
            </a:r>
            <a:r>
              <a:rPr lang="en-US" sz="2400" dirty="0"/>
              <a:t>Phase-II upgrade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67" name="Picture 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37" y="22921119"/>
            <a:ext cx="4343400" cy="3257550"/>
          </a:xfrm>
          <a:prstGeom prst="rect">
            <a:avLst/>
          </a:prstGeom>
        </p:spPr>
      </p:pic>
      <p:pic>
        <p:nvPicPr>
          <p:cNvPr id="68" name="Picture 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237" y="22921119"/>
            <a:ext cx="4470400" cy="3352800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1371766" y="26214169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Electrical eye diagram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576366" y="26234808"/>
            <a:ext cx="2856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optical eye diagram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31836" y="27264519"/>
            <a:ext cx="9383871" cy="1173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矩形 72"/>
          <p:cNvSpPr/>
          <p:nvPr/>
        </p:nvSpPr>
        <p:spPr>
          <a:xfrm>
            <a:off x="2396127" y="28595638"/>
            <a:ext cx="647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Recovered data of downlink on the front-end</a:t>
            </a:r>
            <a:endParaRPr lang="zh-CN" altLang="en-US" sz="2400" dirty="0"/>
          </a:p>
        </p:txBody>
      </p:sp>
      <p:sp>
        <p:nvSpPr>
          <p:cNvPr id="74" name="矩形 73"/>
          <p:cNvSpPr/>
          <p:nvPr/>
        </p:nvSpPr>
        <p:spPr>
          <a:xfrm>
            <a:off x="3017838" y="26654919"/>
            <a:ext cx="56610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Eye diagrams of downlink at 2.56 Gbps</a:t>
            </a:r>
            <a:endParaRPr lang="zh-CN" altLang="en-US" sz="2400" dirty="0"/>
          </a:p>
        </p:txBody>
      </p:sp>
      <p:sp>
        <p:nvSpPr>
          <p:cNvPr id="76" name="矩形 75"/>
          <p:cNvSpPr/>
          <p:nvPr/>
        </p:nvSpPr>
        <p:spPr>
          <a:xfrm>
            <a:off x="13871574" y="24650203"/>
            <a:ext cx="541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Eye diagrams of uplink at 10.24 Gbps</a:t>
            </a:r>
            <a:endParaRPr lang="zh-CN" altLang="en-US" sz="2400" dirty="0"/>
          </a:p>
        </p:txBody>
      </p:sp>
      <p:pic>
        <p:nvPicPr>
          <p:cNvPr id="7" name="Picture 2" descr="F:\Capture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986134" y="12390514"/>
            <a:ext cx="7747270" cy="5791200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D23F1572-F14D-DE44-876A-C7FAEE96AC5E}"/>
              </a:ext>
            </a:extLst>
          </p:cNvPr>
          <p:cNvSpPr/>
          <p:nvPr/>
        </p:nvSpPr>
        <p:spPr>
          <a:xfrm>
            <a:off x="8981420" y="12387218"/>
            <a:ext cx="45942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For data links, each FEB has 22 simplex optical links, each operating at 10.24 Gbps. The detector data come from 640-Mbps e-ports of 8-ananlog-channel ADCs. 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sz="2400" dirty="0"/>
              <a:t>For control links, each FEB employs 2 duplex optical links. Control links provide recovered clocks for ADCs, a bunch crossing reset (BCR) signal for each ADC, remotely control ASICs, and monitor the temperatures and power supply voltages/currents of each FEB.</a:t>
            </a:r>
            <a:endParaRPr lang="en-US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60437" y="20558919"/>
            <a:ext cx="1001203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10617</TotalTime>
  <Words>782</Words>
  <Application>Microsoft Macintosh PowerPoint</Application>
  <PresentationFormat>Custom</PresentationFormat>
  <Paragraphs>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PowerPoint Presentation</vt:lpstr>
    </vt:vector>
  </TitlesOfParts>
  <Company>SMU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Design of a Radiation Tolerant, Low-Power High- Speed Phase Locked Loop  Tiankuan Liu1, Datao Gong1, Suen Hou2, Zhihua Liang1, Chonghan Liu1, Da-Shung Su2, Ping-Kun Teng2, Annie C. Xiang1, Jingbo Ye1  1 Department of Physics, Southern Methodist University, Dallas TX 75275, U.S.A. 2 Institute of Physics, Academia Sinica, Nangang 11529, Taipei, Taiwan R.O.C.</dc:title>
  <dc:creator>19675127</dc:creator>
  <cp:lastModifiedBy>Gong, Datao</cp:lastModifiedBy>
  <cp:revision>555</cp:revision>
  <dcterms:created xsi:type="dcterms:W3CDTF">2009-09-10T21:48:14Z</dcterms:created>
  <dcterms:modified xsi:type="dcterms:W3CDTF">2019-12-16T15:27:08Z</dcterms:modified>
</cp:coreProperties>
</file>