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6" r:id="rId2"/>
  </p:sldMasterIdLst>
  <p:notesMasterIdLst>
    <p:notesMasterId r:id="rId16"/>
  </p:notesMasterIdLst>
  <p:sldIdLst>
    <p:sldId id="256" r:id="rId3"/>
    <p:sldId id="273" r:id="rId4"/>
    <p:sldId id="268" r:id="rId5"/>
    <p:sldId id="269" r:id="rId6"/>
    <p:sldId id="270" r:id="rId7"/>
    <p:sldId id="271" r:id="rId8"/>
    <p:sldId id="272" r:id="rId9"/>
    <p:sldId id="262" r:id="rId10"/>
    <p:sldId id="264" r:id="rId11"/>
    <p:sldId id="265" r:id="rId12"/>
    <p:sldId id="263" r:id="rId13"/>
    <p:sldId id="260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49" autoAdjust="0"/>
    <p:restoredTop sz="96837" autoAdjust="0"/>
  </p:normalViewPr>
  <p:slideViewPr>
    <p:cSldViewPr snapToGrid="0" snapToObjects="1">
      <p:cViewPr varScale="1">
        <p:scale>
          <a:sx n="123" d="100"/>
          <a:sy n="123" d="100"/>
        </p:scale>
        <p:origin x="2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29F367-C24B-4821-8B66-A9F1B9847A12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1_2" csCatId="accent1" phldr="1"/>
      <dgm:spPr/>
    </dgm:pt>
    <dgm:pt modelId="{6F181711-45D7-47E9-8AF2-6802FBE795C5}">
      <dgm:prSet phldrT="[Text]"/>
      <dgm:spPr/>
      <dgm:t>
        <a:bodyPr anchor="ctr" anchorCtr="0"/>
        <a:lstStyle/>
        <a:p>
          <a:r>
            <a:rPr lang="en-US" b="1" dirty="0" smtClean="0"/>
            <a:t>List of tests</a:t>
          </a:r>
          <a:endParaRPr lang="en-US" b="1" dirty="0"/>
        </a:p>
      </dgm:t>
    </dgm:pt>
    <dgm:pt modelId="{0033F344-7725-4C19-A732-95ECB973A695}" type="parTrans" cxnId="{950854F9-6249-4DD0-A89F-AB69ED4BE7D2}">
      <dgm:prSet/>
      <dgm:spPr/>
      <dgm:t>
        <a:bodyPr/>
        <a:lstStyle/>
        <a:p>
          <a:endParaRPr lang="en-US"/>
        </a:p>
      </dgm:t>
    </dgm:pt>
    <dgm:pt modelId="{CFE0385E-4944-496F-AE27-BA87781ED921}" type="sibTrans" cxnId="{950854F9-6249-4DD0-A89F-AB69ED4BE7D2}">
      <dgm:prSet/>
      <dgm:spPr/>
      <dgm:t>
        <a:bodyPr/>
        <a:lstStyle/>
        <a:p>
          <a:endParaRPr lang="en-US"/>
        </a:p>
      </dgm:t>
    </dgm:pt>
    <dgm:pt modelId="{A726B47E-023F-4E73-ADF4-355196C314B4}">
      <dgm:prSet phldrT="[Text]" custT="1"/>
      <dgm:spPr/>
      <dgm:t>
        <a:bodyPr/>
        <a:lstStyle/>
        <a:p>
          <a:r>
            <a:rPr lang="en-US" sz="1200" baseline="0" dirty="0" smtClean="0"/>
            <a:t>End of June</a:t>
          </a:r>
        </a:p>
      </dgm:t>
    </dgm:pt>
    <dgm:pt modelId="{7C24297D-2C4B-48C3-B886-A1CED527D47C}" type="parTrans" cxnId="{0F9670D9-432E-47C9-94E7-67911A035B8C}">
      <dgm:prSet/>
      <dgm:spPr/>
      <dgm:t>
        <a:bodyPr/>
        <a:lstStyle/>
        <a:p>
          <a:endParaRPr lang="en-US"/>
        </a:p>
      </dgm:t>
    </dgm:pt>
    <dgm:pt modelId="{3951775E-FA07-4D40-9977-D8CF8BB21AC3}" type="sibTrans" cxnId="{0F9670D9-432E-47C9-94E7-67911A035B8C}">
      <dgm:prSet/>
      <dgm:spPr/>
      <dgm:t>
        <a:bodyPr/>
        <a:lstStyle/>
        <a:p>
          <a:endParaRPr lang="en-US"/>
        </a:p>
      </dgm:t>
    </dgm:pt>
    <dgm:pt modelId="{82F1B9A7-CDA7-48AE-B5E9-8D0004C00B18}">
      <dgm:prSet phldrT="[Text]"/>
      <dgm:spPr/>
      <dgm:t>
        <a:bodyPr anchor="ctr" anchorCtr="0"/>
        <a:lstStyle/>
        <a:p>
          <a:r>
            <a:rPr lang="en-US" b="1" dirty="0" smtClean="0"/>
            <a:t>Extraction for the groups</a:t>
          </a:r>
          <a:endParaRPr lang="en-US" b="1" dirty="0"/>
        </a:p>
      </dgm:t>
    </dgm:pt>
    <dgm:pt modelId="{B4B0E3EC-0015-40CE-A2A6-60F2406A5F0E}" type="parTrans" cxnId="{5F5F67CC-2D36-4AE6-82AB-9DABF5DE271E}">
      <dgm:prSet/>
      <dgm:spPr/>
      <dgm:t>
        <a:bodyPr/>
        <a:lstStyle/>
        <a:p>
          <a:endParaRPr lang="en-US"/>
        </a:p>
      </dgm:t>
    </dgm:pt>
    <dgm:pt modelId="{0902F5E5-C8D6-48C2-851B-D50CDF0A2B20}" type="sibTrans" cxnId="{5F5F67CC-2D36-4AE6-82AB-9DABF5DE271E}">
      <dgm:prSet/>
      <dgm:spPr/>
      <dgm:t>
        <a:bodyPr/>
        <a:lstStyle/>
        <a:p>
          <a:endParaRPr lang="en-US"/>
        </a:p>
      </dgm:t>
    </dgm:pt>
    <dgm:pt modelId="{10DB6DD8-B329-4487-8773-1E1FB1F499DD}">
      <dgm:prSet phldrT="[Text]"/>
      <dgm:spPr/>
      <dgm:t>
        <a:bodyPr anchor="ctr" anchorCtr="0"/>
        <a:lstStyle/>
        <a:p>
          <a:r>
            <a:rPr lang="en-US" b="1" dirty="0" smtClean="0"/>
            <a:t>Identification of conflicts</a:t>
          </a:r>
          <a:endParaRPr lang="en-US" b="1" dirty="0"/>
        </a:p>
      </dgm:t>
    </dgm:pt>
    <dgm:pt modelId="{D9C7A2C4-9FA9-471D-985A-8B61D984125C}" type="parTrans" cxnId="{4A077BEC-D43E-4D8F-B4A7-9D204AF22306}">
      <dgm:prSet/>
      <dgm:spPr/>
      <dgm:t>
        <a:bodyPr/>
        <a:lstStyle/>
        <a:p>
          <a:endParaRPr lang="en-US"/>
        </a:p>
      </dgm:t>
    </dgm:pt>
    <dgm:pt modelId="{89B0E530-82BC-4E94-AF17-EB2104601FAF}" type="sibTrans" cxnId="{4A077BEC-D43E-4D8F-B4A7-9D204AF22306}">
      <dgm:prSet/>
      <dgm:spPr/>
      <dgm:t>
        <a:bodyPr/>
        <a:lstStyle/>
        <a:p>
          <a:endParaRPr lang="en-US"/>
        </a:p>
      </dgm:t>
    </dgm:pt>
    <dgm:pt modelId="{045C12CE-E2F0-4886-90EF-3ADD6AE90423}">
      <dgm:prSet phldrT="[Text]"/>
      <dgm:spPr/>
      <dgm:t>
        <a:bodyPr anchor="ctr" anchorCtr="0"/>
        <a:lstStyle/>
        <a:p>
          <a:r>
            <a:rPr lang="en-US" b="1" dirty="0" smtClean="0"/>
            <a:t>Schedule of tests</a:t>
          </a:r>
          <a:endParaRPr lang="en-US" b="1" dirty="0"/>
        </a:p>
      </dgm:t>
    </dgm:pt>
    <dgm:pt modelId="{4F415D8F-F17A-4ADC-B424-D297BB218791}" type="parTrans" cxnId="{7115F6F0-098B-4D31-BA63-CE1111681146}">
      <dgm:prSet/>
      <dgm:spPr/>
      <dgm:t>
        <a:bodyPr/>
        <a:lstStyle/>
        <a:p>
          <a:endParaRPr lang="en-US"/>
        </a:p>
      </dgm:t>
    </dgm:pt>
    <dgm:pt modelId="{E9B82E76-6BF7-4793-AA7A-AE75CF7BA003}" type="sibTrans" cxnId="{7115F6F0-098B-4D31-BA63-CE1111681146}">
      <dgm:prSet/>
      <dgm:spPr/>
      <dgm:t>
        <a:bodyPr/>
        <a:lstStyle/>
        <a:p>
          <a:endParaRPr lang="en-US"/>
        </a:p>
      </dgm:t>
    </dgm:pt>
    <dgm:pt modelId="{4583E446-D592-4477-BB05-EAE9F95866E6}">
      <dgm:prSet phldrT="[Text]" custT="1"/>
      <dgm:spPr/>
      <dgm:t>
        <a:bodyPr/>
        <a:lstStyle/>
        <a:p>
          <a:r>
            <a:rPr lang="en-US" sz="1200" dirty="0" smtClean="0"/>
            <a:t>End of July</a:t>
          </a:r>
          <a:endParaRPr lang="en-US" sz="1200" dirty="0"/>
        </a:p>
      </dgm:t>
    </dgm:pt>
    <dgm:pt modelId="{1DA348C0-4D24-4C49-AF8A-0D8B9E02E930}" type="parTrans" cxnId="{1CD413CD-4937-4DF5-BAD9-521878DFD8AE}">
      <dgm:prSet/>
      <dgm:spPr/>
      <dgm:t>
        <a:bodyPr/>
        <a:lstStyle/>
        <a:p>
          <a:endParaRPr lang="en-US"/>
        </a:p>
      </dgm:t>
    </dgm:pt>
    <dgm:pt modelId="{9B11E45D-009C-4FFA-80C1-81AE969D2FDF}" type="sibTrans" cxnId="{1CD413CD-4937-4DF5-BAD9-521878DFD8AE}">
      <dgm:prSet/>
      <dgm:spPr/>
      <dgm:t>
        <a:bodyPr/>
        <a:lstStyle/>
        <a:p>
          <a:endParaRPr lang="en-US"/>
        </a:p>
      </dgm:t>
    </dgm:pt>
    <dgm:pt modelId="{080A17D4-9553-49C9-96BA-52854AD69E12}">
      <dgm:prSet phldrT="[Text]" custT="1"/>
      <dgm:spPr/>
      <dgm:t>
        <a:bodyPr/>
        <a:lstStyle/>
        <a:p>
          <a:r>
            <a:rPr lang="en-US" sz="1200" dirty="0" smtClean="0"/>
            <a:t>Mid-August</a:t>
          </a:r>
          <a:endParaRPr lang="en-US" sz="1200" dirty="0"/>
        </a:p>
      </dgm:t>
    </dgm:pt>
    <dgm:pt modelId="{36756CBF-D6ED-4C20-A938-1AC39DE8CE96}" type="parTrans" cxnId="{69274FF1-F28A-4A59-A350-D458EC5DB662}">
      <dgm:prSet/>
      <dgm:spPr/>
      <dgm:t>
        <a:bodyPr/>
        <a:lstStyle/>
        <a:p>
          <a:endParaRPr lang="en-US"/>
        </a:p>
      </dgm:t>
    </dgm:pt>
    <dgm:pt modelId="{DE5CD772-AE86-4B48-8A79-85BA042DB366}" type="sibTrans" cxnId="{69274FF1-F28A-4A59-A350-D458EC5DB662}">
      <dgm:prSet/>
      <dgm:spPr/>
      <dgm:t>
        <a:bodyPr/>
        <a:lstStyle/>
        <a:p>
          <a:endParaRPr lang="en-US"/>
        </a:p>
      </dgm:t>
    </dgm:pt>
    <dgm:pt modelId="{67C1651B-B9B2-4BC8-965B-21E866BDC4FA}">
      <dgm:prSet phldrT="[Text]" custT="1"/>
      <dgm:spPr/>
      <dgm:t>
        <a:bodyPr/>
        <a:lstStyle/>
        <a:p>
          <a:r>
            <a:rPr lang="en-US" sz="1200" dirty="0" smtClean="0"/>
            <a:t>End of September</a:t>
          </a:r>
          <a:endParaRPr lang="en-US" sz="1200" dirty="0"/>
        </a:p>
      </dgm:t>
    </dgm:pt>
    <dgm:pt modelId="{A80C0FE1-F85E-4D9A-8BD3-B789640F8E7E}" type="parTrans" cxnId="{69FBC1DC-0E07-452F-AC89-42F402447C44}">
      <dgm:prSet/>
      <dgm:spPr/>
      <dgm:t>
        <a:bodyPr/>
        <a:lstStyle/>
        <a:p>
          <a:endParaRPr lang="en-US"/>
        </a:p>
      </dgm:t>
    </dgm:pt>
    <dgm:pt modelId="{5AC438A0-5B36-4706-8992-75B96AE07BAD}" type="sibTrans" cxnId="{69FBC1DC-0E07-452F-AC89-42F402447C44}">
      <dgm:prSet/>
      <dgm:spPr/>
      <dgm:t>
        <a:bodyPr/>
        <a:lstStyle/>
        <a:p>
          <a:endParaRPr lang="en-US"/>
        </a:p>
      </dgm:t>
    </dgm:pt>
    <dgm:pt modelId="{B531929C-5F0F-4E48-BB11-2187D9C83462}" type="pres">
      <dgm:prSet presAssocID="{F329F367-C24B-4821-8B66-A9F1B9847A12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F97F4764-2B8E-4EE8-B18F-8C28881A5870}" type="pres">
      <dgm:prSet presAssocID="{6F181711-45D7-47E9-8AF2-6802FBE795C5}" presName="composite" presStyleCnt="0"/>
      <dgm:spPr/>
    </dgm:pt>
    <dgm:pt modelId="{54C2CE82-5872-4930-B82F-D81F73E1A8D3}" type="pres">
      <dgm:prSet presAssocID="{6F181711-45D7-47E9-8AF2-6802FBE795C5}" presName="BackAccent" presStyleLbl="bgShp" presStyleIdx="0" presStyleCnt="4"/>
      <dgm:spPr/>
    </dgm:pt>
    <dgm:pt modelId="{DE315210-AED3-4675-8C4D-0B8D5814FB1C}" type="pres">
      <dgm:prSet presAssocID="{6F181711-45D7-47E9-8AF2-6802FBE795C5}" presName="Accent" presStyleLbl="alignNode1" presStyleIdx="0" presStyleCnt="4"/>
      <dgm:spPr/>
    </dgm:pt>
    <dgm:pt modelId="{322985E2-3B30-4B9D-86ED-C883CD5854C2}" type="pres">
      <dgm:prSet presAssocID="{6F181711-45D7-47E9-8AF2-6802FBE795C5}" presName="Child" presStyleLbl="revTx" presStyleIdx="0" presStyleCnt="8" custScaleY="14805" custLinFactNeighborY="-393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39BBA-7985-4678-90A9-3B020DBF6B36}" type="pres">
      <dgm:prSet presAssocID="{6F181711-45D7-47E9-8AF2-6802FBE795C5}" presName="Parent" presStyleLbl="revTx" presStyleIdx="1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C8C248-8800-4A05-83CE-A1A4BED409C5}" type="pres">
      <dgm:prSet presAssocID="{CFE0385E-4944-496F-AE27-BA87781ED921}" presName="sibTrans" presStyleCnt="0"/>
      <dgm:spPr/>
    </dgm:pt>
    <dgm:pt modelId="{D82C3C5B-1EA8-4C04-BE20-A38139F14766}" type="pres">
      <dgm:prSet presAssocID="{045C12CE-E2F0-4886-90EF-3ADD6AE90423}" presName="composite" presStyleCnt="0"/>
      <dgm:spPr/>
    </dgm:pt>
    <dgm:pt modelId="{D9DC4962-37A7-4E5E-817E-DB44ACE3DF4C}" type="pres">
      <dgm:prSet presAssocID="{045C12CE-E2F0-4886-90EF-3ADD6AE90423}" presName="BackAccent" presStyleLbl="bgShp" presStyleIdx="1" presStyleCnt="4"/>
      <dgm:spPr/>
    </dgm:pt>
    <dgm:pt modelId="{23510927-5194-4AB0-9F6B-BE1B79396D72}" type="pres">
      <dgm:prSet presAssocID="{045C12CE-E2F0-4886-90EF-3ADD6AE90423}" presName="Accent" presStyleLbl="alignNode1" presStyleIdx="1" presStyleCnt="4"/>
      <dgm:spPr/>
    </dgm:pt>
    <dgm:pt modelId="{D4216603-04A4-4FB6-86DC-FDE6FF1DE46B}" type="pres">
      <dgm:prSet presAssocID="{045C12CE-E2F0-4886-90EF-3ADD6AE90423}" presName="Child" presStyleLbl="revTx" presStyleIdx="2" presStyleCnt="8" custScaleY="14805" custLinFactNeighborY="-393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F31CE-84BE-4C0C-AF85-3095CD15A517}" type="pres">
      <dgm:prSet presAssocID="{045C12CE-E2F0-4886-90EF-3ADD6AE90423}" presName="Parent" presStyleLbl="revTx" presStyleIdx="3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F37110-8937-472B-AE70-915238F76365}" type="pres">
      <dgm:prSet presAssocID="{E9B82E76-6BF7-4793-AA7A-AE75CF7BA003}" presName="sibTrans" presStyleCnt="0"/>
      <dgm:spPr/>
    </dgm:pt>
    <dgm:pt modelId="{CD3BF584-2B1E-409E-95EE-0253224F361B}" type="pres">
      <dgm:prSet presAssocID="{82F1B9A7-CDA7-48AE-B5E9-8D0004C00B18}" presName="composite" presStyleCnt="0"/>
      <dgm:spPr/>
    </dgm:pt>
    <dgm:pt modelId="{E7DCC4BD-C383-4AAD-B21B-F60C3F5CFB15}" type="pres">
      <dgm:prSet presAssocID="{82F1B9A7-CDA7-48AE-B5E9-8D0004C00B18}" presName="BackAccent" presStyleLbl="bgShp" presStyleIdx="2" presStyleCnt="4"/>
      <dgm:spPr/>
    </dgm:pt>
    <dgm:pt modelId="{A470885E-B388-47E5-A66D-0DDB535FBBAC}" type="pres">
      <dgm:prSet presAssocID="{82F1B9A7-CDA7-48AE-B5E9-8D0004C00B18}" presName="Accent" presStyleLbl="alignNode1" presStyleIdx="2" presStyleCnt="4"/>
      <dgm:spPr/>
    </dgm:pt>
    <dgm:pt modelId="{07EEE1EA-DA44-4344-8D0C-FA8FFE75B3E9}" type="pres">
      <dgm:prSet presAssocID="{82F1B9A7-CDA7-48AE-B5E9-8D0004C00B18}" presName="Child" presStyleLbl="revTx" presStyleIdx="4" presStyleCnt="8" custScaleY="14805" custLinFactNeighborY="-393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686994-8083-4A57-8130-C9AFD3C40B20}" type="pres">
      <dgm:prSet presAssocID="{82F1B9A7-CDA7-48AE-B5E9-8D0004C00B18}" presName="Parent" presStyleLbl="revTx" presStyleIdx="5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0DDC92-603C-4000-BC6A-57458A12B4BF}" type="pres">
      <dgm:prSet presAssocID="{0902F5E5-C8D6-48C2-851B-D50CDF0A2B20}" presName="sibTrans" presStyleCnt="0"/>
      <dgm:spPr/>
    </dgm:pt>
    <dgm:pt modelId="{3E79A8CA-CF0A-4370-BE50-FC1247DC8FAA}" type="pres">
      <dgm:prSet presAssocID="{10DB6DD8-B329-4487-8773-1E1FB1F499DD}" presName="composite" presStyleCnt="0"/>
      <dgm:spPr/>
    </dgm:pt>
    <dgm:pt modelId="{6365BF7E-3416-42C5-8AD0-BB31B137EB34}" type="pres">
      <dgm:prSet presAssocID="{10DB6DD8-B329-4487-8773-1E1FB1F499DD}" presName="BackAccent" presStyleLbl="bgShp" presStyleIdx="3" presStyleCnt="4"/>
      <dgm:spPr/>
    </dgm:pt>
    <dgm:pt modelId="{CA1DAAC5-BAF5-4E5C-AE32-EC54CFD7C5AB}" type="pres">
      <dgm:prSet presAssocID="{10DB6DD8-B329-4487-8773-1E1FB1F499DD}" presName="Accent" presStyleLbl="alignNode1" presStyleIdx="3" presStyleCnt="4"/>
      <dgm:spPr/>
    </dgm:pt>
    <dgm:pt modelId="{B3DBC44A-1574-4482-8A50-0BCC8605BC3F}" type="pres">
      <dgm:prSet presAssocID="{10DB6DD8-B329-4487-8773-1E1FB1F499DD}" presName="Child" presStyleLbl="revTx" presStyleIdx="6" presStyleCnt="8" custScaleY="14805" custLinFactNeighborY="-393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8EE17-FC26-49CA-B4E6-2075F9900355}" type="pres">
      <dgm:prSet presAssocID="{10DB6DD8-B329-4487-8773-1E1FB1F499DD}" presName="Parent" presStyleLbl="revTx" presStyleIdx="7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9670D9-432E-47C9-94E7-67911A035B8C}" srcId="{6F181711-45D7-47E9-8AF2-6802FBE795C5}" destId="{A726B47E-023F-4E73-ADF4-355196C314B4}" srcOrd="0" destOrd="0" parTransId="{7C24297D-2C4B-48C3-B886-A1CED527D47C}" sibTransId="{3951775E-FA07-4D40-9977-D8CF8BB21AC3}"/>
    <dgm:cxn modelId="{69274FF1-F28A-4A59-A350-D458EC5DB662}" srcId="{82F1B9A7-CDA7-48AE-B5E9-8D0004C00B18}" destId="{080A17D4-9553-49C9-96BA-52854AD69E12}" srcOrd="0" destOrd="0" parTransId="{36756CBF-D6ED-4C20-A938-1AC39DE8CE96}" sibTransId="{DE5CD772-AE86-4B48-8A79-85BA042DB366}"/>
    <dgm:cxn modelId="{E9B05759-7490-41BD-B508-3A52DFDBCE22}" type="presOf" srcId="{4583E446-D592-4477-BB05-EAE9F95866E6}" destId="{D4216603-04A4-4FB6-86DC-FDE6FF1DE46B}" srcOrd="0" destOrd="0" presId="urn:microsoft.com/office/officeart/2008/layout/IncreasingCircleProcess"/>
    <dgm:cxn modelId="{7115F6F0-098B-4D31-BA63-CE1111681146}" srcId="{F329F367-C24B-4821-8B66-A9F1B9847A12}" destId="{045C12CE-E2F0-4886-90EF-3ADD6AE90423}" srcOrd="1" destOrd="0" parTransId="{4F415D8F-F17A-4ADC-B424-D297BB218791}" sibTransId="{E9B82E76-6BF7-4793-AA7A-AE75CF7BA003}"/>
    <dgm:cxn modelId="{5F5F67CC-2D36-4AE6-82AB-9DABF5DE271E}" srcId="{F329F367-C24B-4821-8B66-A9F1B9847A12}" destId="{82F1B9A7-CDA7-48AE-B5E9-8D0004C00B18}" srcOrd="2" destOrd="0" parTransId="{B4B0E3EC-0015-40CE-A2A6-60F2406A5F0E}" sibTransId="{0902F5E5-C8D6-48C2-851B-D50CDF0A2B20}"/>
    <dgm:cxn modelId="{564B14DE-06E5-43E9-8068-F961B7943AA5}" type="presOf" srcId="{10DB6DD8-B329-4487-8773-1E1FB1F499DD}" destId="{5AD8EE17-FC26-49CA-B4E6-2075F9900355}" srcOrd="0" destOrd="0" presId="urn:microsoft.com/office/officeart/2008/layout/IncreasingCircleProcess"/>
    <dgm:cxn modelId="{2619249D-2D0E-4F38-9D4D-98EE52A83BF0}" type="presOf" srcId="{6F181711-45D7-47E9-8AF2-6802FBE795C5}" destId="{F2439BBA-7985-4678-90A9-3B020DBF6B36}" srcOrd="0" destOrd="0" presId="urn:microsoft.com/office/officeart/2008/layout/IncreasingCircleProcess"/>
    <dgm:cxn modelId="{4943A510-D97C-4270-ADFE-04A60691CE92}" type="presOf" srcId="{A726B47E-023F-4E73-ADF4-355196C314B4}" destId="{322985E2-3B30-4B9D-86ED-C883CD5854C2}" srcOrd="0" destOrd="0" presId="urn:microsoft.com/office/officeart/2008/layout/IncreasingCircleProcess"/>
    <dgm:cxn modelId="{5CC07125-04DD-4813-B312-7F9FDC031AFE}" type="presOf" srcId="{82F1B9A7-CDA7-48AE-B5E9-8D0004C00B18}" destId="{29686994-8083-4A57-8130-C9AFD3C40B20}" srcOrd="0" destOrd="0" presId="urn:microsoft.com/office/officeart/2008/layout/IncreasingCircleProcess"/>
    <dgm:cxn modelId="{1CD413CD-4937-4DF5-BAD9-521878DFD8AE}" srcId="{045C12CE-E2F0-4886-90EF-3ADD6AE90423}" destId="{4583E446-D592-4477-BB05-EAE9F95866E6}" srcOrd="0" destOrd="0" parTransId="{1DA348C0-4D24-4C49-AF8A-0D8B9E02E930}" sibTransId="{9B11E45D-009C-4FFA-80C1-81AE969D2FDF}"/>
    <dgm:cxn modelId="{2A90F73D-376E-4F4E-9EA4-49E3C2FDD915}" type="presOf" srcId="{67C1651B-B9B2-4BC8-965B-21E866BDC4FA}" destId="{B3DBC44A-1574-4482-8A50-0BCC8605BC3F}" srcOrd="0" destOrd="0" presId="urn:microsoft.com/office/officeart/2008/layout/IncreasingCircleProcess"/>
    <dgm:cxn modelId="{4A077BEC-D43E-4D8F-B4A7-9D204AF22306}" srcId="{F329F367-C24B-4821-8B66-A9F1B9847A12}" destId="{10DB6DD8-B329-4487-8773-1E1FB1F499DD}" srcOrd="3" destOrd="0" parTransId="{D9C7A2C4-9FA9-471D-985A-8B61D984125C}" sibTransId="{89B0E530-82BC-4E94-AF17-EB2104601FAF}"/>
    <dgm:cxn modelId="{F815EF7F-4698-4370-9CF4-C805AE19E28A}" type="presOf" srcId="{080A17D4-9553-49C9-96BA-52854AD69E12}" destId="{07EEE1EA-DA44-4344-8D0C-FA8FFE75B3E9}" srcOrd="0" destOrd="0" presId="urn:microsoft.com/office/officeart/2008/layout/IncreasingCircleProcess"/>
    <dgm:cxn modelId="{DAFE5192-781C-4BDD-9876-A8DCC8185EDC}" type="presOf" srcId="{045C12CE-E2F0-4886-90EF-3ADD6AE90423}" destId="{2E9F31CE-84BE-4C0C-AF85-3095CD15A517}" srcOrd="0" destOrd="0" presId="urn:microsoft.com/office/officeart/2008/layout/IncreasingCircleProcess"/>
    <dgm:cxn modelId="{5D338C2A-B471-4246-A9B0-8987F5E9540C}" type="presOf" srcId="{F329F367-C24B-4821-8B66-A9F1B9847A12}" destId="{B531929C-5F0F-4E48-BB11-2187D9C83462}" srcOrd="0" destOrd="0" presId="urn:microsoft.com/office/officeart/2008/layout/IncreasingCircleProcess"/>
    <dgm:cxn modelId="{950854F9-6249-4DD0-A89F-AB69ED4BE7D2}" srcId="{F329F367-C24B-4821-8B66-A9F1B9847A12}" destId="{6F181711-45D7-47E9-8AF2-6802FBE795C5}" srcOrd="0" destOrd="0" parTransId="{0033F344-7725-4C19-A732-95ECB973A695}" sibTransId="{CFE0385E-4944-496F-AE27-BA87781ED921}"/>
    <dgm:cxn modelId="{69FBC1DC-0E07-452F-AC89-42F402447C44}" srcId="{10DB6DD8-B329-4487-8773-1E1FB1F499DD}" destId="{67C1651B-B9B2-4BC8-965B-21E866BDC4FA}" srcOrd="0" destOrd="0" parTransId="{A80C0FE1-F85E-4D9A-8BD3-B789640F8E7E}" sibTransId="{5AC438A0-5B36-4706-8992-75B96AE07BAD}"/>
    <dgm:cxn modelId="{9D287834-CA11-4194-9956-26E3D6CB9F49}" type="presParOf" srcId="{B531929C-5F0F-4E48-BB11-2187D9C83462}" destId="{F97F4764-2B8E-4EE8-B18F-8C28881A5870}" srcOrd="0" destOrd="0" presId="urn:microsoft.com/office/officeart/2008/layout/IncreasingCircleProcess"/>
    <dgm:cxn modelId="{863C8A70-E5B1-4CC1-9610-C29E7B64FB77}" type="presParOf" srcId="{F97F4764-2B8E-4EE8-B18F-8C28881A5870}" destId="{54C2CE82-5872-4930-B82F-D81F73E1A8D3}" srcOrd="0" destOrd="0" presId="urn:microsoft.com/office/officeart/2008/layout/IncreasingCircleProcess"/>
    <dgm:cxn modelId="{BE23795A-6CB3-4BCA-AD1D-67448591EE36}" type="presParOf" srcId="{F97F4764-2B8E-4EE8-B18F-8C28881A5870}" destId="{DE315210-AED3-4675-8C4D-0B8D5814FB1C}" srcOrd="1" destOrd="0" presId="urn:microsoft.com/office/officeart/2008/layout/IncreasingCircleProcess"/>
    <dgm:cxn modelId="{1D068C45-FE87-46EE-9D70-2277E4134DD2}" type="presParOf" srcId="{F97F4764-2B8E-4EE8-B18F-8C28881A5870}" destId="{322985E2-3B30-4B9D-86ED-C883CD5854C2}" srcOrd="2" destOrd="0" presId="urn:microsoft.com/office/officeart/2008/layout/IncreasingCircleProcess"/>
    <dgm:cxn modelId="{9F5CFB71-E963-48D8-A9C7-8B76FD685265}" type="presParOf" srcId="{F97F4764-2B8E-4EE8-B18F-8C28881A5870}" destId="{F2439BBA-7985-4678-90A9-3B020DBF6B36}" srcOrd="3" destOrd="0" presId="urn:microsoft.com/office/officeart/2008/layout/IncreasingCircleProcess"/>
    <dgm:cxn modelId="{5157CE30-1390-4C11-A018-9903775A3F92}" type="presParOf" srcId="{B531929C-5F0F-4E48-BB11-2187D9C83462}" destId="{CFC8C248-8800-4A05-83CE-A1A4BED409C5}" srcOrd="1" destOrd="0" presId="urn:microsoft.com/office/officeart/2008/layout/IncreasingCircleProcess"/>
    <dgm:cxn modelId="{E64F9120-3EEC-496A-97A5-01B7F0541FA7}" type="presParOf" srcId="{B531929C-5F0F-4E48-BB11-2187D9C83462}" destId="{D82C3C5B-1EA8-4C04-BE20-A38139F14766}" srcOrd="2" destOrd="0" presId="urn:microsoft.com/office/officeart/2008/layout/IncreasingCircleProcess"/>
    <dgm:cxn modelId="{4026FC08-2D66-476B-81D9-5A4D271CC605}" type="presParOf" srcId="{D82C3C5B-1EA8-4C04-BE20-A38139F14766}" destId="{D9DC4962-37A7-4E5E-817E-DB44ACE3DF4C}" srcOrd="0" destOrd="0" presId="urn:microsoft.com/office/officeart/2008/layout/IncreasingCircleProcess"/>
    <dgm:cxn modelId="{8864B299-9414-4E8A-BD46-F2BA786326D0}" type="presParOf" srcId="{D82C3C5B-1EA8-4C04-BE20-A38139F14766}" destId="{23510927-5194-4AB0-9F6B-BE1B79396D72}" srcOrd="1" destOrd="0" presId="urn:microsoft.com/office/officeart/2008/layout/IncreasingCircleProcess"/>
    <dgm:cxn modelId="{0185CBF8-B67F-4364-B188-57B9324282DD}" type="presParOf" srcId="{D82C3C5B-1EA8-4C04-BE20-A38139F14766}" destId="{D4216603-04A4-4FB6-86DC-FDE6FF1DE46B}" srcOrd="2" destOrd="0" presId="urn:microsoft.com/office/officeart/2008/layout/IncreasingCircleProcess"/>
    <dgm:cxn modelId="{C5F833CC-4E52-4119-B47B-5EDDB53B01EC}" type="presParOf" srcId="{D82C3C5B-1EA8-4C04-BE20-A38139F14766}" destId="{2E9F31CE-84BE-4C0C-AF85-3095CD15A517}" srcOrd="3" destOrd="0" presId="urn:microsoft.com/office/officeart/2008/layout/IncreasingCircleProcess"/>
    <dgm:cxn modelId="{60F2B3D8-509C-42EE-807F-7167965C1CFC}" type="presParOf" srcId="{B531929C-5F0F-4E48-BB11-2187D9C83462}" destId="{DEF37110-8937-472B-AE70-915238F76365}" srcOrd="3" destOrd="0" presId="urn:microsoft.com/office/officeart/2008/layout/IncreasingCircleProcess"/>
    <dgm:cxn modelId="{6530DA9B-0E4D-46B9-B65B-DD65DD1B09F5}" type="presParOf" srcId="{B531929C-5F0F-4E48-BB11-2187D9C83462}" destId="{CD3BF584-2B1E-409E-95EE-0253224F361B}" srcOrd="4" destOrd="0" presId="urn:microsoft.com/office/officeart/2008/layout/IncreasingCircleProcess"/>
    <dgm:cxn modelId="{72861ADD-347E-4311-8EBA-980A4A18E38C}" type="presParOf" srcId="{CD3BF584-2B1E-409E-95EE-0253224F361B}" destId="{E7DCC4BD-C383-4AAD-B21B-F60C3F5CFB15}" srcOrd="0" destOrd="0" presId="urn:microsoft.com/office/officeart/2008/layout/IncreasingCircleProcess"/>
    <dgm:cxn modelId="{CB57B555-5BE2-4251-8D31-A9AA06525B38}" type="presParOf" srcId="{CD3BF584-2B1E-409E-95EE-0253224F361B}" destId="{A470885E-B388-47E5-A66D-0DDB535FBBAC}" srcOrd="1" destOrd="0" presId="urn:microsoft.com/office/officeart/2008/layout/IncreasingCircleProcess"/>
    <dgm:cxn modelId="{A0EDAE64-68E3-45BE-B07A-6C300016248F}" type="presParOf" srcId="{CD3BF584-2B1E-409E-95EE-0253224F361B}" destId="{07EEE1EA-DA44-4344-8D0C-FA8FFE75B3E9}" srcOrd="2" destOrd="0" presId="urn:microsoft.com/office/officeart/2008/layout/IncreasingCircleProcess"/>
    <dgm:cxn modelId="{F795C124-0D03-4E4E-B3EC-54C0E0830376}" type="presParOf" srcId="{CD3BF584-2B1E-409E-95EE-0253224F361B}" destId="{29686994-8083-4A57-8130-C9AFD3C40B20}" srcOrd="3" destOrd="0" presId="urn:microsoft.com/office/officeart/2008/layout/IncreasingCircleProcess"/>
    <dgm:cxn modelId="{BF1C38FE-62DA-4E0A-B40A-74520805BD04}" type="presParOf" srcId="{B531929C-5F0F-4E48-BB11-2187D9C83462}" destId="{680DDC92-603C-4000-BC6A-57458A12B4BF}" srcOrd="5" destOrd="0" presId="urn:microsoft.com/office/officeart/2008/layout/IncreasingCircleProcess"/>
    <dgm:cxn modelId="{E3B89655-BEA9-4C01-A469-780C70A5D238}" type="presParOf" srcId="{B531929C-5F0F-4E48-BB11-2187D9C83462}" destId="{3E79A8CA-CF0A-4370-BE50-FC1247DC8FAA}" srcOrd="6" destOrd="0" presId="urn:microsoft.com/office/officeart/2008/layout/IncreasingCircleProcess"/>
    <dgm:cxn modelId="{C8A6F57F-902E-4F9E-9776-30CA8149DD55}" type="presParOf" srcId="{3E79A8CA-CF0A-4370-BE50-FC1247DC8FAA}" destId="{6365BF7E-3416-42C5-8AD0-BB31B137EB34}" srcOrd="0" destOrd="0" presId="urn:microsoft.com/office/officeart/2008/layout/IncreasingCircleProcess"/>
    <dgm:cxn modelId="{5A81FDEC-E8A3-48A0-8006-8BFFB4522B3D}" type="presParOf" srcId="{3E79A8CA-CF0A-4370-BE50-FC1247DC8FAA}" destId="{CA1DAAC5-BAF5-4E5C-AE32-EC54CFD7C5AB}" srcOrd="1" destOrd="0" presId="urn:microsoft.com/office/officeart/2008/layout/IncreasingCircleProcess"/>
    <dgm:cxn modelId="{49F4E99E-129B-4981-93FF-EC9060AACF01}" type="presParOf" srcId="{3E79A8CA-CF0A-4370-BE50-FC1247DC8FAA}" destId="{B3DBC44A-1574-4482-8A50-0BCC8605BC3F}" srcOrd="2" destOrd="0" presId="urn:microsoft.com/office/officeart/2008/layout/IncreasingCircleProcess"/>
    <dgm:cxn modelId="{4C797B15-B44A-4736-8F70-CA89B19AD907}" type="presParOf" srcId="{3E79A8CA-CF0A-4370-BE50-FC1247DC8FAA}" destId="{5AD8EE17-FC26-49CA-B4E6-2075F9900355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2CE82-5872-4930-B82F-D81F73E1A8D3}">
      <dsp:nvSpPr>
        <dsp:cNvPr id="0" name=""/>
        <dsp:cNvSpPr/>
      </dsp:nvSpPr>
      <dsp:spPr>
        <a:xfrm>
          <a:off x="3412" y="0"/>
          <a:ext cx="475350" cy="47535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315210-AED3-4675-8C4D-0B8D5814FB1C}">
      <dsp:nvSpPr>
        <dsp:cNvPr id="0" name=""/>
        <dsp:cNvSpPr/>
      </dsp:nvSpPr>
      <dsp:spPr>
        <a:xfrm>
          <a:off x="50947" y="47535"/>
          <a:ext cx="380280" cy="380280"/>
        </a:xfrm>
        <a:prstGeom prst="chord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985E2-3B30-4B9D-86ED-C883CD5854C2}">
      <dsp:nvSpPr>
        <dsp:cNvPr id="0" name=""/>
        <dsp:cNvSpPr/>
      </dsp:nvSpPr>
      <dsp:spPr>
        <a:xfrm>
          <a:off x="577793" y="540874"/>
          <a:ext cx="1406244" cy="296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baseline="0" dirty="0" smtClean="0"/>
            <a:t>End of June</a:t>
          </a:r>
        </a:p>
      </dsp:txBody>
      <dsp:txXfrm>
        <a:off x="577793" y="540874"/>
        <a:ext cx="1406244" cy="296164"/>
      </dsp:txXfrm>
    </dsp:sp>
    <dsp:sp modelId="{F2439BBA-7985-4678-90A9-3B020DBF6B36}">
      <dsp:nvSpPr>
        <dsp:cNvPr id="0" name=""/>
        <dsp:cNvSpPr/>
      </dsp:nvSpPr>
      <dsp:spPr>
        <a:xfrm>
          <a:off x="577793" y="0"/>
          <a:ext cx="1406244" cy="475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List of tests</a:t>
          </a:r>
          <a:endParaRPr lang="en-US" sz="1500" b="1" kern="1200" dirty="0"/>
        </a:p>
      </dsp:txBody>
      <dsp:txXfrm>
        <a:off x="577793" y="0"/>
        <a:ext cx="1406244" cy="475350"/>
      </dsp:txXfrm>
    </dsp:sp>
    <dsp:sp modelId="{D9DC4962-37A7-4E5E-817E-DB44ACE3DF4C}">
      <dsp:nvSpPr>
        <dsp:cNvPr id="0" name=""/>
        <dsp:cNvSpPr/>
      </dsp:nvSpPr>
      <dsp:spPr>
        <a:xfrm>
          <a:off x="2083070" y="0"/>
          <a:ext cx="475350" cy="47535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510927-5194-4AB0-9F6B-BE1B79396D72}">
      <dsp:nvSpPr>
        <dsp:cNvPr id="0" name=""/>
        <dsp:cNvSpPr/>
      </dsp:nvSpPr>
      <dsp:spPr>
        <a:xfrm>
          <a:off x="2130605" y="47535"/>
          <a:ext cx="380280" cy="380280"/>
        </a:xfrm>
        <a:prstGeom prst="chord">
          <a:avLst>
            <a:gd name="adj1" fmla="val 0"/>
            <a:gd name="adj2" fmla="val 10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216603-04A4-4FB6-86DC-FDE6FF1DE46B}">
      <dsp:nvSpPr>
        <dsp:cNvPr id="0" name=""/>
        <dsp:cNvSpPr/>
      </dsp:nvSpPr>
      <dsp:spPr>
        <a:xfrm>
          <a:off x="2657451" y="540874"/>
          <a:ext cx="1406244" cy="296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End of July</a:t>
          </a:r>
          <a:endParaRPr lang="en-US" sz="1200" kern="1200" dirty="0"/>
        </a:p>
      </dsp:txBody>
      <dsp:txXfrm>
        <a:off x="2657451" y="540874"/>
        <a:ext cx="1406244" cy="296164"/>
      </dsp:txXfrm>
    </dsp:sp>
    <dsp:sp modelId="{2E9F31CE-84BE-4C0C-AF85-3095CD15A517}">
      <dsp:nvSpPr>
        <dsp:cNvPr id="0" name=""/>
        <dsp:cNvSpPr/>
      </dsp:nvSpPr>
      <dsp:spPr>
        <a:xfrm>
          <a:off x="2657451" y="0"/>
          <a:ext cx="1406244" cy="475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Schedule of tests</a:t>
          </a:r>
          <a:endParaRPr lang="en-US" sz="1500" b="1" kern="1200" dirty="0"/>
        </a:p>
      </dsp:txBody>
      <dsp:txXfrm>
        <a:off x="2657451" y="0"/>
        <a:ext cx="1406244" cy="475350"/>
      </dsp:txXfrm>
    </dsp:sp>
    <dsp:sp modelId="{E7DCC4BD-C383-4AAD-B21B-F60C3F5CFB15}">
      <dsp:nvSpPr>
        <dsp:cNvPr id="0" name=""/>
        <dsp:cNvSpPr/>
      </dsp:nvSpPr>
      <dsp:spPr>
        <a:xfrm>
          <a:off x="4162728" y="0"/>
          <a:ext cx="475350" cy="47535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70885E-B388-47E5-A66D-0DDB535FBBAC}">
      <dsp:nvSpPr>
        <dsp:cNvPr id="0" name=""/>
        <dsp:cNvSpPr/>
      </dsp:nvSpPr>
      <dsp:spPr>
        <a:xfrm>
          <a:off x="4210263" y="47535"/>
          <a:ext cx="380280" cy="380280"/>
        </a:xfrm>
        <a:prstGeom prst="chord">
          <a:avLst>
            <a:gd name="adj1" fmla="val 19800000"/>
            <a:gd name="adj2" fmla="val 126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EEE1EA-DA44-4344-8D0C-FA8FFE75B3E9}">
      <dsp:nvSpPr>
        <dsp:cNvPr id="0" name=""/>
        <dsp:cNvSpPr/>
      </dsp:nvSpPr>
      <dsp:spPr>
        <a:xfrm>
          <a:off x="4737109" y="540874"/>
          <a:ext cx="1406244" cy="296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Mid-August</a:t>
          </a:r>
          <a:endParaRPr lang="en-US" sz="1200" kern="1200" dirty="0"/>
        </a:p>
      </dsp:txBody>
      <dsp:txXfrm>
        <a:off x="4737109" y="540874"/>
        <a:ext cx="1406244" cy="296164"/>
      </dsp:txXfrm>
    </dsp:sp>
    <dsp:sp modelId="{29686994-8083-4A57-8130-C9AFD3C40B20}">
      <dsp:nvSpPr>
        <dsp:cNvPr id="0" name=""/>
        <dsp:cNvSpPr/>
      </dsp:nvSpPr>
      <dsp:spPr>
        <a:xfrm>
          <a:off x="4737109" y="0"/>
          <a:ext cx="1406244" cy="475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Extraction for the groups</a:t>
          </a:r>
          <a:endParaRPr lang="en-US" sz="1500" b="1" kern="1200" dirty="0"/>
        </a:p>
      </dsp:txBody>
      <dsp:txXfrm>
        <a:off x="4737109" y="0"/>
        <a:ext cx="1406244" cy="475350"/>
      </dsp:txXfrm>
    </dsp:sp>
    <dsp:sp modelId="{6365BF7E-3416-42C5-8AD0-BB31B137EB34}">
      <dsp:nvSpPr>
        <dsp:cNvPr id="0" name=""/>
        <dsp:cNvSpPr/>
      </dsp:nvSpPr>
      <dsp:spPr>
        <a:xfrm>
          <a:off x="6242386" y="0"/>
          <a:ext cx="475350" cy="47535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1DAAC5-BAF5-4E5C-AE32-EC54CFD7C5AB}">
      <dsp:nvSpPr>
        <dsp:cNvPr id="0" name=""/>
        <dsp:cNvSpPr/>
      </dsp:nvSpPr>
      <dsp:spPr>
        <a:xfrm>
          <a:off x="6289921" y="47535"/>
          <a:ext cx="380280" cy="380280"/>
        </a:xfrm>
        <a:prstGeom prst="chord">
          <a:avLst>
            <a:gd name="adj1" fmla="val 162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BC44A-1574-4482-8A50-0BCC8605BC3F}">
      <dsp:nvSpPr>
        <dsp:cNvPr id="0" name=""/>
        <dsp:cNvSpPr/>
      </dsp:nvSpPr>
      <dsp:spPr>
        <a:xfrm>
          <a:off x="6816767" y="540874"/>
          <a:ext cx="1406244" cy="296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End of September</a:t>
          </a:r>
          <a:endParaRPr lang="en-US" sz="1200" kern="1200" dirty="0"/>
        </a:p>
      </dsp:txBody>
      <dsp:txXfrm>
        <a:off x="6816767" y="540874"/>
        <a:ext cx="1406244" cy="296164"/>
      </dsp:txXfrm>
    </dsp:sp>
    <dsp:sp modelId="{5AD8EE17-FC26-49CA-B4E6-2075F9900355}">
      <dsp:nvSpPr>
        <dsp:cNvPr id="0" name=""/>
        <dsp:cNvSpPr/>
      </dsp:nvSpPr>
      <dsp:spPr>
        <a:xfrm>
          <a:off x="6816767" y="0"/>
          <a:ext cx="1406244" cy="475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Identification of conflicts</a:t>
          </a:r>
          <a:endParaRPr lang="en-US" sz="1500" b="1" kern="1200" dirty="0"/>
        </a:p>
      </dsp:txBody>
      <dsp:txXfrm>
        <a:off x="6816767" y="0"/>
        <a:ext cx="1406244" cy="475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8389B-E7A4-48B0-9586-26BA49C27399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DD036-1396-498B-B1CF-C911DF90FA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625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26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1695960" y="6671967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Post-LS2 Commissioning SPS</a:t>
            </a:r>
          </a:p>
        </p:txBody>
      </p:sp>
    </p:spTree>
    <p:extLst>
      <p:ext uri="{BB962C8B-B14F-4D97-AF65-F5344CB8AC3E}">
        <p14:creationId xmlns:p14="http://schemas.microsoft.com/office/powerpoint/2010/main" val="2605847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0721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4372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93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96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0418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07070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052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292100" indent="-292100" algn="l">
              <a:buFont typeface="Wingdings" pitchFamily="2" charset="2"/>
              <a:buChar char="q"/>
              <a:defRPr/>
            </a:lvl1pPr>
            <a:lvl2pPr marL="690563" indent="-233363" algn="l">
              <a:buClr>
                <a:srgbClr val="0000FF"/>
              </a:buClr>
              <a:buFont typeface="Arial" pitchFamily="34" charset="0"/>
              <a:buChar char="–"/>
              <a:defRPr sz="1800"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3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16959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Post-LS2 Commissioning SPS</a:t>
            </a:r>
          </a:p>
        </p:txBody>
      </p:sp>
    </p:spTree>
    <p:extLst>
      <p:ext uri="{BB962C8B-B14F-4D97-AF65-F5344CB8AC3E}">
        <p14:creationId xmlns:p14="http://schemas.microsoft.com/office/powerpoint/2010/main" val="225057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1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18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14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1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1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1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35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Post-LS2 Commissioning SPS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9720" y="6629400"/>
            <a:ext cx="131368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34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>
          <a:solidFill>
            <a:srgbClr val="0033CC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lhc-%25-tp%25&amp;latestversion=false&amp;hideobsolete=true&amp;dadvanced=false&amp;global=true" TargetMode="External"/><Relationship Id="rId2" Type="http://schemas.openxmlformats.org/officeDocument/2006/relationships/hyperlink" Target="https://edms.cern.ch/document/476035/1.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#!master/search/view?objecttype=document&amp;query=%25ps%25-%25-hcp-%25&amp;latestversion=false&amp;hideobsolete=true&amp;dadvanced=false&amp;global=true" TargetMode="External"/><Relationship Id="rId5" Type="http://schemas.openxmlformats.org/officeDocument/2006/relationships/hyperlink" Target="https://edms.cern.ch/ui/#!master/search/view?objecttype=document&amp;query=lhc-%25-hcp-%25&amp;latestversion=false&amp;hideobsolete=true&amp;dadvanced=false&amp;global=true" TargetMode="External"/><Relationship Id="rId4" Type="http://schemas.openxmlformats.org/officeDocument/2006/relationships/hyperlink" Target="https://edms.cern.ch/ui/#!master/search/view?objecttype=document&amp;query=l4-%25-tp%25&amp;latestversion=false&amp;hideobsolete=true&amp;dadvanced=false&amp;global=tru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64709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4709/" TargetMode="Externa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4709/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4709/" TargetMode="Externa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4709/" TargetMode="Externa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64789" TargetMode="External"/><Relationship Id="rId2" Type="http://schemas.openxmlformats.org/officeDocument/2006/relationships/hyperlink" Target="https://edms.cern.ch/document/1884253/1.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05823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 smtClean="0"/>
              <a:t>LIU Commissioning Coordination Committee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Schedules of ISTs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Julie Coupard, Verena Kain</a:t>
            </a:r>
          </a:p>
          <a:p>
            <a:r>
              <a:rPr lang="en-US" sz="1800" dirty="0" smtClean="0"/>
              <a:t>Friday 29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March 2019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/>
              <a:t>From Shutdown Activities to Hardware Commissioning</a:t>
            </a:r>
            <a:br>
              <a:rPr lang="en-US" sz="2400" dirty="0"/>
            </a:br>
            <a:r>
              <a:rPr lang="en-US" sz="1800" b="0" dirty="0">
                <a:solidFill>
                  <a:srgbClr val="999999"/>
                </a:solidFill>
              </a:rPr>
              <a:t>1. </a:t>
            </a:r>
            <a:r>
              <a:rPr lang="en-US" sz="1800" b="0" dirty="0">
                <a:solidFill>
                  <a:srgbClr val="EF2929"/>
                </a:solidFill>
                <a:sym typeface="Wingdings" panose="05000000000000000000" pitchFamily="2" charset="2"/>
              </a:rPr>
              <a:t>Schedule all activities of tests from individual system to multiple systems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Example of scheduling work ongoing in the PS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59" y="1964381"/>
            <a:ext cx="8031482" cy="34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89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From Shutdown Activities to Hardware Commissioning</a:t>
            </a:r>
            <a:br>
              <a:rPr lang="en-US" sz="2400" dirty="0" smtClean="0"/>
            </a:br>
            <a:r>
              <a:rPr lang="en-US" sz="1800" b="0" dirty="0">
                <a:solidFill>
                  <a:schemeClr val="bg2"/>
                </a:solidFill>
                <a:ea typeface="+mn-ea"/>
              </a:rPr>
              <a:t>2</a:t>
            </a:r>
            <a:r>
              <a:rPr lang="en-US" sz="1800" b="0" dirty="0" smtClean="0">
                <a:solidFill>
                  <a:schemeClr val="bg2"/>
                </a:solidFill>
                <a:ea typeface="+mn-ea"/>
              </a:rPr>
              <a:t>. </a:t>
            </a:r>
            <a:r>
              <a:rPr lang="en-US" sz="1800" b="0" dirty="0">
                <a:solidFill>
                  <a:srgbClr val="EF2929"/>
                </a:solidFill>
                <a:ea typeface="+mn-ea"/>
                <a:sym typeface="Wingdings" panose="05000000000000000000" pitchFamily="2" charset="2"/>
              </a:rPr>
              <a:t>Identify </a:t>
            </a:r>
            <a:r>
              <a:rPr lang="en-US" sz="1800" b="0" dirty="0" smtClean="0">
                <a:solidFill>
                  <a:srgbClr val="EF2929"/>
                </a:solidFill>
                <a:ea typeface="+mn-ea"/>
                <a:sym typeface="Wingdings" panose="05000000000000000000" pitchFamily="2" charset="2"/>
              </a:rPr>
              <a:t>any </a:t>
            </a:r>
            <a:r>
              <a:rPr lang="en-US" sz="1800" b="0" dirty="0">
                <a:solidFill>
                  <a:srgbClr val="EF2929"/>
                </a:solidFill>
                <a:ea typeface="+mn-ea"/>
                <a:sym typeface="Wingdings" panose="05000000000000000000" pitchFamily="2" charset="2"/>
              </a:rPr>
              <a:t>conflicts between activities of tests and activities of installation to define priorities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ym typeface="Wingdings" panose="05000000000000000000" pitchFamily="2" charset="2"/>
              </a:rPr>
              <a:t>Extract activities per group (installation and tests) through the overall accelerators’ chain (injectors and LHC</a:t>
            </a:r>
            <a:r>
              <a:rPr lang="en-GB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The extraction will be done in MS Project Online by EN-ACE and sent to the group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The extraction of data must contain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name</a:t>
            </a:r>
            <a:r>
              <a:rPr lang="en-GB" dirty="0" smtClean="0">
                <a:sym typeface="Wingdings" panose="05000000000000000000" pitchFamily="2" charset="2"/>
              </a:rPr>
              <a:t> of the activity,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duration</a:t>
            </a:r>
            <a:r>
              <a:rPr lang="en-GB" dirty="0" smtClean="0">
                <a:sym typeface="Wingdings" panose="05000000000000000000" pitchFamily="2" charset="2"/>
              </a:rPr>
              <a:t>,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dates</a:t>
            </a:r>
            <a:r>
              <a:rPr lang="en-GB" dirty="0" smtClean="0">
                <a:sym typeface="Wingdings" panose="05000000000000000000" pitchFamily="2" charset="2"/>
              </a:rPr>
              <a:t>,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group</a:t>
            </a:r>
            <a:r>
              <a:rPr lang="en-GB" dirty="0" smtClean="0">
                <a:sym typeface="Wingdings" panose="05000000000000000000" pitchFamily="2" charset="2"/>
              </a:rPr>
              <a:t>,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responsible</a:t>
            </a:r>
          </a:p>
          <a:p>
            <a:pPr lvl="1"/>
            <a:r>
              <a:rPr lang="en-GB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Deadline: mid-August 2019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Identify </a:t>
            </a:r>
            <a:r>
              <a:rPr lang="en-GB" dirty="0">
                <a:sym typeface="Wingdings" panose="05000000000000000000" pitchFamily="2" charset="2"/>
              </a:rPr>
              <a:t>resource over </a:t>
            </a:r>
            <a:r>
              <a:rPr lang="en-GB" dirty="0" smtClean="0">
                <a:sym typeface="Wingdings" panose="05000000000000000000" pitchFamily="2" charset="2"/>
              </a:rPr>
              <a:t>allocations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The group must identify any conflicts according to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resource allocations </a:t>
            </a:r>
            <a:r>
              <a:rPr lang="en-GB" dirty="0" smtClean="0">
                <a:sym typeface="Wingdings" panose="05000000000000000000" pitchFamily="2" charset="2"/>
              </a:rPr>
              <a:t>and inform EN-ACE and BE-OP</a:t>
            </a:r>
          </a:p>
          <a:p>
            <a:pPr lvl="1"/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Mitigations</a:t>
            </a:r>
            <a:r>
              <a:rPr lang="en-GB" dirty="0" smtClean="0">
                <a:sym typeface="Wingdings" panose="05000000000000000000" pitchFamily="2" charset="2"/>
              </a:rPr>
              <a:t> of scheduling must be proposed by EN-ACE and BE-OP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The schedule options/proposals must not impact on the LS2 Master Schedule</a:t>
            </a:r>
          </a:p>
          <a:p>
            <a:pPr lvl="1"/>
            <a:r>
              <a:rPr lang="en-GB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Deadline: end of September 2019</a:t>
            </a:r>
            <a:endParaRPr lang="en-GB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Define priorities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Priorities can be defined at the level of the LIU machine coordination (LIU Tech. meeting and/or LIU HBC meeting) if impact on single machine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Priorities can be defined at the level of the LIU commissioning coordination committee if impact on several machines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Priorities can be defined at the level of the LS2 Committee if impact on the LS2 Master Schedule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28347289"/>
              </p:ext>
            </p:extLst>
          </p:nvPr>
        </p:nvGraphicFramePr>
        <p:xfrm>
          <a:off x="457200" y="949333"/>
          <a:ext cx="8226425" cy="5326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789549"/>
              </p:ext>
            </p:extLst>
          </p:nvPr>
        </p:nvGraphicFramePr>
        <p:xfrm>
          <a:off x="457200" y="1909341"/>
          <a:ext cx="8229600" cy="43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421984267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3805191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731793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Contacts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Facility Coordinators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Re-commissioning</a:t>
                      </a:r>
                      <a:r>
                        <a:rPr lang="en-GB" sz="1600" baseline="0" dirty="0" smtClean="0"/>
                        <a:t> Coordinators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923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Linac3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Christian</a:t>
                      </a:r>
                      <a:r>
                        <a:rPr lang="en-GB" sz="1600" baseline="0" dirty="0" smtClean="0"/>
                        <a:t> Mastrostefano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Reyes Alemany Fernandez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42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LEIR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Dom Nicosia</a:t>
                      </a:r>
                    </a:p>
                    <a:p>
                      <a:r>
                        <a:rPr lang="en-GB" sz="1600" dirty="0" smtClean="0"/>
                        <a:t>Chris </a:t>
                      </a:r>
                      <a:r>
                        <a:rPr lang="en-GB" sz="1600" dirty="0" err="1" smtClean="0"/>
                        <a:t>Wetton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Reyes Alemany Fernandez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0017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Linac4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Luca Timeo</a:t>
                      </a:r>
                    </a:p>
                    <a:p>
                      <a:r>
                        <a:rPr lang="en-GB" sz="1600" dirty="0" smtClean="0"/>
                        <a:t>(Julie Coupard)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Bettina Mikulec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2919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PS</a:t>
                      </a:r>
                      <a:r>
                        <a:rPr lang="en-GB" sz="1600" baseline="0" dirty="0" smtClean="0"/>
                        <a:t> Booster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David Hay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Fabrice Chapuis</a:t>
                      </a:r>
                    </a:p>
                    <a:p>
                      <a:r>
                        <a:rPr lang="en-GB" sz="1600" dirty="0" smtClean="0"/>
                        <a:t>Abdel Akroh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8517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PS&amp;TT2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Fernando Pedrosa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Oliver Hans</a:t>
                      </a:r>
                    </a:p>
                    <a:p>
                      <a:r>
                        <a:rPr lang="en-GB" sz="1600" dirty="0" smtClean="0"/>
                        <a:t>Marc Delrieux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(Denis </a:t>
                      </a:r>
                      <a:r>
                        <a:rPr lang="en-GB" sz="1600" dirty="0" err="1" smtClean="0"/>
                        <a:t>Cotte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6900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David Mcfarlane</a:t>
                      </a:r>
                    </a:p>
                    <a:p>
                      <a:r>
                        <a:rPr lang="en-GB" sz="1600" dirty="0" smtClean="0"/>
                        <a:t>Jonathan Meignan</a:t>
                      </a:r>
                    </a:p>
                    <a:p>
                      <a:r>
                        <a:rPr lang="en-GB" sz="1600" dirty="0" smtClean="0"/>
                        <a:t>Antonio Grande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James Ridewood</a:t>
                      </a:r>
                    </a:p>
                    <a:p>
                      <a:r>
                        <a:rPr lang="en-GB" sz="1600" dirty="0" smtClean="0"/>
                        <a:t>Stephane Cettour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Cave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048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051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Past Experiences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LHC-PM-QA-0010</a:t>
            </a:r>
            <a:r>
              <a:rPr lang="en-GB" dirty="0" smtClean="0"/>
              <a:t>: “</a:t>
            </a:r>
            <a:r>
              <a:rPr lang="en-GB" dirty="0" smtClean="0">
                <a:sym typeface="Wingdings" panose="05000000000000000000" pitchFamily="2" charset="2"/>
              </a:rPr>
              <a:t>Prior </a:t>
            </a:r>
            <a:r>
              <a:rPr lang="en-GB" dirty="0">
                <a:sym typeface="Wingdings" panose="05000000000000000000" pitchFamily="2" charset="2"/>
              </a:rPr>
              <a:t>to the commissioning phase, every equipment will undergo the so-called individual system tests (IST) which validate its proper </a:t>
            </a:r>
            <a:r>
              <a:rPr lang="en-GB" dirty="0" smtClean="0">
                <a:sym typeface="Wingdings" panose="05000000000000000000" pitchFamily="2" charset="2"/>
              </a:rPr>
              <a:t>functioning”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Existing </a:t>
            </a:r>
            <a:r>
              <a:rPr lang="en-US" dirty="0" smtClean="0"/>
              <a:t>procedure in EDMS</a:t>
            </a:r>
            <a:endParaRPr lang="en-US" dirty="0"/>
          </a:p>
          <a:p>
            <a:pPr lvl="1"/>
            <a:r>
              <a:rPr lang="en-US" sz="1600" dirty="0"/>
              <a:t>Individual System Tests: </a:t>
            </a:r>
            <a:r>
              <a:rPr lang="en-US" sz="1600" dirty="0">
                <a:hlinkClick r:id="rId3"/>
              </a:rPr>
              <a:t>LHC-%-TP-%</a:t>
            </a:r>
            <a:r>
              <a:rPr lang="en-US" sz="1600" dirty="0"/>
              <a:t> (LHC procedures), </a:t>
            </a:r>
            <a:r>
              <a:rPr lang="en-US" sz="1600" dirty="0">
                <a:hlinkClick r:id="rId4"/>
              </a:rPr>
              <a:t>L4-%-TP-%</a:t>
            </a:r>
            <a:r>
              <a:rPr lang="en-US" sz="1600" dirty="0"/>
              <a:t> (Linac4 procedures)</a:t>
            </a:r>
          </a:p>
          <a:p>
            <a:pPr lvl="1"/>
            <a:r>
              <a:rPr lang="en-US" sz="1600" dirty="0"/>
              <a:t>Hardware Commissioning: </a:t>
            </a:r>
            <a:r>
              <a:rPr lang="en-US" sz="1600" dirty="0">
                <a:hlinkClick r:id="rId5"/>
              </a:rPr>
              <a:t>LHC-%-HCP-%</a:t>
            </a:r>
            <a:r>
              <a:rPr lang="en-US" sz="1600" dirty="0"/>
              <a:t> (LHC procedures), </a:t>
            </a:r>
            <a:r>
              <a:rPr lang="en-US" sz="1600" dirty="0">
                <a:hlinkClick r:id="rId6"/>
              </a:rPr>
              <a:t>PSB-%-HCP-%</a:t>
            </a:r>
            <a:r>
              <a:rPr lang="en-US" sz="1600" dirty="0"/>
              <a:t> (PSB procedures)</a:t>
            </a:r>
          </a:p>
          <a:p>
            <a:pPr marL="231775" lvl="1" indent="0">
              <a:buNone/>
            </a:pPr>
            <a:r>
              <a:rPr lang="en-US" sz="1800" dirty="0"/>
              <a:t>If additional procedures exists, they must be linked to the Hardware Baseline managed by </a:t>
            </a:r>
            <a:r>
              <a:rPr lang="en-US" sz="1800" dirty="0" smtClean="0"/>
              <a:t>EN-ACE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6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schedule  - the phases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4AF9EC-BBAD-9F46-BF96-F510AA1EEA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990600"/>
            <a:ext cx="8795045" cy="39507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600" y="5231374"/>
            <a:ext cx="150554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tests</a:t>
            </a:r>
          </a:p>
        </p:txBody>
      </p:sp>
      <p:cxnSp>
        <p:nvCxnSpPr>
          <p:cNvPr id="8" name="Straight Arrow Connector 7"/>
          <p:cNvCxnSpPr>
            <a:stCxn id="3" idx="0"/>
          </p:cNvCxnSpPr>
          <p:nvPr/>
        </p:nvCxnSpPr>
        <p:spPr>
          <a:xfrm flipH="1" flipV="1">
            <a:off x="1231900" y="4941344"/>
            <a:ext cx="3470" cy="2900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90726" y="5225717"/>
            <a:ext cx="121058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Shutdown</a:t>
            </a:r>
          </a:p>
        </p:txBody>
      </p:sp>
      <p:cxnSp>
        <p:nvCxnSpPr>
          <p:cNvPr id="10" name="Straight Arrow Connector 9"/>
          <p:cNvCxnSpPr>
            <a:stCxn id="10" idx="0"/>
          </p:cNvCxnSpPr>
          <p:nvPr/>
        </p:nvCxnSpPr>
        <p:spPr>
          <a:xfrm flipH="1" flipV="1">
            <a:off x="4014766" y="4935687"/>
            <a:ext cx="3470" cy="29003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20984" y="5225717"/>
            <a:ext cx="17748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Hardware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commissioning</a:t>
            </a:r>
          </a:p>
        </p:txBody>
      </p:sp>
      <p:cxnSp>
        <p:nvCxnSpPr>
          <p:cNvPr id="12" name="Straight Arrow Connector 11"/>
          <p:cNvCxnSpPr>
            <a:stCxn id="12" idx="0"/>
          </p:cNvCxnSpPr>
          <p:nvPr/>
        </p:nvCxnSpPr>
        <p:spPr>
          <a:xfrm flipH="1" flipV="1">
            <a:off x="6607654" y="4935687"/>
            <a:ext cx="3470" cy="2900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50857" y="5224142"/>
            <a:ext cx="17748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commissioning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8306738" y="4981853"/>
            <a:ext cx="3470" cy="29003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9396" y="5694756"/>
            <a:ext cx="5801588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 activities (not indicated in master schedule):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Individual System Tests (IST)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Dry runs</a:t>
            </a:r>
          </a:p>
        </p:txBody>
      </p:sp>
      <p:sp>
        <p:nvSpPr>
          <p:cNvPr id="17" name="Rectangle 16">
            <a:hlinkClick r:id="rId3"/>
          </p:cNvPr>
          <p:cNvSpPr/>
          <p:nvPr/>
        </p:nvSpPr>
        <p:spPr>
          <a:xfrm rot="1033616">
            <a:off x="6465247" y="440393"/>
            <a:ext cx="2618792" cy="411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IEFC 12</a:t>
            </a:r>
            <a:r>
              <a:rPr lang="en-GB" baseline="30000" dirty="0" smtClean="0"/>
              <a:t>th</a:t>
            </a:r>
            <a:r>
              <a:rPr lang="en-GB" dirty="0" smtClean="0"/>
              <a:t> October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545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059363"/>
          </a:xfrm>
        </p:spPr>
        <p:txBody>
          <a:bodyPr/>
          <a:lstStyle/>
          <a:p>
            <a:r>
              <a:rPr lang="en-US" dirty="0"/>
              <a:t>Magnet tests</a:t>
            </a:r>
            <a:r>
              <a:rPr lang="en-US" dirty="0">
                <a:sym typeface="Wingdings" panose="05000000000000000000" pitchFamily="2" charset="2"/>
              </a:rPr>
              <a:t> BE-OP</a:t>
            </a:r>
            <a:endParaRPr lang="en-US" dirty="0"/>
          </a:p>
          <a:p>
            <a:pPr lvl="1"/>
            <a:r>
              <a:rPr lang="en-US" dirty="0"/>
              <a:t>Carried out by equipment experts in collaboration with OP</a:t>
            </a:r>
          </a:p>
          <a:p>
            <a:pPr lvl="1"/>
            <a:r>
              <a:rPr lang="en-US" dirty="0"/>
              <a:t>Machine closed. No other activity in </a:t>
            </a:r>
            <a:r>
              <a:rPr lang="en-US" dirty="0" smtClean="0"/>
              <a:t>machine</a:t>
            </a:r>
          </a:p>
          <a:p>
            <a:pPr lvl="1"/>
            <a:r>
              <a:rPr lang="en-US" dirty="0" smtClean="0"/>
              <a:t>No powering network separation</a:t>
            </a:r>
            <a:endParaRPr lang="en-US" dirty="0"/>
          </a:p>
          <a:p>
            <a:r>
              <a:rPr lang="en-US" dirty="0" smtClean="0"/>
              <a:t>Shutdown</a:t>
            </a:r>
            <a:r>
              <a:rPr lang="en-US" dirty="0">
                <a:sym typeface="Wingdings" panose="05000000000000000000" pitchFamily="2" charset="2"/>
              </a:rPr>
              <a:t> EN-ACE	</a:t>
            </a:r>
            <a:endParaRPr lang="en-US" dirty="0"/>
          </a:p>
          <a:p>
            <a:pPr lvl="1"/>
            <a:r>
              <a:rPr lang="en-US" dirty="0"/>
              <a:t>Machine in access and </a:t>
            </a:r>
            <a:r>
              <a:rPr lang="en-US" dirty="0">
                <a:solidFill>
                  <a:srgbClr val="00B050"/>
                </a:solidFill>
              </a:rPr>
              <a:t>partially not powered </a:t>
            </a:r>
          </a:p>
          <a:p>
            <a:pPr lvl="1"/>
            <a:r>
              <a:rPr lang="en-US" dirty="0"/>
              <a:t>Coordination of activities through facility coordinators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Individual </a:t>
            </a:r>
            <a:r>
              <a:rPr lang="en-US" b="1" dirty="0">
                <a:solidFill>
                  <a:srgbClr val="FF0000"/>
                </a:solidFill>
              </a:rPr>
              <a:t>system tests 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Dry runs</a:t>
            </a:r>
          </a:p>
          <a:p>
            <a:r>
              <a:rPr lang="en-US" dirty="0" smtClean="0"/>
              <a:t>Hardware </a:t>
            </a:r>
            <a:r>
              <a:rPr lang="en-US" dirty="0"/>
              <a:t>commissioning</a:t>
            </a:r>
            <a:r>
              <a:rPr lang="en-US" dirty="0">
                <a:sym typeface="Wingdings" panose="05000000000000000000" pitchFamily="2" charset="2"/>
              </a:rPr>
              <a:t> BE-OP</a:t>
            </a:r>
            <a:endParaRPr lang="en-US" dirty="0"/>
          </a:p>
          <a:p>
            <a:pPr lvl="1"/>
            <a:r>
              <a:rPr lang="en-US" dirty="0"/>
              <a:t>Machine closed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Individual </a:t>
            </a:r>
            <a:r>
              <a:rPr lang="en-US" b="1" dirty="0">
                <a:solidFill>
                  <a:srgbClr val="FF0000"/>
                </a:solidFill>
              </a:rPr>
              <a:t>system tests</a:t>
            </a:r>
          </a:p>
          <a:p>
            <a:pPr lvl="1"/>
            <a:r>
              <a:rPr lang="en-US" dirty="0"/>
              <a:t>Final qualification of all equipment and controls for beam according to operational scenarios and with operational tools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4AF9EC-BBAD-9F46-BF96-F510AA1EEA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 rot="1033616">
            <a:off x="6465247" y="440393"/>
            <a:ext cx="2618792" cy="411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IEFC 12</a:t>
            </a:r>
            <a:r>
              <a:rPr lang="en-GB" baseline="30000" dirty="0" smtClean="0"/>
              <a:t>th</a:t>
            </a:r>
            <a:r>
              <a:rPr lang="en-GB" dirty="0" smtClean="0"/>
              <a:t> October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998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</a:t>
            </a:r>
            <a:r>
              <a:rPr lang="en-US" dirty="0"/>
              <a:t>runs and Individual System </a:t>
            </a:r>
            <a:r>
              <a:rPr lang="en-US" dirty="0" smtClean="0"/>
              <a:t>Tests - definition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3962"/>
            <a:ext cx="8229600" cy="5059363"/>
          </a:xfrm>
        </p:spPr>
        <p:txBody>
          <a:bodyPr/>
          <a:lstStyle/>
          <a:p>
            <a:r>
              <a:rPr lang="en-US" dirty="0"/>
              <a:t>Individual system tests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Need </a:t>
            </a:r>
            <a:r>
              <a:rPr lang="en-US" dirty="0">
                <a:solidFill>
                  <a:srgbClr val="FF0000"/>
                </a:solidFill>
              </a:rPr>
              <a:t>to be carried out before dry runs and hardware commissioning tests 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Not </a:t>
            </a:r>
            <a:r>
              <a:rPr lang="en-US" dirty="0"/>
              <a:t>executed in operational environment, not relying on operational tools </a:t>
            </a:r>
            <a:r>
              <a:rPr lang="en-US" dirty="0" smtClean="0"/>
              <a:t>nor </a:t>
            </a:r>
            <a:r>
              <a:rPr lang="en-US" dirty="0"/>
              <a:t>(necessarily) </a:t>
            </a:r>
            <a:r>
              <a:rPr lang="en-US" dirty="0" smtClean="0"/>
              <a:t>scenario  → defined by equipment experts</a:t>
            </a:r>
          </a:p>
          <a:p>
            <a:pPr lvl="1"/>
            <a:r>
              <a:rPr lang="en-US" dirty="0" smtClean="0"/>
              <a:t>Example: conditioning of kickers</a:t>
            </a:r>
            <a:endParaRPr lang="en-US" dirty="0"/>
          </a:p>
          <a:p>
            <a:r>
              <a:rPr lang="en-US" dirty="0" smtClean="0"/>
              <a:t>Dry runs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Organized by OP in collaboration with equipment experts and facility </a:t>
            </a:r>
            <a:r>
              <a:rPr lang="en-US" dirty="0" smtClean="0"/>
              <a:t>coordinators (shutdown period)</a:t>
            </a:r>
            <a:endParaRPr lang="en-US" dirty="0"/>
          </a:p>
          <a:p>
            <a:pPr lvl="1"/>
            <a:r>
              <a:rPr lang="en-US" dirty="0"/>
              <a:t>Philosophy of staged </a:t>
            </a:r>
            <a:r>
              <a:rPr lang="en-US" dirty="0" smtClean="0"/>
              <a:t>deployment</a:t>
            </a:r>
            <a:endParaRPr lang="en-US" dirty="0"/>
          </a:p>
          <a:p>
            <a:pPr lvl="1"/>
            <a:r>
              <a:rPr lang="en-US" dirty="0"/>
              <a:t>Vertical slice testing of equipment with operational tools and according to operational scenarios</a:t>
            </a:r>
          </a:p>
          <a:p>
            <a:pPr lvl="1"/>
            <a:r>
              <a:rPr lang="en-US" dirty="0"/>
              <a:t>All interfaces required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4AF9EC-BBAD-9F46-BF96-F510AA1EEA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 rot="1033616">
            <a:off x="6465247" y="440393"/>
            <a:ext cx="2618792" cy="411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IEFC 12</a:t>
            </a:r>
            <a:r>
              <a:rPr lang="en-GB" baseline="30000" dirty="0" smtClean="0"/>
              <a:t>th</a:t>
            </a:r>
            <a:r>
              <a:rPr lang="en-GB" dirty="0" smtClean="0"/>
              <a:t> October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281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 and Individual System </a:t>
            </a:r>
            <a:r>
              <a:rPr lang="en-US" dirty="0" smtClean="0"/>
              <a:t>Tests - LS2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s-IS" dirty="0" smtClean="0"/>
              <a:t>Ideally IST and dry runs during Shutdown, but:</a:t>
            </a:r>
          </a:p>
          <a:p>
            <a:pPr marL="0" indent="0">
              <a:buNone/>
            </a:pPr>
            <a:r>
              <a:rPr lang="is-IS" dirty="0" smtClean="0"/>
              <a:t>Co-activity and safety   ←→ separation of powering network</a:t>
            </a:r>
          </a:p>
          <a:p>
            <a:pPr marL="0" indent="0">
              <a:buNone/>
            </a:pPr>
            <a:endParaRPr lang="is-IS" dirty="0" smtClean="0"/>
          </a:p>
          <a:p>
            <a:r>
              <a:rPr lang="is-IS" dirty="0" smtClean="0"/>
              <a:t>Main issue with: </a:t>
            </a:r>
            <a:r>
              <a:rPr lang="is-IS" dirty="0"/>
              <a:t>RF, kickers, septa and </a:t>
            </a:r>
            <a:r>
              <a:rPr lang="is-IS" dirty="0" smtClean="0"/>
              <a:t>magnets</a:t>
            </a:r>
            <a:endParaRPr lang="is-IS" dirty="0"/>
          </a:p>
          <a:p>
            <a:endParaRPr lang="is-IS" dirty="0" smtClean="0"/>
          </a:p>
          <a:p>
            <a:pPr marL="0" indent="0">
              <a:buNone/>
            </a:pPr>
            <a:r>
              <a:rPr lang="is-IS" dirty="0" smtClean="0"/>
              <a:t>Therefore: </a:t>
            </a:r>
            <a:endParaRPr lang="is-IS" dirty="0"/>
          </a:p>
          <a:p>
            <a:r>
              <a:rPr lang="is-IS" dirty="0"/>
              <a:t>IST of </a:t>
            </a:r>
            <a:r>
              <a:rPr lang="is-IS" dirty="0" smtClean="0"/>
              <a:t>systems impacted by separation of powering network </a:t>
            </a:r>
            <a:r>
              <a:rPr lang="is-IS" dirty="0"/>
              <a:t>to be carried out </a:t>
            </a:r>
            <a:r>
              <a:rPr lang="is-IS" b="1" dirty="0">
                <a:solidFill>
                  <a:srgbClr val="FF0000"/>
                </a:solidFill>
              </a:rPr>
              <a:t>during hardware commissioning period</a:t>
            </a:r>
          </a:p>
          <a:p>
            <a:pPr lvl="1"/>
            <a:r>
              <a:rPr lang="en-US" dirty="0"/>
              <a:t>I</a:t>
            </a:r>
            <a:r>
              <a:rPr lang="is-IS" dirty="0"/>
              <a:t>f time insufficient: </a:t>
            </a:r>
            <a:r>
              <a:rPr lang="is-IS" b="1" dirty="0"/>
              <a:t>6 weeks IST period at the end of shutdown</a:t>
            </a:r>
            <a:r>
              <a:rPr lang="is-IS" dirty="0"/>
              <a:t> foreseen for each </a:t>
            </a:r>
            <a:r>
              <a:rPr lang="is-IS" dirty="0" smtClean="0"/>
              <a:t>machine</a:t>
            </a:r>
          </a:p>
          <a:p>
            <a:pPr lvl="2"/>
            <a:r>
              <a:rPr lang="en-US" dirty="0" smtClean="0"/>
              <a:t>Joint </a:t>
            </a:r>
            <a:r>
              <a:rPr lang="en-US" dirty="0"/>
              <a:t>coordination between EN-ACE &amp; BE-OP (needs and resources under discussion)</a:t>
            </a:r>
            <a:endParaRPr lang="is-IS" dirty="0" smtClean="0"/>
          </a:p>
          <a:p>
            <a:pPr lvl="1"/>
            <a:r>
              <a:rPr lang="is-IS" dirty="0" smtClean="0"/>
              <a:t>If </a:t>
            </a:r>
            <a:r>
              <a:rPr lang="is-IS" dirty="0"/>
              <a:t>even longer time is required or period in the middle of LS2: organisation/safety to be discussed in LS2C with compensatory measures</a:t>
            </a:r>
          </a:p>
          <a:p>
            <a:endParaRPr lang="is-I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4AF9EC-BBAD-9F46-BF96-F510AA1EEA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 rot="1033616">
            <a:off x="6465247" y="440393"/>
            <a:ext cx="2618792" cy="411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IEFC 12</a:t>
            </a:r>
            <a:r>
              <a:rPr lang="en-GB" baseline="30000" dirty="0" smtClean="0"/>
              <a:t>th</a:t>
            </a:r>
            <a:r>
              <a:rPr lang="en-GB" dirty="0" smtClean="0"/>
              <a:t> October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13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/>
              <a:t>IST for equipment impacted by the network separation </a:t>
            </a:r>
            <a:r>
              <a:rPr lang="is-IS" dirty="0" smtClean="0"/>
              <a:t>during Hardware Commissioning </a:t>
            </a:r>
            <a:r>
              <a:rPr lang="is-IS" dirty="0"/>
              <a:t>or dedicated </a:t>
            </a:r>
            <a:r>
              <a:rPr lang="is-IS" dirty="0" smtClean="0"/>
              <a:t>IST at end of shutdown</a:t>
            </a:r>
          </a:p>
          <a:p>
            <a:pPr lvl="1"/>
            <a:r>
              <a:rPr lang="is-IS" dirty="0" smtClean="0"/>
              <a:t>IST can only be local and not affect entire machine at the same time. </a:t>
            </a:r>
          </a:p>
          <a:p>
            <a:pPr marL="0" indent="0">
              <a:buNone/>
            </a:pPr>
            <a:endParaRPr lang="is-IS" dirty="0"/>
          </a:p>
          <a:p>
            <a:r>
              <a:rPr lang="is-IS" dirty="0"/>
              <a:t>All </a:t>
            </a:r>
            <a:r>
              <a:rPr lang="en-US" dirty="0"/>
              <a:t>"</a:t>
            </a:r>
            <a:r>
              <a:rPr lang="is-IS" dirty="0"/>
              <a:t>other</a:t>
            </a:r>
            <a:r>
              <a:rPr lang="en-US" dirty="0"/>
              <a:t>"</a:t>
            </a:r>
            <a:r>
              <a:rPr lang="is-IS" dirty="0"/>
              <a:t> IST: to be carried out during shutdown coordinated by facility coordinators in collaboration with equipment owners. </a:t>
            </a:r>
          </a:p>
          <a:p>
            <a:pPr marL="0" indent="0">
              <a:buNone/>
            </a:pPr>
            <a:endParaRPr lang="is-IS" dirty="0"/>
          </a:p>
          <a:p>
            <a:r>
              <a:rPr lang="is-IS" dirty="0"/>
              <a:t>Essential:</a:t>
            </a:r>
          </a:p>
          <a:p>
            <a:pPr lvl="1"/>
            <a:r>
              <a:rPr lang="is-IS" dirty="0"/>
              <a:t>Groups to provide the list of all required IST</a:t>
            </a:r>
          </a:p>
          <a:p>
            <a:pPr lvl="1"/>
            <a:r>
              <a:rPr lang="is-IS" dirty="0"/>
              <a:t>Facility coordinators to compile list of required tests and include in the LS2 schedule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4AF9EC-BBAD-9F46-BF96-F510AA1EEA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 rot="1033616">
            <a:off x="6465247" y="440393"/>
            <a:ext cx="2618792" cy="411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IEFC 12</a:t>
            </a:r>
            <a:r>
              <a:rPr lang="en-GB" baseline="30000" dirty="0" smtClean="0"/>
              <a:t>th</a:t>
            </a:r>
            <a:r>
              <a:rPr lang="en-GB" dirty="0" smtClean="0"/>
              <a:t> October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5208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From Shutdown Activities to Hardware Commissioning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ym typeface="Wingdings" panose="05000000000000000000" pitchFamily="2" charset="2"/>
              </a:rPr>
              <a:t>Objectives</a:t>
            </a:r>
          </a:p>
          <a:p>
            <a:pPr marL="574675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Schedule all activities of tests from individual system to multiple systems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Get the information for scheduling, including safety aspects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Schedule the tests in the shutdown or hardware commissioning time window</a:t>
            </a:r>
          </a:p>
          <a:p>
            <a:pPr marL="574675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Identify any conflicts between activities of tests and activities of installation </a:t>
            </a:r>
            <a:r>
              <a:rPr lang="en-US" u="sng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across facilities</a:t>
            </a:r>
            <a:r>
              <a:rPr 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to define priorities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Extract activities per group (installation and tests) through the overall accelerators’ chain (injectors and LHC)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Identify resource over allocations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Define priorities</a:t>
            </a:r>
          </a:p>
          <a:p>
            <a:endParaRPr lang="en-US" sz="1600" dirty="0" smtClean="0">
              <a:sym typeface="Wingdings" panose="05000000000000000000" pitchFamily="2" charset="2"/>
            </a:endParaRPr>
          </a:p>
          <a:p>
            <a:r>
              <a:rPr lang="en-US" sz="1600" dirty="0" smtClean="0">
                <a:sym typeface="Wingdings" panose="05000000000000000000" pitchFamily="2" charset="2"/>
              </a:rPr>
              <a:t>The follow-up of objective </a:t>
            </a:r>
            <a:r>
              <a:rPr lang="en-US" sz="1600" dirty="0" smtClean="0">
                <a:solidFill>
                  <a:schemeClr val="bg2"/>
                </a:solidFill>
                <a:sym typeface="Wingdings" panose="05000000000000000000" pitchFamily="2" charset="2"/>
              </a:rPr>
              <a:t>(1) </a:t>
            </a:r>
            <a:r>
              <a:rPr lang="en-US" sz="1600" dirty="0" smtClean="0">
                <a:sym typeface="Wingdings" panose="05000000000000000000" pitchFamily="2" charset="2"/>
              </a:rPr>
              <a:t>will be done in the Hardware and Beam Commissioning working groups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The final results of objective </a:t>
            </a:r>
            <a:r>
              <a:rPr lang="en-US" sz="1600" dirty="0" smtClean="0">
                <a:solidFill>
                  <a:schemeClr val="bg2"/>
                </a:solidFill>
                <a:sym typeface="Wingdings" panose="05000000000000000000" pitchFamily="2" charset="2"/>
              </a:rPr>
              <a:t>(2) </a:t>
            </a:r>
            <a:r>
              <a:rPr lang="en-US" sz="1600" dirty="0" smtClean="0">
                <a:sym typeface="Wingdings" panose="05000000000000000000" pitchFamily="2" charset="2"/>
              </a:rPr>
              <a:t>will be presented at the </a:t>
            </a:r>
            <a:r>
              <a:rPr lang="en-GB" sz="1600" dirty="0"/>
              <a:t>LIU Commissioning Coordination Committee</a:t>
            </a:r>
            <a:endParaRPr lang="en-US" sz="1600" dirty="0">
              <a:sym typeface="Wingdings" panose="05000000000000000000" pitchFamily="2" charset="2"/>
            </a:endParaRPr>
          </a:p>
          <a:p>
            <a:r>
              <a:rPr lang="en-US" sz="1600" dirty="0" smtClean="0">
                <a:sym typeface="Wingdings" panose="05000000000000000000" pitchFamily="2" charset="2"/>
              </a:rPr>
              <a:t>To reach the objectives, we need a collaborative approach between the Experts of system, EN-ACE and BE-OP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4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From Shutdown Activities to Hardware Commissioning</a:t>
            </a:r>
            <a:br>
              <a:rPr lang="en-US" sz="2400" dirty="0" smtClean="0"/>
            </a:br>
            <a:r>
              <a:rPr lang="en-US" sz="1800" b="0" dirty="0" smtClean="0">
                <a:solidFill>
                  <a:schemeClr val="bg2"/>
                </a:solidFill>
                <a:ea typeface="+mn-ea"/>
              </a:rPr>
              <a:t>1. </a:t>
            </a:r>
            <a:r>
              <a:rPr lang="en-US" sz="1800" b="0" dirty="0" smtClean="0">
                <a:solidFill>
                  <a:srgbClr val="EF2929"/>
                </a:solidFill>
                <a:ea typeface="+mn-ea"/>
                <a:sym typeface="Wingdings" panose="05000000000000000000" pitchFamily="2" charset="2"/>
              </a:rPr>
              <a:t>Schedule </a:t>
            </a:r>
            <a:r>
              <a:rPr lang="en-US" sz="1800" b="0" dirty="0">
                <a:solidFill>
                  <a:srgbClr val="EF2929"/>
                </a:solidFill>
                <a:ea typeface="+mn-ea"/>
                <a:sym typeface="Wingdings" panose="05000000000000000000" pitchFamily="2" charset="2"/>
              </a:rPr>
              <a:t>all activities of tests from individual system to multiple systems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ym typeface="Wingdings" panose="05000000000000000000" pitchFamily="2" charset="2"/>
              </a:rPr>
              <a:t>Get the information for scheduling, including safety </a:t>
            </a:r>
            <a:r>
              <a:rPr lang="en-GB" dirty="0" smtClean="0">
                <a:sym typeface="Wingdings" panose="05000000000000000000" pitchFamily="2" charset="2"/>
              </a:rPr>
              <a:t>aspects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The Experts of system in each groups must provide the information to EN-ACE and BE-OP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The information about the tests must include the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sequence of tasks</a:t>
            </a:r>
            <a:r>
              <a:rPr lang="en-GB" dirty="0" smtClean="0">
                <a:sym typeface="Wingdings" panose="05000000000000000000" pitchFamily="2" charset="2"/>
              </a:rPr>
              <a:t>,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duration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Each task (or group of tasks) must include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prerequisites</a:t>
            </a:r>
            <a:r>
              <a:rPr lang="en-GB" dirty="0" smtClean="0">
                <a:sym typeface="Wingdings" panose="05000000000000000000" pitchFamily="2" charset="2"/>
              </a:rPr>
              <a:t> (General Services, Controls, Ethernet, Vacuum, HV Circuits locked-out by the network separation procedures*, etc…)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The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risks generated </a:t>
            </a:r>
            <a:r>
              <a:rPr lang="en-GB" dirty="0" smtClean="0">
                <a:sym typeface="Wingdings" panose="05000000000000000000" pitchFamily="2" charset="2"/>
              </a:rPr>
              <a:t>by the tests must be defined with </a:t>
            </a:r>
            <a:r>
              <a:rPr lang="en-GB" dirty="0" smtClean="0">
                <a:solidFill>
                  <a:srgbClr val="00B0F0"/>
                </a:solidFill>
                <a:sym typeface="Wingdings" panose="05000000000000000000" pitchFamily="2" charset="2"/>
              </a:rPr>
              <a:t>compensatory measures </a:t>
            </a:r>
            <a:r>
              <a:rPr lang="en-GB" dirty="0" smtClean="0">
                <a:sym typeface="Wingdings" panose="05000000000000000000" pitchFamily="2" charset="2"/>
              </a:rPr>
              <a:t>(Ex. HV all around the machine  machine closed)</a:t>
            </a:r>
          </a:p>
          <a:p>
            <a:pPr lvl="1"/>
            <a:r>
              <a:rPr lang="en-GB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Deadline: end of June 2019</a:t>
            </a:r>
          </a:p>
          <a:p>
            <a:pPr marL="460375" lvl="2" indent="0">
              <a:buNone/>
            </a:pPr>
            <a:r>
              <a:rPr lang="en-GB" i="1" dirty="0">
                <a:sym typeface="Wingdings" panose="05000000000000000000" pitchFamily="2" charset="2"/>
              </a:rPr>
              <a:t>*</a:t>
            </a:r>
            <a:r>
              <a:rPr lang="en-GB" i="1" dirty="0">
                <a:sym typeface="Wingdings" panose="05000000000000000000" pitchFamily="2" charset="2"/>
                <a:hlinkClick r:id="rId2"/>
              </a:rPr>
              <a:t>PSB-E-PRD-0001</a:t>
            </a:r>
            <a:r>
              <a:rPr lang="en-GB" i="1" dirty="0">
                <a:sym typeface="Wingdings" panose="05000000000000000000" pitchFamily="2" charset="2"/>
              </a:rPr>
              <a:t>, </a:t>
            </a:r>
            <a:r>
              <a:rPr lang="en-GB" i="1" dirty="0">
                <a:sym typeface="Wingdings" panose="05000000000000000000" pitchFamily="2" charset="2"/>
                <a:hlinkClick r:id="rId3"/>
              </a:rPr>
              <a:t>PS-E-PRD-0001</a:t>
            </a:r>
            <a:r>
              <a:rPr lang="en-GB" i="1" dirty="0">
                <a:sym typeface="Wingdings" panose="05000000000000000000" pitchFamily="2" charset="2"/>
              </a:rPr>
              <a:t>, </a:t>
            </a:r>
            <a:r>
              <a:rPr lang="en-GB" i="1" dirty="0">
                <a:sym typeface="Wingdings" panose="05000000000000000000" pitchFamily="2" charset="2"/>
                <a:hlinkClick r:id="rId4"/>
              </a:rPr>
              <a:t>SPS-E-PRD-0001</a:t>
            </a:r>
            <a:endParaRPr lang="en-GB" i="1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Schedule the tests in the shutdown or hardware commissioning time window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The tests will be scheduled by EN-ACE and BE-OP according to the information provided as defined above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For each machine, the persons in charge to schedule the tests are the </a:t>
            </a:r>
            <a:r>
              <a:rPr lang="en-US" dirty="0" smtClean="0">
                <a:solidFill>
                  <a:srgbClr val="00B0F0"/>
                </a:solidFill>
                <a:sym typeface="Wingdings" panose="05000000000000000000" pitchFamily="2" charset="2"/>
              </a:rPr>
              <a:t>Facility Coordinator</a:t>
            </a:r>
            <a:r>
              <a:rPr lang="en-US" dirty="0" smtClean="0">
                <a:sym typeface="Wingdings" panose="05000000000000000000" pitchFamily="2" charset="2"/>
              </a:rPr>
              <a:t>(s) and the </a:t>
            </a:r>
            <a:r>
              <a:rPr lang="en-US" dirty="0" smtClean="0">
                <a:solidFill>
                  <a:srgbClr val="00B0F0"/>
                </a:solidFill>
                <a:sym typeface="Wingdings" panose="05000000000000000000" pitchFamily="2" charset="2"/>
              </a:rPr>
              <a:t>Re-commissioning Coordinator</a:t>
            </a:r>
            <a:r>
              <a:rPr lang="en-US" dirty="0" smtClean="0">
                <a:sym typeface="Wingdings" panose="05000000000000000000" pitchFamily="2" charset="2"/>
              </a:rPr>
              <a:t>(s), working together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Dedicated meeting could be organized with Experts of systems if necessary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The schedule(s) of tests to be performed in the Shutdown time window will be stored in MS Project Online and managed by EN-ACE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The schedule(s) of tests to be performed in the Hardware Commissioning time window must be stored in MS Project Online to reach the objective 2 and managed by BE-OP </a:t>
            </a:r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(support from EN-ACE can be provided if necessary)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Any tests that require to close access of the overall machine will be scheduled during the Hardware Commissioning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Deadline: end of July 2019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29-Mar-2019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 Coupard EN-ACE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2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PC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567</TotalTime>
  <Words>1159</Words>
  <Application>Microsoft Office PowerPoint</Application>
  <PresentationFormat>On-screen Show (4:3)</PresentationFormat>
  <Paragraphs>175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ＭＳ Ｐゴシック</vt:lpstr>
      <vt:lpstr>Arial</vt:lpstr>
      <vt:lpstr>Calibri</vt:lpstr>
      <vt:lpstr>Comic Sans MS</vt:lpstr>
      <vt:lpstr>Ubuntu</vt:lpstr>
      <vt:lpstr>Ubuntu Light</vt:lpstr>
      <vt:lpstr>Wingdings</vt:lpstr>
      <vt:lpstr>CERN_ENdept_Presentation_ArialFont copy</vt:lpstr>
      <vt:lpstr>LPC Presentation</vt:lpstr>
      <vt:lpstr>LIU Commissioning Coordination Committee Schedules of ISTs</vt:lpstr>
      <vt:lpstr>Past Experiences</vt:lpstr>
      <vt:lpstr>Master schedule  - the phases</vt:lpstr>
      <vt:lpstr>Organization</vt:lpstr>
      <vt:lpstr>Dry runs and Individual System Tests - definition</vt:lpstr>
      <vt:lpstr>Dry runs and Individual System Tests - LS2</vt:lpstr>
      <vt:lpstr>Summary</vt:lpstr>
      <vt:lpstr>From Shutdown Activities to Hardware Commissioning</vt:lpstr>
      <vt:lpstr>From Shutdown Activities to Hardware Commissioning 1. Schedule all activities of tests from individual system to multiple systems</vt:lpstr>
      <vt:lpstr>From Shutdown Activities to Hardware Commissioning 1. Schedule all activities of tests from individual system to multiple systems</vt:lpstr>
      <vt:lpstr>From Shutdown Activities to Hardware Commissioning 2. Identify any conflicts between activities of tests and activities of installation to define priorities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Commissioning Coordination Committee Schedules of ISTs</dc:title>
  <dc:creator>Julie Coupard</dc:creator>
  <cp:lastModifiedBy>Julie Coupard</cp:lastModifiedBy>
  <cp:revision>56</cp:revision>
  <dcterms:created xsi:type="dcterms:W3CDTF">2019-03-26T12:59:43Z</dcterms:created>
  <dcterms:modified xsi:type="dcterms:W3CDTF">2019-04-08T09:57:31Z</dcterms:modified>
</cp:coreProperties>
</file>