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1"/>
  </p:notesMasterIdLst>
  <p:handoutMasterIdLst>
    <p:handoutMasterId r:id="rId82"/>
  </p:handoutMasterIdLst>
  <p:sldIdLst>
    <p:sldId id="256" r:id="rId5"/>
    <p:sldId id="257" r:id="rId6"/>
    <p:sldId id="259" r:id="rId7"/>
    <p:sldId id="258" r:id="rId8"/>
    <p:sldId id="283" r:id="rId9"/>
    <p:sldId id="260" r:id="rId10"/>
    <p:sldId id="261" r:id="rId11"/>
    <p:sldId id="262" r:id="rId12"/>
    <p:sldId id="263" r:id="rId13"/>
    <p:sldId id="264" r:id="rId14"/>
    <p:sldId id="266" r:id="rId15"/>
    <p:sldId id="265" r:id="rId16"/>
    <p:sldId id="267" r:id="rId17"/>
    <p:sldId id="309" r:id="rId18"/>
    <p:sldId id="268" r:id="rId19"/>
    <p:sldId id="269" r:id="rId20"/>
    <p:sldId id="282" r:id="rId21"/>
    <p:sldId id="290" r:id="rId22"/>
    <p:sldId id="343" r:id="rId23"/>
    <p:sldId id="344" r:id="rId24"/>
    <p:sldId id="271" r:id="rId25"/>
    <p:sldId id="285" r:id="rId26"/>
    <p:sldId id="335" r:id="rId27"/>
    <p:sldId id="272" r:id="rId28"/>
    <p:sldId id="273" r:id="rId29"/>
    <p:sldId id="274" r:id="rId30"/>
    <p:sldId id="345" r:id="rId31"/>
    <p:sldId id="346" r:id="rId32"/>
    <p:sldId id="347" r:id="rId33"/>
    <p:sldId id="286" r:id="rId34"/>
    <p:sldId id="357" r:id="rId35"/>
    <p:sldId id="287" r:id="rId36"/>
    <p:sldId id="288" r:id="rId37"/>
    <p:sldId id="280" r:id="rId38"/>
    <p:sldId id="284" r:id="rId39"/>
    <p:sldId id="289" r:id="rId40"/>
    <p:sldId id="327" r:id="rId41"/>
    <p:sldId id="291" r:id="rId42"/>
    <p:sldId id="334" r:id="rId43"/>
    <p:sldId id="316" r:id="rId44"/>
    <p:sldId id="340" r:id="rId45"/>
    <p:sldId id="342" r:id="rId46"/>
    <p:sldId id="348" r:id="rId47"/>
    <p:sldId id="341" r:id="rId48"/>
    <p:sldId id="349" r:id="rId49"/>
    <p:sldId id="350" r:id="rId50"/>
    <p:sldId id="351" r:id="rId51"/>
    <p:sldId id="352" r:id="rId52"/>
    <p:sldId id="353" r:id="rId53"/>
    <p:sldId id="317" r:id="rId54"/>
    <p:sldId id="318" r:id="rId55"/>
    <p:sldId id="319" r:id="rId56"/>
    <p:sldId id="320" r:id="rId57"/>
    <p:sldId id="321" r:id="rId58"/>
    <p:sldId id="329" r:id="rId59"/>
    <p:sldId id="322" r:id="rId60"/>
    <p:sldId id="323" r:id="rId61"/>
    <p:sldId id="324" r:id="rId62"/>
    <p:sldId id="325" r:id="rId63"/>
    <p:sldId id="326" r:id="rId64"/>
    <p:sldId id="292" r:id="rId65"/>
    <p:sldId id="293" r:id="rId66"/>
    <p:sldId id="294" r:id="rId67"/>
    <p:sldId id="295" r:id="rId68"/>
    <p:sldId id="296" r:id="rId69"/>
    <p:sldId id="300" r:id="rId70"/>
    <p:sldId id="297" r:id="rId71"/>
    <p:sldId id="298" r:id="rId72"/>
    <p:sldId id="304" r:id="rId73"/>
    <p:sldId id="305" r:id="rId74"/>
    <p:sldId id="306" r:id="rId75"/>
    <p:sldId id="307" r:id="rId76"/>
    <p:sldId id="336" r:id="rId77"/>
    <p:sldId id="337" r:id="rId78"/>
    <p:sldId id="338" r:id="rId79"/>
    <p:sldId id="328" r:id="rId8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8DC143-9A20-4316-A785-1970F30872E9}">
          <p14:sldIdLst>
            <p14:sldId id="256"/>
            <p14:sldId id="257"/>
            <p14:sldId id="259"/>
            <p14:sldId id="258"/>
            <p14:sldId id="283"/>
            <p14:sldId id="260"/>
            <p14:sldId id="261"/>
            <p14:sldId id="262"/>
            <p14:sldId id="263"/>
            <p14:sldId id="264"/>
            <p14:sldId id="266"/>
            <p14:sldId id="265"/>
            <p14:sldId id="267"/>
            <p14:sldId id="309"/>
            <p14:sldId id="268"/>
            <p14:sldId id="269"/>
            <p14:sldId id="282"/>
            <p14:sldId id="290"/>
            <p14:sldId id="343"/>
            <p14:sldId id="344"/>
            <p14:sldId id="271"/>
            <p14:sldId id="285"/>
            <p14:sldId id="335"/>
            <p14:sldId id="272"/>
            <p14:sldId id="273"/>
            <p14:sldId id="274"/>
            <p14:sldId id="345"/>
            <p14:sldId id="346"/>
            <p14:sldId id="347"/>
            <p14:sldId id="286"/>
            <p14:sldId id="357"/>
            <p14:sldId id="287"/>
            <p14:sldId id="288"/>
            <p14:sldId id="280"/>
            <p14:sldId id="284"/>
            <p14:sldId id="289"/>
            <p14:sldId id="327"/>
            <p14:sldId id="291"/>
            <p14:sldId id="334"/>
            <p14:sldId id="316"/>
            <p14:sldId id="340"/>
            <p14:sldId id="342"/>
            <p14:sldId id="348"/>
            <p14:sldId id="341"/>
            <p14:sldId id="349"/>
            <p14:sldId id="350"/>
            <p14:sldId id="351"/>
            <p14:sldId id="352"/>
            <p14:sldId id="353"/>
            <p14:sldId id="317"/>
            <p14:sldId id="318"/>
            <p14:sldId id="319"/>
            <p14:sldId id="320"/>
            <p14:sldId id="321"/>
            <p14:sldId id="329"/>
            <p14:sldId id="322"/>
            <p14:sldId id="323"/>
            <p14:sldId id="324"/>
            <p14:sldId id="325"/>
            <p14:sldId id="326"/>
            <p14:sldId id="292"/>
            <p14:sldId id="293"/>
            <p14:sldId id="294"/>
            <p14:sldId id="295"/>
            <p14:sldId id="296"/>
            <p14:sldId id="300"/>
            <p14:sldId id="297"/>
            <p14:sldId id="298"/>
            <p14:sldId id="304"/>
            <p14:sldId id="305"/>
            <p14:sldId id="306"/>
            <p14:sldId id="307"/>
            <p14:sldId id="336"/>
            <p14:sldId id="337"/>
            <p14:sldId id="338"/>
            <p14:sldId id="3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0FB1"/>
    <a:srgbClr val="314CEF"/>
    <a:srgbClr val="00FFCC"/>
    <a:srgbClr val="E7ED05"/>
    <a:srgbClr val="CCFF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1204" y="8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viewProps" Target="view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61" Type="http://schemas.openxmlformats.org/officeDocument/2006/relationships/slide" Target="slides/slide57.xml"/><Relationship Id="rId8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3/19/2019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3/19/2019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8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0.png"/><Relationship Id="rId2" Type="http://schemas.openxmlformats.org/officeDocument/2006/relationships/image" Target="../media/image7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05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0.png"/><Relationship Id="rId5" Type="http://schemas.openxmlformats.org/officeDocument/2006/relationships/image" Target="../media/image1030.png"/><Relationship Id="rId4" Type="http://schemas.openxmlformats.org/officeDocument/2006/relationships/image" Target="../media/image11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0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0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0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0.png"/><Relationship Id="rId4" Type="http://schemas.openxmlformats.org/officeDocument/2006/relationships/image" Target="../media/image93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259632" y="2819400"/>
            <a:ext cx="7200000" cy="1800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200" spc="-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 to suppress the installation of MS in Q10 in IR1 &amp; 5</a:t>
            </a:r>
            <a:endParaRPr lang="en-US" sz="3200" b="0" spc="-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F. </a:t>
            </a:r>
            <a:r>
              <a:rPr lang="en-US" spc="-1" dirty="0" smtClean="0">
                <a:solidFill>
                  <a:srgbClr val="5A5A5A"/>
                </a:solidFill>
              </a:rPr>
              <a:t>Plassard</a:t>
            </a:r>
            <a:r>
              <a:rPr lang="en-US" spc="-1" dirty="0" smtClean="0"/>
              <a:t>, </a:t>
            </a:r>
            <a:r>
              <a:rPr lang="en-US" spc="-1" dirty="0" smtClean="0">
                <a:solidFill>
                  <a:srgbClr val="5A5A5A"/>
                </a:solidFill>
              </a:rPr>
              <a:t>R. De Maria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T</a:t>
            </a:r>
            <a:r>
              <a:rPr lang="en-US" spc="-1" dirty="0" smtClean="0">
                <a:solidFill>
                  <a:srgbClr val="5A5A5A"/>
                </a:solidFill>
              </a:rPr>
              <a:t>hanks to: </a:t>
            </a:r>
            <a:r>
              <a:rPr lang="en-US" spc="-1" dirty="0">
                <a:solidFill>
                  <a:srgbClr val="5A5A5A"/>
                </a:solidFill>
              </a:rPr>
              <a:t>X. </a:t>
            </a:r>
            <a:r>
              <a:rPr lang="en-US" spc="-1" dirty="0" err="1" smtClean="0">
                <a:solidFill>
                  <a:srgbClr val="5A5A5A"/>
                </a:solidFill>
              </a:rPr>
              <a:t>Buffat</a:t>
            </a:r>
            <a:r>
              <a:rPr lang="en-US" spc="-1" dirty="0">
                <a:solidFill>
                  <a:srgbClr val="5A5A5A"/>
                </a:solidFill>
              </a:rPr>
              <a:t>, S. </a:t>
            </a:r>
            <a:r>
              <a:rPr lang="en-US" spc="-1" dirty="0" err="1" smtClean="0">
                <a:solidFill>
                  <a:srgbClr val="5A5A5A"/>
                </a:solidFill>
              </a:rPr>
              <a:t>Fartoukh</a:t>
            </a:r>
            <a:r>
              <a:rPr lang="en-US" spc="-1" dirty="0" smtClean="0">
                <a:solidFill>
                  <a:srgbClr val="5A5A5A"/>
                </a:solidFill>
              </a:rPr>
              <a:t>,  </a:t>
            </a:r>
            <a:r>
              <a:rPr lang="en-US" spc="-1" dirty="0">
                <a:solidFill>
                  <a:srgbClr val="5A5A5A"/>
                </a:solidFill>
              </a:rPr>
              <a:t>M</a:t>
            </a:r>
            <a:r>
              <a:rPr lang="en-US" spc="-1" dirty="0" smtClean="0">
                <a:solidFill>
                  <a:srgbClr val="5A5A5A"/>
                </a:solidFill>
              </a:rPr>
              <a:t>. </a:t>
            </a:r>
            <a:r>
              <a:rPr lang="en-US" spc="-1" dirty="0" err="1" smtClean="0">
                <a:solidFill>
                  <a:srgbClr val="5A5A5A"/>
                </a:solidFill>
              </a:rPr>
              <a:t>Giovannozzi</a:t>
            </a:r>
            <a:r>
              <a:rPr lang="en-US" spc="-1" dirty="0" smtClean="0">
                <a:solidFill>
                  <a:srgbClr val="5A5A5A"/>
                </a:solidFill>
              </a:rPr>
              <a:t>, 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 smtClean="0">
                <a:solidFill>
                  <a:srgbClr val="5A5A5A"/>
                </a:solidFill>
              </a:rPr>
              <a:t>S. </a:t>
            </a:r>
            <a:r>
              <a:rPr lang="en-US" spc="-1" dirty="0" err="1" smtClean="0">
                <a:solidFill>
                  <a:srgbClr val="5A5A5A"/>
                </a:solidFill>
              </a:rPr>
              <a:t>Kostoglou</a:t>
            </a:r>
            <a:r>
              <a:rPr lang="en-US" spc="-1" dirty="0" smtClean="0">
                <a:solidFill>
                  <a:srgbClr val="5A5A5A"/>
                </a:solidFill>
              </a:rPr>
              <a:t>, E. Maclean, T. </a:t>
            </a:r>
            <a:r>
              <a:rPr lang="en-US" spc="-1" dirty="0" err="1" smtClean="0">
                <a:solidFill>
                  <a:srgbClr val="5A5A5A"/>
                </a:solidFill>
              </a:rPr>
              <a:t>Persson</a:t>
            </a:r>
            <a:r>
              <a:rPr lang="en-US" spc="-1" dirty="0" smtClean="0">
                <a:solidFill>
                  <a:srgbClr val="5A5A5A"/>
                </a:solidFill>
              </a:rPr>
              <a:t>, F. Van der </a:t>
            </a:r>
            <a:r>
              <a:rPr lang="en-US" spc="-1" dirty="0" err="1" smtClean="0">
                <a:solidFill>
                  <a:srgbClr val="5A5A5A"/>
                </a:solidFill>
              </a:rPr>
              <a:t>Veken</a:t>
            </a:r>
            <a:endParaRPr lang="en-US" spc="-1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093BE"/>
                </a:solidFill>
              </a:rPr>
              <a:t> </a:t>
            </a:r>
            <a:r>
              <a:rPr lang="en-US" spc="-1" dirty="0" smtClean="0">
                <a:solidFill>
                  <a:srgbClr val="0093BE"/>
                </a:solidFill>
              </a:rPr>
              <a:t>WP2 </a:t>
            </a:r>
            <a:r>
              <a:rPr lang="en-US" spc="-1" dirty="0">
                <a:solidFill>
                  <a:srgbClr val="0093BE"/>
                </a:solidFill>
              </a:rPr>
              <a:t>Meeting </a:t>
            </a:r>
            <a:r>
              <a:rPr lang="en-US" spc="-1" dirty="0" smtClean="0">
                <a:solidFill>
                  <a:srgbClr val="0093BE"/>
                </a:solidFill>
              </a:rPr>
              <a:t>19/03/2019</a:t>
            </a:r>
            <a:endParaRPr lang="en-US" spc="-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635896" y="3557558"/>
                <a:ext cx="5760640" cy="1054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phases in IR1 &amp; 5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∆µ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𝐼𝑅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1&amp;5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 strong defocusing &amp; 11 local defocusing </a:t>
                </a:r>
                <a:r>
                  <a:rPr lang="en-US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endParaRPr lang="en-US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557558"/>
                <a:ext cx="5760640" cy="10546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181204"/>
              </p:ext>
            </p:extLst>
          </p:nvPr>
        </p:nvGraphicFramePr>
        <p:xfrm>
          <a:off x="5657808" y="4522299"/>
          <a:ext cx="3312368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088232"/>
              </a:tblGrid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Arcs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(strong)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81, 45</a:t>
                      </a:r>
                      <a:endParaRPr lang="fr-FR" sz="1600" b="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81, 45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313256" y="4226836"/>
            <a:ext cx="5344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+mj-lt"/>
                <a:cs typeface="Times New Roman" panose="02020603050405020304" pitchFamily="18" charset="0"/>
              </a:rPr>
              <a:t>No additional </a:t>
            </a:r>
            <a:r>
              <a:rPr lang="en-US" dirty="0" err="1" smtClean="0">
                <a:latin typeface="+mj-lt"/>
                <a:cs typeface="Times New Roman" panose="02020603050405020304" pitchFamily="18" charset="0"/>
              </a:rPr>
              <a:t>sextupole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 and MS14F disconnected (in 81 &amp; 45)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+mj-lt"/>
                <a:cs typeface="Times New Roman" panose="02020603050405020304" pitchFamily="18" charset="0"/>
              </a:rPr>
              <a:t>Change of phase and optics rematch (in 12 &amp; 56)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Even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number of strong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sextupoles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on each side of IP1&amp;5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geom. </a:t>
            </a:r>
            <a:r>
              <a:rPr lang="en-US" dirty="0" err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berr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. Cancellation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Orbit and dispersion correction knobs have been modified accordingly </a:t>
            </a:r>
          </a:p>
          <a:p>
            <a:pPr algn="ctr"/>
            <a:r>
              <a:rPr lang="en-US" sz="15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(see backup slides) </a:t>
            </a:r>
            <a:r>
              <a:rPr lang="en-US" sz="15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17001"/>
            <a:ext cx="7884368" cy="2150282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1146544" y="1125379"/>
            <a:ext cx="144016" cy="88898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98472" y="78682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No MS14F</a:t>
            </a:r>
            <a:endParaRPr lang="fr-FR" sz="1600" b="1" dirty="0">
              <a:solidFill>
                <a:srgbClr val="008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139952" y="1086009"/>
            <a:ext cx="144016" cy="88898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419872" y="806453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400" dirty="0" smtClean="0">
                <a:solidFill>
                  <a:srgbClr val="008000"/>
                </a:solidFill>
              </a:rPr>
              <a:t>No MS10F</a:t>
            </a:r>
            <a:endParaRPr lang="fr-FR" sz="1400" dirty="0">
              <a:solidFill>
                <a:srgbClr val="0080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5076056" y="1934601"/>
            <a:ext cx="144016" cy="1232681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427984" y="308172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 No MS10D</a:t>
            </a:r>
            <a:endParaRPr lang="fr-FR" sz="1400" dirty="0">
              <a:solidFill>
                <a:srgbClr val="008000"/>
              </a:solidFill>
            </a:endParaRPr>
          </a:p>
        </p:txBody>
      </p:sp>
      <p:sp>
        <p:nvSpPr>
          <p:cNvPr id="4" name="Accolade fermante 3"/>
          <p:cNvSpPr/>
          <p:nvPr/>
        </p:nvSpPr>
        <p:spPr>
          <a:xfrm rot="5400000">
            <a:off x="6573044" y="1750786"/>
            <a:ext cx="279513" cy="3556942"/>
          </a:xfrm>
          <a:prstGeom prst="righ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12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21" y="1218668"/>
            <a:ext cx="4164003" cy="208200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123" y="1276022"/>
            <a:ext cx="4646577" cy="179225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974740" y="670812"/>
            <a:ext cx="3299808" cy="3231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Disp. Corr. Bumps Option 1</a:t>
            </a:r>
            <a:endParaRPr lang="fr-FR" sz="1500" b="1" dirty="0"/>
          </a:p>
        </p:txBody>
      </p:sp>
      <p:sp>
        <p:nvSpPr>
          <p:cNvPr id="7" name="Flèche droite 6"/>
          <p:cNvSpPr/>
          <p:nvPr/>
        </p:nvSpPr>
        <p:spPr>
          <a:xfrm>
            <a:off x="4349696" y="788736"/>
            <a:ext cx="93610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436096" y="61838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Larger </a:t>
            </a:r>
            <a:r>
              <a:rPr lang="el-GR" dirty="0">
                <a:solidFill>
                  <a:srgbClr val="FF0000"/>
                </a:solidFill>
                <a:cs typeface="Times New Roman" panose="02020603050405020304" pitchFamily="18" charset="0"/>
              </a:rPr>
              <a:t>β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-beating than Baseline due to the orbit bumps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Flèche droite 12"/>
          <p:cNvSpPr/>
          <p:nvPr/>
        </p:nvSpPr>
        <p:spPr>
          <a:xfrm>
            <a:off x="4342128" y="3737514"/>
            <a:ext cx="93610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436096" y="36248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Same </a:t>
            </a:r>
            <a:r>
              <a:rPr lang="el-GR" dirty="0">
                <a:solidFill>
                  <a:srgbClr val="FF0000"/>
                </a:solidFill>
                <a:cs typeface="Times New Roman" panose="02020603050405020304" pitchFamily="18" charset="0"/>
              </a:rPr>
              <a:t>β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-beating than Baseline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959" y="4318375"/>
            <a:ext cx="4646576" cy="179225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20" y="4173499"/>
            <a:ext cx="4164002" cy="2082001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974740" y="3647939"/>
            <a:ext cx="3299808" cy="3231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Disp. Corr. Bumps Option 2</a:t>
            </a:r>
            <a:endParaRPr lang="fr-FR" sz="1500" b="1" dirty="0"/>
          </a:p>
        </p:txBody>
      </p:sp>
      <p:sp>
        <p:nvSpPr>
          <p:cNvPr id="18" name="Ellipse 17"/>
          <p:cNvSpPr/>
          <p:nvPr/>
        </p:nvSpPr>
        <p:spPr>
          <a:xfrm>
            <a:off x="3605887" y="1271306"/>
            <a:ext cx="144016" cy="88898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947409" y="96989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No MS14F</a:t>
            </a:r>
            <a:endParaRPr lang="fr-FR" sz="1600" b="1" dirty="0">
              <a:solidFill>
                <a:srgbClr val="008000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270038" y="4271944"/>
            <a:ext cx="144016" cy="88898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11560" y="3970528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No MS14F</a:t>
            </a:r>
            <a:endParaRPr lang="fr-FR" sz="1600" b="1" dirty="0">
              <a:solidFill>
                <a:srgbClr val="008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9120" y="3300669"/>
            <a:ext cx="8727375" cy="2954831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14054" y="6228360"/>
            <a:ext cx="7077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Only option 2 optics is considered in the following simulations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6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3" grpId="0" animBg="1"/>
      <p:bldP spid="14" grpId="0"/>
      <p:bldP spid="17" grpId="0" animBg="1"/>
      <p:bldP spid="20" grpId="0" animBg="1"/>
      <p:bldP spid="21" grpId="0"/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34326" y="52103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Good cancellation of geometric aberrations </a:t>
            </a:r>
            <a:r>
              <a:rPr lang="en-US" dirty="0" smtClean="0"/>
              <a:t>(comparable to Baseline)</a:t>
            </a:r>
            <a:endParaRPr lang="fr-FR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88" y="962198"/>
            <a:ext cx="4676470" cy="300630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531" y="937390"/>
            <a:ext cx="4676468" cy="300630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87" y="3876507"/>
            <a:ext cx="4676468" cy="30063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531" y="3851699"/>
            <a:ext cx="4676468" cy="30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6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88" y="3649217"/>
            <a:ext cx="4104455" cy="263857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87072" y="1034703"/>
            <a:ext cx="370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Some </a:t>
            </a:r>
            <a:r>
              <a:rPr lang="en-US" dirty="0" err="1" smtClean="0"/>
              <a:t>octupolar</a:t>
            </a:r>
            <a:r>
              <a:rPr lang="en-US" dirty="0" smtClean="0"/>
              <a:t> RDTs were not properly compensated (</a:t>
            </a:r>
            <a:r>
              <a:rPr lang="en-US" dirty="0" smtClean="0">
                <a:solidFill>
                  <a:srgbClr val="92D050"/>
                </a:solidFill>
              </a:rPr>
              <a:t>No MS14F optics</a:t>
            </a:r>
            <a:r>
              <a:rPr lang="en-US" dirty="0" smtClean="0"/>
              <a:t>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40" y="3649216"/>
            <a:ext cx="4104456" cy="263857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88" y="765183"/>
            <a:ext cx="4104455" cy="263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88" y="3649217"/>
            <a:ext cx="4104456" cy="263857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487072" y="1034703"/>
                <a:ext cx="3703772" cy="2333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Some </a:t>
                </a:r>
                <a:r>
                  <a:rPr lang="en-US" dirty="0" err="1" smtClean="0"/>
                  <a:t>octupolar</a:t>
                </a:r>
                <a:r>
                  <a:rPr lang="en-US" dirty="0" smtClean="0"/>
                  <a:t> RDTs were not properly compensated (</a:t>
                </a:r>
                <a:r>
                  <a:rPr lang="en-US" dirty="0" smtClean="0">
                    <a:solidFill>
                      <a:srgbClr val="92D050"/>
                    </a:solidFill>
                  </a:rPr>
                  <a:t>No MS14F optics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Fine tuning on the IP1-5 phase to correct these aberrations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No MS14F </a:t>
                </a:r>
                <a:r>
                  <a:rPr lang="en-US" b="1" dirty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New </a:t>
                </a:r>
                <a:r>
                  <a:rPr lang="el-GR" b="1" dirty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µ</m:t>
                        </m:r>
                      </m:e>
                      <m:sub>
                        <m:r>
                          <a:rPr lang="en-U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IP1-5 optics</a:t>
                </a:r>
                <a:endParaRPr lang="fr-FR" sz="2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72" y="1034703"/>
                <a:ext cx="3703772" cy="2333780"/>
              </a:xfrm>
              <a:prstGeom prst="rect">
                <a:avLst/>
              </a:prstGeom>
              <a:blipFill rotWithShape="0">
                <a:blip r:embed="rId3"/>
                <a:stretch>
                  <a:fillRect l="-1153" t="-1567" r="-1153" b="-33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88" y="765183"/>
            <a:ext cx="4104456" cy="263857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40" y="3649216"/>
            <a:ext cx="4104456" cy="263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4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36" y="1212258"/>
            <a:ext cx="7344816" cy="506539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72088" y="441013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Optimizing the IP1-5 phase for the no MS14F optics increase DA by 0.4 </a:t>
            </a:r>
            <a:r>
              <a:rPr lang="en-US" dirty="0"/>
              <a:t>σ</a:t>
            </a:r>
            <a:r>
              <a:rPr lang="en-US" dirty="0" smtClean="0"/>
              <a:t> but there </a:t>
            </a:r>
            <a:r>
              <a:rPr lang="en-US" b="1" dirty="0" smtClean="0"/>
              <a:t>still 2.1 </a:t>
            </a:r>
            <a:r>
              <a:rPr lang="el-GR" b="1" dirty="0" smtClean="0"/>
              <a:t>σ</a:t>
            </a:r>
            <a:r>
              <a:rPr lang="en-US" b="1" dirty="0" smtClean="0"/>
              <a:t> DA reduction w.r.t Baseline</a:t>
            </a:r>
            <a:endParaRPr lang="fr-FR" sz="20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89633" y="6242447"/>
                <a:ext cx="7716304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33" y="6242447"/>
                <a:ext cx="7716304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9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2" y="1023168"/>
            <a:ext cx="7554852" cy="527491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89633" y="6165304"/>
                <a:ext cx="7716304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633" y="6165304"/>
                <a:ext cx="7716304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472088" y="40617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Optimizing the IP1-5 phase for the no MS14F optics increase DA by 0.3 </a:t>
            </a:r>
            <a:r>
              <a:rPr lang="en-US" dirty="0"/>
              <a:t>σ</a:t>
            </a:r>
            <a:r>
              <a:rPr lang="en-US" dirty="0" smtClean="0"/>
              <a:t> but there </a:t>
            </a:r>
            <a:r>
              <a:rPr lang="en-US" b="1" dirty="0" smtClean="0"/>
              <a:t>still 1.8 </a:t>
            </a:r>
            <a:r>
              <a:rPr lang="el-GR" b="1" dirty="0" smtClean="0"/>
              <a:t>σ</a:t>
            </a:r>
            <a:r>
              <a:rPr lang="en-US" b="1" dirty="0" smtClean="0"/>
              <a:t> DA reduction w.r.t Baseline</a:t>
            </a:r>
            <a:endParaRPr lang="fr-FR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1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2382451"/>
                  </p:ext>
                </p:extLst>
              </p:nvPr>
            </p:nvGraphicFramePr>
            <p:xfrm>
              <a:off x="179512" y="620688"/>
              <a:ext cx="8789629" cy="3923658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2.7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=0)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155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-24%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</a:t>
                          </a:r>
                          <a:r>
                            <a:rPr lang="en-US" sz="1600" b="1" baseline="0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IP15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µ</m:t>
                                  </m:r>
                                </m:e>
                                <m:sub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fr-FR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2382451"/>
                  </p:ext>
                </p:extLst>
              </p:nvPr>
            </p:nvGraphicFramePr>
            <p:xfrm>
              <a:off x="179512" y="620688"/>
              <a:ext cx="8789629" cy="3923658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9331" t="-3390" r="-105315" b="-101525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91129" t="-3390" r="-403" b="-101525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-24%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8453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49" t="-365468" r="-259453" b="-9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ZoneTexte 2"/>
          <p:cNvSpPr txBox="1"/>
          <p:nvPr/>
        </p:nvSpPr>
        <p:spPr>
          <a:xfrm>
            <a:off x="179511" y="4725144"/>
            <a:ext cx="8789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Decrease of DA w.r.t Baseline for off and on-momentum beams when the orbit bumps are 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With </a:t>
            </a:r>
            <a:r>
              <a:rPr lang="en-US" dirty="0" err="1" smtClean="0"/>
              <a:t>octupoles</a:t>
            </a:r>
            <a:r>
              <a:rPr lang="en-US" dirty="0" smtClean="0"/>
              <a:t> ON and disp. </a:t>
            </a:r>
            <a:r>
              <a:rPr lang="en-US" dirty="0" err="1"/>
              <a:t>c</a:t>
            </a:r>
            <a:r>
              <a:rPr lang="en-US" dirty="0" err="1" smtClean="0"/>
              <a:t>orr</a:t>
            </a:r>
            <a:r>
              <a:rPr lang="en-US" dirty="0" smtClean="0"/>
              <a:t> OFF </a:t>
            </a:r>
            <a:r>
              <a:rPr lang="en-US" dirty="0" smtClean="0">
                <a:sym typeface="Wingdings" panose="05000000000000000000" pitchFamily="2" charset="2"/>
              </a:rPr>
              <a:t>  similar DA for ON/OFF momentum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With </a:t>
            </a:r>
            <a:r>
              <a:rPr lang="en-US" dirty="0" err="1"/>
              <a:t>octupoles</a:t>
            </a:r>
            <a:r>
              <a:rPr lang="en-US" dirty="0"/>
              <a:t> ON and disp. </a:t>
            </a:r>
            <a:r>
              <a:rPr lang="en-US" dirty="0" err="1"/>
              <a:t>corr</a:t>
            </a:r>
            <a:r>
              <a:rPr lang="en-US" dirty="0"/>
              <a:t> </a:t>
            </a:r>
            <a:r>
              <a:rPr lang="en-US" dirty="0" smtClean="0"/>
              <a:t>ON   </a:t>
            </a:r>
            <a:r>
              <a:rPr lang="en-US" dirty="0" smtClean="0">
                <a:sym typeface="Wingdings" panose="05000000000000000000" pitchFamily="2" charset="2"/>
              </a:rPr>
              <a:t>  DA reduction </a:t>
            </a:r>
            <a:r>
              <a:rPr lang="en-US" dirty="0">
                <a:sym typeface="Wingdings" panose="05000000000000000000" pitchFamily="2" charset="2"/>
              </a:rPr>
              <a:t>for ON/OFF </a:t>
            </a:r>
            <a:r>
              <a:rPr lang="en-US" dirty="0" smtClean="0">
                <a:sym typeface="Wingdings" panose="05000000000000000000" pitchFamily="2" charset="2"/>
              </a:rPr>
              <a:t>momentum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ym typeface="Wingdings" panose="05000000000000000000" pitchFamily="2" charset="2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Stronger feed-down at the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octupoles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for the No MS14F optics?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351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0" y="1196752"/>
            <a:ext cx="7745516" cy="232365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1" y="3909415"/>
            <a:ext cx="7745514" cy="232365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211960" y="106735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071614" y="378904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-570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22070" y="555233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No larger RDTs feed-down from </a:t>
            </a:r>
            <a:r>
              <a:rPr lang="en-US" sz="1700" dirty="0" err="1" smtClean="0">
                <a:cs typeface="Times New Roman" panose="02020603050405020304" pitchFamily="18" charset="0"/>
              </a:rPr>
              <a:t>octupoles</a:t>
            </a:r>
            <a:r>
              <a:rPr lang="en-US" sz="1700" dirty="0" smtClean="0">
                <a:cs typeface="Times New Roman" panose="02020603050405020304" pitchFamily="18" charset="0"/>
              </a:rPr>
              <a:t> and dispersion correction compared to the Baseline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9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2" y="1292760"/>
            <a:ext cx="4775704" cy="421385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47400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Larger amplitude detuning at same </a:t>
            </a:r>
            <a:r>
              <a:rPr lang="en-US" dirty="0" err="1" smtClean="0"/>
              <a:t>octupole</a:t>
            </a:r>
            <a:r>
              <a:rPr lang="en-US" dirty="0" smtClean="0"/>
              <a:t> current (10 σ, disp. </a:t>
            </a:r>
            <a:r>
              <a:rPr lang="en-US" dirty="0" err="1"/>
              <a:t>c</a:t>
            </a:r>
            <a:r>
              <a:rPr lang="en-US" dirty="0" err="1" smtClean="0"/>
              <a:t>orr</a:t>
            </a:r>
            <a:r>
              <a:rPr lang="en-US" dirty="0" smtClean="0"/>
              <a:t> ON) </a:t>
            </a:r>
            <a:endParaRPr lang="fr-FR" sz="20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043608" y="5818805"/>
                <a:ext cx="7272808" cy="103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schemeClr val="tx1"/>
                    </a:solidFill>
                    <a:latin typeface="+mj-lt"/>
                  </a:rPr>
                  <a:t>Can be explained by the </a:t>
                </a:r>
                <a:r>
                  <a:rPr lang="en-US" b="1" dirty="0" smtClean="0">
                    <a:solidFill>
                      <a:schemeClr val="tx1"/>
                    </a:solidFill>
                    <a:latin typeface="+mj-lt"/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at the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Strong</a:t>
                </a:r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sextupole</a:t>
                </a:r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and at the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octupoles</a:t>
                </a:r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  <a:latin typeface="+mj-lt"/>
                  </a:rPr>
                  <a:t>induced</a:t>
                </a:r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by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vert. phase change in 12 and 56 </a:t>
                </a:r>
                <a:endParaRPr lang="fr-FR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818805"/>
                <a:ext cx="7272808" cy="1039195"/>
              </a:xfrm>
              <a:prstGeom prst="rect">
                <a:avLst/>
              </a:prstGeom>
              <a:blipFill rotWithShape="0">
                <a:blip r:embed="rId4"/>
                <a:stretch>
                  <a:fillRect l="-503" t="-3529" b="-88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6" y="1268759"/>
            <a:ext cx="4775704" cy="421385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131840" y="8581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23928" y="1916832"/>
            <a:ext cx="648072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8479276" y="1916832"/>
            <a:ext cx="648072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flipH="1">
            <a:off x="4152780" y="4260404"/>
            <a:ext cx="648072" cy="1456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94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07000" y="582286"/>
            <a:ext cx="8357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HL-LHC foreseen the </a:t>
            </a:r>
            <a:r>
              <a:rPr lang="en-US" b="1" dirty="0" smtClean="0"/>
              <a:t>installation of an additional </a:t>
            </a:r>
            <a:r>
              <a:rPr lang="en-US" b="1" dirty="0" err="1" smtClean="0"/>
              <a:t>sextupole</a:t>
            </a:r>
            <a:r>
              <a:rPr lang="en-US" b="1" dirty="0" smtClean="0"/>
              <a:t> at Q10, named MS10</a:t>
            </a:r>
            <a:r>
              <a:rPr lang="en-US" dirty="0" smtClean="0"/>
              <a:t> on each side of the IP 1 &amp; 5 in order to preserve the DA (Baseline optics).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Alternative optics have been optimized without MS10 and their performances were addressed.  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23528" y="2083252"/>
            <a:ext cx="129614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Baseline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782400" y="2083252"/>
            <a:ext cx="129614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 MS10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3991376" y="2083252"/>
            <a:ext cx="1296144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 MS14F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6300192" y="2083252"/>
            <a:ext cx="2160240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 MS14F MS14D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23528" y="2633065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60F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MS10 in IR1&amp;5</a:t>
            </a:r>
            <a:endParaRPr lang="fr-FR" sz="1600" dirty="0">
              <a:solidFill>
                <a:srgbClr val="360FB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805304" y="263306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60F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configuration </a:t>
            </a:r>
            <a:endParaRPr lang="fr-FR" sz="1600" dirty="0">
              <a:solidFill>
                <a:srgbClr val="360FB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317534" y="2618472"/>
                <a:ext cx="2540500" cy="604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360FB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MS10 and no MS14F</a:t>
                </a:r>
              </a:p>
              <a:p>
                <a:pPr algn="ctr"/>
                <a:r>
                  <a:rPr lang="en-US" sz="1600" dirty="0" smtClean="0">
                    <a:solidFill>
                      <a:srgbClr val="360FB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360FB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360FB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sz="1600" i="1" smtClean="0">
                            <a:solidFill>
                              <a:srgbClr val="360FB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360FB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360FB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360FB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1600" b="0" i="1" smtClean="0">
                        <a:solidFill>
                          <a:srgbClr val="360FB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/2</m:t>
                    </m:r>
                  </m:oMath>
                </a14:m>
                <a:r>
                  <a:rPr lang="en-US" sz="1600" dirty="0" smtClean="0">
                    <a:solidFill>
                      <a:srgbClr val="360FB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MS12D to IP </a:t>
                </a:r>
                <a:endParaRPr lang="fr-FR" sz="1600" dirty="0">
                  <a:solidFill>
                    <a:srgbClr val="360FB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534" y="2618472"/>
                <a:ext cx="2540500" cy="604204"/>
              </a:xfrm>
              <a:prstGeom prst="rect">
                <a:avLst/>
              </a:prstGeom>
              <a:blipFill rotWithShape="0">
                <a:blip r:embed="rId2"/>
                <a:stretch>
                  <a:fillRect t="-3030" r="-719"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6177448" y="2613635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60F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MS10, no MS14F and no MS14D</a:t>
            </a:r>
          </a:p>
        </p:txBody>
      </p:sp>
      <p:cxnSp>
        <p:nvCxnSpPr>
          <p:cNvPr id="14" name="Connecteur droit avec flèche 13"/>
          <p:cNvCxnSpPr>
            <a:stCxn id="11" idx="2"/>
          </p:cNvCxnSpPr>
          <p:nvPr/>
        </p:nvCxnSpPr>
        <p:spPr>
          <a:xfrm flipH="1">
            <a:off x="4021830" y="3222676"/>
            <a:ext cx="565954" cy="444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1" idx="2"/>
          </p:cNvCxnSpPr>
          <p:nvPr/>
        </p:nvCxnSpPr>
        <p:spPr>
          <a:xfrm>
            <a:off x="4587784" y="3222676"/>
            <a:ext cx="730190" cy="444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>
            <a:off x="6804248" y="3222676"/>
            <a:ext cx="648072" cy="444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7452320" y="3222676"/>
            <a:ext cx="648072" cy="444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108264" y="3826880"/>
            <a:ext cx="1296144" cy="7848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Disp. Corr. Bumps</a:t>
            </a:r>
          </a:p>
          <a:p>
            <a:pPr algn="ctr"/>
            <a:r>
              <a:rPr lang="en-US" sz="1500" b="1" dirty="0" smtClean="0"/>
              <a:t>Option 1</a:t>
            </a:r>
            <a:endParaRPr lang="fr-FR" sz="15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4639448" y="3826880"/>
            <a:ext cx="1296144" cy="7848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Disp. Corr. Bumps</a:t>
            </a:r>
          </a:p>
          <a:p>
            <a:pPr algn="ctr"/>
            <a:r>
              <a:rPr lang="en-US" sz="1500" b="1" dirty="0" smtClean="0"/>
              <a:t>Option 2</a:t>
            </a:r>
            <a:endParaRPr lang="fr-FR" sz="1500" b="1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5287520" y="4605982"/>
            <a:ext cx="0" cy="6099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4463988" y="5338612"/>
                <a:ext cx="1679760" cy="35420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+mj-lt"/>
                    <a:cs typeface="Times New Roman" panose="02020603050405020304" pitchFamily="18" charset="0"/>
                  </a:rPr>
                  <a:t>New </a:t>
                </a:r>
                <a:r>
                  <a:rPr lang="el-GR" sz="1400" b="1" dirty="0">
                    <a:latin typeface="+mj-lt"/>
                    <a:cs typeface="Times New Roman" panose="02020603050405020304" pitchFamily="18" charset="0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µ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400" b="1" dirty="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 smtClean="0">
                    <a:latin typeface="+mj-lt"/>
                    <a:cs typeface="Times New Roman" panose="02020603050405020304" pitchFamily="18" charset="0"/>
                  </a:rPr>
                  <a:t>IP1-5</a:t>
                </a:r>
                <a:endParaRPr lang="fr-FR" sz="15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988" y="5338612"/>
                <a:ext cx="1679760" cy="3542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/>
          <p:cNvSpPr txBox="1"/>
          <p:nvPr/>
        </p:nvSpPr>
        <p:spPr>
          <a:xfrm>
            <a:off x="6273556" y="3823022"/>
            <a:ext cx="1296144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Same ATS factor</a:t>
            </a:r>
            <a:endParaRPr lang="fr-FR" sz="15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7668344" y="3823022"/>
            <a:ext cx="1296144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Larger ATS factor</a:t>
            </a:r>
            <a:endParaRPr lang="fr-FR" sz="15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607000" y="5863538"/>
                <a:ext cx="8141464" cy="701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All the simulations performed on the </a:t>
                </a:r>
                <a:r>
                  <a:rPr lang="en-US" b="1" dirty="0" smtClean="0"/>
                  <a:t>HL-LHCv1.4 optics,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𝑰𝑷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&amp;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bSup>
                  </m:oMath>
                </a14:m>
                <a:r>
                  <a:rPr lang="en-US" b="1" dirty="0" smtClean="0"/>
                  <a:t> = 15 cm without Beam-beam and on Beam 1</a:t>
                </a:r>
                <a:endParaRPr lang="fr-FR" b="1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000" y="5863538"/>
                <a:ext cx="8141464" cy="701795"/>
              </a:xfrm>
              <a:prstGeom prst="rect">
                <a:avLst/>
              </a:prstGeom>
              <a:blipFill rotWithShape="0">
                <a:blip r:embed="rId4"/>
                <a:stretch>
                  <a:fillRect t="-3478" b="-113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2" cy="421385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47400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Larger amplitude detuning at same </a:t>
            </a:r>
            <a:r>
              <a:rPr lang="en-US" dirty="0" err="1" smtClean="0"/>
              <a:t>octupole</a:t>
            </a:r>
            <a:r>
              <a:rPr lang="en-US" dirty="0" smtClean="0"/>
              <a:t> current (10 σ, disp. </a:t>
            </a:r>
            <a:r>
              <a:rPr lang="en-US" dirty="0" err="1"/>
              <a:t>c</a:t>
            </a:r>
            <a:r>
              <a:rPr lang="en-US" dirty="0" err="1" smtClean="0"/>
              <a:t>orr</a:t>
            </a:r>
            <a:r>
              <a:rPr lang="en-US" dirty="0" smtClean="0"/>
              <a:t> ON) </a:t>
            </a:r>
            <a:endParaRPr lang="fr-FR" sz="20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043608" y="5818805"/>
                <a:ext cx="7272808" cy="103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schemeClr val="tx1"/>
                    </a:solidFill>
                    <a:latin typeface="+mj-lt"/>
                  </a:rPr>
                  <a:t>Can be explained by the </a:t>
                </a:r>
                <a:r>
                  <a:rPr lang="en-US" b="1" dirty="0" smtClean="0">
                    <a:solidFill>
                      <a:schemeClr val="tx1"/>
                    </a:solidFill>
                    <a:latin typeface="+mj-lt"/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at the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Strong</a:t>
                </a:r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sextupole</a:t>
                </a:r>
                <a:r>
                  <a:rPr lang="fr-FR" b="1" dirty="0" smtClean="0">
                    <a:solidFill>
                      <a:schemeClr val="tx1"/>
                    </a:solidFill>
                    <a:latin typeface="+mj-lt"/>
                  </a:rPr>
                  <a:t> and at the </a:t>
                </a:r>
                <a:r>
                  <a:rPr lang="fr-FR" b="1" dirty="0" err="1" smtClean="0">
                    <a:solidFill>
                      <a:schemeClr val="tx1"/>
                    </a:solidFill>
                    <a:latin typeface="+mj-lt"/>
                  </a:rPr>
                  <a:t>octupoles</a:t>
                </a:r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  <a:latin typeface="+mj-lt"/>
                  </a:rPr>
                  <a:t>induced</a:t>
                </a:r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by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dirty="0" smtClean="0">
                    <a:solidFill>
                      <a:schemeClr val="tx1"/>
                    </a:solidFill>
                    <a:latin typeface="+mj-lt"/>
                  </a:rPr>
                  <a:t> vert. phase change in 12 and 56 </a:t>
                </a:r>
                <a:endParaRPr lang="fr-FR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818805"/>
                <a:ext cx="7272808" cy="1039195"/>
              </a:xfrm>
              <a:prstGeom prst="rect">
                <a:avLst/>
              </a:prstGeom>
              <a:blipFill rotWithShape="0">
                <a:blip r:embed="rId4"/>
                <a:stretch>
                  <a:fillRect l="-503" t="-3529" b="-88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2" cy="421385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131840" y="8581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7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462108" y="818939"/>
                <a:ext cx="8417013" cy="1047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/>
                  <a:t>Smaller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b="1" dirty="0"/>
                  <a:t> </a:t>
                </a:r>
                <a:r>
                  <a:rPr lang="fr-FR" dirty="0" err="1"/>
                  <a:t>from</a:t>
                </a:r>
                <a:r>
                  <a:rPr lang="fr-FR" dirty="0"/>
                  <a:t> MO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schemeClr val="tx1"/>
                    </a:solidFill>
                  </a:rPr>
                  <a:t>Larger </a:t>
                </a:r>
                <a:r>
                  <a:rPr lang="en-US" dirty="0" smtClean="0"/>
                  <a:t>cross term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amplitude detuning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from MO and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sextupoles</a:t>
                </a: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08" y="818939"/>
                <a:ext cx="8417013" cy="1047659"/>
              </a:xfrm>
              <a:prstGeom prst="rect">
                <a:avLst/>
              </a:prstGeom>
              <a:blipFill rotWithShape="0">
                <a:blip r:embed="rId2"/>
                <a:stretch>
                  <a:fillRect l="-507" b="-5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62108" y="4529968"/>
                <a:ext cx="4572981" cy="1857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latin typeface="+mj-lt"/>
                  </a:rPr>
                  <a:t>The difference of  the terms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+mj-lt"/>
                  </a:rPr>
                  <a:t> and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+mj-lt"/>
                  </a:rPr>
                  <a:t> comes from  the </a:t>
                </a:r>
                <a:r>
                  <a:rPr lang="en-US" b="1" dirty="0" smtClean="0">
                    <a:latin typeface="+mj-lt"/>
                  </a:rPr>
                  <a:t>larger</a:t>
                </a:r>
                <a:r>
                  <a:rPr lang="en-US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fr-FR" dirty="0">
                    <a:latin typeface="+mj-lt"/>
                  </a:rPr>
                  <a:t>at the </a:t>
                </a:r>
                <a:r>
                  <a:rPr lang="fr-FR" dirty="0" err="1">
                    <a:latin typeface="+mj-lt"/>
                  </a:rPr>
                  <a:t>Strong</a:t>
                </a:r>
                <a:r>
                  <a:rPr lang="fr-FR" dirty="0">
                    <a:latin typeface="+mj-lt"/>
                  </a:rPr>
                  <a:t> </a:t>
                </a:r>
                <a:r>
                  <a:rPr lang="fr-FR" dirty="0" err="1">
                    <a:latin typeface="+mj-lt"/>
                  </a:rPr>
                  <a:t>sextupole</a:t>
                </a:r>
                <a:r>
                  <a:rPr lang="fr-FR" dirty="0">
                    <a:latin typeface="+mj-lt"/>
                  </a:rPr>
                  <a:t> and at the </a:t>
                </a:r>
                <a:r>
                  <a:rPr lang="fr-FR" dirty="0" err="1">
                    <a:latin typeface="+mj-lt"/>
                  </a:rPr>
                  <a:t>octupoles</a:t>
                </a:r>
                <a:r>
                  <a:rPr lang="fr-FR" dirty="0">
                    <a:latin typeface="+mj-lt"/>
                  </a:rPr>
                  <a:t> </a:t>
                </a:r>
                <a:r>
                  <a:rPr lang="fr-FR" dirty="0" err="1">
                    <a:latin typeface="+mj-lt"/>
                  </a:rPr>
                  <a:t>induced</a:t>
                </a:r>
                <a:r>
                  <a:rPr lang="fr-FR" dirty="0">
                    <a:latin typeface="+mj-lt"/>
                  </a:rPr>
                  <a:t> by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dirty="0">
                    <a:latin typeface="+mj-lt"/>
                  </a:rPr>
                  <a:t> vert. phase change in 12 and 56 </a:t>
                </a:r>
                <a:endParaRPr lang="en-US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08" y="4529968"/>
                <a:ext cx="4572981" cy="1857432"/>
              </a:xfrm>
              <a:prstGeom prst="rect">
                <a:avLst/>
              </a:prstGeom>
              <a:blipFill rotWithShape="0">
                <a:blip r:embed="rId3"/>
                <a:stretch>
                  <a:fillRect l="-933" b="-13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2378148" y="43996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orbit bumps for dispersion correction</a:t>
            </a:r>
            <a:endParaRPr lang="fr-FR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39" y="1900835"/>
            <a:ext cx="4053068" cy="247687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01" y="1904251"/>
            <a:ext cx="4053066" cy="247687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01" y="4381126"/>
            <a:ext cx="4053066" cy="247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487008" y="809298"/>
                <a:ext cx="8417013" cy="1047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/>
                  <a:t>Smaller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b="1" dirty="0"/>
                  <a:t> </a:t>
                </a:r>
                <a:r>
                  <a:rPr lang="fr-FR" dirty="0" err="1"/>
                  <a:t>from</a:t>
                </a:r>
                <a:r>
                  <a:rPr lang="fr-FR" dirty="0"/>
                  <a:t> </a:t>
                </a:r>
                <a:r>
                  <a:rPr lang="fr-FR" dirty="0" smtClean="0"/>
                  <a:t>MO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schemeClr val="tx1"/>
                    </a:solidFill>
                  </a:rPr>
                  <a:t>Larger amplitude detuning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from MO</a:t>
                </a: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08" y="809298"/>
                <a:ext cx="8417013" cy="1047659"/>
              </a:xfrm>
              <a:prstGeom prst="rect">
                <a:avLst/>
              </a:prstGeom>
              <a:blipFill rotWithShape="0">
                <a:blip r:embed="rId2"/>
                <a:stretch>
                  <a:fillRect l="-5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98384" y="4581128"/>
                <a:ext cx="4567698" cy="1641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The feed-down to </a:t>
                </a:r>
                <a:r>
                  <a:rPr lang="en-US" dirty="0" err="1" smtClean="0"/>
                  <a:t>sextupole</a:t>
                </a:r>
                <a:r>
                  <a:rPr lang="en-US" dirty="0" smtClean="0"/>
                  <a:t> from MOs tends to compensate the </a:t>
                </a:r>
                <a:r>
                  <a:rPr lang="en-US" dirty="0" err="1" smtClean="0"/>
                  <a:t>octupole</a:t>
                </a:r>
                <a:r>
                  <a:rPr lang="en-US" dirty="0" smtClean="0"/>
                  <a:t> contribution to the amplitude detuning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Smaller compensation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for the no MS14F optics  </a:t>
                </a:r>
                <a:endParaRPr lang="fr-FR" sz="2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84" y="4581128"/>
                <a:ext cx="4567698" cy="1641796"/>
              </a:xfrm>
              <a:prstGeom prst="rect">
                <a:avLst/>
              </a:prstGeom>
              <a:blipFill rotWithShape="0">
                <a:blip r:embed="rId3"/>
                <a:stretch>
                  <a:fillRect l="-935" t="-1852" b="-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2378148" y="43996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orbit bumps for dispersion correction</a:t>
            </a:r>
            <a:endParaRPr lang="fr-FR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39" y="1900835"/>
            <a:ext cx="4053068" cy="247687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01" y="1904251"/>
            <a:ext cx="4053066" cy="247687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01" y="4381126"/>
            <a:ext cx="4053066" cy="247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28" y="752503"/>
            <a:ext cx="6768752" cy="51349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498384" y="25946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MS14F optics DA simulations (HL-LHCv1.3)</a:t>
            </a:r>
            <a:endParaRPr lang="fr-FR" sz="2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74061" y="383171"/>
            <a:ext cx="761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R. De Maria and D. Pellegrini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9788" y="6021288"/>
            <a:ext cx="825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/>
            <a:r>
              <a:rPr lang="en-US" b="1" dirty="0" smtClean="0">
                <a:sym typeface="Wingdings" panose="05000000000000000000" pitchFamily="2" charset="2"/>
              </a:rPr>
              <a:t>Previous DA studies show that the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No MS14F optics (HLLHCv1.3 optics)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miss the DA target of 6</a:t>
            </a:r>
            <a:r>
              <a:rPr lang="el-G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σ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by about 0.5</a:t>
            </a:r>
            <a:r>
              <a:rPr lang="el-G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l-G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σ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8586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92" y="1200430"/>
            <a:ext cx="9144000" cy="2293620"/>
          </a:xfrm>
          <a:prstGeom prst="rect">
            <a:avLst/>
          </a:prstGeom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997504"/>
              </p:ext>
            </p:extLst>
          </p:nvPr>
        </p:nvGraphicFramePr>
        <p:xfrm>
          <a:off x="5724128" y="4018520"/>
          <a:ext cx="3312368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088232"/>
              </a:tblGrid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Arcs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(strong)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81, 45</a:t>
                      </a:r>
                      <a:endParaRPr lang="fr-FR" sz="1600" b="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81, 45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12136" y="4033815"/>
            <a:ext cx="5411992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No change in phases &amp; even number of </a:t>
            </a:r>
            <a:r>
              <a:rPr lang="en-US" sz="1700" b="1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sextupoles</a:t>
            </a:r>
            <a:endParaRPr lang="en-US" sz="1700" b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latin typeface="+mj-lt"/>
                <a:cs typeface="Times New Roman" panose="02020603050405020304" pitchFamily="18" charset="0"/>
              </a:rPr>
              <a:t>Requires an </a:t>
            </a:r>
            <a:r>
              <a:rPr lang="en-US" sz="1700" b="1" dirty="0" smtClean="0">
                <a:latin typeface="+mj-lt"/>
                <a:cs typeface="Times New Roman" panose="02020603050405020304" pitchFamily="18" charset="0"/>
              </a:rPr>
              <a:t>increase of ~20% </a:t>
            </a:r>
            <a:r>
              <a:rPr lang="en-US" sz="1700" dirty="0" smtClean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1700" dirty="0" err="1" smtClean="0">
                <a:latin typeface="+mj-lt"/>
                <a:cs typeface="Times New Roman" panose="02020603050405020304" pitchFamily="18" charset="0"/>
              </a:rPr>
              <a:t>sextupole</a:t>
            </a:r>
            <a:r>
              <a:rPr lang="en-US" sz="1700" dirty="0" smtClean="0">
                <a:latin typeface="+mj-lt"/>
                <a:cs typeface="Times New Roman" panose="02020603050405020304" pitchFamily="18" charset="0"/>
              </a:rPr>
              <a:t> strength for chromaticity correction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latin typeface="+mj-lt"/>
                <a:cs typeface="Times New Roman" panose="02020603050405020304" pitchFamily="18" charset="0"/>
              </a:rPr>
              <a:t>Strong family strength in IR15 kept constant </a:t>
            </a:r>
            <a:r>
              <a:rPr lang="en-US" sz="1700" dirty="0" smtClean="0">
                <a:latin typeface="+mj-lt"/>
                <a:cs typeface="Times New Roman" panose="02020603050405020304" pitchFamily="18" charset="0"/>
              </a:rPr>
              <a:t>and weak </a:t>
            </a:r>
            <a:r>
              <a:rPr lang="en-US" sz="1700" dirty="0" err="1" smtClean="0">
                <a:latin typeface="+mj-lt"/>
                <a:cs typeface="Times New Roman" panose="02020603050405020304" pitchFamily="18" charset="0"/>
              </a:rPr>
              <a:t>sextupoles</a:t>
            </a:r>
            <a:r>
              <a:rPr lang="en-US" sz="17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700" dirty="0" smtClean="0">
                <a:latin typeface="+mj-lt"/>
                <a:cs typeface="Times New Roman" panose="02020603050405020304" pitchFamily="18" charset="0"/>
              </a:rPr>
              <a:t>family </a:t>
            </a:r>
            <a:r>
              <a:rPr lang="en-US" sz="1700" b="1" dirty="0" smtClean="0">
                <a:latin typeface="+mj-lt"/>
                <a:cs typeface="Times New Roman" panose="02020603050405020304" pitchFamily="18" charset="0"/>
              </a:rPr>
              <a:t>strength increased in 23, 34, 67, 78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118564" y="47400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Option 1: Same ATS factor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960208" y="1369336"/>
            <a:ext cx="144016" cy="88898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12136" y="1030782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No MS14F</a:t>
            </a:r>
            <a:endParaRPr lang="fr-FR" sz="1600" b="1" dirty="0">
              <a:solidFill>
                <a:srgbClr val="008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8323720" y="2096024"/>
            <a:ext cx="156160" cy="1224136"/>
          </a:xfrm>
          <a:prstGeom prst="ellipse">
            <a:avLst/>
          </a:prstGeom>
          <a:noFill/>
          <a:ln w="1905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681056" y="3350083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 No MS14D</a:t>
            </a:r>
            <a:endParaRPr lang="fr-FR" sz="1600" b="1" dirty="0">
              <a:solidFill>
                <a:srgbClr val="008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471964" y="315719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IP1-5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165014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936" y="1358308"/>
            <a:ext cx="3856516" cy="255398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96816"/>
            <a:ext cx="4491139" cy="249978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23528" y="774370"/>
                <a:ext cx="8915312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700" b="1" dirty="0" smtClean="0">
                    <a:latin typeface="+mj-lt"/>
                    <a:cs typeface="Times New Roman" panose="02020603050405020304" pitchFamily="18" charset="0"/>
                  </a:rPr>
                  <a:t>ATS squeeze starts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7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p>
                        <m:r>
                          <a:rPr lang="en-US" sz="17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700" b="1" dirty="0" smtClean="0">
                    <a:latin typeface="+mj-lt"/>
                    <a:cs typeface="Times New Roman" panose="02020603050405020304" pitchFamily="18" charset="0"/>
                  </a:rPr>
                  <a:t> = 60 cm  </a:t>
                </a:r>
                <a:r>
                  <a:rPr lang="en-US" sz="1700" dirty="0" smtClean="0">
                    <a:latin typeface="+mj-lt"/>
                    <a:cs typeface="Times New Roman" panose="02020603050405020304" pitchFamily="18" charset="0"/>
                  </a:rPr>
                  <a:t>(instead of 50 cm for option 1) </a:t>
                </a: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774370"/>
                <a:ext cx="8915312" cy="353943"/>
              </a:xfrm>
              <a:prstGeom prst="rect">
                <a:avLst/>
              </a:prstGeom>
              <a:blipFill rotWithShape="0">
                <a:blip r:embed="rId4"/>
                <a:stretch>
                  <a:fillRect l="-273" t="-5172" b="-224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2118564" y="40503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Option 2: Larger ATS factor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365103"/>
            <a:ext cx="4619612" cy="246379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88" y="4394207"/>
            <a:ext cx="4619612" cy="2463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-252536" y="1202329"/>
                <a:ext cx="6007504" cy="34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Peak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5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sz="15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fr-FR" sz="15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at SD </a:t>
                </a:r>
                <a:r>
                  <a:rPr lang="fr-FR" sz="1500" dirty="0" err="1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increased</a:t>
                </a:r>
                <a:r>
                  <a:rPr lang="fr-FR" sz="15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by </a:t>
                </a:r>
                <a:r>
                  <a:rPr lang="fr-FR" sz="1500" b="1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20%</a:t>
                </a:r>
                <a:r>
                  <a:rPr lang="fr-FR" sz="15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fr-FR" sz="1500" dirty="0" err="1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from</a:t>
                </a:r>
                <a:r>
                  <a:rPr lang="fr-FR" sz="15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option 1 to 2 </a:t>
                </a:r>
                <a:endParaRPr lang="fr-FR" sz="1500" dirty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2536" y="1202329"/>
                <a:ext cx="6007504" cy="341312"/>
              </a:xfrm>
              <a:prstGeom prst="rect">
                <a:avLst/>
              </a:prstGeom>
              <a:blipFill rotWithShape="0">
                <a:blip r:embed="rId7"/>
                <a:stretch>
                  <a:fillRect t="-3571"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498384" y="3810269"/>
            <a:ext cx="891531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>
                <a:cs typeface="Times New Roman" panose="02020603050405020304" pitchFamily="18" charset="0"/>
              </a:rPr>
              <a:t>Same </a:t>
            </a:r>
            <a:r>
              <a:rPr lang="en-US" sz="1700" b="1" dirty="0" err="1">
                <a:cs typeface="Times New Roman" panose="02020603050405020304" pitchFamily="18" charset="0"/>
              </a:rPr>
              <a:t>sextupole</a:t>
            </a:r>
            <a:r>
              <a:rPr lang="en-US" sz="1700" b="1" dirty="0">
                <a:cs typeface="Times New Roman" panose="02020603050405020304" pitchFamily="18" charset="0"/>
              </a:rPr>
              <a:t> strength </a:t>
            </a:r>
            <a:r>
              <a:rPr lang="en-US" sz="1700" dirty="0">
                <a:cs typeface="Times New Roman" panose="02020603050405020304" pitchFamily="18" charset="0"/>
              </a:rPr>
              <a:t>as for the Baseline for chromaticity </a:t>
            </a:r>
            <a:r>
              <a:rPr lang="en-US" sz="1700" dirty="0" smtClean="0">
                <a:cs typeface="Times New Roman" panose="02020603050405020304" pitchFamily="18" charset="0"/>
              </a:rPr>
              <a:t>correction</a:t>
            </a: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98384" y="4142287"/>
            <a:ext cx="8915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cs typeface="Times New Roman" panose="02020603050405020304" pitchFamily="18" charset="0"/>
              </a:rPr>
              <a:t>Option 2 allows to </a:t>
            </a:r>
            <a:r>
              <a:rPr lang="en-US" b="1" dirty="0">
                <a:cs typeface="Times New Roman" panose="02020603050405020304" pitchFamily="18" charset="0"/>
              </a:rPr>
              <a:t>restore minimization of off-momentum beta-beating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2497088" y="338363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IP1-5</a:t>
            </a:r>
            <a:endParaRPr lang="fr-FR" sz="12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259618" y="3604648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IP3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101573" y="3599907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IP5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70047" y="3634875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IP7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645745" y="3609378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IP1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87640" y="6481799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IP3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729595" y="6477058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IP5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56848" y="6512026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IP7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444607" y="6477269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IP1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76702" y="6433549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IP3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218657" y="6428808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IP5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145910" y="6463776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IP7</a:t>
            </a:r>
            <a:endParaRPr lang="fr-FR" sz="1100" b="1" dirty="0">
              <a:solidFill>
                <a:srgbClr val="360FB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933669" y="6429019"/>
            <a:ext cx="392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360FB1"/>
                </a:solidFill>
              </a:rPr>
              <a:t>IP1</a:t>
            </a:r>
            <a:endParaRPr lang="fr-FR" sz="1100" b="1" dirty="0">
              <a:solidFill>
                <a:srgbClr val="360F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8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  <p:bldP spid="31" grpId="0"/>
      <p:bldP spid="32" grpId="0"/>
      <p:bldP spid="33" grpId="0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0" y="1196752"/>
            <a:ext cx="7745516" cy="232365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0" y="3909415"/>
            <a:ext cx="7745516" cy="232365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211960" y="106735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071614" y="378904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-570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22070" y="555233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Good correction of the </a:t>
            </a:r>
            <a:r>
              <a:rPr lang="en-US" sz="1700" b="1" dirty="0" err="1" smtClean="0">
                <a:cs typeface="Times New Roman" panose="02020603050405020304" pitchFamily="18" charset="0"/>
              </a:rPr>
              <a:t>sextupole</a:t>
            </a:r>
            <a:r>
              <a:rPr lang="en-US" sz="1700" b="1" dirty="0" smtClean="0">
                <a:cs typeface="Times New Roman" panose="02020603050405020304" pitchFamily="18" charset="0"/>
              </a:rPr>
              <a:t> RDTs for both options without MS14F&amp;D w.r.t the Baseline</a:t>
            </a:r>
            <a:endParaRPr lang="en-US" sz="1700" b="1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2" y="1292760"/>
            <a:ext cx="4775704" cy="421385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0416" y="620688"/>
            <a:ext cx="83172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Similar footprint </a:t>
            </a:r>
            <a:r>
              <a:rPr lang="en-US" sz="1700" dirty="0" smtClean="0">
                <a:cs typeface="Times New Roman" panose="02020603050405020304" pitchFamily="18" charset="0"/>
              </a:rPr>
              <a:t>w.r.t the Baseline with </a:t>
            </a:r>
            <a:r>
              <a:rPr lang="en-US" sz="1700" dirty="0" err="1" smtClean="0">
                <a:cs typeface="Times New Roman" panose="02020603050405020304" pitchFamily="18" charset="0"/>
              </a:rPr>
              <a:t>Octupoles</a:t>
            </a:r>
            <a:r>
              <a:rPr lang="en-US" sz="1700" dirty="0" smtClean="0">
                <a:cs typeface="Times New Roman" panose="02020603050405020304" pitchFamily="18" charset="0"/>
              </a:rPr>
              <a:t> (with same ATS factor)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46656" y="9306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79276" y="1916832"/>
            <a:ext cx="648072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986827" y="1916832"/>
            <a:ext cx="648072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6" y="1268759"/>
            <a:ext cx="4775704" cy="42138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515851" y="1928833"/>
            <a:ext cx="648072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 flipH="1">
            <a:off x="4152780" y="4260404"/>
            <a:ext cx="648072" cy="1456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4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2" cy="421385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1" cy="421385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0416" y="620688"/>
            <a:ext cx="83172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Similar footprint </a:t>
            </a:r>
            <a:r>
              <a:rPr lang="en-US" sz="1700" dirty="0" smtClean="0">
                <a:cs typeface="Times New Roman" panose="02020603050405020304" pitchFamily="18" charset="0"/>
              </a:rPr>
              <a:t>w.r.t the Baseline with </a:t>
            </a:r>
            <a:r>
              <a:rPr lang="en-US" sz="1700" dirty="0" err="1" smtClean="0">
                <a:cs typeface="Times New Roman" panose="02020603050405020304" pitchFamily="18" charset="0"/>
              </a:rPr>
              <a:t>Octupoles</a:t>
            </a:r>
            <a:r>
              <a:rPr lang="en-US" sz="1700" dirty="0" smtClean="0">
                <a:cs typeface="Times New Roman" panose="02020603050405020304" pitchFamily="18" charset="0"/>
              </a:rPr>
              <a:t> (with same ATS factor)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46656" y="9306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7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2" cy="421385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2" cy="421385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0416" y="620688"/>
            <a:ext cx="83172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Larger footprint </a:t>
            </a:r>
            <a:r>
              <a:rPr lang="en-US" sz="1700" dirty="0" smtClean="0">
                <a:cs typeface="Times New Roman" panose="02020603050405020304" pitchFamily="18" charset="0"/>
              </a:rPr>
              <a:t>w.r.t the Baseline with </a:t>
            </a:r>
            <a:r>
              <a:rPr lang="en-US" sz="1700" dirty="0" err="1" smtClean="0">
                <a:cs typeface="Times New Roman" panose="02020603050405020304" pitchFamily="18" charset="0"/>
              </a:rPr>
              <a:t>Octupoles</a:t>
            </a:r>
            <a:r>
              <a:rPr lang="en-US" sz="1700" dirty="0" smtClean="0">
                <a:cs typeface="Times New Roman" panose="02020603050405020304" pitchFamily="18" charset="0"/>
              </a:rPr>
              <a:t> (with same </a:t>
            </a:r>
            <a:r>
              <a:rPr lang="en-US" sz="1700" dirty="0" err="1" smtClean="0">
                <a:cs typeface="Times New Roman" panose="02020603050405020304" pitchFamily="18" charset="0"/>
              </a:rPr>
              <a:t>octupole</a:t>
            </a:r>
            <a:r>
              <a:rPr lang="en-US" sz="1700" dirty="0" smtClean="0">
                <a:cs typeface="Times New Roman" panose="02020603050405020304" pitchFamily="18" charset="0"/>
              </a:rPr>
              <a:t> current)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46656" y="9306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5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936"/>
            <a:ext cx="9144000" cy="224443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5" y="2704372"/>
            <a:ext cx="4572009" cy="228600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704372"/>
            <a:ext cx="4572009" cy="22860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35696" y="532136"/>
            <a:ext cx="792088" cy="174473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780184" y="532136"/>
            <a:ext cx="792088" cy="174473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>
            <a:stCxn id="3" idx="2"/>
          </p:cNvCxnSpPr>
          <p:nvPr/>
        </p:nvCxnSpPr>
        <p:spPr>
          <a:xfrm>
            <a:off x="2231740" y="2276872"/>
            <a:ext cx="0" cy="5760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3176228" y="2276872"/>
            <a:ext cx="3411996" cy="5040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/>
        </p:nvSpPr>
        <p:spPr>
          <a:xfrm>
            <a:off x="3923928" y="2780928"/>
            <a:ext cx="216024" cy="115212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004048" y="3509392"/>
            <a:ext cx="216024" cy="143941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582175" y="2500912"/>
            <a:ext cx="941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MS10F</a:t>
            </a:r>
            <a:endParaRPr lang="fr-FR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644008" y="487660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MS10D</a:t>
            </a:r>
            <a:endParaRPr lang="fr-FR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54464" y="5157264"/>
            <a:ext cx="4865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additional MS10 in each side of IP1&amp;5 </a:t>
            </a:r>
            <a:r>
              <a:rPr lang="en-US" b="1" dirty="0" smtClean="0"/>
              <a:t>restore an even number of </a:t>
            </a:r>
            <a:r>
              <a:rPr lang="en-US" b="1" dirty="0" err="1" smtClean="0"/>
              <a:t>sextupoles</a:t>
            </a:r>
            <a:r>
              <a:rPr lang="en-US" b="1" dirty="0" smtClean="0"/>
              <a:t> </a:t>
            </a:r>
            <a:r>
              <a:rPr lang="en-US" dirty="0" smtClean="0"/>
              <a:t>allowing the cancellation of geometrical aberrations</a:t>
            </a:r>
            <a:endParaRPr lang="fr-FR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046305"/>
              </p:ext>
            </p:extLst>
          </p:nvPr>
        </p:nvGraphicFramePr>
        <p:xfrm>
          <a:off x="5669872" y="4994226"/>
          <a:ext cx="3312368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088232"/>
              </a:tblGrid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Arcs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(strong)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81, 45</a:t>
                      </a:r>
                      <a:endParaRPr lang="fr-FR" sz="1600" b="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81, 45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403941" y="2347023"/>
            <a:ext cx="60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IP5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80816" y="2375011"/>
            <a:ext cx="60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IP1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9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4" grpId="0" animBg="1"/>
      <p:bldP spid="11" grpId="0"/>
      <p:bldP spid="15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2934" y="695811"/>
            <a:ext cx="827041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For the No MS14F &amp; MS14D optics with larger ATS factor, the </a:t>
            </a:r>
            <a:r>
              <a:rPr lang="en-US" sz="1700" b="1" dirty="0" smtClean="0">
                <a:cs typeface="Times New Roman" panose="02020603050405020304" pitchFamily="18" charset="0"/>
              </a:rPr>
              <a:t>DA has been computed for similar amplitude </a:t>
            </a:r>
            <a:r>
              <a:rPr lang="en-US" sz="1700" dirty="0" smtClean="0">
                <a:cs typeface="Times New Roman" panose="02020603050405020304" pitchFamily="18" charset="0"/>
              </a:rPr>
              <a:t>detuning by </a:t>
            </a:r>
            <a:r>
              <a:rPr lang="en-US" sz="1700" b="1" dirty="0" smtClean="0">
                <a:cs typeface="Times New Roman" panose="02020603050405020304" pitchFamily="18" charset="0"/>
              </a:rPr>
              <a:t>reducing the </a:t>
            </a:r>
            <a:r>
              <a:rPr lang="en-US" sz="1700" b="1" dirty="0" err="1" smtClean="0">
                <a:cs typeface="Times New Roman" panose="02020603050405020304" pitchFamily="18" charset="0"/>
              </a:rPr>
              <a:t>octupole</a:t>
            </a:r>
            <a:r>
              <a:rPr lang="en-US" sz="1700" b="1" dirty="0" smtClean="0">
                <a:cs typeface="Times New Roman" panose="02020603050405020304" pitchFamily="18" charset="0"/>
              </a:rPr>
              <a:t> strengths by 20%</a:t>
            </a:r>
            <a:r>
              <a:rPr lang="en-US" sz="1700" dirty="0" smtClean="0">
                <a:cs typeface="Times New Roman" panose="02020603050405020304" pitchFamily="18" charset="0"/>
              </a:rPr>
              <a:t> (MO = -456 A)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8840"/>
            <a:ext cx="4614573" cy="507603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573" y="1816272"/>
            <a:ext cx="4614573" cy="507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22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1" cy="42138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1" cy="421385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0416" y="620688"/>
            <a:ext cx="83172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Similar footprints </a:t>
            </a:r>
            <a:r>
              <a:rPr lang="en-US" sz="1700" dirty="0" smtClean="0">
                <a:cs typeface="Times New Roman" panose="02020603050405020304" pitchFamily="18" charset="0"/>
              </a:rPr>
              <a:t>(with MO=-456 A for the larger ATS factor optics)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46656" y="9306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4" y="997222"/>
            <a:ext cx="7740352" cy="516023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99592" y="6007618"/>
                <a:ext cx="7932328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-570/-456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6007618"/>
                <a:ext cx="7932328" cy="861774"/>
              </a:xfrm>
              <a:prstGeom prst="rect">
                <a:avLst/>
              </a:prstGeom>
              <a:blipFill rotWithShape="0">
                <a:blip r:embed="rId3"/>
                <a:stretch>
                  <a:fillRect t="-709" b="-85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2070" y="474002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Difference of -0.4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1 </a:t>
            </a:r>
            <a:r>
              <a:rPr lang="en-US" sz="1700" dirty="0" smtClean="0">
                <a:cs typeface="Times New Roman" panose="02020603050405020304" pitchFamily="18" charset="0"/>
              </a:rPr>
              <a:t>and -0.5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2 (with same amplitude detuning) </a:t>
            </a:r>
            <a:r>
              <a:rPr lang="en-US" sz="1700" dirty="0">
                <a:cs typeface="Times New Roman" panose="02020603050405020304" pitchFamily="18" charset="0"/>
              </a:rPr>
              <a:t>w.r.t to Baseline</a:t>
            </a:r>
            <a:endParaRPr lang="en-US" sz="1700" b="1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5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4" y="997222"/>
            <a:ext cx="7740352" cy="516023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83624" y="5996226"/>
                <a:ext cx="771630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en-US" sz="1600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-570/-456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624" y="5996226"/>
                <a:ext cx="7716304" cy="861774"/>
              </a:xfrm>
              <a:prstGeom prst="rect">
                <a:avLst/>
              </a:prstGeom>
              <a:blipFill rotWithShape="0">
                <a:blip r:embed="rId3"/>
                <a:stretch>
                  <a:fillRect t="-709" b="-85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2070" y="474002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Difference of -0.7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1 </a:t>
            </a:r>
            <a:r>
              <a:rPr lang="en-US" sz="1700" dirty="0" smtClean="0">
                <a:cs typeface="Times New Roman" panose="02020603050405020304" pitchFamily="18" charset="0"/>
              </a:rPr>
              <a:t>and </a:t>
            </a:r>
            <a:r>
              <a:rPr lang="el-GR" sz="1700" b="1" dirty="0" smtClean="0"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cs typeface="Times New Roman" panose="02020603050405020304" pitchFamily="18" charset="0"/>
              </a:rPr>
              <a:t>-0.5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2 (with same amplitude detuning) </a:t>
            </a:r>
            <a:r>
              <a:rPr lang="en-US" sz="1700" dirty="0" smtClean="0">
                <a:cs typeface="Times New Roman" panose="02020603050405020304" pitchFamily="18" charset="0"/>
              </a:rPr>
              <a:t>w.r.t to Baseline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43608" y="5949280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949280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4" y="789045"/>
            <a:ext cx="7740352" cy="516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43608" y="6093296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en-US" sz="1600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6093296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4" y="789045"/>
            <a:ext cx="7740351" cy="516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1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0547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98384" y="404664"/>
                <a:ext cx="8250080" cy="3256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b="1" dirty="0" smtClean="0"/>
                  <a:t>No MS10 optics </a:t>
                </a:r>
                <a:r>
                  <a:rPr lang="en-US" sz="1600" dirty="0" smtClean="0"/>
                  <a:t>results in strong DA degradation due to the large </a:t>
                </a:r>
                <a:r>
                  <a:rPr lang="en-US" sz="1600" dirty="0" err="1" smtClean="0"/>
                  <a:t>sextupolar</a:t>
                </a:r>
                <a:r>
                  <a:rPr lang="en-US" sz="1600" dirty="0" smtClean="0"/>
                  <a:t> geometrical aberrations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1600" b="1" dirty="0" smtClean="0">
                    <a:sym typeface="Wingdings" panose="05000000000000000000" pitchFamily="2" charset="2"/>
                  </a:rPr>
                  <a:t>difference of -3.4</a:t>
                </a:r>
                <a:r>
                  <a:rPr lang="el-GR" sz="1600" b="1" dirty="0" smtClean="0">
                    <a:sym typeface="Wingdings" panose="05000000000000000000" pitchFamily="2" charset="2"/>
                  </a:rPr>
                  <a:t>σ</a:t>
                </a:r>
                <a:r>
                  <a:rPr lang="en-US" sz="1600" b="1" dirty="0" smtClean="0">
                    <a:sym typeface="Wingdings" panose="05000000000000000000" pitchFamily="2" charset="2"/>
                  </a:rPr>
                  <a:t> w.r.t Baseline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1600" b="1" dirty="0" smtClean="0">
                    <a:sym typeface="Wingdings" panose="05000000000000000000" pitchFamily="2" charset="2"/>
                  </a:rPr>
                  <a:t>not advisable </a:t>
                </a:r>
              </a:p>
              <a:p>
                <a:endParaRPr lang="en-US" sz="1600" b="1" dirty="0" smtClean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Baseline optics </a:t>
                </a:r>
                <a:r>
                  <a:rPr lang="en-US" sz="16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(+MS10) gives in overall the best performances</a:t>
                </a:r>
              </a:p>
              <a:p>
                <a:endParaRPr lang="en-US" sz="1600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No MS14F optics</a:t>
                </a: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: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Good correction of the geometrical aberrations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sub>
                    </m:sSub>
                    <m:r>
                      <a:rPr lang="en-US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rgbClr val="00B050"/>
                    </a:solidFill>
                  </a:rPr>
                  <a:t> at </a:t>
                </a:r>
                <a:r>
                  <a:rPr lang="fr-FR" sz="1600" dirty="0" err="1" smtClean="0">
                    <a:solidFill>
                      <a:srgbClr val="00B050"/>
                    </a:solidFill>
                  </a:rPr>
                  <a:t>octupoles</a:t>
                </a:r>
                <a:r>
                  <a:rPr lang="fr-FR" sz="1600" dirty="0" smtClean="0">
                    <a:solidFill>
                      <a:srgbClr val="00B050"/>
                    </a:solidFill>
                  </a:rPr>
                  <a:t> and </a:t>
                </a:r>
                <a:r>
                  <a:rPr lang="fr-FR" sz="1600" dirty="0" err="1" smtClean="0">
                    <a:solidFill>
                      <a:srgbClr val="00B050"/>
                    </a:solidFill>
                  </a:rPr>
                  <a:t>strong</a:t>
                </a:r>
                <a:r>
                  <a:rPr lang="fr-FR" sz="1600" dirty="0" smtClean="0">
                    <a:solidFill>
                      <a:srgbClr val="00B050"/>
                    </a:solidFill>
                  </a:rPr>
                  <a:t> </a:t>
                </a:r>
                <a:r>
                  <a:rPr lang="fr-FR" sz="1600" dirty="0" err="1" smtClean="0">
                    <a:solidFill>
                      <a:srgbClr val="00B050"/>
                    </a:solidFill>
                  </a:rPr>
                  <a:t>sextupoles</a:t>
                </a:r>
                <a:r>
                  <a:rPr lang="fr-FR" sz="1600" dirty="0" smtClean="0">
                    <a:solidFill>
                      <a:srgbClr val="00B050"/>
                    </a:solidFill>
                  </a:rPr>
                  <a:t> due to the change of phase </a:t>
                </a:r>
                <a:r>
                  <a:rPr lang="el-GR" sz="1600" dirty="0" smtClean="0">
                    <a:solidFill>
                      <a:srgbClr val="00B050"/>
                    </a:solidFill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rgbClr val="00B050"/>
                    </a:solidFill>
                  </a:rPr>
                  <a:t> in IR1-5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00B050"/>
                    </a:solidFill>
                  </a:rPr>
                  <a:t>Larger footprint with and without </a:t>
                </a:r>
                <a:r>
                  <a:rPr lang="en-US" sz="1600" dirty="0" err="1" smtClean="0">
                    <a:solidFill>
                      <a:srgbClr val="00B050"/>
                    </a:solidFill>
                  </a:rPr>
                  <a:t>octupoles</a:t>
                </a:r>
                <a:r>
                  <a:rPr lang="en-US" sz="1600" dirty="0" smtClean="0">
                    <a:solidFill>
                      <a:srgbClr val="00B050"/>
                    </a:solidFill>
                  </a:rPr>
                  <a:t> (larger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</a:rPr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00B050"/>
                    </a:solidFill>
                  </a:rPr>
                  <a:t>Smaller DA w.r.t Baseline for ON &amp; OFF momentum beams </a:t>
                </a:r>
                <a:r>
                  <a:rPr lang="en-US" sz="16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geometrical effect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Difference of -1.8</a:t>
                </a:r>
                <a:r>
                  <a:rPr lang="el-GR" sz="16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σ</a:t>
                </a:r>
                <a:r>
                  <a:rPr lang="en-US" sz="16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w.r.t </a:t>
                </a:r>
                <a:r>
                  <a:rPr lang="en-US" sz="1600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Baseline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84" y="404664"/>
                <a:ext cx="8250080" cy="3256854"/>
              </a:xfrm>
              <a:prstGeom prst="rect">
                <a:avLst/>
              </a:prstGeom>
              <a:blipFill rotWithShape="0">
                <a:blip r:embed="rId2"/>
                <a:stretch>
                  <a:fillRect l="-296" t="-561" b="-14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462944" y="3636139"/>
            <a:ext cx="82500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314CEF"/>
                </a:solidFill>
                <a:sym typeface="Wingdings" panose="05000000000000000000" pitchFamily="2" charset="2"/>
              </a:rPr>
              <a:t>No MS14F </a:t>
            </a:r>
            <a:r>
              <a:rPr lang="en-US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&amp; MS14D optics </a:t>
            </a:r>
            <a:r>
              <a:rPr lang="en-US" sz="1600" dirty="0">
                <a:solidFill>
                  <a:srgbClr val="314CEF"/>
                </a:solidFill>
                <a:sym typeface="Wingdings" panose="05000000000000000000" pitchFamily="2" charset="2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No change of vertical phase advance  same linear optics as Baseline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Good </a:t>
            </a:r>
            <a:r>
              <a:rPr lang="en-US" sz="1600" dirty="0">
                <a:solidFill>
                  <a:srgbClr val="314CEF"/>
                </a:solidFill>
                <a:sym typeface="Wingdings" panose="05000000000000000000" pitchFamily="2" charset="2"/>
              </a:rPr>
              <a:t>correction of the geometrical </a:t>
            </a: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aberrations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20% increase of the </a:t>
            </a:r>
            <a:r>
              <a:rPr lang="en-US" sz="1600" dirty="0" err="1" smtClean="0">
                <a:solidFill>
                  <a:srgbClr val="314CEF"/>
                </a:solidFill>
                <a:sym typeface="Wingdings" panose="05000000000000000000" pitchFamily="2" charset="2"/>
              </a:rPr>
              <a:t>sextupole</a:t>
            </a: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 strength if same ATS factor and larger off-momentum beta-beating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60FB1"/>
                </a:solidFill>
                <a:sym typeface="Wingdings" panose="05000000000000000000" pitchFamily="2" charset="2"/>
              </a:rPr>
              <a:t>Same </a:t>
            </a:r>
            <a:r>
              <a:rPr lang="en-US" sz="1600" dirty="0" err="1" smtClean="0">
                <a:solidFill>
                  <a:srgbClr val="360FB1"/>
                </a:solidFill>
                <a:sym typeface="Wingdings" panose="05000000000000000000" pitchFamily="2" charset="2"/>
              </a:rPr>
              <a:t>sextupole</a:t>
            </a:r>
            <a:r>
              <a:rPr lang="en-US" sz="1600" dirty="0" smtClean="0">
                <a:solidFill>
                  <a:srgbClr val="360FB1"/>
                </a:solidFill>
                <a:sym typeface="Wingdings" panose="05000000000000000000" pitchFamily="2" charset="2"/>
              </a:rPr>
              <a:t> strengths with 1.2 larger ATS factor and same off-momentum beta-beating as Baseline; implications on IR6 optics, collimation performance and machine protection that are yet to be quantified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For same ATS factor as Baseline: </a:t>
            </a:r>
            <a:r>
              <a:rPr lang="en-US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difference of -0.7 </a:t>
            </a:r>
            <a:r>
              <a:rPr lang="el-GR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σ</a:t>
            </a:r>
            <a:r>
              <a:rPr lang="en-US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 w.r.t Baseline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14CEF"/>
                </a:solidFill>
                <a:sym typeface="Wingdings" panose="05000000000000000000" pitchFamily="2" charset="2"/>
              </a:rPr>
              <a:t>For Larger ATS factor and similar amplitude detuning: </a:t>
            </a:r>
            <a:r>
              <a:rPr lang="en-US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difference of  -0.5 </a:t>
            </a:r>
            <a:r>
              <a:rPr lang="el-GR" sz="1600" b="1" dirty="0">
                <a:solidFill>
                  <a:srgbClr val="314CEF"/>
                </a:solidFill>
                <a:sym typeface="Wingdings" panose="05000000000000000000" pitchFamily="2" charset="2"/>
              </a:rPr>
              <a:t>σ</a:t>
            </a:r>
            <a:r>
              <a:rPr lang="en-US" sz="1600" b="1" dirty="0" smtClean="0">
                <a:solidFill>
                  <a:srgbClr val="314CEF"/>
                </a:solidFill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98384" y="6165304"/>
            <a:ext cx="810606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The No MS14F&amp;MS14D optics is the best alternative to the MS10 at this stage of the study but </a:t>
            </a:r>
            <a:r>
              <a:rPr lang="en-US" sz="1600" b="1" dirty="0" smtClean="0"/>
              <a:t>beam-beam needs to be included to conclude on the best option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4542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3228" y="87601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studies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4616" y="814469"/>
            <a:ext cx="8250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Include beam-beam effects in the DA simulations: crucial to evaluate the best design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solidFill>
                <a:schemeClr val="accent2">
                  <a:lumMod val="60000"/>
                  <a:lumOff val="40000"/>
                </a:schemeClr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Previous DA studies show that the No MS14F optics (HLLHCv1.3 optics) miss the DA target of 6</a:t>
            </a:r>
            <a:r>
              <a:rPr lang="el-GR" dirty="0" smtClean="0">
                <a:sym typeface="Wingdings" panose="05000000000000000000" pitchFamily="2" charset="2"/>
              </a:rPr>
              <a:t>σ</a:t>
            </a:r>
            <a:r>
              <a:rPr lang="en-US" dirty="0" smtClean="0">
                <a:sym typeface="Wingdings" panose="05000000000000000000" pitchFamily="2" charset="2"/>
              </a:rPr>
              <a:t> by about 0.5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l-GR" dirty="0" smtClean="0">
                <a:sym typeface="Wingdings" panose="05000000000000000000" pitchFamily="2" charset="2"/>
              </a:rPr>
              <a:t>σ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lvl="2"/>
            <a:endParaRPr lang="en-US" dirty="0" smtClean="0"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Should be </a:t>
            </a:r>
            <a:r>
              <a:rPr lang="en-US" b="1" dirty="0" smtClean="0">
                <a:sym typeface="Wingdings" panose="05000000000000000000" pitchFamily="2" charset="2"/>
              </a:rPr>
              <a:t>better for the No MS14F&amp;MS14D optics </a:t>
            </a:r>
            <a:r>
              <a:rPr lang="en-US" dirty="0" smtClean="0">
                <a:sym typeface="Wingdings" panose="05000000000000000000" pitchFamily="2" charset="2"/>
              </a:rPr>
              <a:t> to be checked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84616" y="3399792"/>
            <a:ext cx="825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ym typeface="Wingdings" panose="05000000000000000000" pitchFamily="2" charset="2"/>
              </a:rPr>
              <a:t>Does the DA behavior similar among the different optics for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Beam 2?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First DA results shows a quiet important difference between B1 &amp; B2   needs to be understood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84616" y="4725144"/>
            <a:ext cx="825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ym typeface="Wingdings" panose="05000000000000000000" pitchFamily="2" charset="2"/>
              </a:rPr>
              <a:t>Does the DA behavior similar among the different optics for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Flat optics?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Simulations ongoing</a:t>
            </a:r>
          </a:p>
        </p:txBody>
      </p:sp>
    </p:spTree>
    <p:extLst>
      <p:ext uri="{BB962C8B-B14F-4D97-AF65-F5344CB8AC3E}">
        <p14:creationId xmlns:p14="http://schemas.microsoft.com/office/powerpoint/2010/main" val="230563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63691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60FB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</a:t>
            </a:r>
            <a:endParaRPr lang="fr-FR" sz="4000" b="1" dirty="0">
              <a:solidFill>
                <a:srgbClr val="360FB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1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7882" y="-46951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summary table (no imperfections)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79512" y="657486"/>
              <a:ext cx="8789629" cy="5346375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2.7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=0)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155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-24%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</a:t>
                          </a:r>
                          <a:r>
                            <a:rPr lang="en-US" sz="1600" b="1" baseline="0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IP15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µ</m:t>
                                  </m:r>
                                </m:e>
                                <m:sub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fr-FR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314CE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(+4%)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(+3%)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41.6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(-2%)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(0.5%)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749993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  <a:endParaRPr lang="fr-FR" sz="1600" b="1" dirty="0" smtClean="0">
                            <a:solidFill>
                              <a:srgbClr val="E7ED0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Larger</a:t>
                          </a:r>
                          <a:r>
                            <a:rPr lang="en-US" sz="1600" b="1" baseline="0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ATS factor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20.0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(-2%)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16.0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0245367"/>
                  </p:ext>
                </p:extLst>
              </p:nvPr>
            </p:nvGraphicFramePr>
            <p:xfrm>
              <a:off x="179512" y="657486"/>
              <a:ext cx="8789629" cy="5346375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9331" t="-3390" r="-105315" b="-14101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91129" t="-3390" r="-403" b="-14101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  <a:endParaRPr lang="en-US" sz="1600" b="1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-24%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37.7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8453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49" t="-368116" r="-259453" b="-1789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314CE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</a:t>
                          </a:r>
                          <a:r>
                            <a:rPr lang="en-US" sz="1600" b="1" dirty="0" smtClean="0">
                              <a:solidFill>
                                <a:srgbClr val="314CE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MS14F&amp;MS14D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(+4%)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(+3%)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41.6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(-2%)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(0.5%)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  <a:endParaRPr lang="fr-FR" sz="1600" b="1" dirty="0" smtClean="0">
                            <a:solidFill>
                              <a:srgbClr val="E7ED0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Larger</a:t>
                          </a:r>
                          <a:r>
                            <a:rPr lang="en-US" sz="1600" b="1" baseline="0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ATS </a:t>
                          </a:r>
                          <a:r>
                            <a:rPr lang="en-US" sz="1600" b="1" baseline="0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factor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20.0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-12%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(-2%)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16.0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99592" y="6165304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60.32,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’=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6165304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6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53183"/>
              </p:ext>
            </p:extLst>
          </p:nvPr>
        </p:nvGraphicFramePr>
        <p:xfrm>
          <a:off x="5248132" y="4029466"/>
          <a:ext cx="3312368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088232"/>
              </a:tblGrid>
              <a:tr h="3053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Arcs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(strong)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81, 45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81, 45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B2: 12, 56</a:t>
                      </a:r>
                      <a:endParaRPr lang="fr-FR" sz="16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SF1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SD2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800" b="1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467544" y="4026808"/>
            <a:ext cx="4608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Odd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number of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sextupoles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on each side of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IP1&amp;5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cs typeface="Times New Roman" panose="02020603050405020304" pitchFamily="18" charset="0"/>
              </a:rPr>
              <a:t>Less compensation of the </a:t>
            </a:r>
            <a:r>
              <a:rPr lang="en-US" dirty="0" err="1" smtClean="0">
                <a:cs typeface="Times New Roman" panose="02020603050405020304" pitchFamily="18" charset="0"/>
              </a:rPr>
              <a:t>sextupole</a:t>
            </a:r>
            <a:r>
              <a:rPr lang="en-US" dirty="0" smtClean="0">
                <a:cs typeface="Times New Roman" panose="02020603050405020304" pitchFamily="18" charset="0"/>
              </a:rPr>
              <a:t> geometrical aberrations</a:t>
            </a:r>
            <a:endParaRPr lang="en-US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latin typeface="+mj-lt"/>
              <a:cs typeface="Times New Roman" panose="02020603050405020304" pitchFamily="18" charset="0"/>
            </a:endParaRPr>
          </a:p>
          <a:p>
            <a:endParaRPr lang="en-US" dirty="0" smtClean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24" y="1337663"/>
            <a:ext cx="7524328" cy="205208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67544" y="66208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No MS10:  Same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sextupole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configuration as in LHC</a:t>
            </a:r>
            <a:endParaRPr lang="en-US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3100" y="3258700"/>
            <a:ext cx="14401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IP1-5 (B1)</a:t>
            </a:r>
            <a:endParaRPr lang="fr-F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1824" y="1337663"/>
            <a:ext cx="3356388" cy="93921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70948" y="2152038"/>
            <a:ext cx="3157436" cy="123771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979712" y="1035685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SF</a:t>
            </a:r>
            <a:endParaRPr lang="fr-FR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205996" y="3371055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SD</a:t>
            </a:r>
            <a:endParaRPr lang="fr-FR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86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7563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summary table (with imperfections)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7060777"/>
                  </p:ext>
                </p:extLst>
              </p:nvPr>
            </p:nvGraphicFramePr>
            <p:xfrm>
              <a:off x="1619672" y="692696"/>
              <a:ext cx="6048671" cy="4767255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664296"/>
                    <a:gridCol w="1800200"/>
                    <a:gridCol w="1584175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2.7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11.2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11.1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9.2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New</a:t>
                          </a:r>
                          <a:r>
                            <a:rPr lang="en-US" sz="1600" b="1" baseline="0" dirty="0" smtClean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IP15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µ</m:t>
                                  </m:r>
                                </m:e>
                                <m:sub>
                                  <m:r>
                                    <a:rPr lang="en-US" sz="16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fr-FR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314CE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10.9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(-6%)</a:t>
                          </a:r>
                          <a:endParaRPr lang="fr-FR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749993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  <a:endParaRPr lang="fr-FR" sz="1600" b="1" dirty="0" smtClean="0">
                            <a:solidFill>
                              <a:srgbClr val="E7ED0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Larger</a:t>
                          </a:r>
                          <a:r>
                            <a:rPr lang="en-US" sz="1600" b="1" baseline="0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ATS factor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7060777"/>
                  </p:ext>
                </p:extLst>
              </p:nvPr>
            </p:nvGraphicFramePr>
            <p:xfrm>
              <a:off x="1619672" y="692696"/>
              <a:ext cx="6048671" cy="4767255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664296"/>
                    <a:gridCol w="1800200"/>
                    <a:gridCol w="1584175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8777" t="-3390" r="-540" b="-124915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11.2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8.9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-30%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92D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11.1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(-1%)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9.2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-19%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8453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29" t="-296403" r="-127918" b="-177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10.6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9.5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314CE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10.9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(-3%)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10.6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(-6%)</a:t>
                          </a:r>
                          <a:endParaRPr lang="fr-FR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MS14F&amp;MS14D</a:t>
                          </a:r>
                          <a:endParaRPr lang="fr-FR" sz="1600" b="1" dirty="0" smtClean="0">
                            <a:solidFill>
                              <a:srgbClr val="E7ED0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Larger</a:t>
                          </a:r>
                          <a:r>
                            <a:rPr lang="en-US" sz="1600" b="1" baseline="0" dirty="0" smtClean="0">
                              <a:solidFill>
                                <a:srgbClr val="E7ED05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ATS factor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9.4</a:t>
                          </a:r>
                          <a:endParaRPr lang="en-US" sz="18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99592" y="5785519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en-US" sz="1600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785519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820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647563" y="-49218"/>
                <a:ext cx="7992888" cy="56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Tunes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(MO = 0 A)</a:t>
                </a:r>
                <a:endParaRPr lang="fr-FR" sz="28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63" y="-49218"/>
                <a:ext cx="7992888" cy="561820"/>
              </a:xfrm>
              <a:prstGeom prst="rect">
                <a:avLst/>
              </a:prstGeom>
              <a:blipFill rotWithShape="0">
                <a:blip r:embed="rId2"/>
                <a:stretch>
                  <a:fillRect t="-11957" b="-228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3" y="836712"/>
            <a:ext cx="7704347" cy="513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647563" y="-49218"/>
                <a:ext cx="7992888" cy="56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Tunes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(MO = -570 A)</a:t>
                </a:r>
                <a:endParaRPr lang="fr-FR" sz="28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63" y="-49218"/>
                <a:ext cx="7992888" cy="561820"/>
              </a:xfrm>
              <a:prstGeom prst="rect">
                <a:avLst/>
              </a:prstGeom>
              <a:blipFill rotWithShape="0">
                <a:blip r:embed="rId2"/>
                <a:stretch>
                  <a:fillRect t="-11957" b="-228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3" y="836712"/>
            <a:ext cx="7704347" cy="513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7563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dispersion correction before DA calculation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08" y="1268760"/>
            <a:ext cx="4917099" cy="368782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32" y="1268760"/>
            <a:ext cx="4917098" cy="3687824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163640" y="92704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Baseline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076056" y="92704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 MS14F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247639" y="5428176"/>
            <a:ext cx="679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dirty="0" smtClean="0"/>
              <a:t>For both optics configurations the orbit and dispersion are well corrected in the mask files before </a:t>
            </a:r>
            <a:r>
              <a:rPr lang="en-US" dirty="0" err="1" smtClean="0"/>
              <a:t>sixtrack</a:t>
            </a:r>
            <a:r>
              <a:rPr lang="en-US" dirty="0" smtClean="0"/>
              <a:t> DA calculations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30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4268889" cy="286625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59" y="3426911"/>
            <a:ext cx="4268888" cy="28662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74002"/>
            <a:ext cx="3978642" cy="29839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01008"/>
            <a:ext cx="3978642" cy="2983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15616" y="1700808"/>
            <a:ext cx="3240360" cy="144016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15616" y="4797152"/>
            <a:ext cx="3240360" cy="144016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808440" y="629994"/>
            <a:ext cx="4174250" cy="2827989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808441" y="3655864"/>
            <a:ext cx="4174249" cy="2827989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>
            <a:stCxn id="7" idx="3"/>
          </p:cNvCxnSpPr>
          <p:nvPr/>
        </p:nvCxnSpPr>
        <p:spPr>
          <a:xfrm>
            <a:off x="4355976" y="1772816"/>
            <a:ext cx="449571" cy="216024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362533" y="4869160"/>
            <a:ext cx="449571" cy="216024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647563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correction before DA calculation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79712" y="34672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979712" y="342691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MS14F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9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2" cy="421385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Baseline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2" cy="421385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1" cy="421385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1" cy="421385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0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1" cy="42138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1" cy="421385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0" cy="42138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0" cy="421385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1" y="1292760"/>
            <a:ext cx="4775700" cy="421385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</a:t>
            </a: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(Larger ATS factor)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17" y="1268759"/>
            <a:ext cx="4775700" cy="421385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67544" y="53213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Very large geometric aberrations </a:t>
            </a:r>
            <a:r>
              <a:rPr lang="en-US" dirty="0" smtClean="0"/>
              <a:t>from MS scaling with ATS factors: </a:t>
            </a:r>
            <a:endParaRPr lang="fr-FR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568" y="861520"/>
            <a:ext cx="4676470" cy="3006302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49" y="836712"/>
            <a:ext cx="4697013" cy="300630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24" y="3892630"/>
            <a:ext cx="4676470" cy="300630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450" y="3817234"/>
            <a:ext cx="4676468" cy="315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4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FMA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 imperfections, MO=-570 A, disp. corr.,  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l-GR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68" y="980728"/>
            <a:ext cx="3321221" cy="253975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064" y="980728"/>
            <a:ext cx="3321221" cy="2539758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896" y="1002456"/>
            <a:ext cx="3321221" cy="253975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267" y="3507894"/>
            <a:ext cx="3321221" cy="253975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099" y="3507894"/>
            <a:ext cx="3321221" cy="253975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FMA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 imperfections, MO=-570 A, disp. corr.,  </a:t>
            </a:r>
            <a:r>
              <a:rPr lang="en-US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l-GR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68" y="980728"/>
            <a:ext cx="3321221" cy="253975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064" y="980728"/>
            <a:ext cx="3321221" cy="253975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896" y="1002456"/>
            <a:ext cx="3321221" cy="253975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267" y="3507894"/>
            <a:ext cx="3321221" cy="25397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099" y="3507894"/>
            <a:ext cx="3321221" cy="253975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(OFF-momentum FMA)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Footprint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 imperfections, MO= 0A, disp. corr.,  </a:t>
            </a:r>
            <a:r>
              <a:rPr lang="en-US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l-GR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48" y="1196752"/>
            <a:ext cx="2811722" cy="210879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570" y="1196752"/>
            <a:ext cx="2811722" cy="21087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292" y="1196752"/>
            <a:ext cx="2811722" cy="210879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48" y="3789040"/>
            <a:ext cx="2811722" cy="21087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570" y="3789040"/>
            <a:ext cx="2811722" cy="210879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292" y="3789040"/>
            <a:ext cx="2811722" cy="21087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	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7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Footprint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 imperfections, MO= -570A, disp. corr.,  </a:t>
            </a:r>
            <a:r>
              <a:rPr lang="en-US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l-GR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48" y="1196752"/>
            <a:ext cx="2811722" cy="21087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570" y="1196752"/>
            <a:ext cx="2811721" cy="21087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292" y="1196752"/>
            <a:ext cx="2811721" cy="21087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48" y="3789040"/>
            <a:ext cx="2811721" cy="210879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570" y="3789040"/>
            <a:ext cx="2811721" cy="21087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292" y="3789040"/>
            <a:ext cx="2811721" cy="210879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203848" y="745970"/>
            <a:ext cx="335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(ON-momentum 	footprints)</a:t>
            </a:r>
            <a:endParaRPr lang="fr-FR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Amplitude detuning from </a:t>
            </a: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octupoles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8" y="1484784"/>
            <a:ext cx="4356992" cy="217849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84"/>
            <a:ext cx="4356992" cy="217849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00" y="3789040"/>
            <a:ext cx="4356992" cy="2178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71600" y="799510"/>
                <a:ext cx="3787792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dirty="0" smtClean="0"/>
                  <a:t>No change of </a:t>
                </a:r>
                <a14:m>
                  <m:oMath xmlns:m="http://schemas.openxmlformats.org/officeDocument/2006/math">
                    <m:r>
                      <a:rPr lang="en-US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fr-FR" sz="1700" dirty="0" smtClean="0"/>
                  <a:t> in IR1&amp;5:</a:t>
                </a:r>
              </a:p>
              <a:p>
                <a:pPr algn="ctr"/>
                <a:r>
                  <a:rPr lang="en-US" sz="1700" b="1" dirty="0" smtClean="0"/>
                  <a:t>Same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700" b="1" dirty="0" smtClean="0"/>
                  <a:t> term </a:t>
                </a:r>
                <a:endParaRPr lang="fr-FR" sz="17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799510"/>
                <a:ext cx="3787792" cy="768287"/>
              </a:xfrm>
              <a:prstGeom prst="rect">
                <a:avLst/>
              </a:prstGeom>
              <a:blipFill rotWithShape="0">
                <a:blip r:embed="rId5"/>
                <a:stretch>
                  <a:fillRect l="-965" t="-23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5508104" y="799510"/>
                <a:ext cx="3384376" cy="831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dirty="0" smtClean="0"/>
                  <a:t>Change of </a:t>
                </a:r>
                <a14:m>
                  <m:oMath xmlns:m="http://schemas.openxmlformats.org/officeDocument/2006/math">
                    <m:r>
                      <a:rPr lang="en-US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700" dirty="0" smtClean="0"/>
                  <a:t> in IR1&amp;5:</a:t>
                </a:r>
              </a:p>
              <a:p>
                <a:pPr algn="ctr"/>
                <a:r>
                  <a:rPr lang="en-US" sz="1700" b="1" dirty="0" smtClean="0"/>
                  <a:t>Smaller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700" b="1" dirty="0" smtClean="0"/>
                  <a:t> term </a:t>
                </a:r>
                <a:endParaRPr lang="fr-FR" sz="1700" b="1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799510"/>
                <a:ext cx="3384376" cy="831959"/>
              </a:xfrm>
              <a:prstGeom prst="rect">
                <a:avLst/>
              </a:prstGeom>
              <a:blipFill rotWithShape="0">
                <a:blip r:embed="rId6"/>
                <a:stretch>
                  <a:fillRect l="-1261" t="-2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4880340" y="4186565"/>
                <a:ext cx="3384376" cy="1375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dirty="0" smtClean="0"/>
                  <a:t>Due to the change of </a:t>
                </a:r>
                <a14:m>
                  <m:oMath xmlns:m="http://schemas.openxmlformats.org/officeDocument/2006/math">
                    <m:r>
                      <a:rPr lang="en-US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700" dirty="0" smtClean="0"/>
                  <a:t> in IR1&amp;5 </a:t>
                </a:r>
                <a:r>
                  <a:rPr lang="fr-FR" sz="1700" dirty="0" err="1" smtClean="0"/>
                  <a:t>there</a:t>
                </a:r>
                <a:r>
                  <a:rPr lang="fr-FR" sz="1700" dirty="0" smtClean="0"/>
                  <a:t> </a:t>
                </a:r>
                <a:r>
                  <a:rPr lang="fr-FR" sz="1700" dirty="0" err="1" smtClean="0"/>
                  <a:t>is</a:t>
                </a:r>
                <a:r>
                  <a:rPr lang="fr-FR" sz="1700" dirty="0" smtClean="0"/>
                  <a:t> </a:t>
                </a:r>
                <a:r>
                  <a:rPr lang="fr-FR" sz="1700" dirty="0" err="1" smtClean="0"/>
                  <a:t>larger</a:t>
                </a:r>
                <a:r>
                  <a:rPr lang="fr-FR" sz="1700" dirty="0" smtClean="0"/>
                  <a:t> </a:t>
                </a:r>
                <a:r>
                  <a:rPr lang="fr-FR" sz="1700" dirty="0" err="1" smtClean="0"/>
                  <a:t>product</a:t>
                </a:r>
                <a:r>
                  <a:rPr lang="fr-FR" sz="1700" dirty="0" smtClean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700" b="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700" dirty="0" smtClean="0"/>
                  <a:t> at the </a:t>
                </a:r>
                <a:r>
                  <a:rPr lang="fr-FR" sz="1700" dirty="0" err="1" smtClean="0"/>
                  <a:t>octupoles</a:t>
                </a:r>
                <a:r>
                  <a:rPr lang="fr-FR" sz="1700" dirty="0" smtClean="0"/>
                  <a:t>:</a:t>
                </a:r>
              </a:p>
              <a:p>
                <a:pPr algn="ctr"/>
                <a:r>
                  <a:rPr lang="en-US" sz="1700" b="1" dirty="0" smtClean="0"/>
                  <a:t>Larger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  <m:r>
                      <a:rPr lang="en-US" sz="1700" b="1" i="1" smtClean="0">
                        <a:latin typeface="Cambria Math" panose="02040503050406030204" pitchFamily="18" charset="0"/>
                      </a:rPr>
                      <m:t> (=</m:t>
                    </m:r>
                    <m:f>
                      <m:fPr>
                        <m:ctrlPr>
                          <a:rPr lang="en-US" sz="17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1" i="1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r>
                          <a:rPr lang="en-US" sz="1700" b="1" i="1"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17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b="1" i="1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sz="17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  <m:r>
                      <a:rPr lang="en-US" sz="17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700" b="1" dirty="0" smtClean="0"/>
                  <a:t>  cross term </a:t>
                </a:r>
                <a:endParaRPr lang="fr-FR" sz="1700" b="1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340" y="4186565"/>
                <a:ext cx="3384376" cy="1375889"/>
              </a:xfrm>
              <a:prstGeom prst="rect">
                <a:avLst/>
              </a:prstGeom>
              <a:blipFill rotWithShape="0">
                <a:blip r:embed="rId7"/>
                <a:stretch>
                  <a:fillRect l="-1261" t="-1778" r="-3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8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98384" y="25946"/>
                <a:ext cx="7992888" cy="99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sz="2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b>
                      <m:sSubPr>
                        <m:ctrlPr>
                          <a:rPr lang="en-US" sz="2800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</a:t>
                </a:r>
                <a:r>
                  <a:rPr lang="fr-FR" sz="2800" b="1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Sextupoles</a:t>
                </a:r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fr-FR" sz="2800" b="1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lang="fr-FR" sz="2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No MS14F</a:t>
                </a:r>
                <a:endParaRPr lang="fr-FR" sz="28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84" y="25946"/>
                <a:ext cx="7992888" cy="993605"/>
              </a:xfrm>
              <a:prstGeom prst="rect">
                <a:avLst/>
              </a:prstGeom>
              <a:blipFill rotWithShape="0">
                <a:blip r:embed="rId2"/>
                <a:stretch>
                  <a:fillRect t="-6135" b="-165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484784"/>
            <a:ext cx="3985039" cy="411276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5"/>
            <a:ext cx="3954098" cy="209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9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7930" y="-5047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Amplitude detuning vs DA (no imperfections)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07505" y="3930246"/>
          <a:ext cx="8928993" cy="2712720"/>
        </p:xfrm>
        <a:graphic>
          <a:graphicData uri="http://schemas.openxmlformats.org/drawingml/2006/table">
            <a:tbl>
              <a:tblPr firstRow="1" bandRow="1"/>
              <a:tblGrid>
                <a:gridCol w="1487822"/>
                <a:gridCol w="1487822"/>
                <a:gridCol w="1487822"/>
                <a:gridCol w="1487822"/>
                <a:gridCol w="1487822"/>
                <a:gridCol w="1489883"/>
              </a:tblGrid>
              <a:tr h="714695">
                <a:tc>
                  <a:txBody>
                    <a:bodyPr/>
                    <a:lstStyle/>
                    <a:p>
                      <a:pPr marL="0" marR="0" indent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en-US" sz="2000" b="0" i="0" u="none" strike="noStrike" kern="1200" cap="none" dirty="0">
                        <a:ln>
                          <a:noFill/>
                        </a:ln>
                        <a:latin typeface="Liberation Sans" pitchFamily="1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δQx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δεx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050" b="0" i="1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δQy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δεy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δQx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δεy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DA </a:t>
                      </a: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(dp/p</a:t>
                      </a: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≠0</a:t>
                      </a: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 </a:t>
                      </a:r>
                      <a:r>
                        <a:rPr lang="en-US" sz="1050" b="0" i="1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(w/o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CA)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DA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dp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/p=0)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(w/o CA)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CA)</a:t>
                      </a:r>
                    </a:p>
                  </a:txBody>
                  <a:tcPr/>
                </a:tc>
              </a:tr>
              <a:tr h="469019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Baseline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4.50e5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-3.57e5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4.57e5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-3.32e5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1.63e5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1.70e5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14.4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18.8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15.4</a:t>
                      </a:r>
                    </a:p>
                  </a:txBody>
                  <a:tcPr/>
                </a:tc>
              </a:tr>
              <a:tr h="469019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No 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MS14F (</a:t>
                      </a: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new phase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4.51e5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(+0.22%)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-4.08e5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(+14.3%)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4.11e5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(-11.2%)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-3.11e5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(-6.8%)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1.80e5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(+10.43%)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1.83e5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(+7.6%)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14.2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(-1.41%)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9.9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(-21.2%)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18.1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(-3.9%)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13.1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(-17.6%)</a:t>
                      </a:r>
                    </a:p>
                  </a:txBody>
                  <a:tcPr/>
                </a:tc>
              </a:tr>
              <a:tr h="469019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No 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MS14F &amp; MS14D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4.54e5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(+0.9%)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-3.92e5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(+9.8%)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4.58e5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(+0.22%)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-3.40e5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(+2.4%)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1.65e5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(+1.23%)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1.62e5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(-4.94%)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14.8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(+2.8%)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11.6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(-3.5%)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18.9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(+0.5%)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15.1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(-2.0%)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07505" y="779792"/>
          <a:ext cx="8833739" cy="2841084"/>
        </p:xfrm>
        <a:graphic>
          <a:graphicData uri="http://schemas.openxmlformats.org/drawingml/2006/table">
            <a:tbl>
              <a:tblPr firstRow="1" bandRow="1"/>
              <a:tblGrid>
                <a:gridCol w="1471837"/>
                <a:gridCol w="1471837"/>
                <a:gridCol w="1471837"/>
                <a:gridCol w="1471837"/>
                <a:gridCol w="1471837"/>
                <a:gridCol w="1474554"/>
              </a:tblGrid>
              <a:tr h="854779">
                <a:tc>
                  <a:txBody>
                    <a:bodyPr/>
                    <a:lstStyle/>
                    <a:p>
                      <a:pPr marL="0" marR="0" indent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en-US" sz="2000" b="0" i="0" u="none" strike="noStrike" kern="1200" cap="none" dirty="0">
                        <a:ln>
                          <a:noFill/>
                        </a:ln>
                        <a:latin typeface="Liberation Sans" pitchFamily="1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δQx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δεx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corr.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corr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0000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δQy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δεy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050" b="0" i="1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corr.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corr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0000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δQx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δεy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endParaRPr lang="en-US" sz="1400" b="0" i="0" u="none" strike="noStrike" kern="1200" cap="none" dirty="0" smtClean="0">
                        <a:ln>
                          <a:noFill/>
                        </a:ln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050" b="0" i="1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(w/o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corr.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Liberation Sans" pitchFamily="34"/>
                        <a:cs typeface="Liberation Sans" pitchFamily="34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corr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0000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[m-1]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DA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dp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/p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≠0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(w/o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corr.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corr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0000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DA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</a:t>
                      </a:r>
                      <a:r>
                        <a:rPr lang="en-US" sz="1400" b="0" i="0" u="none" strike="noStrike" kern="1200" cap="none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dp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/p=0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</a:t>
                      </a:r>
                      <a:r>
                        <a:rPr lang="en-US" sz="1050" b="0" i="1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(diff. w.r.t Baseline)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(w/o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Liberation Sans" pitchFamily="34"/>
                          <a:cs typeface="Liberation Sans" pitchFamily="34"/>
                        </a:rPr>
                        <a:t> corr.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(w. 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disp.</a:t>
                      </a:r>
                      <a:r>
                        <a:rPr lang="en-US" sz="1400" b="0" i="0" u="none" strike="noStrike" kern="1200" cap="none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corr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0000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</a:tr>
              <a:tr h="560948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Baseline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2.50e4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2.49e4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2.08e4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2.05e4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4.12e4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-4.19e4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28.4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38.8</a:t>
                      </a:r>
                      <a:endParaRPr lang="en-US" sz="1400" b="0" i="0" u="none" strike="noStrike" kern="1200" cap="none" dirty="0">
                        <a:ln>
                          <a:noFill/>
                        </a:ln>
                        <a:solidFill>
                          <a:srgbClr val="3399FF"/>
                        </a:solidFill>
                        <a:latin typeface="Abyssinica SIL" pitchFamily="18"/>
                        <a:ea typeface="Noto Sans CJK SC Regular" pitchFamily="2"/>
                        <a:cs typeface="FreeSans" pitchFamily="2"/>
                      </a:endParaRP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32.0</a:t>
                      </a:r>
                    </a:p>
                  </a:txBody>
                  <a:tcPr/>
                </a:tc>
              </a:tr>
              <a:tr h="560948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No 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MS14F (</a:t>
                      </a: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new</a:t>
                      </a:r>
                      <a:r>
                        <a:rPr lang="en-US" sz="1400" b="1" i="0" u="none" strike="noStrike" kern="1200" cap="none" baseline="0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phase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2.68e4</a:t>
                      </a: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(+7.2%)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2.87e4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(+15.3%)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2.97e4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(+42.8%)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2.97e4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(+44.9%)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4.60e4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(+11.7%)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-4.48e4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20.5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(-38.5%)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18.1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(-37.6%)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30.2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(-28.5%)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23.9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(-33.4%)</a:t>
                      </a:r>
                    </a:p>
                  </a:txBody>
                  <a:tcPr/>
                </a:tc>
              </a:tr>
              <a:tr h="560948"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1" i="0" u="none" strike="noStrike" kern="1200" cap="none" dirty="0" smtClean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No 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MS14F &amp; MS14D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2.15e4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(-16.3%)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2.23e4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(-11.7%)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1.98e4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(-5%)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1.99e4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3.88e4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(-6.2%)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-3.71e4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(-12.9%)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29.5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(+3.9%)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22.6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(-10.2%)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41.6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CC00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(+7.2%)</a:t>
                      </a:r>
                    </a:p>
                    <a:p>
                      <a:pPr marL="0" marR="0" lvl="0" indent="0"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29.8 </a:t>
                      </a:r>
                      <a:r>
                        <a:rPr lang="en-US" sz="1400" b="0" i="0" u="none" strike="noStrike" kern="1200" cap="none" dirty="0">
                          <a:ln>
                            <a:noFill/>
                          </a:ln>
                          <a:solidFill>
                            <a:srgbClr val="CE181E"/>
                          </a:solidFill>
                          <a:latin typeface="Abyssinica SIL" pitchFamily="18"/>
                          <a:ea typeface="Noto Sans CJK SC Regular" pitchFamily="2"/>
                          <a:cs typeface="FreeSans" pitchFamily="2"/>
                        </a:rPr>
                        <a:t>(-7.4%)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1188721" y="470422"/>
            <a:ext cx="676656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800" b="1" i="0" u="none" strike="noStrike" kern="1200" cap="none" dirty="0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MO = 0 A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85337" y="3578995"/>
            <a:ext cx="676656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800" b="1" i="0" u="none" strike="noStrike" kern="1200" cap="none" dirty="0">
                <a:ln>
                  <a:noFill/>
                </a:ln>
                <a:solidFill>
                  <a:srgbClr val="000000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MO = -570 A</a:t>
            </a:r>
          </a:p>
        </p:txBody>
      </p:sp>
    </p:spTree>
    <p:extLst>
      <p:ext uri="{BB962C8B-B14F-4D97-AF65-F5344CB8AC3E}">
        <p14:creationId xmlns:p14="http://schemas.microsoft.com/office/powerpoint/2010/main" val="35366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order Amplitude detuning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4" y="833225"/>
            <a:ext cx="4083944" cy="249574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521" y="833225"/>
            <a:ext cx="4083942" cy="249574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5" y="3573016"/>
            <a:ext cx="4083942" cy="24957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401" y="3573016"/>
            <a:ext cx="4083942" cy="249574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347864" y="55993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347864" y="336604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99246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order Amplitude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detuning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12" y="902012"/>
            <a:ext cx="4083942" cy="249574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648" y="902012"/>
            <a:ext cx="4083942" cy="249574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65" y="3735379"/>
            <a:ext cx="4083942" cy="249574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801" y="3735379"/>
            <a:ext cx="4083942" cy="249574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347864" y="55993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3347864" y="336604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346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vs MO strength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00" y="1164719"/>
            <a:ext cx="7668344" cy="44732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24608" y="661149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08" y="661149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1619672" y="5637920"/>
            <a:ext cx="6705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DA vs MO strength computed with steps of 100 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All optics shows a significant increase of DA for MO strength of around -100 A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914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1560" y="53213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Very large geometric aberrations </a:t>
            </a:r>
            <a:r>
              <a:rPr lang="en-US" dirty="0" smtClean="0"/>
              <a:t>from MS scaling with ATS factors: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11560" y="638132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RDTs computed from PTC,  with orbit bumps  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33077"/>
            <a:ext cx="6970965" cy="232365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078470" y="8644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923928" y="350367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-570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73007"/>
            <a:ext cx="6970965" cy="232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vs MO strength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00" y="1164719"/>
            <a:ext cx="7668344" cy="4473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24608" y="661149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08" y="661149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1619672" y="5637920"/>
            <a:ext cx="6705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DA vs MO strength computed with steps of 100 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All optics shows a significant increase of DA for MO strength of around -100 A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0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Order Chromaticity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4" y="743794"/>
            <a:ext cx="4104454" cy="250827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240" y="771250"/>
            <a:ext cx="4104454" cy="250827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37" y="3689576"/>
            <a:ext cx="4104454" cy="250827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393" y="3717032"/>
            <a:ext cx="4104454" cy="250827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413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Off-momentum detuning with amplitude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1" y="692696"/>
            <a:ext cx="4104454" cy="25082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97" y="720152"/>
            <a:ext cx="4104454" cy="250827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37" y="3689576"/>
            <a:ext cx="4104454" cy="250827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393" y="3717032"/>
            <a:ext cx="4104454" cy="250827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138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84900"/>
            <a:ext cx="5266936" cy="321868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639317"/>
            <a:ext cx="5266935" cy="32186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Off-momentum detuning with amplitude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57912" y="1439982"/>
            <a:ext cx="1436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54528" y="4574935"/>
            <a:ext cx="1436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906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 </a:t>
            </a: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RDTs (MO = 0 A)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82" y="720137"/>
            <a:ext cx="7043692" cy="25156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38" y="3789040"/>
            <a:ext cx="7043691" cy="251560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476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 </a:t>
            </a:r>
            <a:r>
              <a:rPr lang="en-US" sz="2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RDTs (MO =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-570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82" y="720137"/>
            <a:ext cx="7043691" cy="25156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38" y="3793717"/>
            <a:ext cx="7043691" cy="251560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650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 coupling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49166"/>
            <a:ext cx="5169776" cy="387733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94565"/>
            <a:ext cx="3600400" cy="2571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70456" y="908720"/>
                <a:ext cx="2952328" cy="1915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b="1" dirty="0" smtClean="0"/>
                  <a:t>Larger chromatic coupling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1001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dirty="0" smtClean="0"/>
                  <a:t>) contribution for both options of the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no MS14F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optics</a:t>
                </a:r>
                <a:r>
                  <a:rPr lang="en-US" dirty="0" smtClean="0"/>
                  <a:t> compared to all other optics</a:t>
                </a:r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56" y="908720"/>
                <a:ext cx="2952328" cy="1915589"/>
              </a:xfrm>
              <a:prstGeom prst="rect">
                <a:avLst/>
              </a:prstGeom>
              <a:blipFill rotWithShape="0">
                <a:blip r:embed="rId4"/>
                <a:stretch>
                  <a:fillRect l="-1237" t="-1592" r="-3299" b="-41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770456" y="2947213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contribution arises with the dispersion correction bumps, with and without </a:t>
            </a:r>
            <a:r>
              <a:rPr lang="en-US" dirty="0" err="1" smtClean="0"/>
              <a:t>octupoles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5141271" y="5013176"/>
                <a:ext cx="3271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b="1" dirty="0" smtClean="0"/>
                  <a:t>Lower average linear coupling</a:t>
                </a:r>
                <a:r>
                  <a:rPr lang="en-US" dirty="0" smtClean="0"/>
                  <a:t> amplitude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fr-FR" dirty="0" smtClean="0"/>
                  <a:t> for </a:t>
                </a:r>
                <a:r>
                  <a:rPr lang="fr-FR" dirty="0" err="1" smtClean="0"/>
                  <a:t>both</a:t>
                </a:r>
                <a:r>
                  <a:rPr lang="fr-FR" dirty="0" smtClean="0"/>
                  <a:t> 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No MS14F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optics</a:t>
                </a:r>
                <a:endParaRPr lang="fr-FR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271" y="5013176"/>
                <a:ext cx="3271200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117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17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 </a:t>
            </a: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octupole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RDTs (MO = 0 A)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82" y="720137"/>
            <a:ext cx="7043691" cy="251560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39" y="3793717"/>
            <a:ext cx="7043688" cy="251560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949936" y="1577391"/>
            <a:ext cx="28803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49936" y="4653136"/>
            <a:ext cx="28803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7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 </a:t>
            </a:r>
            <a:r>
              <a:rPr lang="en-US" sz="2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octupole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RDTs (MO =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-570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83" y="720137"/>
            <a:ext cx="7043688" cy="251560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39" y="3793717"/>
            <a:ext cx="7043688" cy="251560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47864" y="4638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dispersion correction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347864" y="342593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dispersion correction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949936" y="1577391"/>
            <a:ext cx="28803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49936" y="4653136"/>
            <a:ext cx="28803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8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on B2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549166"/>
            <a:ext cx="7884368" cy="56767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1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72" y="782273"/>
            <a:ext cx="7716304" cy="555573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1272" y="53213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Lower DA than Baseline</a:t>
            </a:r>
            <a:r>
              <a:rPr lang="en-US" b="1" dirty="0" smtClean="0"/>
              <a:t>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973880" y="6148393"/>
                <a:ext cx="7716304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80" y="6148393"/>
                <a:ext cx="7716304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3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on B2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549166"/>
            <a:ext cx="7884368" cy="56767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95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on B2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549166"/>
            <a:ext cx="7884367" cy="56767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207064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8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2594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on B2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476672"/>
            <a:ext cx="7884367" cy="567674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47664" y="6021288"/>
            <a:ext cx="6705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For B2 the </a:t>
            </a:r>
            <a:r>
              <a:rPr lang="en-US" b="1" dirty="0" smtClean="0"/>
              <a:t>Baseline does no longer show the best DA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Need to understand the DA </a:t>
            </a:r>
            <a:r>
              <a:rPr lang="en-US" b="1" dirty="0" smtClean="0"/>
              <a:t>difference between B1 &amp; B2</a:t>
            </a:r>
          </a:p>
        </p:txBody>
      </p:sp>
    </p:spTree>
    <p:extLst>
      <p:ext uri="{BB962C8B-B14F-4D97-AF65-F5344CB8AC3E}">
        <p14:creationId xmlns:p14="http://schemas.microsoft.com/office/powerpoint/2010/main" val="288494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513199" y="620688"/>
                <a:ext cx="8270410" cy="936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700" b="1" dirty="0" smtClean="0">
                    <a:cs typeface="Times New Roman" panose="02020603050405020304" pitchFamily="18" charset="0"/>
                  </a:rPr>
                  <a:t>For the Larger ATS factor option the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7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17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17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7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700" b="1" dirty="0" smtClean="0">
                    <a:cs typeface="Times New Roman" panose="02020603050405020304" pitchFamily="18" charset="0"/>
                  </a:rPr>
                  <a:t> at the </a:t>
                </a:r>
                <a:r>
                  <a:rPr lang="en-US" sz="1700" b="1" dirty="0" err="1" smtClean="0">
                    <a:cs typeface="Times New Roman" panose="02020603050405020304" pitchFamily="18" charset="0"/>
                  </a:rPr>
                  <a:t>octupoles</a:t>
                </a:r>
                <a:r>
                  <a:rPr lang="en-US" sz="1700" b="1" dirty="0" smtClean="0">
                    <a:cs typeface="Times New Roman" panose="02020603050405020304" pitchFamily="18" charset="0"/>
                  </a:rPr>
                  <a:t> increases the amplitude detuning terms </a:t>
                </a:r>
                <a:endParaRPr lang="en-US" sz="1700" b="1" dirty="0">
                  <a:latin typeface="+mj-lt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sz="1700" b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9" y="620688"/>
                <a:ext cx="8270410" cy="936667"/>
              </a:xfrm>
              <a:prstGeom prst="rect">
                <a:avLst/>
              </a:prstGeom>
              <a:blipFill rotWithShape="0">
                <a:blip r:embed="rId2"/>
                <a:stretch>
                  <a:fillRect l="-295" t="-2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68" y="1434645"/>
            <a:ext cx="4070980" cy="23262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180" y="1434645"/>
            <a:ext cx="4070979" cy="232627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915" y="4003794"/>
            <a:ext cx="4070979" cy="232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9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380292" cy="4752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99592" y="6165304"/>
                <a:ext cx="793232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6165304"/>
                <a:ext cx="7932328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2070" y="474002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Difference of </a:t>
            </a:r>
            <a:r>
              <a:rPr lang="en-US" sz="1700" b="1" dirty="0" smtClean="0">
                <a:cs typeface="Times New Roman" panose="02020603050405020304" pitchFamily="18" charset="0"/>
              </a:rPr>
              <a:t>-0.4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1 </a:t>
            </a:r>
            <a:r>
              <a:rPr lang="en-US" sz="1700" dirty="0" smtClean="0">
                <a:cs typeface="Times New Roman" panose="02020603050405020304" pitchFamily="18" charset="0"/>
              </a:rPr>
              <a:t>and </a:t>
            </a:r>
            <a:r>
              <a:rPr lang="en-US" sz="1700" b="1" dirty="0" smtClean="0">
                <a:cs typeface="Times New Roman" panose="02020603050405020304" pitchFamily="18" charset="0"/>
              </a:rPr>
              <a:t>-1.8</a:t>
            </a:r>
            <a:r>
              <a:rPr lang="el-GR" sz="1700" b="1" dirty="0">
                <a:cs typeface="Times New Roman" panose="02020603050405020304" pitchFamily="18" charset="0"/>
              </a:rPr>
              <a:t> 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2 (with same </a:t>
            </a:r>
            <a:r>
              <a:rPr lang="en-US" sz="1700" b="1" dirty="0" err="1" smtClean="0">
                <a:cs typeface="Times New Roman" panose="02020603050405020304" pitchFamily="18" charset="0"/>
              </a:rPr>
              <a:t>octupole</a:t>
            </a:r>
            <a:r>
              <a:rPr lang="en-US" sz="1700" b="1" dirty="0" smtClean="0">
                <a:cs typeface="Times New Roman" panose="02020603050405020304" pitchFamily="18" charset="0"/>
              </a:rPr>
              <a:t> strength) </a:t>
            </a:r>
            <a:r>
              <a:rPr lang="en-US" sz="1700" dirty="0">
                <a:cs typeface="Times New Roman" panose="02020603050405020304" pitchFamily="18" charset="0"/>
              </a:rPr>
              <a:t>w.r.t to Baseline</a:t>
            </a:r>
            <a:endParaRPr lang="en-US" sz="1700" b="1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97222"/>
            <a:ext cx="8286972" cy="514009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83624" y="6137315"/>
                <a:ext cx="7716304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624" y="6137315"/>
                <a:ext cx="7716304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2070" y="474002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dirty="0" smtClean="0">
                <a:cs typeface="Times New Roman" panose="02020603050405020304" pitchFamily="18" charset="0"/>
              </a:rPr>
              <a:t>Difference of </a:t>
            </a:r>
            <a:r>
              <a:rPr lang="en-US" sz="1700" b="1" dirty="0" smtClean="0">
                <a:cs typeface="Times New Roman" panose="02020603050405020304" pitchFamily="18" charset="0"/>
              </a:rPr>
              <a:t>-0.6</a:t>
            </a:r>
            <a:r>
              <a:rPr lang="el-GR" sz="1700" b="1" dirty="0" smtClean="0">
                <a:cs typeface="Times New Roman" panose="02020603050405020304" pitchFamily="18" charset="0"/>
              </a:rPr>
              <a:t>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1 </a:t>
            </a:r>
            <a:r>
              <a:rPr lang="en-US" sz="1700" dirty="0" smtClean="0">
                <a:cs typeface="Times New Roman" panose="02020603050405020304" pitchFamily="18" charset="0"/>
              </a:rPr>
              <a:t>and </a:t>
            </a:r>
            <a:r>
              <a:rPr lang="en-US" sz="1700" b="1" dirty="0" smtClean="0">
                <a:cs typeface="Times New Roman" panose="02020603050405020304" pitchFamily="18" charset="0"/>
              </a:rPr>
              <a:t>-1.9</a:t>
            </a:r>
            <a:r>
              <a:rPr lang="el-GR" sz="1700" b="1" dirty="0" smtClean="0">
                <a:cs typeface="Times New Roman" panose="02020603050405020304" pitchFamily="18" charset="0"/>
              </a:rPr>
              <a:t> σ</a:t>
            </a:r>
            <a:r>
              <a:rPr lang="en-US" sz="1700" b="1" dirty="0" smtClean="0">
                <a:cs typeface="Times New Roman" panose="02020603050405020304" pitchFamily="18" charset="0"/>
              </a:rPr>
              <a:t> for Option 2 (with same </a:t>
            </a:r>
            <a:r>
              <a:rPr lang="en-US" sz="1700" b="1" dirty="0" err="1" smtClean="0">
                <a:cs typeface="Times New Roman" panose="02020603050405020304" pitchFamily="18" charset="0"/>
              </a:rPr>
              <a:t>octupole</a:t>
            </a:r>
            <a:r>
              <a:rPr lang="en-US" sz="1700" b="1" dirty="0" smtClean="0">
                <a:cs typeface="Times New Roman" panose="02020603050405020304" pitchFamily="18" charset="0"/>
              </a:rPr>
              <a:t> strength) </a:t>
            </a:r>
            <a:r>
              <a:rPr lang="en-US" sz="1700" dirty="0" smtClean="0">
                <a:cs typeface="Times New Roman" panose="02020603050405020304" pitchFamily="18" charset="0"/>
              </a:rPr>
              <a:t>w.r.t to Baseline</a:t>
            </a:r>
            <a:endParaRPr lang="en-US" sz="1700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5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98384" y="-4921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MS14F MS14D optics 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1" y="1196752"/>
            <a:ext cx="7745514" cy="232365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71" y="3909415"/>
            <a:ext cx="7745514" cy="2323653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22070" y="555233"/>
            <a:ext cx="82704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700" b="1" dirty="0" smtClean="0">
                <a:cs typeface="Times New Roman" panose="02020603050405020304" pitchFamily="18" charset="0"/>
              </a:rPr>
              <a:t>Good correction of the </a:t>
            </a:r>
            <a:r>
              <a:rPr lang="en-US" sz="1700" b="1" dirty="0" err="1" smtClean="0">
                <a:cs typeface="Times New Roman" panose="02020603050405020304" pitchFamily="18" charset="0"/>
              </a:rPr>
              <a:t>octupole</a:t>
            </a:r>
            <a:r>
              <a:rPr lang="en-US" sz="1700" b="1" dirty="0" smtClean="0">
                <a:cs typeface="Times New Roman" panose="02020603050405020304" pitchFamily="18" charset="0"/>
              </a:rPr>
              <a:t> RDTs for both options without MS14F&amp;D w.r.t the Baseline</a:t>
            </a:r>
            <a:endParaRPr lang="en-US" sz="1700" b="1" dirty="0"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7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211960" y="106735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071614" y="378904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 = -570 A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772816"/>
            <a:ext cx="2880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91952" y="4509120"/>
            <a:ext cx="2880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1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10058"/>
            <a:ext cx="7671728" cy="552364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7040" y="46361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Lower DA than Baseline</a:t>
            </a:r>
            <a:r>
              <a:rPr lang="en-US" b="1" dirty="0" smtClean="0"/>
              <a:t>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73880" y="6211511"/>
                <a:ext cx="7716304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 =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295</a:t>
                </a:r>
                <a:r>
                  <a:rPr lang="en-US" sz="1600" b="1" dirty="0">
                    <a:solidFill>
                      <a:srgbClr val="314CE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314C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µ</m:t>
                    </m:r>
                  </m:oMath>
                </a14:m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62.31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60.32,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2.7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en-US" sz="1600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imperfections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dispersion correction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Laudau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octupoles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 = </a:t>
                </a:r>
                <a:r>
                  <a:rPr lang="en-US" sz="1600" b="1" dirty="0" smtClean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-570 </a:t>
                </a:r>
                <a:r>
                  <a:rPr lang="en-US" sz="1600" b="1" dirty="0">
                    <a:solidFill>
                      <a:srgbClr val="314CE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turns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r-FR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</a:t>
                </a:r>
                <a:r>
                  <a:rPr lang="fr-F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80" y="6211511"/>
                <a:ext cx="7716304" cy="615553"/>
              </a:xfrm>
              <a:prstGeom prst="rect">
                <a:avLst/>
              </a:prstGeom>
              <a:blipFill rotWithShape="0">
                <a:blip r:embed="rId3"/>
                <a:stretch>
                  <a:fillRect t="-990" b="-1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11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891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Observations: No MS10 optics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1560" y="70051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Lower DA than Baseline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in all possible cases</a:t>
            </a:r>
            <a:r>
              <a:rPr lang="en-US" b="1" dirty="0" smtClean="0"/>
              <a:t>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0610248"/>
                  </p:ext>
                </p:extLst>
              </p:nvPr>
            </p:nvGraphicFramePr>
            <p:xfrm>
              <a:off x="189784" y="1493631"/>
              <a:ext cx="8789629" cy="2478589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2.7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On-momentum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=0)</a:t>
                          </a:r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155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0610248"/>
                  </p:ext>
                </p:extLst>
              </p:nvPr>
            </p:nvGraphicFramePr>
            <p:xfrm>
              <a:off x="189784" y="1493631"/>
              <a:ext cx="8789629" cy="2478589"/>
            </p:xfrm>
            <a:graphic>
              <a:graphicData uri="http://schemas.openxmlformats.org/drawingml/2006/table">
                <a:tbl>
                  <a:tblPr firstRow="1" bandRow="1">
                    <a:effectLst/>
                    <a:tableStyleId>{5C22544A-7EE6-4342-B048-85BDC9FD1C3A}</a:tableStyleId>
                  </a:tblPr>
                  <a:tblGrid>
                    <a:gridCol w="2448189"/>
                    <a:gridCol w="792064"/>
                    <a:gridCol w="792064"/>
                    <a:gridCol w="792064"/>
                    <a:gridCol w="720057"/>
                    <a:gridCol w="220950"/>
                    <a:gridCol w="720057"/>
                    <a:gridCol w="792064"/>
                    <a:gridCol w="720057"/>
                    <a:gridCol w="792063"/>
                  </a:tblGrid>
                  <a:tr h="356755"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9331" t="-5085" r="-105315" b="-60169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91129" t="-5085" r="-403" b="-60169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43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strength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-570 A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</a:t>
                          </a:r>
                        </a:p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ON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Avg.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DA [</a:t>
                          </a:r>
                          <a:r>
                            <a:rPr lang="el-GR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Baseline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24.9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32.0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15.4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18.8</a:t>
                          </a:r>
                          <a:endParaRPr lang="fr-FR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997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MS10</a:t>
                          </a:r>
                        </a:p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5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diff w.r.t Baseline</a:t>
                          </a:r>
                          <a:r>
                            <a:rPr lang="en-US" sz="15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11.3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12.4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-56%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8.7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11.9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16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15.8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-51%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17.5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-55%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-18%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15.6</a:t>
                          </a:r>
                        </a:p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-17%</a:t>
                          </a:r>
                          <a:r>
                            <a:rPr lang="en-US" sz="1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ZoneTexte 2"/>
          <p:cNvSpPr txBox="1"/>
          <p:nvPr/>
        </p:nvSpPr>
        <p:spPr>
          <a:xfrm>
            <a:off x="611560" y="4396009"/>
            <a:ext cx="8078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DA simulations performed without imperfections, on/off momentum, with/without </a:t>
            </a:r>
            <a:r>
              <a:rPr lang="en-US" dirty="0" err="1" smtClean="0"/>
              <a:t>octupoles</a:t>
            </a:r>
            <a:r>
              <a:rPr lang="en-US" dirty="0" smtClean="0"/>
              <a:t> and orbit bumps for the dispersion correction.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Large decrease of DA for on-momentum beam showing a </a:t>
            </a:r>
            <a:r>
              <a:rPr lang="en-US" b="1" dirty="0" smtClean="0"/>
              <a:t>clear impact of the geometrical aberrations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95838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24480</TotalTime>
  <Words>3352</Words>
  <Application>Microsoft Office PowerPoint</Application>
  <PresentationFormat>Affichage à l'écran (4:3)</PresentationFormat>
  <Paragraphs>766</Paragraphs>
  <Slides>76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76</vt:i4>
      </vt:variant>
    </vt:vector>
  </HeadingPairs>
  <TitlesOfParts>
    <vt:vector size="86" baseType="lpstr">
      <vt:lpstr>Abyssinica SIL</vt:lpstr>
      <vt:lpstr>Arial</vt:lpstr>
      <vt:lpstr>Calibri</vt:lpstr>
      <vt:lpstr>Cambria Math</vt:lpstr>
      <vt:lpstr>FreeSans</vt:lpstr>
      <vt:lpstr>Liberation Sans</vt:lpstr>
      <vt:lpstr>Noto Sans CJK SC Regular</vt:lpstr>
      <vt:lpstr>Times New Roman</vt:lpstr>
      <vt:lpstr>Wingdings</vt:lpstr>
      <vt:lpstr>Thème Office</vt:lpstr>
      <vt:lpstr>Possibility to suppress the installation of MS in Q10 in IR1 &amp; 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fabien plassard</cp:lastModifiedBy>
  <cp:revision>1013</cp:revision>
  <dcterms:created xsi:type="dcterms:W3CDTF">2016-03-23T12:58:39Z</dcterms:created>
  <dcterms:modified xsi:type="dcterms:W3CDTF">2019-03-19T06:52:59Z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