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291" r:id="rId5"/>
    <p:sldId id="289" r:id="rId6"/>
    <p:sldId id="262" r:id="rId7"/>
    <p:sldId id="265" r:id="rId8"/>
    <p:sldId id="264" r:id="rId9"/>
    <p:sldId id="266" r:id="rId10"/>
    <p:sldId id="267" r:id="rId11"/>
    <p:sldId id="273" r:id="rId12"/>
    <p:sldId id="270" r:id="rId13"/>
    <p:sldId id="271" r:id="rId14"/>
    <p:sldId id="297" r:id="rId15"/>
    <p:sldId id="275" r:id="rId16"/>
    <p:sldId id="292" r:id="rId17"/>
    <p:sldId id="293" r:id="rId18"/>
    <p:sldId id="272" r:id="rId19"/>
    <p:sldId id="296" r:id="rId20"/>
    <p:sldId id="278" r:id="rId21"/>
    <p:sldId id="274" r:id="rId22"/>
    <p:sldId id="279" r:id="rId23"/>
    <p:sldId id="298" r:id="rId24"/>
    <p:sldId id="282" r:id="rId25"/>
    <p:sldId id="283" r:id="rId26"/>
    <p:sldId id="281" r:id="rId27"/>
    <p:sldId id="299" r:id="rId28"/>
    <p:sldId id="300" r:id="rId29"/>
    <p:sldId id="288" r:id="rId30"/>
    <p:sldId id="286" r:id="rId31"/>
    <p:sldId id="287" r:id="rId32"/>
    <p:sldId id="261" r:id="rId33"/>
    <p:sldId id="263" r:id="rId34"/>
    <p:sldId id="294" r:id="rId35"/>
    <p:sldId id="28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Franco Andrea" initials="DFA" lastIdx="0" clrIdx="0">
    <p:extLst>
      <p:ext uri="{19B8F6BF-5375-455C-9EA6-DF929625EA0E}">
        <p15:presenceInfo xmlns:p15="http://schemas.microsoft.com/office/powerpoint/2012/main" userId="S-1-5-21-4047365500-1323726549-2595765561-84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49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A6953-FCE2-4D42-A121-B775F0005558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09BE7-6829-45CC-B097-02D1E6EC1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51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6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Prior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extraction</a:t>
            </a:r>
            <a:r>
              <a:rPr lang="de-AT" dirty="0" smtClean="0"/>
              <a:t>: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Acceleration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17D2-2C9D-4266-B695-F1355B0548C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65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Prior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extraction</a:t>
            </a:r>
            <a:r>
              <a:rPr lang="de-AT" dirty="0" smtClean="0"/>
              <a:t>: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Acceleration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17D2-2C9D-4266-B695-F1355B0548C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528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Prior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extraction</a:t>
            </a:r>
            <a:r>
              <a:rPr lang="de-AT" dirty="0" smtClean="0"/>
              <a:t>: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Acceleration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17D2-2C9D-4266-B695-F1355B0548C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28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Prior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extraction</a:t>
            </a:r>
            <a:r>
              <a:rPr lang="de-AT" dirty="0" smtClean="0"/>
              <a:t>: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Acceleration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17D2-2C9D-4266-B695-F1355B0548C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296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>
                <a:solidFill>
                  <a:prstClr val="black"/>
                </a:solidFill>
              </a:rPr>
              <a:pPr/>
              <a:t>30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011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Prior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extraction</a:t>
            </a:r>
            <a:r>
              <a:rPr lang="de-AT" dirty="0" smtClean="0"/>
              <a:t>:</a:t>
            </a:r>
            <a:r>
              <a:rPr lang="de-AT" baseline="0" dirty="0" smtClean="0"/>
              <a:t> </a:t>
            </a:r>
            <a:r>
              <a:rPr lang="de-AT" baseline="0" dirty="0" err="1" smtClean="0"/>
              <a:t>Acceleration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117D2-2C9D-4266-B695-F1355B0548C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68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FA54-0B11-4963-80C8-E036177E28EC}" type="datetime1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3719362" y="-3746746"/>
            <a:ext cx="1705275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786"/>
            <a:ext cx="9144000" cy="5997677"/>
          </a:xfrm>
          <a:prstGeom prst="rect">
            <a:avLst/>
          </a:prstGeom>
        </p:spPr>
      </p:pic>
      <p:pic>
        <p:nvPicPr>
          <p:cNvPr id="9" name="Picture 8" descr="OMA Logo (white).eps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3528" y="332657"/>
            <a:ext cx="2362766" cy="72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38943"/>
            <a:ext cx="1031032" cy="68253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9461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DD7F-0840-4308-A470-F35AFD57E4C5}" type="datetime1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7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629FC-3984-4444-AA15-63EE91023CF0}" type="datetime1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0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072" y="85698"/>
            <a:ext cx="6745224" cy="606998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47525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4127354" y="-4154736"/>
            <a:ext cx="889291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poster-top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01300" y="0"/>
            <a:ext cx="1742699" cy="1656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Straight Connector 9"/>
          <p:cNvCxnSpPr/>
          <p:nvPr userDrawn="1"/>
        </p:nvCxnSpPr>
        <p:spPr>
          <a:xfrm>
            <a:off x="-1" y="6165304"/>
            <a:ext cx="9215412" cy="0"/>
          </a:xfrm>
          <a:prstGeom prst="line">
            <a:avLst/>
          </a:prstGeom>
          <a:ln>
            <a:solidFill>
              <a:srgbClr val="3635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175" y="6259458"/>
            <a:ext cx="692284" cy="458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03" y="6253843"/>
            <a:ext cx="1458842" cy="4638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0" y="6227932"/>
            <a:ext cx="1863940" cy="57005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3707904" y="6167045"/>
            <a:ext cx="3533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OMA International</a:t>
            </a:r>
            <a:r>
              <a:rPr lang="en-US" sz="1200" baseline="0" dirty="0" smtClean="0">
                <a:solidFill>
                  <a:schemeClr val="tx2"/>
                </a:solidFill>
              </a:rPr>
              <a:t> Conference on Medical Accelerators and Particle Therapy</a:t>
            </a:r>
            <a:endParaRPr lang="en-US" sz="1200" dirty="0" smtClean="0">
              <a:solidFill>
                <a:schemeClr val="tx2"/>
              </a:solidFill>
            </a:endParaRPr>
          </a:p>
          <a:p>
            <a:r>
              <a:rPr lang="en-US" sz="1200" dirty="0" smtClean="0">
                <a:solidFill>
                  <a:schemeClr val="tx2"/>
                </a:solidFill>
              </a:rPr>
              <a:t>CNA</a:t>
            </a:r>
            <a:r>
              <a:rPr lang="en-US" sz="1200" baseline="0" dirty="0" smtClean="0">
                <a:solidFill>
                  <a:schemeClr val="tx2"/>
                </a:solidFill>
              </a:rPr>
              <a:t> Seville, 4-6 Sep 2019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2349951" y="6336325"/>
            <a:ext cx="1406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Andrea De Franco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723336" y="6444044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80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C90F8-067A-406D-AAFC-41F8A5ABEC5E}" type="datetime1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24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989F9-4892-4D51-8ED2-85A82B938BDA}" type="datetime1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3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EBEEF-5874-4F1B-B118-F45F6BC10AA4}" type="datetime1">
              <a:rPr lang="en-GB" smtClean="0"/>
              <a:t>05/09/2019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13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998C-F43D-47AA-BD33-8197BA882339}" type="datetime1">
              <a:rPr lang="en-GB" smtClean="0"/>
              <a:t>05/09/2019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0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CB3A5-2323-462D-9338-B34DC9544B86}" type="datetime1">
              <a:rPr lang="en-GB" smtClean="0"/>
              <a:t>05/09/2019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40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0CE18-722D-4B64-A6EC-8B3DB3823F8F}" type="datetime1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56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56B2-53D1-4DB1-A59E-5D933712F2B1}" type="datetime1">
              <a:rPr lang="en-GB" smtClean="0"/>
              <a:t>05/09/2019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09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4C138-CC6A-42F7-9406-E94B61A1BD86}" type="datetime1">
              <a:rPr lang="en-GB" smtClean="0"/>
              <a:t>05/09/2019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1F274-A603-4C51-99A6-9A47F728F8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07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video" Target="../media/media1.mp4"/><Relationship Id="rId7" Type="http://schemas.openxmlformats.org/officeDocument/2006/relationships/image" Target="../media/image22.jpe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2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video" Target="../media/media1.mp4"/><Relationship Id="rId7" Type="http://schemas.openxmlformats.org/officeDocument/2006/relationships/image" Target="../media/image22.jpeg"/><Relationship Id="rId2" Type="http://schemas.microsoft.com/office/2007/relationships/media" Target="../media/media1.mp4"/><Relationship Id="rId1" Type="http://schemas.openxmlformats.org/officeDocument/2006/relationships/tags" Target="../tags/tag3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video" Target="../media/media1.mp4"/><Relationship Id="rId7" Type="http://schemas.openxmlformats.org/officeDocument/2006/relationships/image" Target="../media/image22.jpeg"/><Relationship Id="rId2" Type="http://schemas.microsoft.com/office/2007/relationships/media" Target="../media/media1.mp4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2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8.tmp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276872"/>
            <a:ext cx="3672408" cy="1470025"/>
          </a:xfrm>
        </p:spPr>
        <p:txBody>
          <a:bodyPr>
            <a:normAutofit/>
          </a:bodyPr>
          <a:lstStyle/>
          <a:p>
            <a:pPr algn="just"/>
            <a:r>
              <a:rPr lang="en-GB" sz="3600" b="1" dirty="0">
                <a:solidFill>
                  <a:schemeClr val="bg1"/>
                </a:solidFill>
              </a:rPr>
              <a:t>Treatment facility </a:t>
            </a:r>
            <a:r>
              <a:rPr lang="en-GB" sz="3600" b="1" dirty="0" smtClean="0">
                <a:solidFill>
                  <a:schemeClr val="bg1"/>
                </a:solidFill>
              </a:rPr>
              <a:t>optimization </a:t>
            </a:r>
            <a:r>
              <a:rPr lang="en-GB" sz="3200" dirty="0"/>
              <a:t>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861048"/>
            <a:ext cx="3600400" cy="1752600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Andrea </a:t>
            </a:r>
            <a:r>
              <a:rPr lang="en-GB" sz="2000" b="1" dirty="0" smtClean="0">
                <a:solidFill>
                  <a:schemeClr val="bg1"/>
                </a:solidFill>
              </a:rPr>
              <a:t>De </a:t>
            </a:r>
            <a:r>
              <a:rPr lang="en-GB" sz="2000" b="1" dirty="0" smtClean="0">
                <a:solidFill>
                  <a:schemeClr val="bg1"/>
                </a:solidFill>
              </a:rPr>
              <a:t>Franco</a:t>
            </a:r>
          </a:p>
          <a:p>
            <a:r>
              <a:rPr lang="en-GB" sz="2000" b="1" dirty="0" smtClean="0">
                <a:solidFill>
                  <a:schemeClr val="bg1"/>
                </a:solidFill>
              </a:rPr>
              <a:t>MedAustron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4" y="5517232"/>
            <a:ext cx="410445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chemeClr val="bg1"/>
                </a:solidFill>
              </a:rPr>
              <a:t>International Conference on Medical Accelerator and Particle Therapy</a:t>
            </a:r>
          </a:p>
          <a:p>
            <a:r>
              <a:rPr lang="en-GB" sz="2000" b="1" dirty="0" smtClean="0">
                <a:solidFill>
                  <a:schemeClr val="bg1"/>
                </a:solidFill>
              </a:rPr>
              <a:t>CNA Seville, 4</a:t>
            </a:r>
            <a:r>
              <a:rPr lang="en-GB" sz="20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2000" b="1" dirty="0" smtClean="0">
                <a:solidFill>
                  <a:schemeClr val="bg1"/>
                </a:solidFill>
              </a:rPr>
              <a:t> - 6</a:t>
            </a:r>
            <a:r>
              <a:rPr lang="en-GB" sz="20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2000" b="1" dirty="0" smtClean="0">
                <a:solidFill>
                  <a:schemeClr val="bg1"/>
                </a:solidFill>
              </a:rPr>
              <a:t> Sep 2019</a:t>
            </a:r>
            <a:endParaRPr lang="en-GB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Irradiation time red. Options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7504" y="3060545"/>
            <a:ext cx="8913747" cy="1377305"/>
            <a:chOff x="205558" y="1194071"/>
            <a:chExt cx="8913747" cy="1377305"/>
          </a:xfrm>
        </p:grpSpPr>
        <p:sp>
          <p:nvSpPr>
            <p:cNvPr id="11" name="TextBox 10"/>
            <p:cNvSpPr txBox="1"/>
            <p:nvPr/>
          </p:nvSpPr>
          <p:spPr>
            <a:xfrm>
              <a:off x="952238" y="1664668"/>
              <a:ext cx="79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Flux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990513" y="2562223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990513" y="1194071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89598" y="1260562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94569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62720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30871" y="2130174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99022" y="213285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83201" y="2192309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62" name="Down Arrow 61"/>
            <p:cNvSpPr/>
            <p:nvPr/>
          </p:nvSpPr>
          <p:spPr>
            <a:xfrm flipV="1">
              <a:off x="205558" y="1617718"/>
              <a:ext cx="285514" cy="5124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498271" y="1612327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21502" y="1614369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43087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46304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2468" y="1138192"/>
            <a:ext cx="8883669" cy="1376197"/>
            <a:chOff x="225551" y="3060915"/>
            <a:chExt cx="8883669" cy="1376197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980428" y="4429067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980428" y="3060915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979513" y="3127406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484484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52635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20786" y="399701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588937" y="3999700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73116" y="405915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3696" y="3391073"/>
              <a:ext cx="12313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 between </a:t>
              </a:r>
            </a:p>
            <a:p>
              <a:r>
                <a:rPr lang="en-US" dirty="0" smtClean="0"/>
                <a:t>spills</a:t>
              </a:r>
              <a:endParaRPr lang="en-US" dirty="0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225551" y="3527626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048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60592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40515" y="3987864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745755" y="399433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9641" y="4665803"/>
            <a:ext cx="8865314" cy="1370833"/>
            <a:chOff x="229641" y="4665803"/>
            <a:chExt cx="8865314" cy="1370833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1966163" y="6033955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66163" y="4665803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965248" y="4732294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70219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838370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06521" y="560190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574672" y="560458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158851" y="5664041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3696" y="5040071"/>
              <a:ext cx="11793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nr</a:t>
              </a:r>
              <a:r>
                <a:rPr lang="en-US" dirty="0"/>
                <a:t>. of spills</a:t>
              </a: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229641" y="5038935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488983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843784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98585" y="5591179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618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Irradiation time red. Options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7504" y="3060545"/>
            <a:ext cx="8913747" cy="1377305"/>
            <a:chOff x="205558" y="1194071"/>
            <a:chExt cx="8913747" cy="1377305"/>
          </a:xfrm>
        </p:grpSpPr>
        <p:sp>
          <p:nvSpPr>
            <p:cNvPr id="11" name="TextBox 10"/>
            <p:cNvSpPr txBox="1"/>
            <p:nvPr/>
          </p:nvSpPr>
          <p:spPr>
            <a:xfrm>
              <a:off x="952238" y="1664668"/>
              <a:ext cx="79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Flux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990513" y="2562223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990513" y="1194071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89598" y="1260562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94569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62720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30871" y="2130174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99022" y="213285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83201" y="2192309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62" name="Down Arrow 61"/>
            <p:cNvSpPr/>
            <p:nvPr/>
          </p:nvSpPr>
          <p:spPr>
            <a:xfrm flipV="1">
              <a:off x="205558" y="1617718"/>
              <a:ext cx="285514" cy="5124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498271" y="1612327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21502" y="1614369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43087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46304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2468" y="1138192"/>
            <a:ext cx="8883669" cy="1376197"/>
            <a:chOff x="225551" y="3060915"/>
            <a:chExt cx="8883669" cy="1376197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980428" y="4429067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980428" y="3060915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979513" y="3127406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484484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52635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20786" y="399701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588937" y="3999700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73116" y="405915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3696" y="3391073"/>
              <a:ext cx="12313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 between </a:t>
              </a:r>
            </a:p>
            <a:p>
              <a:r>
                <a:rPr lang="en-US" dirty="0" smtClean="0"/>
                <a:t>spills</a:t>
              </a:r>
              <a:endParaRPr lang="en-US" dirty="0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225551" y="3527626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048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60592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40515" y="3987864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745755" y="399433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9641" y="4665803"/>
            <a:ext cx="8865314" cy="1370833"/>
            <a:chOff x="229641" y="4665803"/>
            <a:chExt cx="8865314" cy="1370833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1966163" y="6033955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66163" y="4665803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965248" y="4732294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70219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838370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06521" y="560190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574672" y="560458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158851" y="5664041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3696" y="5040071"/>
              <a:ext cx="11793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nr</a:t>
              </a:r>
              <a:r>
                <a:rPr lang="en-US" dirty="0"/>
                <a:t>. of spills</a:t>
              </a: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229641" y="5038935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488983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843784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98585" y="5591179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0" y="1038512"/>
            <a:ext cx="9094955" cy="1807350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0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between </a:t>
            </a:r>
            <a:r>
              <a:rPr lang="en-US" dirty="0" smtClean="0"/>
              <a:t>spills - 1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41813" y="1050787"/>
            <a:ext cx="8883669" cy="1802149"/>
            <a:chOff x="141813" y="2152115"/>
            <a:chExt cx="8883669" cy="1802149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1896690" y="3946219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1896690" y="2578067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895775" y="2644558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400746" y="3514171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768897" y="3514171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137048" y="3514170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505199" y="3516852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089378" y="3576305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49958" y="2908225"/>
              <a:ext cx="12313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 between </a:t>
              </a:r>
            </a:p>
            <a:p>
              <a:r>
                <a:rPr lang="en-US" dirty="0" smtClean="0"/>
                <a:t>spills</a:t>
              </a:r>
              <a:endParaRPr lang="en-US" dirty="0"/>
            </a:p>
          </p:txBody>
        </p:sp>
        <p:sp>
          <p:nvSpPr>
            <p:cNvPr id="76" name="Down Arrow 75"/>
            <p:cNvSpPr/>
            <p:nvPr/>
          </p:nvSpPr>
          <p:spPr>
            <a:xfrm>
              <a:off x="141813" y="3044778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048814" y="3514170"/>
              <a:ext cx="201763" cy="44009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283969" y="3501008"/>
              <a:ext cx="334760" cy="44009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785116" y="3501008"/>
              <a:ext cx="209992" cy="44009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740471" y="3501008"/>
              <a:ext cx="639841" cy="44009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574525" y="2152115"/>
              <a:ext cx="9828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Unused beam</a:t>
              </a:r>
              <a:endParaRPr lang="en-US" dirty="0"/>
            </a:p>
          </p:txBody>
        </p:sp>
        <p:cxnSp>
          <p:nvCxnSpPr>
            <p:cNvPr id="6" name="Straight Arrow Connector 5"/>
            <p:cNvCxnSpPr>
              <a:stCxn id="2" idx="2"/>
            </p:cNvCxnSpPr>
            <p:nvPr/>
          </p:nvCxnSpPr>
          <p:spPr>
            <a:xfrm flipH="1">
              <a:off x="3264842" y="2798446"/>
              <a:ext cx="1801097" cy="608584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2" idx="2"/>
            </p:cNvCxnSpPr>
            <p:nvPr/>
          </p:nvCxnSpPr>
          <p:spPr>
            <a:xfrm flipH="1">
              <a:off x="4451349" y="2798446"/>
              <a:ext cx="614590" cy="681062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2" idx="2"/>
            </p:cNvCxnSpPr>
            <p:nvPr/>
          </p:nvCxnSpPr>
          <p:spPr>
            <a:xfrm>
              <a:off x="5065939" y="2798446"/>
              <a:ext cx="876737" cy="694518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2" idx="2"/>
            </p:cNvCxnSpPr>
            <p:nvPr/>
          </p:nvCxnSpPr>
          <p:spPr>
            <a:xfrm>
              <a:off x="5065939" y="2798446"/>
              <a:ext cx="1994452" cy="693246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 flipV="1">
              <a:off x="3453545" y="3717032"/>
              <a:ext cx="542391" cy="329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 flipV="1">
              <a:off x="4961916" y="3725260"/>
              <a:ext cx="542391" cy="329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H="1" flipV="1">
              <a:off x="6103926" y="3733163"/>
              <a:ext cx="542391" cy="329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965" r="40495"/>
          <a:stretch/>
        </p:blipFill>
        <p:spPr>
          <a:xfrm>
            <a:off x="251521" y="4694500"/>
            <a:ext cx="4032448" cy="1459520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>
          <a:xfrm flipV="1">
            <a:off x="508791" y="3223732"/>
            <a:ext cx="0" cy="133350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 rot="16200000">
            <a:off x="-314616" y="3686193"/>
            <a:ext cx="1202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Sync. B-Field</a:t>
            </a:r>
            <a:endParaRPr lang="en-US" sz="12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669990" y="4557235"/>
            <a:ext cx="288032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958022" y="3890484"/>
            <a:ext cx="288032" cy="66675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 flipV="1">
            <a:off x="1246054" y="3890484"/>
            <a:ext cx="2059307" cy="7797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3325050" y="2989575"/>
            <a:ext cx="432048" cy="893707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757098" y="2989574"/>
            <a:ext cx="504056" cy="152657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10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507" t="49965" r="18213" b="7789"/>
          <a:stretch/>
        </p:blipFill>
        <p:spPr>
          <a:xfrm>
            <a:off x="3305361" y="4686702"/>
            <a:ext cx="1374331" cy="1248507"/>
          </a:xfrm>
          <a:prstGeom prst="rect">
            <a:avLst/>
          </a:prstGeom>
        </p:spPr>
      </p:pic>
      <p:cxnSp>
        <p:nvCxnSpPr>
          <p:cNvPr id="105" name="Straight Connector 104"/>
          <p:cNvCxnSpPr/>
          <p:nvPr/>
        </p:nvCxnSpPr>
        <p:spPr>
          <a:xfrm flipH="1">
            <a:off x="3292662" y="3887879"/>
            <a:ext cx="1157322" cy="31106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4427984" y="2968480"/>
            <a:ext cx="432048" cy="893707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4860032" y="2968479"/>
            <a:ext cx="504056" cy="1526570"/>
          </a:xfrm>
          <a:prstGeom prst="line">
            <a:avLst/>
          </a:prstGeom>
          <a:ln w="254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851320" y="3487701"/>
            <a:ext cx="2653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Dynamic timings for accelerator phases control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4961916" y="4684909"/>
            <a:ext cx="3973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Implemented at MedAustron in 2018</a:t>
            </a:r>
          </a:p>
          <a:p>
            <a:r>
              <a:rPr lang="en-US" dirty="0" smtClean="0"/>
              <a:t>Project Leader: C. Schmitzer</a:t>
            </a:r>
          </a:p>
          <a:p>
            <a:r>
              <a:rPr lang="en-US" dirty="0" smtClean="0"/>
              <a:t>Deputy: A. De Franco</a:t>
            </a:r>
          </a:p>
          <a:p>
            <a:r>
              <a:rPr lang="en-US" b="1" dirty="0" smtClean="0"/>
              <a:t>Up to </a:t>
            </a:r>
            <a:r>
              <a:rPr lang="en-US" b="1" dirty="0" smtClean="0"/>
              <a:t>-</a:t>
            </a:r>
            <a:r>
              <a:rPr lang="en-US" b="1" dirty="0"/>
              <a:t>4</a:t>
            </a:r>
            <a:r>
              <a:rPr lang="en-US" b="1" dirty="0" smtClean="0"/>
              <a:t>0% </a:t>
            </a:r>
            <a:r>
              <a:rPr lang="en-US" b="1" dirty="0" smtClean="0"/>
              <a:t>treatment time</a:t>
            </a:r>
          </a:p>
        </p:txBody>
      </p:sp>
    </p:spTree>
    <p:extLst>
      <p:ext uri="{BB962C8B-B14F-4D97-AF65-F5344CB8AC3E}">
        <p14:creationId xmlns:p14="http://schemas.microsoft.com/office/powerpoint/2010/main" val="5161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Resonant </a:t>
            </a:r>
            <a:r>
              <a:rPr lang="en-US" dirty="0"/>
              <a:t>Slow </a:t>
            </a:r>
            <a:r>
              <a:rPr lang="en-US" dirty="0" smtClean="0"/>
              <a:t>Extraction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63132"/>
            <a:ext cx="3027137" cy="1756028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68200" y="2975626"/>
            <a:ext cx="2565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Wrong way to use resonances:</a:t>
            </a:r>
          </a:p>
          <a:p>
            <a:r>
              <a:rPr lang="en-GB" sz="1400" dirty="0" smtClean="0"/>
              <a:t>Tacoma </a:t>
            </a:r>
            <a:r>
              <a:rPr lang="en-GB" sz="1400" dirty="0"/>
              <a:t>Narrows </a:t>
            </a:r>
            <a:r>
              <a:rPr lang="en-GB" sz="1400" dirty="0" smtClean="0"/>
              <a:t>Bridge example</a:t>
            </a:r>
            <a:endParaRPr lang="en-GB" sz="14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68" y="1239583"/>
            <a:ext cx="3096344" cy="2309859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2942146" y="5807820"/>
            <a:ext cx="2928800" cy="2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>
          <a:xfrm flipV="1">
            <a:off x="3134642" y="4125758"/>
            <a:ext cx="0" cy="1826080"/>
          </a:xfrm>
          <a:prstGeom prst="straightConnector1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32" name="TextBox 31"/>
          <p:cNvSpPr txBox="1"/>
          <p:nvPr/>
        </p:nvSpPr>
        <p:spPr>
          <a:xfrm rot="16200000">
            <a:off x="2372328" y="4218284"/>
            <a:ext cx="1204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Amplitude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416091" y="5837510"/>
            <a:ext cx="1752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noProof="0" dirty="0" smtClean="0">
                <a:solidFill>
                  <a:prstClr val="black"/>
                </a:solidFill>
              </a:rPr>
              <a:t>Momentum or Tune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71800" y="3466047"/>
            <a:ext cx="3367483" cy="369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Condition </a:t>
            </a:r>
            <a:r>
              <a:rPr lang="en-GB" dirty="0" smtClean="0"/>
              <a:t>of Resonance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2771800" y="3835380"/>
            <a:ext cx="3367483" cy="2323506"/>
          </a:xfrm>
          <a:prstGeom prst="rect">
            <a:avLst/>
          </a:prstGeom>
          <a:noFill/>
          <a:ln w="1905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lowchart: Manual Input 35"/>
          <p:cNvSpPr/>
          <p:nvPr/>
        </p:nvSpPr>
        <p:spPr>
          <a:xfrm rot="5400000">
            <a:off x="3828013" y="4977702"/>
            <a:ext cx="585405" cy="1022803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10800000">
            <a:off x="4056054" y="4132262"/>
            <a:ext cx="1170342" cy="1669055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 rot="10800000">
            <a:off x="4416092" y="5196399"/>
            <a:ext cx="216023" cy="576066"/>
          </a:xfrm>
          <a:prstGeom prst="triangle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stCxn id="47" idx="1"/>
          </p:cNvCxnSpPr>
          <p:nvPr/>
        </p:nvCxnSpPr>
        <p:spPr>
          <a:xfrm flipH="1" flipV="1">
            <a:off x="4660941" y="5352731"/>
            <a:ext cx="2399752" cy="923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60693" y="5038798"/>
            <a:ext cx="1339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Unstable beam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098402" y="5215878"/>
            <a:ext cx="133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Stable beam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48" idx="3"/>
          </p:cNvCxnSpPr>
          <p:nvPr/>
        </p:nvCxnSpPr>
        <p:spPr>
          <a:xfrm>
            <a:off x="2437490" y="5400544"/>
            <a:ext cx="1589740" cy="6926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4641225" y="4034419"/>
            <a:ext cx="2419468" cy="52051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386750" y="3567749"/>
            <a:ext cx="1757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 for resonance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331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73" y="1163103"/>
            <a:ext cx="5832648" cy="3073370"/>
          </a:xfrm>
        </p:spPr>
      </p:pic>
      <p:sp>
        <p:nvSpPr>
          <p:cNvPr id="9" name="Textfeld 62"/>
          <p:cNvSpPr txBox="1"/>
          <p:nvPr/>
        </p:nvSpPr>
        <p:spPr>
          <a:xfrm>
            <a:off x="237179" y="4143310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2" indent="0">
              <a:lnSpc>
                <a:spcPct val="100000"/>
              </a:lnSpc>
              <a:buNone/>
            </a:pPr>
            <a:r>
              <a:rPr lang="en-US" sz="1400" dirty="0" smtClean="0"/>
              <a:t>Slowly increase momentum spread to move </a:t>
            </a:r>
            <a:r>
              <a:rPr lang="en-US" sz="1400" dirty="0"/>
              <a:t>beam into </a:t>
            </a:r>
            <a:r>
              <a:rPr lang="en-US" sz="1400" dirty="0" smtClean="0"/>
              <a:t>resonance </a:t>
            </a:r>
            <a:r>
              <a:rPr lang="en-US" sz="1400" i="1" dirty="0" err="1" smtClean="0"/>
              <a:t>Q</a:t>
            </a:r>
            <a:r>
              <a:rPr lang="en-US" sz="1100" i="1" dirty="0" err="1" smtClean="0"/>
              <a:t>x</a:t>
            </a:r>
            <a:r>
              <a:rPr lang="en-US" sz="1400" dirty="0" smtClean="0"/>
              <a:t>=1.6666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82074" y="5063153"/>
            <a:ext cx="1823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histogram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dp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/p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50"/>
          <a:stretch/>
        </p:blipFill>
        <p:spPr>
          <a:xfrm>
            <a:off x="622608" y="4580917"/>
            <a:ext cx="7956376" cy="1872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36981" y="5028702"/>
            <a:ext cx="205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Protons measured </a:t>
            </a:r>
            <a:r>
              <a:rPr lang="en-US" sz="1400" dirty="0" err="1" smtClean="0">
                <a:solidFill>
                  <a:srgbClr val="002060"/>
                </a:solidFill>
              </a:rPr>
              <a:t>Schottky</a:t>
            </a:r>
            <a:r>
              <a:rPr lang="en-US" sz="1400" dirty="0" smtClean="0">
                <a:solidFill>
                  <a:srgbClr val="002060"/>
                </a:solidFill>
              </a:rPr>
              <a:t> monitor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" name="My Movie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9"/>
          <a:srcRect l="269" t="5203" r="388" b="5197"/>
          <a:stretch/>
        </p:blipFill>
        <p:spPr>
          <a:xfrm>
            <a:off x="251520" y="1170424"/>
            <a:ext cx="5587425" cy="28346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Resonant </a:t>
            </a:r>
            <a:r>
              <a:rPr lang="en-US" dirty="0"/>
              <a:t>Slow </a:t>
            </a:r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36296" y="5892611"/>
            <a:ext cx="2182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(A. Goetz bachelor thesis)</a:t>
            </a:r>
            <a:endParaRPr lang="en-US" sz="1400" dirty="0"/>
          </a:p>
        </p:txBody>
      </p:sp>
      <p:sp>
        <p:nvSpPr>
          <p:cNvPr id="22" name="Textfeld 62"/>
          <p:cNvSpPr txBox="1"/>
          <p:nvPr/>
        </p:nvSpPr>
        <p:spPr>
          <a:xfrm>
            <a:off x="6259374" y="3620090"/>
            <a:ext cx="2673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Hor. phase space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of one particle during the extraction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022840" y="1153121"/>
            <a:ext cx="3077250" cy="2552579"/>
            <a:chOff x="892691" y="976128"/>
            <a:chExt cx="7358619" cy="490574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691" y="976128"/>
              <a:ext cx="7358619" cy="4905745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>
            <a:xfrm flipV="1">
              <a:off x="2267744" y="1412776"/>
              <a:ext cx="0" cy="3456384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2302383" y="2330751"/>
              <a:ext cx="504056" cy="375776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274247" y="2060848"/>
              <a:ext cx="2037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Electrostatic septum wire</a:t>
              </a:r>
              <a:endParaRPr lang="en-US" sz="1400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5978293" y="1038963"/>
            <a:ext cx="1846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(F. Kühteubl Master thesis)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25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4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between </a:t>
            </a:r>
            <a:r>
              <a:rPr lang="en-US" dirty="0" smtClean="0"/>
              <a:t>spills - 2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3467035" y="5260488"/>
            <a:ext cx="3973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Combined</a:t>
            </a:r>
          </a:p>
          <a:p>
            <a:r>
              <a:rPr lang="en-US" b="1" dirty="0" smtClean="0"/>
              <a:t>~2 sec per spill</a:t>
            </a:r>
          </a:p>
          <a:p>
            <a:r>
              <a:rPr lang="en-US" b="1" dirty="0" smtClean="0"/>
              <a:t>Up to </a:t>
            </a:r>
            <a:r>
              <a:rPr lang="en-US" b="1" dirty="0" smtClean="0"/>
              <a:t>-30% </a:t>
            </a:r>
            <a:r>
              <a:rPr lang="en-US" b="1" dirty="0" smtClean="0"/>
              <a:t>treatment time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07504" y="949691"/>
            <a:ext cx="4474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</a:t>
            </a:r>
            <a:r>
              <a:rPr lang="en-US" dirty="0" smtClean="0"/>
              <a:t>on-adiabatic capture</a:t>
            </a:r>
          </a:p>
        </p:txBody>
      </p:sp>
      <p:pic>
        <p:nvPicPr>
          <p:cNvPr id="127" name="Picture 126" descr="C:\Work\PyDevProjects\ticket5602_spilltime\betatron_extraction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8" t="35212" r="48880" b="35213"/>
          <a:stretch/>
        </p:blipFill>
        <p:spPr bwMode="auto">
          <a:xfrm>
            <a:off x="4303349" y="1453521"/>
            <a:ext cx="3615781" cy="152928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Rectangle 33"/>
          <p:cNvSpPr/>
          <p:nvPr/>
        </p:nvSpPr>
        <p:spPr>
          <a:xfrm>
            <a:off x="107504" y="1990495"/>
            <a:ext cx="3657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Dual phase </a:t>
            </a:r>
            <a:r>
              <a:rPr lang="en-US" dirty="0" err="1"/>
              <a:t>Betatron</a:t>
            </a:r>
            <a:r>
              <a:rPr lang="en-US" dirty="0"/>
              <a:t> Core settings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7504" y="3037495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Parallel beam preparation </a:t>
            </a:r>
            <a:r>
              <a:rPr lang="en-US" dirty="0" smtClean="0"/>
              <a:t>(Longitudinal and Transverse)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96852" y="3930591"/>
            <a:ext cx="2639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Avoid dipole ‘washing’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(</a:t>
            </a:r>
            <a:r>
              <a:rPr lang="en-US" dirty="0"/>
              <a:t>B-Field active reg.)</a:t>
            </a:r>
          </a:p>
        </p:txBody>
      </p:sp>
      <p:grpSp>
        <p:nvGrpSpPr>
          <p:cNvPr id="139" name="Group 138"/>
          <p:cNvGrpSpPr/>
          <p:nvPr/>
        </p:nvGrpSpPr>
        <p:grpSpPr>
          <a:xfrm>
            <a:off x="4644008" y="3504029"/>
            <a:ext cx="4072463" cy="1574935"/>
            <a:chOff x="3329950" y="4036638"/>
            <a:chExt cx="4072463" cy="1574935"/>
          </a:xfrm>
        </p:grpSpPr>
        <p:cxnSp>
          <p:nvCxnSpPr>
            <p:cNvPr id="128" name="Straight Arrow Connector 127"/>
            <p:cNvCxnSpPr/>
            <p:nvPr/>
          </p:nvCxnSpPr>
          <p:spPr>
            <a:xfrm flipV="1">
              <a:off x="3690721" y="4185406"/>
              <a:ext cx="0" cy="133350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 rot="16200000">
              <a:off x="2867314" y="4647867"/>
              <a:ext cx="1202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Sync. B-Field</a:t>
              </a:r>
              <a:endParaRPr lang="en-US" sz="1200" dirty="0"/>
            </a:p>
          </p:txBody>
        </p:sp>
        <p:cxnSp>
          <p:nvCxnSpPr>
            <p:cNvPr id="130" name="Straight Connector 129"/>
            <p:cNvCxnSpPr/>
            <p:nvPr/>
          </p:nvCxnSpPr>
          <p:spPr>
            <a:xfrm>
              <a:off x="3851920" y="5518909"/>
              <a:ext cx="288032" cy="0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4139952" y="4852158"/>
              <a:ext cx="288032" cy="666752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H="1" flipV="1">
              <a:off x="4427984" y="4852158"/>
              <a:ext cx="2059307" cy="7797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6487291" y="4859955"/>
              <a:ext cx="235562" cy="751618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>
              <a:off x="6466309" y="4036639"/>
              <a:ext cx="432048" cy="893707"/>
            </a:xfrm>
            <a:prstGeom prst="line">
              <a:avLst/>
            </a:prstGeom>
            <a:ln w="254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6898357" y="4036638"/>
              <a:ext cx="504056" cy="1526570"/>
            </a:xfrm>
            <a:prstGeom prst="line">
              <a:avLst/>
            </a:prstGeom>
            <a:ln w="254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564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Irradiation time red. Options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7504" y="3060545"/>
            <a:ext cx="8913747" cy="1377305"/>
            <a:chOff x="205558" y="1194071"/>
            <a:chExt cx="8913747" cy="1377305"/>
          </a:xfrm>
        </p:grpSpPr>
        <p:sp>
          <p:nvSpPr>
            <p:cNvPr id="11" name="TextBox 10"/>
            <p:cNvSpPr txBox="1"/>
            <p:nvPr/>
          </p:nvSpPr>
          <p:spPr>
            <a:xfrm>
              <a:off x="952238" y="1664668"/>
              <a:ext cx="79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Flux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990513" y="2562223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990513" y="1194071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89598" y="1260562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94569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62720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30871" y="2130174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99022" y="213285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83201" y="2192309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62" name="Down Arrow 61"/>
            <p:cNvSpPr/>
            <p:nvPr/>
          </p:nvSpPr>
          <p:spPr>
            <a:xfrm flipV="1">
              <a:off x="205558" y="1617718"/>
              <a:ext cx="285514" cy="5124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498271" y="1612327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21502" y="1614369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43087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46304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2468" y="1138192"/>
            <a:ext cx="8883669" cy="1376197"/>
            <a:chOff x="225551" y="3060915"/>
            <a:chExt cx="8883669" cy="1376197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980428" y="4429067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980428" y="3060915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979513" y="3127406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484484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52635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20786" y="399701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588937" y="3999700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73116" y="405915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3696" y="3391073"/>
              <a:ext cx="12313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 between </a:t>
              </a:r>
            </a:p>
            <a:p>
              <a:r>
                <a:rPr lang="en-US" dirty="0" smtClean="0"/>
                <a:t>spills</a:t>
              </a:r>
              <a:endParaRPr lang="en-US" dirty="0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225551" y="3527626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048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60592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40515" y="3987864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745755" y="399433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9641" y="4665803"/>
            <a:ext cx="8865314" cy="1370833"/>
            <a:chOff x="229641" y="4665803"/>
            <a:chExt cx="8865314" cy="1370833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1966163" y="6033955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66163" y="4665803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965248" y="4732294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70219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838370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06521" y="560190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574672" y="560458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158851" y="5664041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3696" y="5040071"/>
              <a:ext cx="11793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nr</a:t>
              </a:r>
              <a:r>
                <a:rPr lang="en-US" dirty="0"/>
                <a:t>. of spills</a:t>
              </a: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229641" y="5038935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488983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843784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98585" y="5591179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0" y="2924944"/>
            <a:ext cx="9094955" cy="1807350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Higher Intensities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491072" y="1628800"/>
            <a:ext cx="7520207" cy="2772087"/>
            <a:chOff x="955472" y="1772817"/>
            <a:chExt cx="7520207" cy="2772087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971602" y="3933057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955472" y="1772817"/>
              <a:ext cx="16131" cy="21602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955472" y="180049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64290" y="356314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479360" y="298316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402591" y="2985203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838477" y="2973370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222287" y="2445477"/>
              <a:ext cx="168098" cy="1496733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971602" y="2276873"/>
              <a:ext cx="5560776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55472" y="2564905"/>
              <a:ext cx="5560776" cy="0"/>
            </a:xfrm>
            <a:prstGeom prst="line">
              <a:avLst/>
            </a:prstGeom>
            <a:ln w="15875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443231" y="1928583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Safety (Standards &amp; Risk Management)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392520" y="2242174"/>
              <a:ext cx="1575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Functional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2402591" y="2665684"/>
              <a:ext cx="371604" cy="0"/>
            </a:xfrm>
            <a:prstGeom prst="line">
              <a:avLst/>
            </a:prstGeom>
            <a:ln w="158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482185" y="2832312"/>
              <a:ext cx="371604" cy="0"/>
            </a:xfrm>
            <a:prstGeom prst="line">
              <a:avLst/>
            </a:prstGeom>
            <a:ln w="158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131576" y="2080322"/>
              <a:ext cx="371604" cy="0"/>
            </a:xfrm>
            <a:prstGeom prst="line">
              <a:avLst/>
            </a:prstGeom>
            <a:ln w="158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898006" y="2445477"/>
              <a:ext cx="371604" cy="0"/>
            </a:xfrm>
            <a:prstGeom prst="line">
              <a:avLst/>
            </a:prstGeom>
            <a:ln w="158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291959" y="2497991"/>
              <a:ext cx="903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accent4"/>
                  </a:solidFill>
                </a:rPr>
                <a:t>MinP</a:t>
              </a:r>
              <a:endParaRPr lang="en-US" dirty="0" smtClean="0">
                <a:solidFill>
                  <a:schemeClr val="accent4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758722" y="2979842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816706" y="2297915"/>
              <a:ext cx="45719" cy="695896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961762" y="2754549"/>
              <a:ext cx="88608" cy="239261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1959" y="4093835"/>
              <a:ext cx="1651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Machine failure</a:t>
              </a:r>
              <a:endParaRPr lang="en-US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2833724" y="3717031"/>
              <a:ext cx="298116" cy="5040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6104669" y="3898573"/>
              <a:ext cx="16514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Intensity ripples (&lt;</a:t>
              </a:r>
              <a:r>
                <a:rPr lang="en-US" dirty="0" err="1" smtClean="0"/>
                <a:t>ms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26" name="Straight Arrow Connector 25"/>
            <p:cNvCxnSpPr>
              <a:stCxn id="82" idx="1"/>
            </p:cNvCxnSpPr>
            <p:nvPr/>
          </p:nvCxnSpPr>
          <p:spPr>
            <a:xfrm flipH="1" flipV="1">
              <a:off x="5189856" y="2766051"/>
              <a:ext cx="914813" cy="14556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319908" y="4233492"/>
            <a:ext cx="864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4"/>
                </a:solidFill>
              </a:rPr>
              <a:t>MinP</a:t>
            </a:r>
            <a:r>
              <a:rPr lang="en-US" dirty="0" smtClean="0">
                <a:solidFill>
                  <a:schemeClr val="accent4"/>
                </a:solidFill>
              </a:rPr>
              <a:t>:= ~lowest spot weight in the </a:t>
            </a:r>
            <a:r>
              <a:rPr lang="en-US" dirty="0" smtClean="0">
                <a:solidFill>
                  <a:schemeClr val="accent4"/>
                </a:solidFill>
              </a:rPr>
              <a:t>slice(~10</a:t>
            </a:r>
            <a:r>
              <a:rPr lang="en-US" baseline="30000" dirty="0" smtClean="0">
                <a:solidFill>
                  <a:schemeClr val="accent4"/>
                </a:solidFill>
              </a:rPr>
              <a:t>6</a:t>
            </a:r>
            <a:r>
              <a:rPr lang="en-US" dirty="0" smtClean="0">
                <a:solidFill>
                  <a:schemeClr val="accent4"/>
                </a:solidFill>
              </a:rPr>
              <a:t>p) &lt; -- &gt;</a:t>
            </a:r>
            <a:r>
              <a:rPr lang="en-US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minimum beam dwell </a:t>
            </a:r>
            <a:r>
              <a:rPr lang="en-US" dirty="0" smtClean="0">
                <a:solidFill>
                  <a:schemeClr val="accent4"/>
                </a:solidFill>
              </a:rPr>
              <a:t>time (~1ms)</a:t>
            </a:r>
            <a:endParaRPr lang="en-US" dirty="0" smtClean="0">
              <a:solidFill>
                <a:schemeClr val="accent4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761" y="1069044"/>
            <a:ext cx="768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use slow extraction to stretch the pulse. Doing the opposite is ‘easy’, but…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4761" y="4466574"/>
            <a:ext cx="49582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Model beam dynamics during </a:t>
            </a:r>
            <a:r>
              <a:rPr lang="en-US" dirty="0" smtClean="0"/>
              <a:t>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termination </a:t>
            </a:r>
            <a:r>
              <a:rPr lang="en-US" dirty="0" smtClean="0"/>
              <a:t>times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Reduce intensity ripples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Speed up scanning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  <a:r>
              <a:rPr lang="en-US" dirty="0" smtClean="0"/>
              <a:t>Voxel based </a:t>
            </a:r>
            <a:r>
              <a:rPr lang="en-US" dirty="0" smtClean="0"/>
              <a:t>flux</a:t>
            </a:r>
            <a:endParaRPr lang="en-US" dirty="0" smtClean="0"/>
          </a:p>
        </p:txBody>
      </p:sp>
      <p:sp>
        <p:nvSpPr>
          <p:cNvPr id="86" name="TextBox 85"/>
          <p:cNvSpPr txBox="1"/>
          <p:nvPr/>
        </p:nvSpPr>
        <p:spPr>
          <a:xfrm>
            <a:off x="5093003" y="4715992"/>
            <a:ext cx="3973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implementation Q1 2020</a:t>
            </a:r>
          </a:p>
          <a:p>
            <a:r>
              <a:rPr lang="en-US" dirty="0" smtClean="0"/>
              <a:t>Project Leader: A. De Franco</a:t>
            </a:r>
          </a:p>
          <a:p>
            <a:r>
              <a:rPr lang="en-US" dirty="0" smtClean="0"/>
              <a:t>&gt; x2 Flux</a:t>
            </a:r>
          </a:p>
          <a:p>
            <a:r>
              <a:rPr lang="en-US" dirty="0" smtClean="0"/>
              <a:t>(x4 stored intensity in synchrotron)</a:t>
            </a:r>
          </a:p>
          <a:p>
            <a:r>
              <a:rPr lang="en-US" b="1" dirty="0" smtClean="0"/>
              <a:t>Up to -35% treatment time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4311560" y="1784566"/>
            <a:ext cx="371604" cy="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08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Scanning Speed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lc="http://schemas.openxmlformats.org/drawingml/2006/lockedCanvas" xmlns:a16="http://schemas.microsoft.com/office/drawing/2014/main" xmlns="" id="{2A2064DF-3FCF-4F27-97B7-5C86C1FAE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912188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2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Ripples suppression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677092" y="3436543"/>
            <a:ext cx="318864" cy="226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12266" y="586921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Spill time structure (50kHz)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7527" y="1700808"/>
            <a:ext cx="4344866" cy="34628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69276" y="5229200"/>
            <a:ext cx="26991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En:62.4 </a:t>
            </a:r>
            <a:r>
              <a:rPr lang="de-DE" sz="1600" dirty="0" err="1"/>
              <a:t>MeV</a:t>
            </a:r>
            <a:r>
              <a:rPr lang="de-DE" sz="1600" dirty="0"/>
              <a:t> - </a:t>
            </a:r>
            <a:r>
              <a:rPr lang="de-DE" sz="1600" dirty="0" err="1"/>
              <a:t>F</a:t>
            </a:r>
            <a:r>
              <a:rPr lang="de-DE" sz="1600" baseline="-25000" dirty="0" err="1"/>
              <a:t>rev</a:t>
            </a:r>
            <a:r>
              <a:rPr lang="de-DE" sz="1600" dirty="0"/>
              <a:t>: 1.33 MHz</a:t>
            </a:r>
            <a:r>
              <a:rPr lang="de-DE" sz="1600" dirty="0" smtClean="0"/>
              <a:t>.</a:t>
            </a:r>
          </a:p>
          <a:p>
            <a:r>
              <a:rPr lang="de-DE" sz="1600" dirty="0" smtClean="0"/>
              <a:t>∆F</a:t>
            </a:r>
            <a:r>
              <a:rPr lang="de-DE" sz="1600" baseline="-25000" dirty="0" smtClean="0"/>
              <a:t>ch</a:t>
            </a:r>
            <a:r>
              <a:rPr lang="de-DE" sz="1600" dirty="0" smtClean="0"/>
              <a:t>:15kHz </a:t>
            </a:r>
            <a:r>
              <a:rPr lang="de-DE" sz="1600" dirty="0"/>
              <a:t>– </a:t>
            </a:r>
            <a:r>
              <a:rPr lang="de-DE" sz="1600" dirty="0" smtClean="0"/>
              <a:t>1500V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607622" y="3302100"/>
            <a:ext cx="202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RF </a:t>
            </a:r>
            <a:r>
              <a:rPr lang="en-GB" dirty="0" err="1" smtClean="0"/>
              <a:t>channeling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1227468" y="3379236"/>
            <a:ext cx="318864" cy="226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7209" r="40550" b="48573"/>
          <a:stretch/>
        </p:blipFill>
        <p:spPr>
          <a:xfrm>
            <a:off x="395536" y="973872"/>
            <a:ext cx="4093081" cy="23437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8634" r="42125" b="48574"/>
          <a:stretch/>
        </p:blipFill>
        <p:spPr>
          <a:xfrm>
            <a:off x="491072" y="3754587"/>
            <a:ext cx="3933950" cy="221613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93112" y="983451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Change Spot Sizes, Range !!!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Re-commissioning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93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Treatment Time Reduction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637011" y="1876029"/>
            <a:ext cx="3694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ntra-fractional movement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84242" y="971563"/>
            <a:ext cx="1646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Patient comfort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1259632" y="3924449"/>
            <a:ext cx="42343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Patient throughput 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3" y="1345821"/>
            <a:ext cx="3096344" cy="1977315"/>
          </a:xfrm>
          <a:prstGeom prst="rect">
            <a:avLst/>
          </a:prstGeom>
        </p:spPr>
      </p:pic>
      <p:pic>
        <p:nvPicPr>
          <p:cNvPr id="10" name="Picture 9" descr="OMA-Medical Imaging Techniques_Stock - OMA-Medical_Imaging_Techniques_Stock.pdf - Mozilla Firefox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0" t="27985" r="34250" b="16244"/>
          <a:stretch/>
        </p:blipFill>
        <p:spPr>
          <a:xfrm>
            <a:off x="4644008" y="2334479"/>
            <a:ext cx="2592288" cy="246267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221502" y="4349887"/>
            <a:ext cx="1835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M. Stock, OMA school Vienna, 2019</a:t>
            </a:r>
            <a:endParaRPr lang="en-US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4349887"/>
            <a:ext cx="2016227" cy="164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Irradiation time red. Options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7504" y="3060545"/>
            <a:ext cx="8913747" cy="1377305"/>
            <a:chOff x="205558" y="1194071"/>
            <a:chExt cx="8913747" cy="1377305"/>
          </a:xfrm>
        </p:grpSpPr>
        <p:sp>
          <p:nvSpPr>
            <p:cNvPr id="11" name="TextBox 10"/>
            <p:cNvSpPr txBox="1"/>
            <p:nvPr/>
          </p:nvSpPr>
          <p:spPr>
            <a:xfrm>
              <a:off x="952238" y="1664668"/>
              <a:ext cx="794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Flux</a:t>
              </a: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990513" y="2562223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990513" y="1194071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989598" y="1260562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94569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62720" y="2130175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30871" y="2130174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99022" y="213285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83201" y="2192309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62" name="Down Arrow 61"/>
            <p:cNvSpPr/>
            <p:nvPr/>
          </p:nvSpPr>
          <p:spPr>
            <a:xfrm flipV="1">
              <a:off x="205558" y="1617718"/>
              <a:ext cx="285514" cy="5124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498271" y="1612327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421502" y="1614369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43087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46304" y="1620841"/>
              <a:ext cx="431133" cy="950535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2468" y="1138192"/>
            <a:ext cx="8883669" cy="1376197"/>
            <a:chOff x="225551" y="3060915"/>
            <a:chExt cx="8883669" cy="1376197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1980428" y="4429067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980428" y="3060915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979513" y="3127406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484484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852635" y="3997019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220786" y="399701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588937" y="3999700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73116" y="405915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3696" y="3391073"/>
              <a:ext cx="12313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 between </a:t>
              </a:r>
            </a:p>
            <a:p>
              <a:r>
                <a:rPr lang="en-US" dirty="0" smtClean="0"/>
                <a:t>spills</a:t>
              </a:r>
              <a:endParaRPr lang="en-US" dirty="0"/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225551" y="3527626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481048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60592" y="399701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40515" y="3987864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745755" y="3994338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9641" y="4665803"/>
            <a:ext cx="8865314" cy="1370833"/>
            <a:chOff x="229641" y="4665803"/>
            <a:chExt cx="8865314" cy="1370833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1966163" y="6033955"/>
              <a:ext cx="691276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66163" y="4665803"/>
              <a:ext cx="0" cy="13681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965248" y="4732294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Flux [p/s]</a:t>
              </a:r>
              <a:endParaRPr lang="en-US" sz="14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470219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838370" y="5601907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06521" y="5601906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574672" y="5604588"/>
              <a:ext cx="864096" cy="4320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158851" y="5664041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Time [s]</a:t>
              </a:r>
              <a:endParaRPr lang="en-US" sz="14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3696" y="5040071"/>
              <a:ext cx="11793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nr</a:t>
              </a:r>
              <a:r>
                <a:rPr lang="en-US" dirty="0"/>
                <a:t>. of spills</a:t>
              </a:r>
            </a:p>
          </p:txBody>
        </p:sp>
        <p:sp>
          <p:nvSpPr>
            <p:cNvPr id="61" name="Down Arrow 60"/>
            <p:cNvSpPr/>
            <p:nvPr/>
          </p:nvSpPr>
          <p:spPr>
            <a:xfrm>
              <a:off x="229641" y="5038935"/>
              <a:ext cx="242624" cy="43473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488983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843784" y="5593860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98585" y="5591179"/>
              <a:ext cx="853267" cy="440094"/>
            </a:xfrm>
            <a:prstGeom prst="rect">
              <a:avLst/>
            </a:prstGeom>
            <a:solidFill>
              <a:schemeClr val="tx2">
                <a:alpha val="67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13549" y="4445446"/>
            <a:ext cx="9094955" cy="1807350"/>
          </a:xfrm>
          <a:prstGeom prst="roundRect">
            <a:avLst/>
          </a:prstGeom>
          <a:solidFill>
            <a:srgbClr val="C00000">
              <a:alpha val="3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0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>
            <p:extLst/>
          </p:nvPr>
        </p:nvGraphicFramePr>
        <p:xfrm>
          <a:off x="251520" y="3845837"/>
          <a:ext cx="7915966" cy="2302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Visio" r:id="rId3" imgW="9136306" imgH="2682945" progId="Visio.Drawing.11">
                  <p:embed/>
                </p:oleObj>
              </mc:Choice>
              <mc:Fallback>
                <p:oleObj name="Visio" r:id="rId3" imgW="9136306" imgH="268294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845837"/>
                        <a:ext cx="7915966" cy="2302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Nr</a:t>
            </a:r>
            <a:r>
              <a:rPr lang="en-US" dirty="0" smtClean="0"/>
              <a:t>. Spills Reduction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348" y="976207"/>
            <a:ext cx="595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New spill requested when: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No more particles stored in synchrotron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New energy required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965" r="18213"/>
          <a:stretch/>
        </p:blipFill>
        <p:spPr>
          <a:xfrm>
            <a:off x="3601589" y="3493968"/>
            <a:ext cx="5542411" cy="1459520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3498089" y="1796243"/>
            <a:ext cx="5274498" cy="1560461"/>
            <a:chOff x="3329950" y="1783923"/>
            <a:chExt cx="5274498" cy="1560461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3690721" y="2010880"/>
              <a:ext cx="0" cy="133350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16200000">
              <a:off x="2867314" y="2473341"/>
              <a:ext cx="1202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Sync. B-Field</a:t>
              </a:r>
              <a:endParaRPr lang="en-US" sz="12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851920" y="3344383"/>
              <a:ext cx="288032" cy="0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139952" y="2677632"/>
              <a:ext cx="288032" cy="666752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4427984" y="2677631"/>
              <a:ext cx="3240360" cy="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7668344" y="1783924"/>
              <a:ext cx="432048" cy="893707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100392" y="1783923"/>
              <a:ext cx="504056" cy="1526570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Connector 48"/>
          <p:cNvCxnSpPr/>
          <p:nvPr/>
        </p:nvCxnSpPr>
        <p:spPr>
          <a:xfrm>
            <a:off x="3347864" y="4953488"/>
            <a:ext cx="0" cy="86409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164075" y="4223728"/>
            <a:ext cx="1980220" cy="1017792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92412" y="4953488"/>
            <a:ext cx="0" cy="86409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596123" y="4636252"/>
            <a:ext cx="3672408" cy="785272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428855" y="4023454"/>
            <a:ext cx="1455300" cy="124727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348" y="2387508"/>
            <a:ext cx="5953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Statistics* ( Dec 16 – May 19)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Slices per portal: 41.43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Spills per portal: 44.65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Spills per Slice: 1.072</a:t>
            </a:r>
          </a:p>
          <a:p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364088" y="5830952"/>
            <a:ext cx="5953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*Patient selection biased by machine performance!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68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5076056" y="3154814"/>
            <a:ext cx="3910944" cy="2794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Need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Model beam dynamics during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Reduce termination times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Might have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Upgrade Ion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Use higher harmonics capture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Nr</a:t>
            </a:r>
            <a:r>
              <a:rPr lang="en-US" dirty="0" smtClean="0"/>
              <a:t>. Spills Reduction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348" y="976207"/>
            <a:ext cx="595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New spill requested when: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No more particles stored in synchrotron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New energy required 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211960" y="1484784"/>
            <a:ext cx="2088232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979712" y="1772816"/>
            <a:ext cx="504056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1316" y="2605071"/>
            <a:ext cx="2856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Ripple filters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62360" y="2466572"/>
            <a:ext cx="2856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stored intensities in the synchrotron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130016" y="3154814"/>
            <a:ext cx="2353752" cy="2794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Spread Bragg peak to reduce the number of energy layers necessary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590319" y="3140968"/>
            <a:ext cx="2353752" cy="2794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Change the energy of the beam stored in the synchrotron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43402" y="2626027"/>
            <a:ext cx="2381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Multi </a:t>
            </a:r>
            <a:r>
              <a:rPr lang="en-US" dirty="0"/>
              <a:t>energy extraction</a:t>
            </a:r>
          </a:p>
        </p:txBody>
      </p:sp>
    </p:spTree>
    <p:extLst>
      <p:ext uri="{BB962C8B-B14F-4D97-AF65-F5344CB8AC3E}">
        <p14:creationId xmlns:p14="http://schemas.microsoft.com/office/powerpoint/2010/main" val="58769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 Energy Extraction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11560" y="1988840"/>
            <a:ext cx="0" cy="133350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-211847" y="2451301"/>
            <a:ext cx="1202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Sync. B-Field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772759" y="3322343"/>
            <a:ext cx="288032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060791" y="1988665"/>
            <a:ext cx="459183" cy="1333679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519974" y="1988665"/>
            <a:ext cx="603023" cy="1957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020783" y="1781874"/>
            <a:ext cx="309005" cy="75948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22997" y="1988665"/>
            <a:ext cx="72008" cy="1993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195005" y="2188055"/>
            <a:ext cx="915131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185203" y="2337947"/>
            <a:ext cx="233938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499823" y="2541362"/>
            <a:ext cx="51582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113375" y="2196544"/>
            <a:ext cx="78889" cy="13398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27815" y="2354581"/>
            <a:ext cx="72008" cy="1993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4336359" y="1760382"/>
            <a:ext cx="439006" cy="1430554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30253" y="4961956"/>
            <a:ext cx="691276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630253" y="3593804"/>
            <a:ext cx="0" cy="136815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29338" y="366029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Flux [p/s]</a:t>
            </a:r>
            <a:endParaRPr 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822941" y="459204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Time [s]</a:t>
            </a:r>
            <a:endParaRPr lang="en-US" sz="1400" b="1" dirty="0"/>
          </a:p>
        </p:txBody>
      </p:sp>
      <p:sp>
        <p:nvSpPr>
          <p:cNvPr id="64" name="Rectangle 63"/>
          <p:cNvSpPr/>
          <p:nvPr/>
        </p:nvSpPr>
        <p:spPr>
          <a:xfrm>
            <a:off x="1519974" y="4023861"/>
            <a:ext cx="603023" cy="950535"/>
          </a:xfrm>
          <a:prstGeom prst="rect">
            <a:avLst/>
          </a:prstGeom>
          <a:solidFill>
            <a:schemeClr val="tx2">
              <a:alpha val="6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En1</a:t>
            </a:r>
            <a:endParaRPr lang="en-US" dirty="0"/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4944617" y="1850953"/>
            <a:ext cx="459183" cy="1333679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5403801" y="1862191"/>
            <a:ext cx="90967" cy="834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7670312" y="1644162"/>
            <a:ext cx="543302" cy="1349173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494768" y="1880269"/>
            <a:ext cx="323291" cy="766534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5818059" y="2655666"/>
            <a:ext cx="915131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6839872" y="2789920"/>
            <a:ext cx="233938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7154492" y="2993335"/>
            <a:ext cx="51582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768044" y="2648517"/>
            <a:ext cx="78889" cy="13398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082484" y="2806554"/>
            <a:ext cx="72008" cy="1993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 flipV="1">
            <a:off x="8220185" y="1622670"/>
            <a:ext cx="439006" cy="1430554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734707" y="3184632"/>
            <a:ext cx="20991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195005" y="4023861"/>
            <a:ext cx="915131" cy="950535"/>
          </a:xfrm>
          <a:prstGeom prst="rect">
            <a:avLst/>
          </a:prstGeom>
          <a:solidFill>
            <a:schemeClr val="tx2">
              <a:alpha val="6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En2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3186050" y="4029500"/>
            <a:ext cx="233091" cy="950535"/>
          </a:xfrm>
          <a:prstGeom prst="rect">
            <a:avLst/>
          </a:prstGeom>
          <a:solidFill>
            <a:schemeClr val="tx2">
              <a:alpha val="6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3480616" y="4023861"/>
            <a:ext cx="535027" cy="950535"/>
          </a:xfrm>
          <a:prstGeom prst="rect">
            <a:avLst/>
          </a:prstGeom>
          <a:solidFill>
            <a:schemeClr val="tx2">
              <a:alpha val="6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En4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5818059" y="4023861"/>
            <a:ext cx="915131" cy="950535"/>
          </a:xfrm>
          <a:prstGeom prst="rect">
            <a:avLst/>
          </a:prstGeom>
          <a:solidFill>
            <a:schemeClr val="tx2">
              <a:alpha val="6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En5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860032" y="1438642"/>
            <a:ext cx="0" cy="2232248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39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73" y="1163103"/>
            <a:ext cx="5832648" cy="3073370"/>
          </a:xfrm>
        </p:spPr>
      </p:pic>
      <p:sp>
        <p:nvSpPr>
          <p:cNvPr id="9" name="Textfeld 62"/>
          <p:cNvSpPr txBox="1"/>
          <p:nvPr/>
        </p:nvSpPr>
        <p:spPr>
          <a:xfrm>
            <a:off x="237179" y="4143310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2" indent="0">
              <a:lnSpc>
                <a:spcPct val="100000"/>
              </a:lnSpc>
              <a:buNone/>
            </a:pPr>
            <a:r>
              <a:rPr lang="en-US" sz="1400" dirty="0" smtClean="0"/>
              <a:t>Slowly increase momentum spread to move </a:t>
            </a:r>
            <a:r>
              <a:rPr lang="en-US" sz="1400" dirty="0"/>
              <a:t>beam into </a:t>
            </a:r>
            <a:r>
              <a:rPr lang="en-US" sz="1400" dirty="0" smtClean="0"/>
              <a:t>resonance </a:t>
            </a:r>
            <a:r>
              <a:rPr lang="en-US" sz="1400" i="1" dirty="0" err="1" smtClean="0"/>
              <a:t>Q</a:t>
            </a:r>
            <a:r>
              <a:rPr lang="en-US" sz="1100" i="1" dirty="0" err="1" smtClean="0"/>
              <a:t>x</a:t>
            </a:r>
            <a:r>
              <a:rPr lang="en-US" sz="1400" dirty="0" smtClean="0"/>
              <a:t>=1.6666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82074" y="5063153"/>
            <a:ext cx="1823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histogram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dp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/p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50"/>
          <a:stretch/>
        </p:blipFill>
        <p:spPr>
          <a:xfrm>
            <a:off x="622608" y="4580917"/>
            <a:ext cx="7956376" cy="1872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36981" y="5028702"/>
            <a:ext cx="205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Protons measured </a:t>
            </a:r>
            <a:r>
              <a:rPr lang="en-US" sz="1400" dirty="0" err="1" smtClean="0">
                <a:solidFill>
                  <a:srgbClr val="002060"/>
                </a:solidFill>
              </a:rPr>
              <a:t>Schottky</a:t>
            </a:r>
            <a:r>
              <a:rPr lang="en-US" sz="1400" dirty="0" smtClean="0">
                <a:solidFill>
                  <a:srgbClr val="002060"/>
                </a:solidFill>
              </a:rPr>
              <a:t> monitor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" name="My Movie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9"/>
          <a:srcRect l="269" t="5203" r="388" b="5197"/>
          <a:stretch/>
        </p:blipFill>
        <p:spPr>
          <a:xfrm>
            <a:off x="251520" y="1170424"/>
            <a:ext cx="5587425" cy="28346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Resonant </a:t>
            </a:r>
            <a:r>
              <a:rPr lang="en-US" dirty="0"/>
              <a:t>Slow </a:t>
            </a:r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36296" y="5892611"/>
            <a:ext cx="2182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(A. Goetz bachelor thesis)</a:t>
            </a:r>
            <a:endParaRPr lang="en-US" sz="1400" dirty="0"/>
          </a:p>
        </p:txBody>
      </p:sp>
      <p:sp>
        <p:nvSpPr>
          <p:cNvPr id="22" name="Textfeld 62"/>
          <p:cNvSpPr txBox="1"/>
          <p:nvPr/>
        </p:nvSpPr>
        <p:spPr>
          <a:xfrm>
            <a:off x="6259374" y="3620090"/>
            <a:ext cx="2673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Hor. phase space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of one particle during the extraction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022840" y="1153121"/>
            <a:ext cx="3077250" cy="2552579"/>
            <a:chOff x="892691" y="976128"/>
            <a:chExt cx="7358619" cy="490574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691" y="976128"/>
              <a:ext cx="7358619" cy="4905745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>
            <a:xfrm flipV="1">
              <a:off x="2267744" y="1412776"/>
              <a:ext cx="0" cy="3456384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2302383" y="2330751"/>
              <a:ext cx="504056" cy="375776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274247" y="2060848"/>
              <a:ext cx="2037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Electrostatic septum wire</a:t>
              </a:r>
              <a:endParaRPr lang="en-US" sz="1400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5978293" y="1038963"/>
            <a:ext cx="1846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(F. Kühteubl Master thesis)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120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4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73" y="1163103"/>
            <a:ext cx="5832648" cy="3073370"/>
          </a:xfrm>
        </p:spPr>
      </p:pic>
      <p:sp>
        <p:nvSpPr>
          <p:cNvPr id="9" name="Textfeld 62"/>
          <p:cNvSpPr txBox="1"/>
          <p:nvPr/>
        </p:nvSpPr>
        <p:spPr>
          <a:xfrm>
            <a:off x="237179" y="4143310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2" indent="0">
              <a:lnSpc>
                <a:spcPct val="100000"/>
              </a:lnSpc>
              <a:buNone/>
            </a:pPr>
            <a:r>
              <a:rPr lang="en-US" sz="1400" dirty="0" smtClean="0"/>
              <a:t>Slowly increase momentum spread to move </a:t>
            </a:r>
            <a:r>
              <a:rPr lang="en-US" sz="1400" dirty="0"/>
              <a:t>beam into </a:t>
            </a:r>
            <a:r>
              <a:rPr lang="en-US" sz="1400" dirty="0" smtClean="0"/>
              <a:t>resonance </a:t>
            </a:r>
            <a:r>
              <a:rPr lang="en-US" sz="1400" i="1" dirty="0" err="1" smtClean="0"/>
              <a:t>Q</a:t>
            </a:r>
            <a:r>
              <a:rPr lang="en-US" sz="1100" i="1" dirty="0" err="1" smtClean="0"/>
              <a:t>x</a:t>
            </a:r>
            <a:r>
              <a:rPr lang="en-US" sz="1400" dirty="0" smtClean="0"/>
              <a:t>=1.6666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82074" y="5063153"/>
            <a:ext cx="1823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histogram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dp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/p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50"/>
          <a:stretch/>
        </p:blipFill>
        <p:spPr>
          <a:xfrm>
            <a:off x="622608" y="4580917"/>
            <a:ext cx="7956376" cy="1872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36981" y="5028702"/>
            <a:ext cx="205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Protons measured </a:t>
            </a:r>
            <a:r>
              <a:rPr lang="en-US" sz="1400" dirty="0" err="1" smtClean="0">
                <a:solidFill>
                  <a:srgbClr val="002060"/>
                </a:solidFill>
              </a:rPr>
              <a:t>Schottky</a:t>
            </a:r>
            <a:r>
              <a:rPr lang="en-US" sz="1400" dirty="0" smtClean="0">
                <a:solidFill>
                  <a:srgbClr val="002060"/>
                </a:solidFill>
              </a:rPr>
              <a:t> monitor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3" name="My Movie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 rotWithShape="1">
          <a:blip r:embed="rId9"/>
          <a:srcRect l="269" t="5203" r="388" b="5197"/>
          <a:stretch/>
        </p:blipFill>
        <p:spPr>
          <a:xfrm>
            <a:off x="251520" y="1170424"/>
            <a:ext cx="5587425" cy="28346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Resonant </a:t>
            </a:r>
            <a:r>
              <a:rPr lang="en-US" dirty="0"/>
              <a:t>Slow </a:t>
            </a:r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36296" y="5892611"/>
            <a:ext cx="2182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(A. Goetz bachelor thesis)</a:t>
            </a:r>
            <a:endParaRPr lang="en-US" sz="1400" dirty="0"/>
          </a:p>
        </p:txBody>
      </p:sp>
      <p:sp>
        <p:nvSpPr>
          <p:cNvPr id="22" name="Textfeld 62"/>
          <p:cNvSpPr txBox="1"/>
          <p:nvPr/>
        </p:nvSpPr>
        <p:spPr>
          <a:xfrm>
            <a:off x="6259374" y="3620090"/>
            <a:ext cx="2673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3pPr marL="0" lvl="2" indent="177800" defTabSz="1058863">
              <a:lnSpc>
                <a:spcPct val="80000"/>
              </a:lnSpc>
              <a:spcAft>
                <a:spcPts val="600"/>
              </a:spcAft>
              <a:buClr>
                <a:srgbClr val="003063"/>
              </a:buClr>
              <a:buSzPct val="75000"/>
              <a:buBlip>
                <a:blip r:embed="rId7"/>
              </a:buBlip>
              <a:defRPr sz="17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Hor. phase space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of one particle during the extraction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022840" y="1153121"/>
            <a:ext cx="3077250" cy="2552579"/>
            <a:chOff x="892691" y="976128"/>
            <a:chExt cx="7358619" cy="490574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691" y="976128"/>
              <a:ext cx="7358619" cy="4905745"/>
            </a:xfrm>
            <a:prstGeom prst="rect">
              <a:avLst/>
            </a:prstGeom>
          </p:spPr>
        </p:pic>
        <p:cxnSp>
          <p:nvCxnSpPr>
            <p:cNvPr id="25" name="Straight Connector 24"/>
            <p:cNvCxnSpPr/>
            <p:nvPr/>
          </p:nvCxnSpPr>
          <p:spPr>
            <a:xfrm flipV="1">
              <a:off x="2267744" y="1412776"/>
              <a:ext cx="0" cy="3456384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2302383" y="2330751"/>
              <a:ext cx="504056" cy="375776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274247" y="2060848"/>
              <a:ext cx="2037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Electrostatic septum wire</a:t>
              </a:r>
              <a:endParaRPr lang="en-US" sz="1400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5978293" y="1038963"/>
            <a:ext cx="1846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(F. Kühteubl Master thesis)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5254" y="2746901"/>
            <a:ext cx="788408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De-bunched! Not easy to </a:t>
            </a:r>
            <a:r>
              <a:rPr lang="en-US" sz="3600" dirty="0" smtClean="0">
                <a:solidFill>
                  <a:srgbClr val="C00000"/>
                </a:solidFill>
              </a:rPr>
              <a:t>re-accelerate</a:t>
            </a:r>
            <a:endParaRPr lang="en-US" sz="3600" dirty="0" smtClean="0">
              <a:solidFill>
                <a:srgbClr val="C00000"/>
              </a:solidFill>
            </a:endParaRPr>
          </a:p>
          <a:p>
            <a:r>
              <a:rPr lang="en-US" sz="3600" dirty="0" smtClean="0">
                <a:solidFill>
                  <a:srgbClr val="C00000"/>
                </a:solidFill>
              </a:rPr>
              <a:t>Need bunched </a:t>
            </a:r>
            <a:r>
              <a:rPr lang="en-US" sz="3600" dirty="0" smtClean="0">
                <a:solidFill>
                  <a:srgbClr val="C00000"/>
                </a:solidFill>
              </a:rPr>
              <a:t>extraction!!!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469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94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RF-KO extraction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634"/>
          <a:stretch/>
        </p:blipFill>
        <p:spPr>
          <a:xfrm>
            <a:off x="0" y="908720"/>
            <a:ext cx="5148064" cy="2662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456" y="3428921"/>
            <a:ext cx="5148064" cy="273638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148064" y="964738"/>
            <a:ext cx="3347449" cy="2375332"/>
            <a:chOff x="369583" y="3551373"/>
            <a:chExt cx="3347449" cy="237533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491072" y="5589238"/>
              <a:ext cx="2928800" cy="2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>
            <a:xfrm flipV="1">
              <a:off x="683568" y="3907176"/>
              <a:ext cx="0" cy="1826080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2" name="Isosceles Triangle 11"/>
            <p:cNvSpPr/>
            <p:nvPr/>
          </p:nvSpPr>
          <p:spPr>
            <a:xfrm rot="10800000">
              <a:off x="1691680" y="3907174"/>
              <a:ext cx="1152128" cy="1682064"/>
            </a:xfrm>
            <a:prstGeom prst="triangle">
              <a:avLst/>
            </a:prstGeom>
            <a:solidFill>
              <a:srgbClr val="4F81BD">
                <a:alpha val="32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91679" y="5301209"/>
              <a:ext cx="576064" cy="28803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1125743" y="5337212"/>
              <a:ext cx="432048" cy="21602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16200000">
              <a:off x="1534723" y="4568185"/>
              <a:ext cx="1394035" cy="72008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78746" y="3999702"/>
              <a:ext cx="1204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Amplitude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26716" y="5618928"/>
              <a:ext cx="69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P, Q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60176" y="3691470"/>
            <a:ext cx="3347449" cy="2478164"/>
            <a:chOff x="460176" y="3691470"/>
            <a:chExt cx="3347449" cy="2478164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581665" y="5729335"/>
              <a:ext cx="2928800" cy="2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>
            <a:xfrm flipV="1">
              <a:off x="774161" y="4047273"/>
              <a:ext cx="0" cy="1826080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21" name="Isosceles Triangle 20"/>
            <p:cNvSpPr/>
            <p:nvPr/>
          </p:nvSpPr>
          <p:spPr>
            <a:xfrm rot="10800000">
              <a:off x="1782273" y="4047271"/>
              <a:ext cx="1152128" cy="1682064"/>
            </a:xfrm>
            <a:prstGeom prst="triangle">
              <a:avLst/>
            </a:prstGeom>
            <a:solidFill>
              <a:srgbClr val="4F81BD">
                <a:alpha val="32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16200000">
              <a:off x="1799692" y="5845598"/>
              <a:ext cx="432048" cy="216024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1181423" y="4845562"/>
              <a:ext cx="1682064" cy="85482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11847" y="4139799"/>
              <a:ext cx="1204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Amplitude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17309" y="5759025"/>
              <a:ext cx="69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P, Q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202951" y="5891089"/>
            <a:ext cx="2585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(A. Goetz bachelor thesis)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910685" y="3431805"/>
            <a:ext cx="2585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(A. Goetz bachelor thesis)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26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RF-KO extraction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t="9401" r="9052"/>
          <a:stretch/>
        </p:blipFill>
        <p:spPr>
          <a:xfrm>
            <a:off x="21065" y="3861048"/>
            <a:ext cx="5432205" cy="22569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160" y="4527863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Measured intensity time profile of extracted beam with RF-KO</a:t>
            </a:r>
            <a:endParaRPr lang="en-US" dirty="0"/>
          </a:p>
        </p:txBody>
      </p:sp>
      <p:pic>
        <p:nvPicPr>
          <p:cNvPr id="17" name="Picture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" t="17490" r="651"/>
          <a:stretch/>
        </p:blipFill>
        <p:spPr>
          <a:xfrm>
            <a:off x="3703533" y="1438159"/>
            <a:ext cx="3312324" cy="2149098"/>
          </a:xfrm>
          <a:prstGeom prst="rect">
            <a:avLst/>
          </a:prstGeom>
        </p:spPr>
      </p:pic>
      <p:pic>
        <p:nvPicPr>
          <p:cNvPr id="1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91"/>
          <a:stretch/>
        </p:blipFill>
        <p:spPr>
          <a:xfrm>
            <a:off x="107504" y="1392419"/>
            <a:ext cx="3596029" cy="2241463"/>
          </a:xfrm>
        </p:spPr>
      </p:pic>
      <p:sp>
        <p:nvSpPr>
          <p:cNvPr id="19" name="TextBox 18"/>
          <p:cNvSpPr txBox="1"/>
          <p:nvPr/>
        </p:nvSpPr>
        <p:spPr>
          <a:xfrm>
            <a:off x="7200292" y="176082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 optics </a:t>
            </a:r>
          </a:p>
          <a:p>
            <a:r>
              <a:rPr lang="en-US" dirty="0" smtClean="0"/>
              <a:t>re-design fro RF-KO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32332" y="1068827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Betatron</a:t>
            </a:r>
            <a:r>
              <a:rPr lang="en-US" dirty="0" smtClean="0"/>
              <a:t> Core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60032" y="106882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RF-KO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52695" y="488151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0800000">
            <a:off x="7039849" y="2632177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31840" y="3402623"/>
            <a:ext cx="1846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(F. Kühteubl Master thesis)</a:t>
            </a:r>
          </a:p>
        </p:txBody>
      </p:sp>
    </p:spTree>
    <p:extLst>
      <p:ext uri="{BB962C8B-B14F-4D97-AF65-F5344CB8AC3E}">
        <p14:creationId xmlns:p14="http://schemas.microsoft.com/office/powerpoint/2010/main" val="191767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924944"/>
            <a:ext cx="70567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THANK </a:t>
            </a:r>
            <a:r>
              <a:rPr lang="en-US" sz="6600" b="1" dirty="0" smtClean="0"/>
              <a:t>YOU</a:t>
            </a:r>
            <a:endParaRPr lang="en-US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71700" y="414908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 De Franco</a:t>
            </a:r>
          </a:p>
          <a:p>
            <a:r>
              <a:rPr lang="en-US" dirty="0"/>
              <a:t>a</a:t>
            </a:r>
            <a:r>
              <a:rPr lang="en-US" dirty="0" smtClean="0"/>
              <a:t>ndrea.de.franco@medaustron.at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5445224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</a:rPr>
              <a:t>This project has received funding from the European Union’s Horizon 2020 research and innovation programme under the Marie 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</a:rPr>
              <a:t>Skłodowska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</a:rPr>
              <a:t>-Curie grant agreement No 675265.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8432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AD905265-7320-F846-BC54-F42EB2E69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3" b="13899"/>
          <a:stretch/>
        </p:blipFill>
        <p:spPr>
          <a:xfrm>
            <a:off x="0" y="6173"/>
            <a:ext cx="9664953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5936" y="5877272"/>
            <a:ext cx="4028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 treatment from Dec 2016</a:t>
            </a:r>
          </a:p>
          <a:p>
            <a:r>
              <a:rPr lang="en-US" dirty="0" smtClean="0"/>
              <a:t>Carbon treatment from July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4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37" y="-56803"/>
            <a:ext cx="8393373" cy="1325563"/>
          </a:xfrm>
        </p:spPr>
        <p:txBody>
          <a:bodyPr/>
          <a:lstStyle/>
          <a:p>
            <a:r>
              <a:rPr lang="en-US" dirty="0" smtClean="0"/>
              <a:t>MedAustron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056" y="1052736"/>
            <a:ext cx="8357424" cy="5377025"/>
          </a:xfrm>
        </p:spPr>
      </p:pic>
      <p:sp>
        <p:nvSpPr>
          <p:cNvPr id="8" name="TextBox 7"/>
          <p:cNvSpPr txBox="1"/>
          <p:nvPr/>
        </p:nvSpPr>
        <p:spPr>
          <a:xfrm>
            <a:off x="1217320" y="2619122"/>
            <a:ext cx="155448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Research Room: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1691843"/>
            <a:ext cx="2349662" cy="228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Treatment/Clinical Research: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1430706"/>
            <a:ext cx="1554480" cy="228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Irradiation Rooms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3367905"/>
            <a:ext cx="1368152" cy="182880"/>
          </a:xfrm>
          <a:prstGeom prst="rect">
            <a:avLst/>
          </a:prstGeom>
          <a:solidFill>
            <a:schemeClr val="bg1"/>
          </a:solidFill>
        </p:spPr>
        <p:txBody>
          <a:bodyPr wrap="square" tIns="0" rtlCol="0">
            <a:spAutoFit/>
          </a:bodyPr>
          <a:lstStyle/>
          <a:p>
            <a:r>
              <a:rPr lang="en-US" sz="1400" b="1" dirty="0" smtClean="0"/>
              <a:t>Ion Sources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15616" y="3812244"/>
            <a:ext cx="1296144" cy="182880"/>
          </a:xfrm>
          <a:prstGeom prst="rect">
            <a:avLst/>
          </a:prstGeom>
          <a:solidFill>
            <a:schemeClr val="bg1"/>
          </a:solidFill>
        </p:spPr>
        <p:txBody>
          <a:bodyPr wrap="square" tIns="0" rtlCol="0">
            <a:spAutoFit/>
          </a:bodyPr>
          <a:lstStyle/>
          <a:p>
            <a:r>
              <a:rPr lang="en-US" sz="1400" b="1" dirty="0" smtClean="0"/>
              <a:t>LINAC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4247510"/>
            <a:ext cx="1296144" cy="182880"/>
          </a:xfrm>
          <a:prstGeom prst="rect">
            <a:avLst/>
          </a:prstGeom>
          <a:solidFill>
            <a:schemeClr val="bg1"/>
          </a:solidFill>
        </p:spPr>
        <p:txBody>
          <a:bodyPr wrap="square" tIns="0" rtlCol="0">
            <a:spAutoFit/>
          </a:bodyPr>
          <a:lstStyle/>
          <a:p>
            <a:r>
              <a:rPr lang="en-US" sz="1400" b="1" dirty="0" smtClean="0"/>
              <a:t>Synchrotron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5057" y="5524484"/>
            <a:ext cx="33888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Proton treatment from Dec 2016</a:t>
            </a:r>
          </a:p>
          <a:p>
            <a:r>
              <a:rPr lang="en-US" dirty="0" smtClean="0"/>
              <a:t>Carbon treatment from July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6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:\PR\aktuell\Grafik\_aktuell\Roll-Ups-neu\Bilder\9146.jpg_FotoBaldauf_11-01-2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0346"/>
            <a:ext cx="9144000" cy="687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611560" y="4941168"/>
            <a:ext cx="6696744" cy="1512168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ION </a:t>
            </a:r>
            <a:r>
              <a:rPr lang="de-AT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SOURCES S1 – S3</a:t>
            </a:r>
            <a:endParaRPr lang="de-AT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el 3"/>
              <p:cNvSpPr txBox="1">
                <a:spLocks/>
              </p:cNvSpPr>
              <p:nvPr/>
            </p:nvSpPr>
            <p:spPr>
              <a:xfrm>
                <a:off x="827584" y="5733256"/>
                <a:ext cx="6552728" cy="825729"/>
              </a:xfrm>
              <a:prstGeom prst="rect">
                <a:avLst/>
              </a:prstGeom>
              <a:effectLst/>
            </p:spPr>
            <p:txBody>
              <a:bodyPr/>
              <a:lstStyle>
                <a:lvl1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200" b="1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algn="l"/>
                <a:r>
                  <a:rPr lang="de-AT" sz="2800" b="0" dirty="0" smtClean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Generation </a:t>
                </a:r>
                <a:r>
                  <a:rPr lang="de-AT" sz="2800" b="0" dirty="0" err="1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of</a:t>
                </a:r>
                <a:r>
                  <a:rPr lang="de-AT" sz="2800" b="0" dirty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AT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</m:ctrlPr>
                      </m:sSubSupPr>
                      <m:e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3</m:t>
                        </m:r>
                      </m:sub>
                      <m:sup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de-AT" sz="2800" b="0" dirty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 </a:t>
                </a:r>
                <a:r>
                  <a:rPr lang="de-AT" sz="2800" b="0" dirty="0" smtClean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AT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</m:ctrlPr>
                      </m:sSubSupPr>
                      <m:e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𝐶</m:t>
                        </m:r>
                      </m:e>
                      <m:sub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4</m:t>
                        </m:r>
                      </m:sub>
                      <m:sup>
                        <m:r>
                          <a:rPr lang="en-US" sz="2800" b="0" i="1">
                            <a:solidFill>
                              <a:srgbClr val="112359"/>
                            </a:solidFill>
                            <a:latin typeface="Cambria Math" panose="02040503050406030204" pitchFamily="18" charset="0"/>
                            <a:ea typeface="Garamond" charset="0"/>
                            <a:cs typeface="Garamond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de-AT" sz="2800" b="0" dirty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 </a:t>
                </a:r>
                <a:r>
                  <a:rPr lang="de-AT" sz="2800" b="0" dirty="0" smtClean="0">
                    <a:solidFill>
                      <a:srgbClr val="112359"/>
                    </a:solidFill>
                    <a:latin typeface="Garamond" charset="0"/>
                    <a:ea typeface="Garamond" charset="0"/>
                    <a:cs typeface="Garamond" charset="0"/>
                  </a:rPr>
                  <a:t>beams</a:t>
                </a:r>
                <a:endParaRPr lang="de-AT" sz="2800" b="0" dirty="0">
                  <a:solidFill>
                    <a:srgbClr val="112359"/>
                  </a:solidFill>
                  <a:latin typeface="Garamond" charset="0"/>
                  <a:ea typeface="Garamond" charset="0"/>
                  <a:cs typeface="Garamond" charset="0"/>
                </a:endParaRPr>
              </a:p>
            </p:txBody>
          </p:sp>
        </mc:Choice>
        <mc:Fallback xmlns="">
          <p:sp>
            <p:nvSpPr>
              <p:cNvPr id="6" name="Titel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733256"/>
                <a:ext cx="6552728" cy="825729"/>
              </a:xfrm>
              <a:prstGeom prst="rect">
                <a:avLst/>
              </a:prstGeom>
              <a:blipFill rotWithShape="0">
                <a:blip r:embed="rId6"/>
                <a:stretch>
                  <a:fillRect l="-1953" t="-7353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1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</a:t>
            </a:r>
            <a:r>
              <a:rPr lang="en-US" dirty="0" smtClean="0"/>
              <a:t>Jump – Enlarge </a:t>
            </a:r>
            <a:r>
              <a:rPr lang="en-US" dirty="0" err="1" smtClean="0"/>
              <a:t>dp</a:t>
            </a:r>
            <a:r>
              <a:rPr lang="en-US" dirty="0" smtClean="0"/>
              <a:t>/p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t="9062" r="9051" b="4968"/>
          <a:stretch/>
        </p:blipFill>
        <p:spPr>
          <a:xfrm>
            <a:off x="4283968" y="2924944"/>
            <a:ext cx="4824536" cy="29661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1604699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Momentum Distribution (</a:t>
            </a:r>
            <a:r>
              <a:rPr lang="en-US" dirty="0" err="1" smtClean="0"/>
              <a:t>Schottky</a:t>
            </a:r>
            <a:r>
              <a:rPr lang="en-US" dirty="0" smtClean="0"/>
              <a:t> mon.)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Blue: Injection </a:t>
            </a:r>
            <a:r>
              <a:rPr lang="en-US" dirty="0">
                <a:solidFill>
                  <a:schemeClr val="tx2"/>
                </a:solidFill>
              </a:rPr>
              <a:t>(± </a:t>
            </a:r>
            <a:r>
              <a:rPr lang="en-US" dirty="0" smtClean="0">
                <a:solidFill>
                  <a:schemeClr val="tx2"/>
                </a:solidFill>
              </a:rPr>
              <a:t>0.3 </a:t>
            </a:r>
            <a:r>
              <a:rPr lang="en-US" dirty="0">
                <a:solidFill>
                  <a:schemeClr val="tx2"/>
                </a:solidFill>
              </a:rPr>
              <a:t>‰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Red: Flat Top </a:t>
            </a:r>
            <a:r>
              <a:rPr lang="en-US" dirty="0">
                <a:solidFill>
                  <a:srgbClr val="C00000"/>
                </a:solidFill>
              </a:rPr>
              <a:t>(± </a:t>
            </a:r>
            <a:r>
              <a:rPr lang="en-US" dirty="0" smtClean="0">
                <a:solidFill>
                  <a:srgbClr val="C00000"/>
                </a:solidFill>
              </a:rPr>
              <a:t>0.3 ‰)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Green: After Phase Jump (± 3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‰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106898" y="410843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Intensity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4088" y="585307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Momentum (</a:t>
            </a:r>
            <a:r>
              <a:rPr lang="en-US" dirty="0"/>
              <a:t>‰</a:t>
            </a:r>
            <a:r>
              <a:rPr lang="en-US" dirty="0" smtClean="0"/>
              <a:t>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Picture 6" descr="ES-081208-c-PBR-V0.0_MRdesignreport.pdf - Adobe Acrobat Reader DC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t="19179" r="48425" b="51468"/>
          <a:stretch/>
        </p:blipFill>
        <p:spPr>
          <a:xfrm>
            <a:off x="373418" y="1134781"/>
            <a:ext cx="2664296" cy="1440160"/>
          </a:xfrm>
          <a:prstGeom prst="rect">
            <a:avLst/>
          </a:prstGeom>
        </p:spPr>
      </p:pic>
      <p:pic>
        <p:nvPicPr>
          <p:cNvPr id="23" name="Picture 22" descr="ES-081208-c-PBR-V0.0_MRdesignreport.pdf - Adobe Acrobat Reader DC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5" t="19179" r="20863" b="51639"/>
          <a:stretch/>
        </p:blipFill>
        <p:spPr>
          <a:xfrm>
            <a:off x="603146" y="2708920"/>
            <a:ext cx="2600672" cy="1431776"/>
          </a:xfrm>
          <a:prstGeom prst="rect">
            <a:avLst/>
          </a:prstGeom>
        </p:spPr>
      </p:pic>
      <p:pic>
        <p:nvPicPr>
          <p:cNvPr id="24" name="Picture 23" descr="ES-081208-c-PBR-V0.0_MRdesignreport.pdf - Adobe Acrobat Reader DC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t="56996" r="49396" b="10715"/>
          <a:stretch/>
        </p:blipFill>
        <p:spPr>
          <a:xfrm>
            <a:off x="462194" y="4306944"/>
            <a:ext cx="2575520" cy="1584176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V="1">
            <a:off x="179512" y="1916831"/>
            <a:ext cx="3384376" cy="1"/>
          </a:xfrm>
          <a:prstGeom prst="line">
            <a:avLst/>
          </a:prstGeom>
          <a:ln w="15875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79512" y="2162991"/>
            <a:ext cx="3384376" cy="1"/>
          </a:xfrm>
          <a:prstGeom prst="line">
            <a:avLst/>
          </a:prstGeom>
          <a:ln w="15875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76465" y="5099031"/>
            <a:ext cx="3384376" cy="1"/>
          </a:xfrm>
          <a:prstGeom prst="line">
            <a:avLst/>
          </a:prstGeom>
          <a:ln w="15875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51520" y="5589240"/>
            <a:ext cx="3384376" cy="1"/>
          </a:xfrm>
          <a:prstGeom prst="line">
            <a:avLst/>
          </a:prstGeom>
          <a:ln w="15875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563888" y="1844824"/>
            <a:ext cx="0" cy="36004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660841" y="5099031"/>
            <a:ext cx="0" cy="490209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35896" y="5186182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± 3 </a:t>
            </a:r>
            <a:r>
              <a:rPr lang="en-US" dirty="0"/>
              <a:t>‰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20778" y="1858933"/>
            <a:ext cx="989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± </a:t>
            </a:r>
            <a:r>
              <a:rPr lang="en-US" dirty="0" smtClean="0"/>
              <a:t>0.3 ‰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626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Ripples suppression</a:t>
            </a:r>
            <a:endParaRPr 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967942"/>
            <a:ext cx="3502856" cy="276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5508104" cy="29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2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Bildschirmfoto 2014-04-24 um 07.28.11.png"/>
          <p:cNvPicPr>
            <a:picLocks noChangeAspect="1"/>
          </p:cNvPicPr>
          <p:nvPr/>
        </p:nvPicPr>
        <p:blipFill rotWithShape="1">
          <a:blip r:embed="rId2" cstate="screen">
            <a:lum bright="2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611560" y="4941168"/>
            <a:ext cx="6840760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827584" y="51878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err="1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Injector</a:t>
            </a:r>
            <a:r>
              <a:rPr lang="de-AT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 Hall - LEBT</a:t>
            </a:r>
            <a:endParaRPr lang="de-AT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1" name="Titel 3"/>
          <p:cNvSpPr txBox="1">
            <a:spLocks/>
          </p:cNvSpPr>
          <p:nvPr/>
        </p:nvSpPr>
        <p:spPr>
          <a:xfrm>
            <a:off x="827584" y="5733256"/>
            <a:ext cx="6480720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3 Ion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Sources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and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particle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type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switching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area</a:t>
            </a:r>
            <a:endParaRPr lang="de-AT" sz="2800" b="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3" name="Bild 6" descr="131218_TKP397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787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1560" y="4941168"/>
            <a:ext cx="7488832" cy="1512168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984776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LINEAR </a:t>
            </a:r>
            <a:r>
              <a:rPr lang="de-AT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ACCELERATOR - LI</a:t>
            </a:r>
            <a:endParaRPr lang="de-AT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4" y="5733256"/>
            <a:ext cx="7344816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Solenoid, RFQ, IH tank,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acceleration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7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MeV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/n</a:t>
            </a:r>
          </a:p>
        </p:txBody>
      </p:sp>
    </p:spTree>
    <p:extLst>
      <p:ext uri="{BB962C8B-B14F-4D97-AF65-F5344CB8AC3E}">
        <p14:creationId xmlns:p14="http://schemas.microsoft.com/office/powerpoint/2010/main" val="319911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80" y="9192"/>
            <a:ext cx="9144000" cy="6858000"/>
          </a:xfrm>
          <a:prstGeom prst="rect">
            <a:avLst/>
          </a:prstGeom>
        </p:spPr>
      </p:pic>
      <p:sp>
        <p:nvSpPr>
          <p:cNvPr id="4" name="Rechteck 6"/>
          <p:cNvSpPr/>
          <p:nvPr/>
        </p:nvSpPr>
        <p:spPr>
          <a:xfrm>
            <a:off x="611560" y="279980"/>
            <a:ext cx="7488832" cy="1204804"/>
          </a:xfrm>
          <a:prstGeom prst="rect">
            <a:avLst/>
          </a:prstGeom>
          <a:solidFill>
            <a:srgbClr val="9BA9BA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40466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SYNCHROTRON - MR</a:t>
            </a:r>
            <a:endParaRPr lang="de-AT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3" y="908720"/>
            <a:ext cx="7525409" cy="86711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Proton 60-250 (800)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MeV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120-400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MeV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/n</a:t>
            </a:r>
          </a:p>
        </p:txBody>
      </p:sp>
    </p:spTree>
    <p:extLst>
      <p:ext uri="{BB962C8B-B14F-4D97-AF65-F5344CB8AC3E}">
        <p14:creationId xmlns:p14="http://schemas.microsoft.com/office/powerpoint/2010/main" val="253261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HEBT</a:t>
            </a:r>
            <a:endParaRPr lang="de-DE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78"/>
            <a:ext cx="9144000" cy="6858000"/>
          </a:xfrm>
        </p:spPr>
      </p:pic>
      <p:sp>
        <p:nvSpPr>
          <p:cNvPr id="5" name="Rechteck 6"/>
          <p:cNvSpPr/>
          <p:nvPr/>
        </p:nvSpPr>
        <p:spPr>
          <a:xfrm>
            <a:off x="611560" y="332656"/>
            <a:ext cx="7848872" cy="1371600"/>
          </a:xfrm>
          <a:prstGeom prst="rect">
            <a:avLst/>
          </a:prstGeom>
          <a:solidFill>
            <a:srgbClr val="9BA9B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611560" y="500736"/>
            <a:ext cx="7848872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dirty="0" smtClean="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</a:rPr>
              <a:t>HIGH ENERGY TRANSFER LINE - HEBT</a:t>
            </a:r>
            <a:endParaRPr lang="de-AT" sz="2800" dirty="0">
              <a:solidFill>
                <a:srgbClr val="FFFFFF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7" name="Titel 3"/>
          <p:cNvSpPr txBox="1">
            <a:spLocks/>
          </p:cNvSpPr>
          <p:nvPr/>
        </p:nvSpPr>
        <p:spPr>
          <a:xfrm>
            <a:off x="827583" y="1035414"/>
            <a:ext cx="7524329" cy="86711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Beam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3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&amp; 1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research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ooms</a:t>
            </a:r>
            <a:endParaRPr lang="de-AT" sz="2800" b="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35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3"/>
          <p:cNvPicPr>
            <a:picLocks noChangeAspect="1"/>
          </p:cNvPicPr>
          <p:nvPr/>
        </p:nvPicPr>
        <p:blipFill rotWithShape="1">
          <a:blip r:embed="rId2"/>
          <a:srcRect t="11686"/>
          <a:stretch/>
        </p:blipFill>
        <p:spPr>
          <a:xfrm>
            <a:off x="0" y="908720"/>
            <a:ext cx="8733570" cy="42685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Workflow &amp; Statistics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04248" y="5038750"/>
            <a:ext cx="10697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(H</a:t>
            </a:r>
            <a:r>
              <a:rPr lang="en-US" sz="1200" dirty="0"/>
              <a:t>. </a:t>
            </a:r>
            <a:r>
              <a:rPr lang="en-US" sz="1200" dirty="0" err="1" smtClean="0"/>
              <a:t>Hentschel</a:t>
            </a:r>
            <a:r>
              <a:rPr lang="en-US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4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454541"/>
              </p:ext>
            </p:extLst>
          </p:nvPr>
        </p:nvGraphicFramePr>
        <p:xfrm>
          <a:off x="251520" y="3845837"/>
          <a:ext cx="7915966" cy="2302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Visio" r:id="rId3" imgW="9136306" imgH="2682945" progId="Visio.Drawing.11">
                  <p:embed/>
                </p:oleObj>
              </mc:Choice>
              <mc:Fallback>
                <p:oleObj name="Visio" r:id="rId3" imgW="9136306" imgH="268294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845837"/>
                        <a:ext cx="7915966" cy="2302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Irradiation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348" y="976207"/>
            <a:ext cx="595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spill requested when: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No more particles stored in synchrotron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New energy required 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965" r="18213"/>
          <a:stretch/>
        </p:blipFill>
        <p:spPr>
          <a:xfrm>
            <a:off x="3601589" y="3493968"/>
            <a:ext cx="5542411" cy="1459520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3498089" y="1796243"/>
            <a:ext cx="5274498" cy="1560461"/>
            <a:chOff x="3329950" y="1783923"/>
            <a:chExt cx="5274498" cy="1560461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3690721" y="2010880"/>
              <a:ext cx="0" cy="133350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16200000">
              <a:off x="2867314" y="2473341"/>
              <a:ext cx="12022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Sync. B-Field</a:t>
              </a:r>
              <a:endParaRPr lang="en-US" sz="12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851920" y="3344383"/>
              <a:ext cx="288032" cy="0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139952" y="2677632"/>
              <a:ext cx="288032" cy="666752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4427984" y="2677631"/>
              <a:ext cx="3240360" cy="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7668344" y="1783924"/>
              <a:ext cx="432048" cy="893707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100392" y="1783923"/>
              <a:ext cx="504056" cy="1526570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Connector 48"/>
          <p:cNvCxnSpPr/>
          <p:nvPr/>
        </p:nvCxnSpPr>
        <p:spPr>
          <a:xfrm>
            <a:off x="3347864" y="4953488"/>
            <a:ext cx="0" cy="86409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164075" y="4223728"/>
            <a:ext cx="1980220" cy="1017792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92412" y="4953488"/>
            <a:ext cx="0" cy="86409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596123" y="4636252"/>
            <a:ext cx="3672408" cy="785272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3428855" y="4023454"/>
            <a:ext cx="1455300" cy="124727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348" y="2383720"/>
            <a:ext cx="5953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Statistics* ( Dec 16 – May 19)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Slices per portal: 41.43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Spills per portal: 44.65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Avg. Spills per Slice: 1.072</a:t>
            </a:r>
          </a:p>
          <a:p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364088" y="5830952"/>
            <a:ext cx="5953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*Patient selection biased by machine performance!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64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4|13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6ce007ab-24c4-4607-94bd-9a3deaf5f5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158A2B9DB574BA4DA0EAD5FED56426D4" ma:contentTypeVersion="12" ma:contentTypeDescription="Description" ma:contentTypeScope="" ma:versionID="2e08b820f4530f492ff332e2667b1d97">
  <xsd:schema xmlns:xsd="http://www.w3.org/2001/XMLSchema" xmlns:xs="http://www.w3.org/2001/XMLSchema" xmlns:p="http://schemas.microsoft.com/office/2006/metadata/properties" xmlns:ns2="6ce007ab-24c4-4607-94bd-9a3deaf5f5a5" xmlns:ns3="da171c36-d6e3-469d-aa12-e3092076ad27" targetNamespace="http://schemas.microsoft.com/office/2006/metadata/properties" ma:root="true" ma:fieldsID="7f4bc8394f41667a79d14c39c67ef22d" ns2:_="" ns3:_="">
    <xsd:import namespace="6ce007ab-24c4-4607-94bd-9a3deaf5f5a5"/>
    <xsd:import namespace="da171c36-d6e3-469d-aa12-e3092076ad27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e007ab-24c4-4607-94bd-9a3deaf5f5a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171c36-d6e3-469d-aa12-e3092076ad2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D5066C-7ED2-4E96-A62E-9C39D2B46A62}">
  <ds:schemaRefs>
    <ds:schemaRef ds:uri="6ce007ab-24c4-4607-94bd-9a3deaf5f5a5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da171c36-d6e3-469d-aa12-e3092076ad27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5A5688F-6403-4485-B4B8-1FB58A0644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75619F-7A83-4B8A-BB52-1DA6AC96B9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e007ab-24c4-4607-94bd-9a3deaf5f5a5"/>
    <ds:schemaRef ds:uri="da171c36-d6e3-469d-aa12-e3092076ad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1078</Words>
  <Application>Microsoft Office PowerPoint</Application>
  <PresentationFormat>On-screen Show (4:3)</PresentationFormat>
  <Paragraphs>249</Paragraphs>
  <Slides>32</Slides>
  <Notes>7</Notes>
  <HiddenSlides>0</HiddenSlides>
  <MMClips>3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Cambria Math</vt:lpstr>
      <vt:lpstr>Garamond</vt:lpstr>
      <vt:lpstr>Verdana</vt:lpstr>
      <vt:lpstr>Wingdings</vt:lpstr>
      <vt:lpstr>Office Theme</vt:lpstr>
      <vt:lpstr>Visio</vt:lpstr>
      <vt:lpstr>Treatment facility optimization  </vt:lpstr>
      <vt:lpstr>Treatment Time Reduction</vt:lpstr>
      <vt:lpstr>MedAustron</vt:lpstr>
      <vt:lpstr>PowerPoint Presentation</vt:lpstr>
      <vt:lpstr>PowerPoint Presentation</vt:lpstr>
      <vt:lpstr>PowerPoint Presentation</vt:lpstr>
      <vt:lpstr>HEBT</vt:lpstr>
      <vt:lpstr>Workflow &amp; Statistics</vt:lpstr>
      <vt:lpstr>Irradiation</vt:lpstr>
      <vt:lpstr>Irradiation time red. Options</vt:lpstr>
      <vt:lpstr>Irradiation time red. Options</vt:lpstr>
      <vt:lpstr>Time between spills - 1</vt:lpstr>
      <vt:lpstr>Resonant Slow Extraction</vt:lpstr>
      <vt:lpstr>Resonant Slow Extraction</vt:lpstr>
      <vt:lpstr>Time between spills - 2</vt:lpstr>
      <vt:lpstr>Irradiation time red. Options</vt:lpstr>
      <vt:lpstr>Higher Intensities</vt:lpstr>
      <vt:lpstr>Scanning Speed</vt:lpstr>
      <vt:lpstr>Ripples suppression</vt:lpstr>
      <vt:lpstr>Irradiation time red. Options</vt:lpstr>
      <vt:lpstr>Nr. Spills Reduction</vt:lpstr>
      <vt:lpstr>Nr. Spills Reduction</vt:lpstr>
      <vt:lpstr>Multi Energy Extraction</vt:lpstr>
      <vt:lpstr>Resonant Slow Extraction</vt:lpstr>
      <vt:lpstr>Resonant Slow Extraction</vt:lpstr>
      <vt:lpstr>RF-KO extraction</vt:lpstr>
      <vt:lpstr>RF-KO extraction</vt:lpstr>
      <vt:lpstr>PowerPoint Presentation</vt:lpstr>
      <vt:lpstr>PowerPoint Presentation</vt:lpstr>
      <vt:lpstr>PowerPoint Presentation</vt:lpstr>
      <vt:lpstr>Phase Jump – Enlarge dp/p</vt:lpstr>
      <vt:lpstr>Ripples suppression</vt:lpstr>
    </vt:vector>
  </TitlesOfParts>
  <Company>Daresbury Laboratory (STFC)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De Franco Andrea</cp:lastModifiedBy>
  <cp:revision>125</cp:revision>
  <dcterms:created xsi:type="dcterms:W3CDTF">2017-03-10T07:56:32Z</dcterms:created>
  <dcterms:modified xsi:type="dcterms:W3CDTF">2019-09-05T11:57:27Z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0x010100158A2B9DB574BA4DA0EAD5FED56426D4</vt:lpwstr>
  </property>
</Properties>
</file>