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3"/>
  </p:notesMasterIdLst>
  <p:handoutMasterIdLst>
    <p:handoutMasterId r:id="rId24"/>
  </p:handoutMasterIdLst>
  <p:sldIdLst>
    <p:sldId id="256" r:id="rId5"/>
    <p:sldId id="298" r:id="rId6"/>
    <p:sldId id="259" r:id="rId7"/>
    <p:sldId id="297" r:id="rId8"/>
    <p:sldId id="310" r:id="rId9"/>
    <p:sldId id="299" r:id="rId10"/>
    <p:sldId id="296" r:id="rId11"/>
    <p:sldId id="300" r:id="rId12"/>
    <p:sldId id="303" r:id="rId13"/>
    <p:sldId id="301" r:id="rId14"/>
    <p:sldId id="304" r:id="rId15"/>
    <p:sldId id="312" r:id="rId16"/>
    <p:sldId id="302" r:id="rId17"/>
    <p:sldId id="308" r:id="rId18"/>
    <p:sldId id="306" r:id="rId19"/>
    <p:sldId id="307" r:id="rId20"/>
    <p:sldId id="258" r:id="rId21"/>
    <p:sldId id="311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0" autoAdjust="0"/>
    <p:restoredTop sz="94699" autoAdjust="0"/>
  </p:normalViewPr>
  <p:slideViewPr>
    <p:cSldViewPr>
      <p:cViewPr varScale="1">
        <p:scale>
          <a:sx n="83" d="100"/>
          <a:sy n="83" d="100"/>
        </p:scale>
        <p:origin x="893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27" d="100"/>
          <a:sy n="127" d="100"/>
        </p:scale>
        <p:origin x="-489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4BA703-7795-4564-B4C4-ABFA9E201DAA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13629-A714-492C-B561-AFD9C26D61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2339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86A37E-0807-4011-858A-05DEFEEDEB4D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E61839-A2E6-46AB-932D-135F5F01A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578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61839-A2E6-46AB-932D-135F5F01A9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56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E61839-A2E6-46AB-932D-135F5F01A9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78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61299-353D-4991-A132-430040E089D2}" type="datetime1">
              <a:rPr lang="en-US" smtClean="0"/>
              <a:t>9/4/2019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 userDrawn="1"/>
        </p:nvSpPr>
        <p:spPr>
          <a:xfrm rot="5400000">
            <a:off x="3719362" y="-3746746"/>
            <a:ext cx="1705275" cy="9144000"/>
          </a:xfrm>
          <a:prstGeom prst="rect">
            <a:avLst/>
          </a:prstGeom>
          <a:solidFill>
            <a:srgbClr val="363547"/>
          </a:solidFill>
          <a:ln>
            <a:solidFill>
              <a:srgbClr val="3635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9786"/>
            <a:ext cx="9144000" cy="5997677"/>
          </a:xfrm>
          <a:prstGeom prst="rect">
            <a:avLst/>
          </a:prstGeom>
        </p:spPr>
      </p:pic>
      <p:pic>
        <p:nvPicPr>
          <p:cNvPr id="9" name="Picture 8" descr="OMA Logo (white).eps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23528" y="332657"/>
            <a:ext cx="2362766" cy="72008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8339" y="5995522"/>
            <a:ext cx="1036174" cy="685936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594617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2CBD5-7F39-42E5-A278-367C17D010AB}" type="datetime1">
              <a:rPr lang="en-US" smtClean="0"/>
              <a:t>9/4/2019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73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21EC38-0F99-4EC9-824E-AA9ACA10BE21}" type="datetime1">
              <a:rPr lang="en-US" smtClean="0"/>
              <a:t>9/4/2019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086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124744"/>
            <a:ext cx="8229600" cy="1143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2332037"/>
            <a:ext cx="8229600" cy="354523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13728F-B031-4F2B-80FF-758D041A8FA1}" type="datetime1">
              <a:rPr lang="en-US" smtClean="0"/>
              <a:t>9/4/2019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4127354" y="-4154736"/>
            <a:ext cx="889291" cy="9144000"/>
          </a:xfrm>
          <a:prstGeom prst="rect">
            <a:avLst/>
          </a:prstGeom>
          <a:solidFill>
            <a:srgbClr val="363547"/>
          </a:solidFill>
          <a:ln>
            <a:solidFill>
              <a:srgbClr val="3635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 descr="poster-top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401300" y="0"/>
            <a:ext cx="1742699" cy="1656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OMA Logo (white).eps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7158" y="164893"/>
            <a:ext cx="1656184" cy="50474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-1" y="6165304"/>
            <a:ext cx="9215412" cy="0"/>
          </a:xfrm>
          <a:prstGeom prst="line">
            <a:avLst/>
          </a:prstGeom>
          <a:ln>
            <a:solidFill>
              <a:srgbClr val="3635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6294908"/>
            <a:ext cx="656094" cy="43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8026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69CCE-BCA9-4754-B48F-AAEC6AE68DF6}" type="datetime1">
              <a:rPr lang="en-US" smtClean="0"/>
              <a:t>9/4/2019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241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E63BE-E85D-43F1-BF6E-A963F452EFEA}" type="datetime1">
              <a:rPr lang="en-US" smtClean="0"/>
              <a:t>9/4/2019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735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9ABDF-5456-4834-9A13-0299C80431D7}" type="datetime1">
              <a:rPr lang="en-US" smtClean="0"/>
              <a:t>9/4/2019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136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3EA9A-D867-4800-AEC0-CE6403317FD0}" type="datetime1">
              <a:rPr lang="en-US" smtClean="0"/>
              <a:t>9/4/2019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5608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8DEC1-F7E9-4DE8-8CAD-A2279E4AE3CA}" type="datetime1">
              <a:rPr lang="en-US" smtClean="0"/>
              <a:t>9/4/2019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7401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400CB-9F6C-42D7-B496-AFB4E16C602B}" type="datetime1">
              <a:rPr lang="en-US" smtClean="0"/>
              <a:t>9/4/2019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56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C472B-1061-4E6C-86A8-9044D21BD12B}" type="datetime1">
              <a:rPr lang="en-US" smtClean="0"/>
              <a:t>9/4/2019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099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43291-2D6A-4900-8005-0836AB9602AB}" type="datetime1">
              <a:rPr lang="en-US" smtClean="0"/>
              <a:t>9/4/2019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Sudharsan Srinivasan, PSI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1F274-A603-4C51-99A6-9A47F728F8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070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24.jpeg"/><Relationship Id="rId7" Type="http://schemas.openxmlformats.org/officeDocument/2006/relationships/image" Target="../media/image2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5.png"/><Relationship Id="rId4" Type="http://schemas.openxmlformats.org/officeDocument/2006/relationships/image" Target="../media/image7.jpeg"/><Relationship Id="rId9" Type="http://schemas.openxmlformats.org/officeDocument/2006/relationships/image" Target="../media/image23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7.jpeg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8.jpe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2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7.jpe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5" Type="http://schemas.openxmlformats.org/officeDocument/2006/relationships/image" Target="../media/image14.gif"/><Relationship Id="rId4" Type="http://schemas.openxmlformats.org/officeDocument/2006/relationships/image" Target="../media/image13.gif"/><Relationship Id="rId9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72969" y="1844824"/>
            <a:ext cx="3576699" cy="324036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Beamline measurement of a non-invasive BCM: its advantages and limits </a:t>
            </a:r>
            <a:br>
              <a:rPr lang="en-GB" sz="3200" dirty="0" smtClean="0">
                <a:solidFill>
                  <a:schemeClr val="bg1"/>
                </a:solidFill>
              </a:rPr>
            </a:b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496" y="6281936"/>
            <a:ext cx="6037212" cy="576064"/>
          </a:xfrm>
        </p:spPr>
        <p:txBody>
          <a:bodyPr>
            <a:normAutofit/>
          </a:bodyPr>
          <a:lstStyle/>
          <a:p>
            <a:pPr algn="l"/>
            <a:r>
              <a:rPr lang="en-GB" sz="2400" dirty="0" smtClean="0">
                <a:solidFill>
                  <a:schemeClr val="bg1"/>
                </a:solidFill>
              </a:rPr>
              <a:t> </a:t>
            </a:r>
            <a:r>
              <a:rPr lang="en-GB" sz="2400" dirty="0">
                <a:solidFill>
                  <a:schemeClr val="bg1"/>
                </a:solidFill>
              </a:rPr>
              <a:t>Sudharsan </a:t>
            </a:r>
            <a:r>
              <a:rPr lang="en-GB" sz="2400" dirty="0" smtClean="0">
                <a:solidFill>
                  <a:schemeClr val="bg1"/>
                </a:solidFill>
              </a:rPr>
              <a:t>Srinivasan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62571"/>
            <a:ext cx="2117968" cy="79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0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26353"/>
            <a:ext cx="4027789" cy="29570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Resonator Vs MMAC5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10</a:t>
            </a:fld>
            <a:endParaRPr lang="en-GB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579669"/>
            <a:ext cx="4176463" cy="2670787"/>
          </a:xfrm>
          <a:prstGeom prst="rect">
            <a:avLst/>
          </a:prstGeom>
          <a:noFill/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7966898"/>
              </p:ext>
            </p:extLst>
          </p:nvPr>
        </p:nvGraphicFramePr>
        <p:xfrm>
          <a:off x="5796136" y="3626046"/>
          <a:ext cx="2715215" cy="439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7" name="Equation" r:id="rId6" imgW="1823260" imgH="294777" progId="Equation.DSMT4">
                  <p:embed/>
                </p:oleObj>
              </mc:Choice>
              <mc:Fallback>
                <p:oleObj name="Equation" r:id="rId6" imgW="1823260" imgH="294777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96136" y="3626046"/>
                        <a:ext cx="2715215" cy="4395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3431018"/>
              </p:ext>
            </p:extLst>
          </p:nvPr>
        </p:nvGraphicFramePr>
        <p:xfrm>
          <a:off x="6287667" y="2659442"/>
          <a:ext cx="1732152" cy="389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8" name="Equation" r:id="rId8" imgW="1059540" imgH="237619" progId="Equation.DSMT4">
                  <p:embed/>
                </p:oleObj>
              </mc:Choice>
              <mc:Fallback>
                <p:oleObj name="Equation" r:id="rId8" imgW="1059540" imgH="237619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87667" y="2659442"/>
                        <a:ext cx="1732152" cy="3895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5841377" y="4558749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err="1" smtClean="0"/>
              <a:t>Uncertainty</a:t>
            </a:r>
            <a:r>
              <a:rPr lang="de-CH" sz="1600" dirty="0" smtClean="0"/>
              <a:t> in </a:t>
            </a:r>
            <a:r>
              <a:rPr lang="de-CH" sz="1600" dirty="0" err="1" smtClean="0"/>
              <a:t>noise</a:t>
            </a:r>
            <a:r>
              <a:rPr lang="de-CH" sz="1600" dirty="0" smtClean="0"/>
              <a:t> </a:t>
            </a:r>
            <a:r>
              <a:rPr lang="de-CH" sz="1600" dirty="0" err="1" smtClean="0"/>
              <a:t>arises</a:t>
            </a:r>
            <a:r>
              <a:rPr lang="de-CH" sz="1600" dirty="0" smtClean="0"/>
              <a:t> </a:t>
            </a:r>
            <a:r>
              <a:rPr lang="de-CH" sz="1600" dirty="0" err="1" smtClean="0"/>
              <a:t>from</a:t>
            </a:r>
            <a:r>
              <a:rPr lang="de-CH" sz="1600" dirty="0" smtClean="0"/>
              <a:t> </a:t>
            </a:r>
            <a:r>
              <a:rPr lang="de-CH" sz="1600" dirty="0" err="1" smtClean="0"/>
              <a:t>uncertainty</a:t>
            </a:r>
            <a:r>
              <a:rPr lang="de-CH" sz="1600" dirty="0" smtClean="0"/>
              <a:t> </a:t>
            </a:r>
            <a:r>
              <a:rPr lang="de-CH" sz="1600" dirty="0" err="1" smtClean="0"/>
              <a:t>of</a:t>
            </a:r>
            <a:r>
              <a:rPr lang="de-CH" sz="1600" dirty="0" smtClean="0"/>
              <a:t> MMAC5 (15-20% </a:t>
            </a:r>
            <a:r>
              <a:rPr lang="de-CH" sz="1600" dirty="0" err="1" smtClean="0"/>
              <a:t>measurement</a:t>
            </a:r>
            <a:r>
              <a:rPr lang="de-CH" sz="1600" dirty="0" smtClean="0"/>
              <a:t> </a:t>
            </a:r>
            <a:r>
              <a:rPr lang="de-CH" sz="1600" dirty="0" err="1" smtClean="0"/>
              <a:t>uncertainty</a:t>
            </a:r>
            <a:r>
              <a:rPr lang="de-CH" sz="1600" dirty="0" smtClean="0"/>
              <a:t> )</a:t>
            </a:r>
            <a:endParaRPr lang="de-CH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3ED93-ED93-4418-8F92-8B13ADCA81E6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161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11</a:t>
            </a:fld>
            <a:endParaRPr lang="en-GB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351270"/>
              </p:ext>
            </p:extLst>
          </p:nvPr>
        </p:nvGraphicFramePr>
        <p:xfrm>
          <a:off x="2195736" y="4149080"/>
          <a:ext cx="1736456" cy="5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8" name="Equation" r:id="rId4" imgW="1168200" imgH="342720" progId="Equation.DSMT4">
                  <p:embed/>
                </p:oleObj>
              </mc:Choice>
              <mc:Fallback>
                <p:oleObj name="Equation" r:id="rId4" imgW="1168200" imgH="342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95736" y="4149080"/>
                        <a:ext cx="1736456" cy="509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069" y="188640"/>
            <a:ext cx="5488838" cy="566124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624" y="3019264"/>
            <a:ext cx="6010071" cy="304746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067944" y="3089369"/>
            <a:ext cx="2016224" cy="1431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TextBox 16"/>
          <p:cNvSpPr txBox="1"/>
          <p:nvPr/>
        </p:nvSpPr>
        <p:spPr>
          <a:xfrm>
            <a:off x="107504" y="2340717"/>
            <a:ext cx="19875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>
                <a:solidFill>
                  <a:srgbClr val="FF0000"/>
                </a:solidFill>
              </a:rPr>
              <a:t>For </a:t>
            </a:r>
            <a:r>
              <a:rPr lang="de-CH" sz="1400" dirty="0" err="1" smtClean="0">
                <a:solidFill>
                  <a:srgbClr val="FF0000"/>
                </a:solidFill>
              </a:rPr>
              <a:t>lower</a:t>
            </a:r>
            <a:r>
              <a:rPr lang="de-CH" sz="1400" dirty="0" smtClean="0">
                <a:solidFill>
                  <a:srgbClr val="FF0000"/>
                </a:solidFill>
              </a:rPr>
              <a:t> beam </a:t>
            </a:r>
            <a:r>
              <a:rPr lang="de-CH" sz="1400" dirty="0" err="1" smtClean="0">
                <a:solidFill>
                  <a:srgbClr val="FF0000"/>
                </a:solidFill>
              </a:rPr>
              <a:t>energies</a:t>
            </a:r>
            <a:r>
              <a:rPr lang="de-CH" sz="1400" dirty="0" smtClean="0">
                <a:solidFill>
                  <a:srgbClr val="FF0000"/>
                </a:solidFill>
              </a:rPr>
              <a:t>, </a:t>
            </a:r>
            <a:r>
              <a:rPr lang="de-CH" sz="1400" dirty="0" err="1" smtClean="0">
                <a:solidFill>
                  <a:srgbClr val="FF0000"/>
                </a:solidFill>
              </a:rPr>
              <a:t>energy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spread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is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higher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beyond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degrader</a:t>
            </a:r>
            <a:r>
              <a:rPr lang="de-CH" sz="1400" dirty="0" smtClean="0">
                <a:solidFill>
                  <a:srgbClr val="FF0000"/>
                </a:solidFill>
              </a:rPr>
              <a:t>. </a:t>
            </a:r>
            <a:r>
              <a:rPr lang="de-CH" sz="1400" dirty="0" err="1" smtClean="0">
                <a:solidFill>
                  <a:srgbClr val="FF0000"/>
                </a:solidFill>
              </a:rPr>
              <a:t>Hence</a:t>
            </a:r>
            <a:r>
              <a:rPr lang="de-CH" sz="1400" dirty="0" smtClean="0">
                <a:solidFill>
                  <a:srgbClr val="FF0000"/>
                </a:solidFill>
              </a:rPr>
              <a:t>, pulse </a:t>
            </a:r>
            <a:r>
              <a:rPr lang="de-CH" sz="1400" dirty="0" err="1" smtClean="0">
                <a:solidFill>
                  <a:srgbClr val="FF0000"/>
                </a:solidFill>
              </a:rPr>
              <a:t>length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increases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thus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decreasing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the</a:t>
            </a:r>
            <a:r>
              <a:rPr lang="de-CH" sz="1400" dirty="0" smtClean="0">
                <a:solidFill>
                  <a:srgbClr val="FF0000"/>
                </a:solidFill>
              </a:rPr>
              <a:t> 2nd </a:t>
            </a:r>
            <a:r>
              <a:rPr lang="de-CH" sz="1400" dirty="0" err="1" smtClean="0">
                <a:solidFill>
                  <a:srgbClr val="FF0000"/>
                </a:solidFill>
              </a:rPr>
              <a:t>harmonic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component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of</a:t>
            </a:r>
            <a:r>
              <a:rPr lang="de-CH" sz="1400" dirty="0" smtClean="0">
                <a:solidFill>
                  <a:srgbClr val="FF0000"/>
                </a:solidFill>
              </a:rPr>
              <a:t> </a:t>
            </a:r>
            <a:r>
              <a:rPr lang="de-CH" sz="1400" dirty="0" err="1" smtClean="0">
                <a:solidFill>
                  <a:srgbClr val="FF0000"/>
                </a:solidFill>
              </a:rPr>
              <a:t>the</a:t>
            </a:r>
            <a:r>
              <a:rPr lang="de-CH" sz="1400" dirty="0" smtClean="0">
                <a:solidFill>
                  <a:srgbClr val="FF0000"/>
                </a:solidFill>
              </a:rPr>
              <a:t> beam </a:t>
            </a:r>
            <a:r>
              <a:rPr lang="de-CH" sz="1400" dirty="0" err="1" smtClean="0">
                <a:solidFill>
                  <a:srgbClr val="FF0000"/>
                </a:solidFill>
              </a:rPr>
              <a:t>current</a:t>
            </a:r>
            <a:r>
              <a:rPr lang="de-CH" sz="1400" dirty="0" smtClean="0">
                <a:solidFill>
                  <a:srgbClr val="FF0000"/>
                </a:solidFill>
              </a:rPr>
              <a:t>. </a:t>
            </a:r>
            <a:endParaRPr lang="de-CH" sz="1400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7CD6-25E2-40C4-9DFD-0C506F8CBDA9}" type="datetime1">
              <a:rPr lang="en-US" smtClean="0"/>
              <a:t>9/4/2019</a:t>
            </a:fld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775603"/>
              </p:ext>
            </p:extLst>
          </p:nvPr>
        </p:nvGraphicFramePr>
        <p:xfrm>
          <a:off x="240043" y="1547863"/>
          <a:ext cx="1730375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9" name="Equation" r:id="rId8" imgW="1729705" imgH="502730" progId="Equation.DSMT4">
                  <p:embed/>
                </p:oleObj>
              </mc:Choice>
              <mc:Fallback>
                <p:oleObj name="Equation" r:id="rId8" imgW="1729705" imgH="50273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0043" y="1547863"/>
                        <a:ext cx="1730375" cy="503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3184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12</a:t>
            </a:fld>
            <a:endParaRPr lang="en-GB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67944" y="3089369"/>
            <a:ext cx="2016224" cy="1431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7CD6-25E2-40C4-9DFD-0C506F8CBDA9}" type="datetime1">
              <a:rPr lang="en-US" smtClean="0"/>
              <a:t>9/4/2019</a:t>
            </a:fld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124743"/>
            <a:ext cx="8968449" cy="494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6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Influence of MMAC5 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13</a:t>
            </a:fld>
            <a:endParaRPr lang="en-GB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11960" y="1916832"/>
            <a:ext cx="79208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7123551" cy="4700727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22BF27-8166-4719-9102-DCB0B94876B1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69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Influence of MMAC5 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70143" y="1984994"/>
            <a:ext cx="2166353" cy="2706621"/>
          </a:xfrm>
        </p:spPr>
        <p:txBody>
          <a:bodyPr>
            <a:normAutofit/>
          </a:bodyPr>
          <a:lstStyle/>
          <a:p>
            <a:r>
              <a:rPr lang="en-GB" sz="1200" dirty="0" smtClean="0"/>
              <a:t>For higher beam energy (200-230MeV), the influence of IC is minor</a:t>
            </a:r>
          </a:p>
          <a:p>
            <a:r>
              <a:rPr lang="en-GB" sz="1200" dirty="0" smtClean="0"/>
              <a:t>As for lower beam energies, IC influence is detrimental affecting signal sensitivity </a:t>
            </a:r>
          </a:p>
          <a:p>
            <a:r>
              <a:rPr lang="en-GB" sz="1200" dirty="0" smtClean="0"/>
              <a:t>IC has a huge measurement uncertainty (15-20%)</a:t>
            </a:r>
          </a:p>
          <a:p>
            <a:r>
              <a:rPr lang="en-GB" sz="1200" dirty="0" smtClean="0"/>
              <a:t>Beam measurements without IC in beamline recommended</a:t>
            </a:r>
          </a:p>
          <a:p>
            <a:endParaRPr lang="en-GB" sz="1200" dirty="0" smtClean="0"/>
          </a:p>
          <a:p>
            <a:endParaRPr lang="en-GB" sz="1200" dirty="0" smtClean="0"/>
          </a:p>
          <a:p>
            <a:endParaRPr lang="en-GB" sz="1200" dirty="0" smtClean="0"/>
          </a:p>
          <a:p>
            <a:endParaRPr lang="en-GB" sz="12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14</a:t>
            </a:fld>
            <a:endParaRPr lang="en-GB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211960" y="1916832"/>
            <a:ext cx="79208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6416"/>
            <a:ext cx="6870143" cy="453350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B8C2-9755-4E81-9F8C-18A867183859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90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15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707904" y="116632"/>
            <a:ext cx="1808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b="1" dirty="0" smtClean="0">
                <a:solidFill>
                  <a:schemeClr val="bg1"/>
                </a:solidFill>
              </a:rPr>
              <a:t>Summary</a:t>
            </a:r>
            <a:endParaRPr lang="de-CH" sz="32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33054"/>
            <a:ext cx="5544616" cy="4716226"/>
          </a:xfrm>
          <a:prstGeom prst="rect">
            <a:avLst/>
          </a:prstGeom>
        </p:spPr>
      </p:pic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12" name="Line Callout 1 (Border and Accent Bar) 11"/>
          <p:cNvSpPr/>
          <p:nvPr/>
        </p:nvSpPr>
        <p:spPr>
          <a:xfrm>
            <a:off x="6068124" y="981026"/>
            <a:ext cx="2880320" cy="504056"/>
          </a:xfrm>
          <a:prstGeom prst="accent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TM010 </a:t>
            </a:r>
            <a:r>
              <a:rPr lang="de-CH" dirty="0" err="1" smtClean="0"/>
              <a:t>resonance</a:t>
            </a:r>
            <a:endParaRPr lang="de-CH" dirty="0"/>
          </a:p>
        </p:txBody>
      </p:sp>
      <p:sp>
        <p:nvSpPr>
          <p:cNvPr id="13" name="Line Callout 1 (Border and Accent Bar) 12"/>
          <p:cNvSpPr/>
          <p:nvPr/>
        </p:nvSpPr>
        <p:spPr>
          <a:xfrm>
            <a:off x="6098963" y="2785414"/>
            <a:ext cx="2880320" cy="504056"/>
          </a:xfrm>
          <a:prstGeom prst="accent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60pA at 230MeV; 500pA at 140MeV</a:t>
            </a:r>
            <a:endParaRPr lang="de-CH" dirty="0"/>
          </a:p>
        </p:txBody>
      </p:sp>
      <p:sp>
        <p:nvSpPr>
          <p:cNvPr id="14" name="Line Callout 1 (Border and Accent Bar) 13"/>
          <p:cNvSpPr/>
          <p:nvPr/>
        </p:nvSpPr>
        <p:spPr>
          <a:xfrm>
            <a:off x="6098963" y="3661571"/>
            <a:ext cx="2880320" cy="504056"/>
          </a:xfrm>
          <a:prstGeom prst="accent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Few</a:t>
            </a:r>
            <a:r>
              <a:rPr lang="de-CH" dirty="0" smtClean="0"/>
              <a:t> 100ms </a:t>
            </a:r>
            <a:r>
              <a:rPr lang="de-CH" dirty="0" err="1" smtClean="0"/>
              <a:t>integration</a:t>
            </a:r>
            <a:r>
              <a:rPr lang="de-CH" dirty="0" smtClean="0"/>
              <a:t> time</a:t>
            </a:r>
            <a:endParaRPr lang="de-CH" dirty="0"/>
          </a:p>
        </p:txBody>
      </p:sp>
      <p:sp>
        <p:nvSpPr>
          <p:cNvPr id="15" name="Line Callout 1 (Border and Accent Bar) 14"/>
          <p:cNvSpPr/>
          <p:nvPr/>
        </p:nvSpPr>
        <p:spPr>
          <a:xfrm>
            <a:off x="6114407" y="4534928"/>
            <a:ext cx="2880320" cy="504056"/>
          </a:xfrm>
          <a:prstGeom prst="accent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No</a:t>
            </a:r>
            <a:r>
              <a:rPr lang="de-CH" dirty="0" smtClean="0"/>
              <a:t> </a:t>
            </a:r>
            <a:r>
              <a:rPr lang="de-CH" dirty="0" err="1" smtClean="0"/>
              <a:t>activation</a:t>
            </a:r>
            <a:r>
              <a:rPr lang="de-CH" dirty="0" smtClean="0"/>
              <a:t> </a:t>
            </a:r>
            <a:r>
              <a:rPr lang="de-CH" dirty="0" err="1" smtClean="0"/>
              <a:t>unlike</a:t>
            </a:r>
            <a:r>
              <a:rPr lang="de-CH" dirty="0" smtClean="0"/>
              <a:t> in IC</a:t>
            </a:r>
            <a:endParaRPr lang="de-CH" dirty="0"/>
          </a:p>
        </p:txBody>
      </p:sp>
      <p:sp>
        <p:nvSpPr>
          <p:cNvPr id="16" name="Line Callout 1 (Border and Accent Bar) 15"/>
          <p:cNvSpPr/>
          <p:nvPr/>
        </p:nvSpPr>
        <p:spPr>
          <a:xfrm>
            <a:off x="6098963" y="1920781"/>
            <a:ext cx="2880320" cy="504056"/>
          </a:xfrm>
          <a:prstGeom prst="accent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 smtClean="0"/>
              <a:t>Energy</a:t>
            </a:r>
            <a:r>
              <a:rPr lang="de-CH" dirty="0" smtClean="0"/>
              <a:t> </a:t>
            </a:r>
            <a:r>
              <a:rPr lang="de-CH" dirty="0" err="1" smtClean="0"/>
              <a:t>spread</a:t>
            </a:r>
            <a:r>
              <a:rPr lang="de-CH" dirty="0" smtClean="0"/>
              <a:t> </a:t>
            </a:r>
            <a:r>
              <a:rPr lang="de-CH" dirty="0" err="1" smtClean="0"/>
              <a:t>affects</a:t>
            </a:r>
            <a:r>
              <a:rPr lang="de-CH" dirty="0" smtClean="0"/>
              <a:t> </a:t>
            </a:r>
            <a:r>
              <a:rPr lang="de-CH" dirty="0" err="1" smtClean="0"/>
              <a:t>signal</a:t>
            </a:r>
            <a:r>
              <a:rPr lang="de-CH" dirty="0" smtClean="0"/>
              <a:t> </a:t>
            </a:r>
            <a:r>
              <a:rPr lang="de-CH" dirty="0" err="1" smtClean="0"/>
              <a:t>level</a:t>
            </a:r>
            <a:endParaRPr lang="de-CH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1E6E7-4973-49AB-8679-CC61775D998B}" type="datetime1">
              <a:rPr lang="en-US" smtClean="0"/>
              <a:t>9/4/2019</a:t>
            </a:fld>
            <a:endParaRPr lang="en-GB" dirty="0"/>
          </a:p>
        </p:txBody>
      </p:sp>
      <p:sp>
        <p:nvSpPr>
          <p:cNvPr id="18" name="Line Callout 1 (Border and Accent Bar) 17"/>
          <p:cNvSpPr/>
          <p:nvPr/>
        </p:nvSpPr>
        <p:spPr>
          <a:xfrm>
            <a:off x="6114407" y="5377794"/>
            <a:ext cx="2880320" cy="504056"/>
          </a:xfrm>
          <a:prstGeom prst="accent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NO IC in </a:t>
            </a:r>
            <a:r>
              <a:rPr lang="de-CH" smtClean="0"/>
              <a:t>Beamline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2319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8856983" cy="4248472"/>
          </a:xfrm>
        </p:spPr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de-CH" sz="1800" dirty="0" err="1" smtClean="0"/>
              <a:t>G.Kube</a:t>
            </a:r>
            <a:r>
              <a:rPr lang="de-CH" sz="1800" dirty="0" smtClean="0"/>
              <a:t>, CAS on Beam </a:t>
            </a:r>
            <a:r>
              <a:rPr lang="de-CH" sz="1800" dirty="0" err="1" smtClean="0"/>
              <a:t>Diagnostics</a:t>
            </a:r>
            <a:r>
              <a:rPr lang="de-CH" sz="1800" dirty="0" smtClean="0"/>
              <a:t>, ``</a:t>
            </a:r>
            <a:r>
              <a:rPr lang="de-CH" sz="1800" dirty="0" err="1" smtClean="0"/>
              <a:t>Specific</a:t>
            </a:r>
            <a:r>
              <a:rPr lang="de-CH" sz="1800" dirty="0" smtClean="0"/>
              <a:t> </a:t>
            </a:r>
            <a:r>
              <a:rPr lang="de-CH" sz="1800" dirty="0" err="1" smtClean="0"/>
              <a:t>diagnostic</a:t>
            </a:r>
            <a:r>
              <a:rPr lang="de-CH" sz="1800" dirty="0" smtClean="0"/>
              <a:t> </a:t>
            </a:r>
            <a:r>
              <a:rPr lang="de-CH" sz="1800" dirty="0" err="1" smtClean="0"/>
              <a:t>needs</a:t>
            </a:r>
            <a:r>
              <a:rPr lang="de-CH" sz="1800" dirty="0" smtClean="0"/>
              <a:t> for different </a:t>
            </a:r>
            <a:r>
              <a:rPr lang="de-CH" sz="1800" dirty="0" err="1" smtClean="0"/>
              <a:t>machines</a:t>
            </a:r>
            <a:r>
              <a:rPr lang="de-CH" sz="1800" dirty="0" smtClean="0"/>
              <a:t>``, 2008.</a:t>
            </a:r>
          </a:p>
          <a:p>
            <a:pPr>
              <a:buFont typeface="+mj-lt"/>
              <a:buAutoNum type="arabicPeriod"/>
            </a:pPr>
            <a:r>
              <a:rPr lang="de-CH" sz="1800" dirty="0" smtClean="0"/>
              <a:t>J.C. Denard, CAS on Beam </a:t>
            </a:r>
            <a:r>
              <a:rPr lang="de-CH" sz="1800" dirty="0" err="1" smtClean="0"/>
              <a:t>Diagnostics</a:t>
            </a:r>
            <a:r>
              <a:rPr lang="de-CH" sz="1800" dirty="0" smtClean="0"/>
              <a:t>, ``Beam </a:t>
            </a:r>
            <a:r>
              <a:rPr lang="de-CH" sz="1800" dirty="0" err="1" smtClean="0"/>
              <a:t>Current</a:t>
            </a:r>
            <a:r>
              <a:rPr lang="de-CH" sz="1800" dirty="0" smtClean="0"/>
              <a:t> Monitors``, 2008</a:t>
            </a:r>
          </a:p>
          <a:p>
            <a:pPr>
              <a:buFont typeface="+mj-lt"/>
              <a:buAutoNum type="arabicPeriod"/>
            </a:pPr>
            <a:r>
              <a:rPr lang="de-CH" sz="1800" dirty="0" err="1" smtClean="0"/>
              <a:t>P.Forck</a:t>
            </a:r>
            <a:r>
              <a:rPr lang="de-CH" sz="1800" dirty="0"/>
              <a:t>,</a:t>
            </a:r>
            <a:r>
              <a:rPr lang="de-CH" sz="1800" dirty="0" smtClean="0"/>
              <a:t> </a:t>
            </a:r>
            <a:r>
              <a:rPr lang="de-CH" sz="1800" dirty="0" err="1" smtClean="0"/>
              <a:t>P.Kowina</a:t>
            </a:r>
            <a:r>
              <a:rPr lang="de-CH" sz="1800" dirty="0"/>
              <a:t>;</a:t>
            </a:r>
            <a:r>
              <a:rPr lang="de-CH" sz="1800" dirty="0" smtClean="0"/>
              <a:t> D. </a:t>
            </a:r>
            <a:r>
              <a:rPr lang="de-CH" sz="1800" dirty="0" err="1" smtClean="0"/>
              <a:t>Liakin</a:t>
            </a:r>
            <a:r>
              <a:rPr lang="de-CH" sz="1800" dirty="0" smtClean="0"/>
              <a:t>, CAS on Beam </a:t>
            </a:r>
            <a:r>
              <a:rPr lang="de-CH" sz="1800" dirty="0" err="1" smtClean="0"/>
              <a:t>Diagnostics</a:t>
            </a:r>
            <a:r>
              <a:rPr lang="de-CH" sz="1800" dirty="0" smtClean="0"/>
              <a:t>, ``Beam Position Monitors``, 2008</a:t>
            </a:r>
          </a:p>
          <a:p>
            <a:pPr>
              <a:buFont typeface="+mj-lt"/>
              <a:buAutoNum type="arabicPeriod"/>
            </a:pPr>
            <a:r>
              <a:rPr lang="de-CH" sz="1800" dirty="0" smtClean="0"/>
              <a:t>Q. Luo; B.G. Sun; Z.R. Zhou; Q.K. </a:t>
            </a:r>
            <a:r>
              <a:rPr lang="de-CH" sz="1800" dirty="0" err="1" smtClean="0"/>
              <a:t>Jia</a:t>
            </a:r>
            <a:r>
              <a:rPr lang="de-CH" sz="1800" dirty="0" smtClean="0"/>
              <a:t>, ``Design </a:t>
            </a:r>
            <a:r>
              <a:rPr lang="de-CH" sz="1800" dirty="0" err="1" smtClean="0"/>
              <a:t>and</a:t>
            </a:r>
            <a:r>
              <a:rPr lang="de-CH" sz="1800" dirty="0" smtClean="0"/>
              <a:t> </a:t>
            </a:r>
            <a:r>
              <a:rPr lang="de-CH" sz="1800" dirty="0" err="1" smtClean="0"/>
              <a:t>Cold</a:t>
            </a:r>
            <a:r>
              <a:rPr lang="de-CH" sz="1800" dirty="0" smtClean="0"/>
              <a:t> </a:t>
            </a:r>
            <a:r>
              <a:rPr lang="de-CH" sz="1800" dirty="0" err="1" smtClean="0"/>
              <a:t>test</a:t>
            </a:r>
            <a:r>
              <a:rPr lang="de-CH" sz="1800" dirty="0" smtClean="0"/>
              <a:t> </a:t>
            </a:r>
            <a:r>
              <a:rPr lang="de-CH" sz="1800" dirty="0" err="1" smtClean="0"/>
              <a:t>of</a:t>
            </a:r>
            <a:r>
              <a:rPr lang="de-CH" sz="1800" dirty="0" smtClean="0"/>
              <a:t> Reentrant </a:t>
            </a:r>
            <a:r>
              <a:rPr lang="de-CH" sz="1800" dirty="0" err="1" smtClean="0"/>
              <a:t>Cavity</a:t>
            </a:r>
            <a:r>
              <a:rPr lang="de-CH" sz="1800" dirty="0" smtClean="0"/>
              <a:t> for HIs``, </a:t>
            </a:r>
            <a:r>
              <a:rPr lang="de-CH" sz="1800" dirty="0" err="1" smtClean="0"/>
              <a:t>Proceedings</a:t>
            </a:r>
            <a:r>
              <a:rPr lang="de-CH" sz="1800" dirty="0" smtClean="0"/>
              <a:t> </a:t>
            </a:r>
            <a:r>
              <a:rPr lang="de-CH" sz="1800" dirty="0" err="1" smtClean="0"/>
              <a:t>of</a:t>
            </a:r>
            <a:r>
              <a:rPr lang="de-CH" sz="1800" dirty="0" smtClean="0"/>
              <a:t> PAC2011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16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707904" y="116632"/>
            <a:ext cx="20521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b="1" dirty="0" smtClean="0">
                <a:solidFill>
                  <a:schemeClr val="bg1"/>
                </a:solidFill>
              </a:rPr>
              <a:t>References</a:t>
            </a:r>
            <a:endParaRPr lang="de-CH" sz="3200" b="1" dirty="0">
              <a:solidFill>
                <a:schemeClr val="bg1"/>
              </a:solidFill>
            </a:endParaRPr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AEBA-ADEC-4BE8-91F8-9ABE7062158A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501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56" y="4221088"/>
            <a:ext cx="2671936" cy="52089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GB" dirty="0" smtClean="0"/>
              <a:t>Questions???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2952241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This project has received funding from the European Union’s Horizon 2020 research and innovation </a:t>
            </a:r>
            <a:r>
              <a:rPr lang="en-US" sz="1200" dirty="0" err="1"/>
              <a:t>programme</a:t>
            </a:r>
            <a:r>
              <a:rPr lang="en-US" sz="1200" dirty="0"/>
              <a:t> under the Marie </a:t>
            </a:r>
            <a:r>
              <a:rPr lang="en-US" sz="1200" dirty="0" err="1"/>
              <a:t>Skłodowska</a:t>
            </a:r>
            <a:r>
              <a:rPr lang="en-US" sz="1200" dirty="0"/>
              <a:t>-Curie grant agreement No 675265.</a:t>
            </a:r>
            <a:endParaRPr lang="de-CH" sz="1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17</a:t>
            </a:fld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B05E3-577B-4DE2-B12C-F365C79361AA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195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83916" y="-171400"/>
            <a:ext cx="8229600" cy="1143000"/>
          </a:xfrm>
        </p:spPr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Potential </a:t>
            </a:r>
            <a:r>
              <a:rPr lang="de-CH" dirty="0" err="1" smtClean="0">
                <a:solidFill>
                  <a:schemeClr val="bg1"/>
                </a:solidFill>
              </a:rPr>
              <a:t>Benefits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3728F-B031-4F2B-80FF-758D041A8FA1}" type="datetime1">
              <a:rPr lang="en-US" smtClean="0"/>
              <a:t>9/4/2019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Sudharsan Srinivasan, PSI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18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7903" y="1471414"/>
            <a:ext cx="8103794" cy="3843163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800" y="1988840"/>
            <a:ext cx="3115599" cy="280831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081799" y="1066293"/>
            <a:ext cx="2186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TM110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10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90264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COMET 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4163566"/>
            <a:ext cx="1229737" cy="1701269"/>
          </a:xfrm>
        </p:spPr>
        <p:txBody>
          <a:bodyPr>
            <a:normAutofit/>
          </a:bodyPr>
          <a:lstStyle/>
          <a:p>
            <a:endParaRPr lang="en-GB" sz="2400" dirty="0" smtClean="0"/>
          </a:p>
          <a:p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1401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2</a:t>
            </a:fld>
            <a:endParaRPr lang="en-GB" dirty="0"/>
          </a:p>
        </p:txBody>
      </p:sp>
      <p:pic>
        <p:nvPicPr>
          <p:cNvPr id="11266" name="Picture 2" descr="https://www.psi.ch/sites/default/files/styles/primer_full_xl/public/import/protontherapy/CometEN/comet.jpg?itok=vWdB0vv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70" y="2154744"/>
            <a:ext cx="3367422" cy="38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6933" y="1104396"/>
            <a:ext cx="33049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Superconducting</a:t>
            </a:r>
            <a:r>
              <a:rPr lang="de-CH" dirty="0" smtClean="0"/>
              <a:t> </a:t>
            </a:r>
            <a:r>
              <a:rPr lang="de-CH" dirty="0" err="1" smtClean="0"/>
              <a:t>cyclotron</a:t>
            </a:r>
            <a:r>
              <a:rPr lang="de-CH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250MeV </a:t>
            </a:r>
            <a:r>
              <a:rPr lang="de-CH" dirty="0" err="1" smtClean="0"/>
              <a:t>proton</a:t>
            </a:r>
            <a:r>
              <a:rPr lang="de-CH" dirty="0" smtClean="0"/>
              <a:t>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Compact </a:t>
            </a:r>
            <a:r>
              <a:rPr lang="de-CH" dirty="0" err="1" smtClean="0"/>
              <a:t>cyclotron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5220072" y="4485629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Relevant Beam Parameters</a:t>
            </a:r>
          </a:p>
          <a:p>
            <a:endParaRPr lang="de-C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7944" y="4782328"/>
            <a:ext cx="4769482" cy="137967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44008" y="1308408"/>
            <a:ext cx="3724275" cy="314325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6933" y="708609"/>
            <a:ext cx="8777623" cy="6201269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597FE4-3052-4849-A1E5-B8555EF05E72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60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Specific Diagnostic needs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36504"/>
          </a:xfrm>
        </p:spPr>
        <p:txBody>
          <a:bodyPr>
            <a:normAutofit/>
          </a:bodyPr>
          <a:lstStyle/>
          <a:p>
            <a:r>
              <a:rPr lang="en-GB" sz="1800" dirty="0" smtClean="0"/>
              <a:t>Beam parameter of interest: Beam intensity (Most Important)</a:t>
            </a:r>
          </a:p>
          <a:p>
            <a:r>
              <a:rPr lang="en-GB" sz="1800" dirty="0" smtClean="0"/>
              <a:t>Two different modes of operation: Diagnostics for commissioning/Diagnostics for Standard operation</a:t>
            </a:r>
          </a:p>
          <a:p>
            <a:r>
              <a:rPr lang="en-GB" sz="1800" dirty="0" smtClean="0"/>
              <a:t>Diagnostics for Standard Operation [1]: </a:t>
            </a:r>
          </a:p>
          <a:p>
            <a:pPr lvl="1"/>
            <a:r>
              <a:rPr lang="en-GB" sz="1400" dirty="0" smtClean="0"/>
              <a:t>To control and improve accelerator operation (precise)</a:t>
            </a:r>
          </a:p>
          <a:p>
            <a:pPr lvl="1"/>
            <a:r>
              <a:rPr lang="en-GB" sz="1400" dirty="0" smtClean="0"/>
              <a:t>Diagnosis of unwanted errors and to trigger interlocks</a:t>
            </a:r>
          </a:p>
          <a:p>
            <a:pPr lvl="1"/>
            <a:r>
              <a:rPr lang="en-GB" sz="1400" dirty="0" smtClean="0"/>
              <a:t>High demands for accuracy</a:t>
            </a:r>
          </a:p>
          <a:p>
            <a:pPr lvl="1"/>
            <a:r>
              <a:rPr lang="en-GB" sz="1400" dirty="0" smtClean="0"/>
              <a:t>Minimum beam disturbing schemes</a:t>
            </a:r>
          </a:p>
          <a:p>
            <a:r>
              <a:rPr lang="en-GB" sz="1800" dirty="0" smtClean="0"/>
              <a:t>Repetitive and stable beam: CW system (Closed loop system)</a:t>
            </a:r>
          </a:p>
          <a:p>
            <a:r>
              <a:rPr lang="en-GB" sz="1800" dirty="0" smtClean="0"/>
              <a:t>Signals are treated typically in Frequency domain</a:t>
            </a:r>
          </a:p>
          <a:p>
            <a:r>
              <a:rPr lang="en-GB" sz="1800" dirty="0" smtClean="0"/>
              <a:t>Beam current is a non- or slowly varying parameter</a:t>
            </a:r>
          </a:p>
          <a:p>
            <a:r>
              <a:rPr lang="en-GB" sz="1800" dirty="0" smtClean="0"/>
              <a:t>High precision by averaging</a:t>
            </a:r>
          </a:p>
          <a:p>
            <a:endParaRPr lang="en-GB" sz="1800" dirty="0" smtClean="0"/>
          </a:p>
          <a:p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1401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3</a:t>
            </a:fld>
            <a:endParaRPr lang="en-GB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D6BEA-F912-429D-ADA8-0B135B915AA6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523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Review of the BCM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4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93134" y="1038151"/>
            <a:ext cx="8229600" cy="515642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Standard Beam Current Measurements:</a:t>
            </a:r>
          </a:p>
          <a:p>
            <a:r>
              <a:rPr lang="en-US" dirty="0"/>
              <a:t>ionization chambers are the most commonly used detector type</a:t>
            </a:r>
          </a:p>
          <a:p>
            <a:r>
              <a:rPr lang="en-US" dirty="0"/>
              <a:t>caveat: intercept beam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 decrease the beam’s quality by scattering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An alternative:</a:t>
            </a:r>
          </a:p>
          <a:p>
            <a:r>
              <a:rPr lang="en-US" dirty="0"/>
              <a:t>a sensitive RF-based current monitor</a:t>
            </a:r>
          </a:p>
          <a:p>
            <a:r>
              <a:rPr lang="en-US" dirty="0"/>
              <a:t>fully non-interceptive beam current measurement</a:t>
            </a:r>
          </a:p>
          <a:p>
            <a:r>
              <a:rPr lang="en-US" dirty="0"/>
              <a:t>simple and robust system (KISS), good for safety purpose/applications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Challenge: </a:t>
            </a:r>
          </a:p>
          <a:p>
            <a:r>
              <a:rPr lang="en-US" dirty="0"/>
              <a:t>For very low charge </a:t>
            </a:r>
            <a:r>
              <a:rPr lang="en-US" dirty="0" smtClean="0"/>
              <a:t>beams (bunch charge ~ 1.36e-17 C)</a:t>
            </a:r>
            <a:endParaRPr lang="en-US" dirty="0"/>
          </a:p>
          <a:p>
            <a:r>
              <a:rPr lang="en-US" dirty="0"/>
              <a:t>Trade-off between bandwidth and sensitivity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Potential </a:t>
            </a:r>
            <a:r>
              <a:rPr lang="en-US" b="1" dirty="0"/>
              <a:t>benefit:</a:t>
            </a:r>
          </a:p>
          <a:p>
            <a:r>
              <a:rPr lang="en-US" dirty="0"/>
              <a:t>design a new beam position monitor system using the same technics</a:t>
            </a:r>
          </a:p>
          <a:p>
            <a:endParaRPr lang="de-CH" dirty="0"/>
          </a:p>
        </p:txBody>
      </p:sp>
      <p:sp>
        <p:nvSpPr>
          <p:cNvPr id="8" name="Inhaltsplatzhalter 1"/>
          <p:cNvSpPr txBox="1">
            <a:spLocks/>
          </p:cNvSpPr>
          <p:nvPr/>
        </p:nvSpPr>
        <p:spPr>
          <a:xfrm>
            <a:off x="323528" y="1190030"/>
            <a:ext cx="9757841" cy="417646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6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6516216" y="2204864"/>
            <a:ext cx="1008112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IC</a:t>
            </a:r>
            <a:endParaRPr lang="de-CH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580112" y="2636912"/>
            <a:ext cx="864096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596336" y="2636912"/>
            <a:ext cx="64807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596336" y="2276872"/>
            <a:ext cx="216024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596336" y="2780928"/>
            <a:ext cx="32403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526044" y="5865798"/>
            <a:ext cx="36119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dirty="0" smtClean="0"/>
              <a:t>NOTE: Slide </a:t>
            </a:r>
            <a:r>
              <a:rPr lang="de-CH" sz="1400" dirty="0" err="1" smtClean="0"/>
              <a:t>provided</a:t>
            </a:r>
            <a:r>
              <a:rPr lang="de-CH" sz="1400" dirty="0" smtClean="0"/>
              <a:t> </a:t>
            </a:r>
            <a:r>
              <a:rPr lang="de-CH" sz="1400" dirty="0" err="1" smtClean="0"/>
              <a:t>by</a:t>
            </a:r>
            <a:r>
              <a:rPr lang="de-CH" sz="1400" dirty="0" smtClean="0"/>
              <a:t> Pierre André Duperrex</a:t>
            </a:r>
            <a:endParaRPr lang="de-CH" sz="1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18D87-C196-4D8A-AC48-DB0503E7C5CB}" type="datetime1">
              <a:rPr lang="en-US" smtClean="0"/>
              <a:t>9/4/2019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940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8DEC1-F7E9-4DE8-8CAD-A2279E4AE3CA}" type="datetime1">
              <a:rPr lang="en-US" smtClean="0"/>
              <a:t>9/4/2019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1F274-A603-4C51-99A6-9A47F728F8FD}" type="slidenum">
              <a:rPr lang="en-GB" smtClean="0"/>
              <a:t>5</a:t>
            </a:fld>
            <a:endParaRPr lang="en-GB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499966"/>
              </p:ext>
            </p:extLst>
          </p:nvPr>
        </p:nvGraphicFramePr>
        <p:xfrm>
          <a:off x="470559" y="3140968"/>
          <a:ext cx="8250089" cy="2883935"/>
        </p:xfrm>
        <a:graphic>
          <a:graphicData uri="http://schemas.openxmlformats.org/drawingml/2006/table">
            <a:tbl>
              <a:tblPr/>
              <a:tblGrid>
                <a:gridCol w="1358838">
                  <a:extLst>
                    <a:ext uri="{9D8B030D-6E8A-4147-A177-3AD203B41FA5}">
                      <a16:colId xmlns:a16="http://schemas.microsoft.com/office/drawing/2014/main" val="1884277181"/>
                    </a:ext>
                  </a:extLst>
                </a:gridCol>
                <a:gridCol w="4850214">
                  <a:extLst>
                    <a:ext uri="{9D8B030D-6E8A-4147-A177-3AD203B41FA5}">
                      <a16:colId xmlns:a16="http://schemas.microsoft.com/office/drawing/2014/main" val="2624112416"/>
                    </a:ext>
                  </a:extLst>
                </a:gridCol>
                <a:gridCol w="1009776">
                  <a:extLst>
                    <a:ext uri="{9D8B030D-6E8A-4147-A177-3AD203B41FA5}">
                      <a16:colId xmlns:a16="http://schemas.microsoft.com/office/drawing/2014/main" val="3179063857"/>
                    </a:ext>
                  </a:extLst>
                </a:gridCol>
                <a:gridCol w="1031261">
                  <a:extLst>
                    <a:ext uri="{9D8B030D-6E8A-4147-A177-3AD203B41FA5}">
                      <a16:colId xmlns:a16="http://schemas.microsoft.com/office/drawing/2014/main" val="3451095290"/>
                    </a:ext>
                  </a:extLst>
                </a:gridCol>
              </a:tblGrid>
              <a:tr h="124626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BPM types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Advantages 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Bandwidth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PROSCAN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785994"/>
                  </a:ext>
                </a:extLst>
              </a:tr>
              <a:tr h="406289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Linear-</a:t>
                      </a:r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cut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highly linear and good position sensitivity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Broadband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7944190"/>
                  </a:ext>
                </a:extLst>
              </a:tr>
              <a:tr h="318297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Button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non-linear and good position sensitivity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Broadband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6494847"/>
                  </a:ext>
                </a:extLst>
              </a:tr>
              <a:tr h="27287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Stripline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directivity and better position sensitivity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Broadband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 (3)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8639296"/>
                  </a:ext>
                </a:extLst>
              </a:tr>
              <a:tr h="406289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Pill-box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extermely linear and highly position sensitive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Narrowband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 (2)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8718387"/>
                  </a:ext>
                </a:extLst>
              </a:tr>
              <a:tr h="406289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Reentrant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extermely linear and highly position sensitive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Narrowband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Yes (1)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981394"/>
                  </a:ext>
                </a:extLst>
              </a:tr>
              <a:tr h="27287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Resistive WCM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linear and average position sensitivity 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Broadband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6475973"/>
                  </a:ext>
                </a:extLst>
              </a:tr>
              <a:tr h="406289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Inductive WCM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linear and position sensitivity better than linear-cut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Broadband</a:t>
                      </a: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600" b="0" i="0" u="none" strike="noStrike" dirty="0" err="1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  <a:endParaRPr lang="de-CH" sz="1600" b="0" i="0" u="none" strike="noStrike" dirty="0">
                        <a:solidFill>
                          <a:srgbClr val="9C000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00" marR="6200" marT="620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9582213"/>
                  </a:ext>
                </a:extLst>
              </a:tr>
            </a:tbl>
          </a:graphicData>
        </a:graphic>
      </p:graphicFrame>
      <p:graphicFrame>
        <p:nvGraphicFramePr>
          <p:cNvPr id="6" name="Content Placeholder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0568078"/>
              </p:ext>
            </p:extLst>
          </p:nvPr>
        </p:nvGraphicFramePr>
        <p:xfrm>
          <a:off x="539552" y="476672"/>
          <a:ext cx="8216241" cy="2194560"/>
        </p:xfrm>
        <a:graphic>
          <a:graphicData uri="http://schemas.openxmlformats.org/drawingml/2006/table">
            <a:tbl>
              <a:tblPr/>
              <a:tblGrid>
                <a:gridCol w="1466415">
                  <a:extLst>
                    <a:ext uri="{9D8B030D-6E8A-4147-A177-3AD203B41FA5}">
                      <a16:colId xmlns:a16="http://schemas.microsoft.com/office/drawing/2014/main" val="3966890462"/>
                    </a:ext>
                  </a:extLst>
                </a:gridCol>
                <a:gridCol w="1638936">
                  <a:extLst>
                    <a:ext uri="{9D8B030D-6E8A-4147-A177-3AD203B41FA5}">
                      <a16:colId xmlns:a16="http://schemas.microsoft.com/office/drawing/2014/main" val="2936536231"/>
                    </a:ext>
                  </a:extLst>
                </a:gridCol>
                <a:gridCol w="3019091">
                  <a:extLst>
                    <a:ext uri="{9D8B030D-6E8A-4147-A177-3AD203B41FA5}">
                      <a16:colId xmlns:a16="http://schemas.microsoft.com/office/drawing/2014/main" val="386298580"/>
                    </a:ext>
                  </a:extLst>
                </a:gridCol>
                <a:gridCol w="2091799">
                  <a:extLst>
                    <a:ext uri="{9D8B030D-6E8A-4147-A177-3AD203B41FA5}">
                      <a16:colId xmlns:a16="http://schemas.microsoft.com/office/drawing/2014/main" val="2301476913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BPM types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Bunch/Beam size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Signal strength &amp; quality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realization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65653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Linear-</a:t>
                      </a:r>
                      <a:r>
                        <a:rPr lang="de-CH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cut</a:t>
                      </a:r>
                      <a:endParaRPr lang="de-CH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Longer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smaller &amp; deformations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complex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9071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Button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comparable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smaller &amp; deformations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85776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Stripline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larger &amp; minor deformations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complex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56633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Pill-box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very short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larger ; minuscule deformations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05537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Reentrant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very short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larger; minuscule deformations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simple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612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Resistive WCM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 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large with thermal noise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complex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3123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Inductive WCM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short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better than linear-cut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800" b="0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complex</a:t>
                      </a:r>
                      <a:endParaRPr lang="de-CH" sz="1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504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31630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812360" y="107340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[2,3,4]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1513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-99392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Review of the BCM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6</a:t>
            </a:fld>
            <a:endParaRPr lang="en-GB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908720"/>
            <a:ext cx="6048672" cy="277005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584" y="3228469"/>
            <a:ext cx="6120680" cy="293683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297" y="2193814"/>
            <a:ext cx="2794110" cy="2555589"/>
          </a:xfrm>
          <a:prstGeom prst="rect">
            <a:avLst/>
          </a:prstGeom>
        </p:spPr>
      </p:pic>
      <p:sp>
        <p:nvSpPr>
          <p:cNvPr id="2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5599969"/>
            <a:ext cx="39604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Dielectric-Filled Reentrant Cavity Resonator as a Low-Intensity Proton Beam </a:t>
            </a:r>
            <a:r>
              <a:rPr lang="en-US" sz="1100" dirty="0" smtClean="0"/>
              <a:t>Diagnostic</a:t>
            </a:r>
            <a:r>
              <a:rPr lang="en-US" sz="1100" b="1" dirty="0" smtClean="0"/>
              <a:t>, Instruments </a:t>
            </a:r>
            <a:r>
              <a:rPr lang="en-US" sz="1100" dirty="0" smtClean="0"/>
              <a:t>2018, 2,24</a:t>
            </a:r>
            <a:endParaRPr lang="de-CH" sz="1100" dirty="0"/>
          </a:p>
        </p:txBody>
      </p:sp>
      <p:sp>
        <p:nvSpPr>
          <p:cNvPr id="21" name="Rectangle 20"/>
          <p:cNvSpPr/>
          <p:nvPr/>
        </p:nvSpPr>
        <p:spPr>
          <a:xfrm>
            <a:off x="3946643" y="2777761"/>
            <a:ext cx="21868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TM010</a:t>
            </a:r>
            <a:endParaRPr 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871988"/>
            <a:ext cx="1574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Induced</a:t>
            </a:r>
            <a:r>
              <a:rPr lang="de-CH" dirty="0" smtClean="0"/>
              <a:t> E </a:t>
            </a:r>
            <a:r>
              <a:rPr lang="de-CH" dirty="0" err="1" smtClean="0"/>
              <a:t>field</a:t>
            </a:r>
            <a:endParaRPr lang="de-CH" dirty="0"/>
          </a:p>
        </p:txBody>
      </p:sp>
      <p:sp>
        <p:nvSpPr>
          <p:cNvPr id="7" name="TextBox 6"/>
          <p:cNvSpPr txBox="1"/>
          <p:nvPr/>
        </p:nvSpPr>
        <p:spPr>
          <a:xfrm>
            <a:off x="670744" y="3255326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Induced</a:t>
            </a:r>
            <a:r>
              <a:rPr lang="de-CH" dirty="0" smtClean="0"/>
              <a:t> B </a:t>
            </a:r>
            <a:r>
              <a:rPr lang="de-CH" dirty="0" err="1" smtClean="0"/>
              <a:t>field</a:t>
            </a:r>
            <a:endParaRPr lang="de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r="52631"/>
          <a:stretch/>
        </p:blipFill>
        <p:spPr>
          <a:xfrm>
            <a:off x="7217506" y="4749403"/>
            <a:ext cx="1568475" cy="1288980"/>
          </a:xfrm>
          <a:prstGeom prst="rect">
            <a:avLst/>
          </a:prstGeom>
        </p:spPr>
      </p:pic>
      <p:sp>
        <p:nvSpPr>
          <p:cNvPr id="12" name="Rectangle 126"/>
          <p:cNvSpPr>
            <a:spLocks noChangeArrowheads="1"/>
          </p:cNvSpPr>
          <p:nvPr/>
        </p:nvSpPr>
        <p:spPr bwMode="auto">
          <a:xfrm>
            <a:off x="4670497" y="127313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CH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4626815"/>
              </p:ext>
            </p:extLst>
          </p:nvPr>
        </p:nvGraphicFramePr>
        <p:xfrm>
          <a:off x="3995936" y="4529346"/>
          <a:ext cx="3024336" cy="8624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34" name="Equation" r:id="rId8" imgW="2451100" imgH="698500" progId="Equation.DSMT4">
                  <p:embed/>
                </p:oleObj>
              </mc:Choice>
              <mc:Fallback>
                <p:oleObj name="Equation" r:id="rId8" imgW="2451100" imgH="698500" progId="Equation.DSMT4">
                  <p:embed/>
                  <p:pic>
                    <p:nvPicPr>
                      <p:cNvPr id="0" name="Object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4529346"/>
                        <a:ext cx="3024336" cy="86240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9" name="Straight Arrow Connector 18"/>
          <p:cNvCxnSpPr/>
          <p:nvPr/>
        </p:nvCxnSpPr>
        <p:spPr>
          <a:xfrm flipV="1">
            <a:off x="5868144" y="3950707"/>
            <a:ext cx="720080" cy="5786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162875" y="5332582"/>
            <a:ext cx="2163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For 1nA at 145.7MHz</a:t>
            </a:r>
            <a:endParaRPr lang="de-CH" dirty="0"/>
          </a:p>
        </p:txBody>
      </p:sp>
      <p:sp>
        <p:nvSpPr>
          <p:cNvPr id="27" name="TextBox 26"/>
          <p:cNvSpPr txBox="1"/>
          <p:nvPr/>
        </p:nvSpPr>
        <p:spPr>
          <a:xfrm>
            <a:off x="4649391" y="1216220"/>
            <a:ext cx="27309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 smtClean="0"/>
              <a:t>Matched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2nd </a:t>
            </a:r>
            <a:r>
              <a:rPr lang="de-CH" dirty="0" err="1" smtClean="0"/>
              <a:t>harmonic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pulse </a:t>
            </a:r>
            <a:r>
              <a:rPr lang="de-CH" dirty="0" err="1" smtClean="0"/>
              <a:t>repetition</a:t>
            </a:r>
            <a:r>
              <a:rPr lang="de-CH" dirty="0" smtClean="0"/>
              <a:t> rate=72.85MHz</a:t>
            </a:r>
            <a:endParaRPr lang="de-CH" dirty="0"/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839488" y="2123702"/>
            <a:ext cx="452592" cy="8847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3603D-CE25-4823-9DB9-31E04C2F2298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21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PROSCAN Beamline </a:t>
            </a:r>
            <a:endParaRPr lang="en-GB" sz="32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7</a:t>
            </a:fld>
            <a:endParaRPr lang="en-GB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042956" y="-666689"/>
            <a:ext cx="5058092" cy="8640957"/>
          </a:xfrm>
        </p:spPr>
      </p:pic>
      <p:sp>
        <p:nvSpPr>
          <p:cNvPr id="6" name="TextBox 5"/>
          <p:cNvSpPr txBox="1"/>
          <p:nvPr/>
        </p:nvSpPr>
        <p:spPr>
          <a:xfrm>
            <a:off x="755576" y="1262878"/>
            <a:ext cx="4320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BCM </a:t>
            </a:r>
            <a:r>
              <a:rPr lang="de-CH" dirty="0" err="1" smtClean="0"/>
              <a:t>located</a:t>
            </a:r>
            <a:r>
              <a:rPr lang="de-CH" dirty="0" smtClean="0"/>
              <a:t> at 22m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/>
              <a:t> </a:t>
            </a:r>
            <a:r>
              <a:rPr lang="de-CH" dirty="0" err="1" smtClean="0"/>
              <a:t>cyclotron</a:t>
            </a:r>
            <a:r>
              <a:rPr lang="de-CH" dirty="0" smtClean="0"/>
              <a:t> </a:t>
            </a:r>
            <a:r>
              <a:rPr lang="de-CH" dirty="0" err="1" smtClean="0"/>
              <a:t>exit</a:t>
            </a:r>
            <a:endParaRPr lang="de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 smtClean="0"/>
              <a:t>Placed</a:t>
            </a:r>
            <a:r>
              <a:rPr lang="de-CH" dirty="0" smtClean="0"/>
              <a:t> </a:t>
            </a:r>
            <a:r>
              <a:rPr lang="de-CH" dirty="0" err="1" smtClean="0"/>
              <a:t>behind</a:t>
            </a:r>
            <a:r>
              <a:rPr lang="de-CH" dirty="0" smtClean="0"/>
              <a:t> an </a:t>
            </a:r>
            <a:r>
              <a:rPr lang="de-CH" dirty="0" err="1" smtClean="0"/>
              <a:t>Ioniozation</a:t>
            </a:r>
            <a:r>
              <a:rPr lang="de-CH" dirty="0" smtClean="0"/>
              <a:t> </a:t>
            </a:r>
            <a:r>
              <a:rPr lang="de-CH" dirty="0" err="1"/>
              <a:t>C</a:t>
            </a:r>
            <a:r>
              <a:rPr lang="de-CH" dirty="0" err="1" smtClean="0"/>
              <a:t>hamber</a:t>
            </a:r>
            <a:r>
              <a:rPr lang="de-CH" dirty="0" smtClean="0"/>
              <a:t> </a:t>
            </a:r>
            <a:r>
              <a:rPr lang="de-CH" dirty="0" err="1" smtClean="0"/>
              <a:t>Ionization</a:t>
            </a:r>
            <a:r>
              <a:rPr lang="de-CH" dirty="0" smtClean="0"/>
              <a:t> </a:t>
            </a:r>
            <a:r>
              <a:rPr lang="de-CH" dirty="0" err="1" smtClean="0"/>
              <a:t>Chamber</a:t>
            </a:r>
            <a:r>
              <a:rPr lang="de-CH" dirty="0" smtClean="0"/>
              <a:t> </a:t>
            </a:r>
            <a:r>
              <a:rPr lang="de-CH" dirty="0" err="1" smtClean="0"/>
              <a:t>used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</a:t>
            </a:r>
            <a:r>
              <a:rPr lang="de-CH" dirty="0" err="1" smtClean="0"/>
              <a:t>reference</a:t>
            </a:r>
            <a:r>
              <a:rPr lang="de-CH" dirty="0" smtClean="0"/>
              <a:t> for </a:t>
            </a:r>
            <a:r>
              <a:rPr lang="de-CH" dirty="0" err="1" smtClean="0"/>
              <a:t>measurements</a:t>
            </a:r>
            <a:endParaRPr lang="de-CH" dirty="0" smtClean="0"/>
          </a:p>
          <a:p>
            <a:endParaRPr lang="de-CH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2AD32-2D65-4FAA-B9CC-44BB50DB2336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000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Measurement Chain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852936"/>
            <a:ext cx="8229600" cy="2808312"/>
          </a:xfrm>
        </p:spPr>
        <p:txBody>
          <a:bodyPr>
            <a:normAutofit/>
          </a:bodyPr>
          <a:lstStyle/>
          <a:p>
            <a:r>
              <a:rPr lang="en-GB" sz="1800" dirty="0" smtClean="0"/>
              <a:t>2*50Ohm LNA with a BP filter </a:t>
            </a:r>
            <a:r>
              <a:rPr lang="en-GB" sz="1800" dirty="0" err="1" smtClean="0"/>
              <a:t>inbetween</a:t>
            </a:r>
            <a:r>
              <a:rPr lang="en-GB" sz="1800" dirty="0" smtClean="0"/>
              <a:t> (</a:t>
            </a:r>
            <a:r>
              <a:rPr lang="en-GB" sz="1800" dirty="0" err="1" smtClean="0"/>
              <a:t>center</a:t>
            </a:r>
            <a:r>
              <a:rPr lang="en-GB" sz="1800" dirty="0" smtClean="0"/>
              <a:t> </a:t>
            </a:r>
            <a:r>
              <a:rPr lang="en-GB" sz="1800" dirty="0" err="1" smtClean="0"/>
              <a:t>freq</a:t>
            </a:r>
            <a:r>
              <a:rPr lang="en-GB" sz="1800" dirty="0" smtClean="0"/>
              <a:t>: 145.7MHz ; span=10MHz)</a:t>
            </a:r>
          </a:p>
          <a:p>
            <a:r>
              <a:rPr lang="en-GB" sz="1800" dirty="0" smtClean="0"/>
              <a:t>Subsystems of VME MESTRA (PSI developed)</a:t>
            </a:r>
          </a:p>
          <a:p>
            <a:pPr lvl="1"/>
            <a:r>
              <a:rPr lang="en-GB" sz="1400" dirty="0" smtClean="0"/>
              <a:t>Preamplifier</a:t>
            </a:r>
          </a:p>
          <a:p>
            <a:pPr lvl="1"/>
            <a:r>
              <a:rPr lang="en-GB" sz="1400" dirty="0" smtClean="0"/>
              <a:t>Digitizer (ADC); ADC3110 : max. input power of 10dBm (2V peak-peak) 16bit resolution (0.0001V)</a:t>
            </a:r>
          </a:p>
          <a:p>
            <a:pPr lvl="1"/>
            <a:r>
              <a:rPr lang="en-GB" sz="1400" dirty="0" smtClean="0"/>
              <a:t>Digital Down Converter (DDC)</a:t>
            </a:r>
          </a:p>
          <a:p>
            <a:pPr lvl="1"/>
            <a:r>
              <a:rPr lang="en-GB" sz="1400" dirty="0" smtClean="0"/>
              <a:t>Current Calculations</a:t>
            </a:r>
          </a:p>
          <a:p>
            <a:r>
              <a:rPr lang="en-GB" sz="1800" dirty="0" smtClean="0"/>
              <a:t>VME MESTRA converts RF signals to digital signals proportional to absolute beam current</a:t>
            </a:r>
          </a:p>
          <a:p>
            <a:endParaRPr lang="en-GB" sz="1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8</a:t>
            </a:fld>
            <a:endParaRPr lang="en-GB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605" y="836712"/>
            <a:ext cx="5731510" cy="1938020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543816"/>
            <a:ext cx="4320480" cy="4913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12852" y="5096280"/>
            <a:ext cx="1430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Friss </a:t>
            </a:r>
            <a:r>
              <a:rPr lang="de-CH" dirty="0" err="1" smtClean="0"/>
              <a:t>Formula</a:t>
            </a:r>
            <a:endParaRPr lang="de-CH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EE411-7E25-41E5-AB65-442484B15075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5168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Measurement Chain: Power Budget 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040" y="2852936"/>
            <a:ext cx="4691940" cy="25071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The typical power budget for the measurement system is:</a:t>
            </a:r>
          </a:p>
          <a:p>
            <a:r>
              <a:rPr lang="en-GB" sz="1400" dirty="0" smtClean="0"/>
              <a:t>Resonator at 1nA:		-134dBm</a:t>
            </a:r>
          </a:p>
          <a:p>
            <a:r>
              <a:rPr lang="en-GB" sz="1400" dirty="0" smtClean="0"/>
              <a:t>Local amplifiers:	+70dB	-64dBm</a:t>
            </a:r>
          </a:p>
          <a:p>
            <a:r>
              <a:rPr lang="en-GB" sz="1400" dirty="0" err="1" smtClean="0"/>
              <a:t>Cellflex</a:t>
            </a:r>
            <a:r>
              <a:rPr lang="en-GB" sz="1400" dirty="0" smtClean="0"/>
              <a:t> cable 150m:	-3dB	-67dBm</a:t>
            </a:r>
          </a:p>
          <a:p>
            <a:r>
              <a:rPr lang="en-GB" sz="1400" dirty="0" smtClean="0"/>
              <a:t>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Amplifier:		+25dB	-42dBm </a:t>
            </a:r>
          </a:p>
          <a:p>
            <a:r>
              <a:rPr lang="en-GB" sz="1400" dirty="0" smtClean="0"/>
              <a:t>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Amplifier:		+25dB	-17dBm (0.089V peak to peak)</a:t>
            </a:r>
          </a:p>
          <a:p>
            <a:pPr marL="0" indent="0">
              <a:buNone/>
            </a:pPr>
            <a:endParaRPr lang="en-GB" sz="1400" dirty="0" smtClean="0"/>
          </a:p>
          <a:p>
            <a:pPr lvl="1"/>
            <a:endParaRPr lang="en-GB" sz="11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9928"/>
            <a:ext cx="1938624" cy="648072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868144" y="6356350"/>
            <a:ext cx="2133600" cy="365125"/>
          </a:xfrm>
        </p:spPr>
        <p:txBody>
          <a:bodyPr/>
          <a:lstStyle/>
          <a:p>
            <a:fld id="{01B1F274-A603-4C51-99A6-9A47F728F8FD}" type="slidenum">
              <a:rPr lang="en-GB" smtClean="0"/>
              <a:t>9</a:t>
            </a:fld>
            <a:endParaRPr lang="en-GB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938624" y="6356350"/>
            <a:ext cx="5801728" cy="365125"/>
          </a:xfrm>
        </p:spPr>
        <p:txBody>
          <a:bodyPr/>
          <a:lstStyle/>
          <a:p>
            <a:r>
              <a:rPr lang="en-US" b="1" smtClean="0">
                <a:solidFill>
                  <a:schemeClr val="tx1"/>
                </a:solidFill>
              </a:rPr>
              <a:t>Sudharsan Srinivasan, PSI</a:t>
            </a:r>
            <a:endParaRPr lang="en-GB" b="1" dirty="0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" y="1124744"/>
            <a:ext cx="5508148" cy="1728192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0562978"/>
              </p:ext>
            </p:extLst>
          </p:nvPr>
        </p:nvGraphicFramePr>
        <p:xfrm>
          <a:off x="5940152" y="4869160"/>
          <a:ext cx="2743642" cy="420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0" name="Equation" r:id="rId5" imgW="1804140" imgH="275725" progId="Equation.DSMT4">
                  <p:embed/>
                </p:oleObj>
              </mc:Choice>
              <mc:Fallback>
                <p:oleObj name="Equation" r:id="rId5" imgW="1804140" imgH="275725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40152" y="4869160"/>
                        <a:ext cx="2743642" cy="420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69"/>
          <a:stretch/>
        </p:blipFill>
        <p:spPr bwMode="auto">
          <a:xfrm>
            <a:off x="5148064" y="1991214"/>
            <a:ext cx="3860661" cy="287794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6184966" y="1366695"/>
            <a:ext cx="265619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Noise Level</a:t>
            </a:r>
            <a:endParaRPr lang="en-US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5EC39-03BC-47D6-AE3C-ADBEC1526E2A}" type="datetime1">
              <a:rPr lang="en-US" smtClean="0"/>
              <a:t>9/4/2019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118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escriptionDoc" ma:contentTypeID="0x010100158A2B9DB574BA4DA0EAD5FED56426D4" ma:contentTypeVersion="11" ma:contentTypeDescription="Description" ma:contentTypeScope="" ma:versionID="06f68aae6c307100d924e982928da7bb">
  <xsd:schema xmlns:xsd="http://www.w3.org/2001/XMLSchema" xmlns:xs="http://www.w3.org/2001/XMLSchema" xmlns:p="http://schemas.microsoft.com/office/2006/metadata/properties" xmlns:ns2="6ce007ab-24c4-4607-94bd-9a3deaf5f5a5" xmlns:ns3="da171c36-d6e3-469d-aa12-e3092076ad27" targetNamespace="http://schemas.microsoft.com/office/2006/metadata/properties" ma:root="true" ma:fieldsID="54029c968fef253d4fa190d165cb61e7" ns2:_="" ns3:_="">
    <xsd:import namespace="6ce007ab-24c4-4607-94bd-9a3deaf5f5a5"/>
    <xsd:import namespace="da171c36-d6e3-469d-aa12-e3092076ad27"/>
    <xsd:element name="properties">
      <xsd:complexType>
        <xsd:sequence>
          <xsd:element name="documentManagement">
            <xsd:complexType>
              <xsd:all>
                <xsd:element ref="ns2:DescriptionComments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e007ab-24c4-4607-94bd-9a3deaf5f5a5" elementFormDefault="qualified">
    <xsd:import namespace="http://schemas.microsoft.com/office/2006/documentManagement/types"/>
    <xsd:import namespace="http://schemas.microsoft.com/office/infopath/2007/PartnerControls"/>
    <xsd:element name="DescriptionComments" ma:index="8" nillable="true" ma:displayName="Description" ma:description="Description of the document" ma:internalName="DescriptionComments" ma:readOnly="false">
      <xsd:simpleType>
        <xsd:restriction base="dms:Text"/>
      </xsd:simpleType>
    </xsd:element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description="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a171c36-d6e3-469d-aa12-e3092076ad2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Comments xmlns="6ce007ab-24c4-4607-94bd-9a3deaf5f5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BB523C-19E5-40D0-AD9B-1C3D14664B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ce007ab-24c4-4607-94bd-9a3deaf5f5a5"/>
    <ds:schemaRef ds:uri="da171c36-d6e3-469d-aa12-e3092076ad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68C5F4A-710C-45DF-AA4F-2E2B777B513A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da171c36-d6e3-469d-aa12-e3092076ad27"/>
    <ds:schemaRef ds:uri="6ce007ab-24c4-4607-94bd-9a3deaf5f5a5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208D393-0F15-4096-A8C1-B1527902809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842</Words>
  <Application>Microsoft Office PowerPoint</Application>
  <PresentationFormat>On-screen Show (4:3)</PresentationFormat>
  <Paragraphs>210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Wingdings</vt:lpstr>
      <vt:lpstr>Office Theme</vt:lpstr>
      <vt:lpstr>Equation</vt:lpstr>
      <vt:lpstr>Beamline measurement of a non-invasive BCM: its advantages and limits  </vt:lpstr>
      <vt:lpstr>COMET </vt:lpstr>
      <vt:lpstr>Specific Diagnostic needs</vt:lpstr>
      <vt:lpstr>Review of the BCM</vt:lpstr>
      <vt:lpstr>PowerPoint Presentation</vt:lpstr>
      <vt:lpstr>Review of the BCM</vt:lpstr>
      <vt:lpstr>PROSCAN Beamline </vt:lpstr>
      <vt:lpstr>Measurement Chain</vt:lpstr>
      <vt:lpstr>Measurement Chain: Power Budget </vt:lpstr>
      <vt:lpstr>Resonator Vs MMAC5</vt:lpstr>
      <vt:lpstr>PowerPoint Presentation</vt:lpstr>
      <vt:lpstr>PowerPoint Presentation</vt:lpstr>
      <vt:lpstr>Influence of MMAC5 </vt:lpstr>
      <vt:lpstr>Influence of MMAC5 </vt:lpstr>
      <vt:lpstr>PowerPoint Presentation</vt:lpstr>
      <vt:lpstr>PowerPoint Presentation</vt:lpstr>
      <vt:lpstr>Thank You</vt:lpstr>
      <vt:lpstr>Potential Benefits</vt:lpstr>
    </vt:vector>
  </TitlesOfParts>
  <Company>Daresbury Laboratory (STFC)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Srinivasan Sudharsan</cp:lastModifiedBy>
  <cp:revision>232</cp:revision>
  <dcterms:created xsi:type="dcterms:W3CDTF">2017-03-10T07:56:32Z</dcterms:created>
  <dcterms:modified xsi:type="dcterms:W3CDTF">2019-09-04T05:39:17Z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0x010100158A2B9DB574BA4DA0EAD5FED56426D4</vt:lpwstr>
  </property>
</Properties>
</file>