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avi" ContentType="video/x-msvideo"/>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6"/>
  </p:notesMasterIdLst>
  <p:sldIdLst>
    <p:sldId id="256" r:id="rId5"/>
    <p:sldId id="257" r:id="rId6"/>
    <p:sldId id="258" r:id="rId7"/>
    <p:sldId id="273" r:id="rId8"/>
    <p:sldId id="262" r:id="rId9"/>
    <p:sldId id="274" r:id="rId10"/>
    <p:sldId id="278" r:id="rId11"/>
    <p:sldId id="263" r:id="rId12"/>
    <p:sldId id="275" r:id="rId13"/>
    <p:sldId id="279" r:id="rId14"/>
    <p:sldId id="277" r:id="rId15"/>
    <p:sldId id="264" r:id="rId16"/>
    <p:sldId id="281" r:id="rId17"/>
    <p:sldId id="267" r:id="rId18"/>
    <p:sldId id="283" r:id="rId19"/>
    <p:sldId id="260" r:id="rId20"/>
    <p:sldId id="282" r:id="rId21"/>
    <p:sldId id="259" r:id="rId22"/>
    <p:sldId id="270" r:id="rId23"/>
    <p:sldId id="271" r:id="rId24"/>
    <p:sldId id="27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7E16"/>
    <a:srgbClr val="FBA305"/>
    <a:srgbClr val="E587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0" autoAdjust="0"/>
    <p:restoredTop sz="76163" autoAdjust="0"/>
  </p:normalViewPr>
  <p:slideViewPr>
    <p:cSldViewPr>
      <p:cViewPr varScale="1">
        <p:scale>
          <a:sx n="50" d="100"/>
          <a:sy n="50" d="100"/>
        </p:scale>
        <p:origin x="1210" y="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E13E4A-77EC-479E-9F17-474890D7CAEF}" type="datetimeFigureOut">
              <a:rPr lang="en-US" smtClean="0"/>
              <a:t>9/3/2019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FCDA88-FE3C-46AC-A085-1E091CB089A7}" type="slidenum">
              <a:rPr lang="en-US" smtClean="0"/>
              <a:t>‹#›</a:t>
            </a:fld>
            <a:endParaRPr lang="en-US"/>
          </a:p>
        </p:txBody>
      </p:sp>
    </p:spTree>
    <p:extLst>
      <p:ext uri="{BB962C8B-B14F-4D97-AF65-F5344CB8AC3E}">
        <p14:creationId xmlns:p14="http://schemas.microsoft.com/office/powerpoint/2010/main" val="2291270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“presenting</a:t>
            </a:r>
            <a:r>
              <a:rPr lang="en-US" baseline="0" dirty="0" smtClean="0"/>
              <a:t> my work in designing and testing a modular control system for treating moving targets with scanned ion beams”</a:t>
            </a:r>
            <a:endParaRPr lang="en-US" dirty="0"/>
          </a:p>
        </p:txBody>
      </p:sp>
      <p:sp>
        <p:nvSpPr>
          <p:cNvPr id="4" name="Slide Number Placeholder 3"/>
          <p:cNvSpPr>
            <a:spLocks noGrp="1"/>
          </p:cNvSpPr>
          <p:nvPr>
            <p:ph type="sldNum" sz="quarter" idx="10"/>
          </p:nvPr>
        </p:nvSpPr>
        <p:spPr/>
        <p:txBody>
          <a:bodyPr/>
          <a:lstStyle/>
          <a:p>
            <a:fld id="{ADFCDA88-FE3C-46AC-A085-1E091CB089A7}" type="slidenum">
              <a:rPr lang="en-US" smtClean="0"/>
              <a:t>1</a:t>
            </a:fld>
            <a:endParaRPr lang="en-US"/>
          </a:p>
        </p:txBody>
      </p:sp>
    </p:spTree>
    <p:extLst>
      <p:ext uri="{BB962C8B-B14F-4D97-AF65-F5344CB8AC3E}">
        <p14:creationId xmlns:p14="http://schemas.microsoft.com/office/powerpoint/2010/main" val="181436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Several strategies to minimize the dose to surrounding organs while maintaining a high level of tumor </a:t>
            </a:r>
            <a:r>
              <a:rPr lang="en-US" baseline="0" dirty="0" smtClean="0"/>
              <a:t>conformity. Our group has developed a “Worst case optimization” method. This method involves using a worst case cost function…</a:t>
            </a:r>
          </a:p>
          <a:p>
            <a:endParaRPr lang="en-US" baseline="0" dirty="0" smtClean="0"/>
          </a:p>
          <a:p>
            <a:r>
              <a:rPr lang="en-US" baseline="0" dirty="0" smtClean="0"/>
              <a:t>The effects of uncertainties are depicted here, where…</a:t>
            </a: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ADFCDA88-FE3C-46AC-A085-1E091CB089A7}" type="slidenum">
              <a:rPr lang="en-US" smtClean="0"/>
              <a:t>10</a:t>
            </a:fld>
            <a:endParaRPr lang="en-US"/>
          </a:p>
        </p:txBody>
      </p:sp>
    </p:spTree>
    <p:extLst>
      <p:ext uri="{BB962C8B-B14F-4D97-AF65-F5344CB8AC3E}">
        <p14:creationId xmlns:p14="http://schemas.microsoft.com/office/powerpoint/2010/main" val="2483916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smtClean="0"/>
              <a:t>During treatment delivery, this treatment plan library is sent to our motion-synchronized dose delivery system. As treatment progresses, a motion monitoring device measures the tumor motion and directs switching </a:t>
            </a:r>
            <a:r>
              <a:rPr lang="en-US" b="0" baseline="0" dirty="0" smtClean="0"/>
              <a:t>from </a:t>
            </a:r>
            <a:r>
              <a:rPr lang="en-US" b="0" baseline="0" dirty="0" smtClean="0"/>
              <a:t>sub-plan to sub-plan, depending on the calculated motion phase. </a:t>
            </a:r>
            <a:r>
              <a:rPr lang="en-US" b="0" baseline="0" dirty="0" smtClean="0"/>
              <a:t>Once all the sub-slices of a given energy are delivered, the delivery progresses to the next energy layer. </a:t>
            </a:r>
            <a:endParaRPr lang="en-US" b="0" baseline="0" dirty="0" smtClean="0"/>
          </a:p>
          <a:p>
            <a:endParaRPr lang="en-US" b="0" baseline="0" dirty="0" smtClean="0"/>
          </a:p>
          <a:p>
            <a:r>
              <a:rPr lang="en-US" b="0" baseline="0" dirty="0" smtClean="0"/>
              <a:t>When the detected tumor location deviated from the path detected during 4DCT creation, a correction vector can be applied to the scan path.   </a:t>
            </a:r>
            <a:endParaRPr lang="en-US" b="0" dirty="0" smtClean="0"/>
          </a:p>
          <a:p>
            <a:endParaRPr lang="en-US" dirty="0"/>
          </a:p>
        </p:txBody>
      </p:sp>
      <p:sp>
        <p:nvSpPr>
          <p:cNvPr id="4" name="Slide Number Placeholder 3"/>
          <p:cNvSpPr>
            <a:spLocks noGrp="1"/>
          </p:cNvSpPr>
          <p:nvPr>
            <p:ph type="sldNum" sz="quarter" idx="10"/>
          </p:nvPr>
        </p:nvSpPr>
        <p:spPr/>
        <p:txBody>
          <a:bodyPr/>
          <a:lstStyle/>
          <a:p>
            <a:fld id="{ADFCDA88-FE3C-46AC-A085-1E091CB089A7}" type="slidenum">
              <a:rPr lang="en-US" smtClean="0"/>
              <a:t>11</a:t>
            </a:fld>
            <a:endParaRPr lang="en-US"/>
          </a:p>
        </p:txBody>
      </p:sp>
    </p:spTree>
    <p:extLst>
      <p:ext uri="{BB962C8B-B14F-4D97-AF65-F5344CB8AC3E}">
        <p14:creationId xmlns:p14="http://schemas.microsoft.com/office/powerpoint/2010/main" val="15678957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the</a:t>
            </a:r>
            <a:r>
              <a:rPr lang="en-US" baseline="0" dirty="0" smtClean="0"/>
              <a:t> motion mitigation capabilities did not exist, we adapted the clinical DDS from CNAO for development of the motion mitigation capabilities at GSI. After developing the system, we performed validation tests at both centers. </a:t>
            </a:r>
          </a:p>
          <a:p>
            <a:endParaRPr lang="en-US" baseline="0" dirty="0" smtClean="0"/>
          </a:p>
        </p:txBody>
      </p:sp>
      <p:sp>
        <p:nvSpPr>
          <p:cNvPr id="4" name="Slide Number Placeholder 3"/>
          <p:cNvSpPr>
            <a:spLocks noGrp="1"/>
          </p:cNvSpPr>
          <p:nvPr>
            <p:ph type="sldNum" sz="quarter" idx="10"/>
          </p:nvPr>
        </p:nvSpPr>
        <p:spPr/>
        <p:txBody>
          <a:bodyPr/>
          <a:lstStyle/>
          <a:p>
            <a:fld id="{ADFCDA88-FE3C-46AC-A085-1E091CB089A7}" type="slidenum">
              <a:rPr lang="en-US" smtClean="0"/>
              <a:t>12</a:t>
            </a:fld>
            <a:endParaRPr lang="en-US"/>
          </a:p>
        </p:txBody>
      </p:sp>
    </p:spTree>
    <p:extLst>
      <p:ext uri="{BB962C8B-B14F-4D97-AF65-F5344CB8AC3E}">
        <p14:creationId xmlns:p14="http://schemas.microsoft.com/office/powerpoint/2010/main" val="37162801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validation tests were performed last November,</a:t>
            </a:r>
            <a:r>
              <a:rPr lang="en-US" baseline="0" dirty="0" smtClean="0"/>
              <a:t> during physics beams at GSI. Argon ions where used for these tests. </a:t>
            </a:r>
            <a:r>
              <a:rPr lang="en-US" dirty="0" smtClean="0"/>
              <a:t>So far, we’ve developed version</a:t>
            </a:r>
            <a:r>
              <a:rPr lang="en-US" baseline="0" dirty="0" smtClean="0"/>
              <a:t> 1 of our system, </a:t>
            </a:r>
            <a:r>
              <a:rPr lang="en-US" dirty="0" smtClean="0"/>
              <a:t>performed a series of validation</a:t>
            </a:r>
            <a:r>
              <a:rPr lang="en-US" baseline="0" dirty="0" smtClean="0"/>
              <a:t> experiments, and done part I of our performance tests. </a:t>
            </a:r>
          </a:p>
        </p:txBody>
      </p:sp>
      <p:sp>
        <p:nvSpPr>
          <p:cNvPr id="4" name="Slide Number Placeholder 3"/>
          <p:cNvSpPr>
            <a:spLocks noGrp="1"/>
          </p:cNvSpPr>
          <p:nvPr>
            <p:ph type="sldNum" sz="quarter" idx="10"/>
          </p:nvPr>
        </p:nvSpPr>
        <p:spPr/>
        <p:txBody>
          <a:bodyPr/>
          <a:lstStyle/>
          <a:p>
            <a:fld id="{ADFCDA88-FE3C-46AC-A085-1E091CB089A7}" type="slidenum">
              <a:rPr lang="en-US" smtClean="0"/>
              <a:t>13</a:t>
            </a:fld>
            <a:endParaRPr lang="en-US"/>
          </a:p>
        </p:txBody>
      </p:sp>
    </p:spTree>
    <p:extLst>
      <p:ext uri="{BB962C8B-B14F-4D97-AF65-F5344CB8AC3E}">
        <p14:creationId xmlns:p14="http://schemas.microsoft.com/office/powerpoint/2010/main" val="20788998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validation was </a:t>
            </a:r>
            <a:r>
              <a:rPr lang="en-US" dirty="0" smtClean="0"/>
              <a:t>done by testing the transmission, reception, timing, and synchronization of signals used by each </a:t>
            </a:r>
            <a:r>
              <a:rPr lang="en-US" dirty="0" smtClean="0"/>
              <a:t>subsystem. The subsystems include the scanning system, integral</a:t>
            </a:r>
            <a:r>
              <a:rPr lang="en-US" baseline="0" dirty="0" smtClean="0"/>
              <a:t> and position detection systems, timing systems, etc</a:t>
            </a:r>
            <a:r>
              <a:rPr lang="en-US" dirty="0" smtClean="0"/>
              <a:t>. Here we see a</a:t>
            </a:r>
            <a:r>
              <a:rPr lang="en-US" baseline="0" dirty="0" smtClean="0"/>
              <a:t> schematic of the synchrotron spills synchronized with the timing events which progress treatment delivery. </a:t>
            </a:r>
            <a:endParaRPr lang="en-US" dirty="0"/>
          </a:p>
        </p:txBody>
      </p:sp>
      <p:sp>
        <p:nvSpPr>
          <p:cNvPr id="4" name="Slide Number Placeholder 3"/>
          <p:cNvSpPr>
            <a:spLocks noGrp="1"/>
          </p:cNvSpPr>
          <p:nvPr>
            <p:ph type="sldNum" sz="quarter" idx="10"/>
          </p:nvPr>
        </p:nvSpPr>
        <p:spPr/>
        <p:txBody>
          <a:bodyPr/>
          <a:lstStyle/>
          <a:p>
            <a:fld id="{ADFCDA88-FE3C-46AC-A085-1E091CB089A7}" type="slidenum">
              <a:rPr lang="en-US" smtClean="0"/>
              <a:t>14</a:t>
            </a:fld>
            <a:endParaRPr lang="en-US"/>
          </a:p>
        </p:txBody>
      </p:sp>
    </p:spTree>
    <p:extLst>
      <p:ext uri="{BB962C8B-B14F-4D97-AF65-F5344CB8AC3E}">
        <p14:creationId xmlns:p14="http://schemas.microsoft.com/office/powerpoint/2010/main" val="23451321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here we see the real signals visualized on an oscilloscope.</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baseline="0" dirty="0" smtClean="0"/>
              <a:t>i</a:t>
            </a:r>
            <a:r>
              <a:rPr lang="en-US" dirty="0" smtClean="0"/>
              <a:t>ntegration tests which we performed last</a:t>
            </a:r>
            <a:r>
              <a:rPr lang="en-US" baseline="0" dirty="0" smtClean="0"/>
              <a:t> November were done </a:t>
            </a:r>
            <a:r>
              <a:rPr lang="en-US" dirty="0" smtClean="0"/>
              <a:t>by delivering test-case plans. With these tests, we confirmed that the DDS worked</a:t>
            </a:r>
            <a:r>
              <a:rPr lang="en-US" baseline="0" dirty="0" smtClean="0"/>
              <a:t> according to clinical standard at GSI.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DFCDA88-FE3C-46AC-A085-1E091CB089A7}" type="slidenum">
              <a:rPr lang="en-US" smtClean="0"/>
              <a:t>15</a:t>
            </a:fld>
            <a:endParaRPr lang="en-US"/>
          </a:p>
        </p:txBody>
      </p:sp>
    </p:spTree>
    <p:extLst>
      <p:ext uri="{BB962C8B-B14F-4D97-AF65-F5344CB8AC3E}">
        <p14:creationId xmlns:p14="http://schemas.microsoft.com/office/powerpoint/2010/main" val="479108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Following the validation, we began to study</a:t>
            </a:r>
            <a:r>
              <a:rPr lang="en-US" baseline="0" dirty="0" smtClean="0"/>
              <a:t> </a:t>
            </a:r>
            <a:r>
              <a:rPr lang="en-US" dirty="0" smtClean="0"/>
              <a:t>whether the implemented dose delivery system, which synchronizes the motion of tumors and scanned ion beams, can irradiate tumors safely and </a:t>
            </a:r>
            <a:r>
              <a:rPr lang="en-US" dirty="0" err="1" smtClean="0"/>
              <a:t>conformally</a:t>
            </a:r>
            <a:r>
              <a:rPr lang="en-US" dirty="0" smtClean="0"/>
              <a:t>, while sparing surrounding healthy tissues. </a:t>
            </a:r>
          </a:p>
          <a:p>
            <a:endParaRPr lang="en-US" dirty="0"/>
          </a:p>
        </p:txBody>
      </p:sp>
      <p:sp>
        <p:nvSpPr>
          <p:cNvPr id="4" name="Slide Number Placeholder 3"/>
          <p:cNvSpPr>
            <a:spLocks noGrp="1"/>
          </p:cNvSpPr>
          <p:nvPr>
            <p:ph type="sldNum" sz="quarter" idx="10"/>
          </p:nvPr>
        </p:nvSpPr>
        <p:spPr/>
        <p:txBody>
          <a:bodyPr/>
          <a:lstStyle/>
          <a:p>
            <a:fld id="{ADFCDA88-FE3C-46AC-A085-1E091CB089A7}" type="slidenum">
              <a:rPr lang="en-US" smtClean="0"/>
              <a:t>16</a:t>
            </a:fld>
            <a:endParaRPr lang="en-US"/>
          </a:p>
        </p:txBody>
      </p:sp>
    </p:spTree>
    <p:extLst>
      <p:ext uri="{BB962C8B-B14F-4D97-AF65-F5344CB8AC3E}">
        <p14:creationId xmlns:p14="http://schemas.microsoft.com/office/powerpoint/2010/main" val="1824332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tests were performed with carbon beams last February</a:t>
            </a:r>
            <a:r>
              <a:rPr lang="en-US" baseline="0" dirty="0" smtClean="0"/>
              <a:t> at GSI and then again at CNAO in May. </a:t>
            </a:r>
            <a:endParaRPr lang="en-US" dirty="0"/>
          </a:p>
        </p:txBody>
      </p:sp>
      <p:sp>
        <p:nvSpPr>
          <p:cNvPr id="4" name="Slide Number Placeholder 3"/>
          <p:cNvSpPr>
            <a:spLocks noGrp="1"/>
          </p:cNvSpPr>
          <p:nvPr>
            <p:ph type="sldNum" sz="quarter" idx="10"/>
          </p:nvPr>
        </p:nvSpPr>
        <p:spPr/>
        <p:txBody>
          <a:bodyPr/>
          <a:lstStyle/>
          <a:p>
            <a:fld id="{ADFCDA88-FE3C-46AC-A085-1E091CB089A7}" type="slidenum">
              <a:rPr lang="en-US" smtClean="0"/>
              <a:t>17</a:t>
            </a:fld>
            <a:endParaRPr lang="en-US"/>
          </a:p>
        </p:txBody>
      </p:sp>
    </p:spTree>
    <p:extLst>
      <p:ext uri="{BB962C8B-B14F-4D97-AF65-F5344CB8AC3E}">
        <p14:creationId xmlns:p14="http://schemas.microsoft.com/office/powerpoint/2010/main" val="35300985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continued</a:t>
            </a:r>
            <a:r>
              <a:rPr lang="en-US" baseline="0" dirty="0" smtClean="0"/>
              <a:t> safety of the system was an important aspect of our study as our system is a prototype of a potential new clinical product. </a:t>
            </a:r>
            <a:endParaRPr lang="en-US" dirty="0" smtClean="0"/>
          </a:p>
          <a:p>
            <a:endParaRPr lang="en-US" dirty="0" smtClean="0"/>
          </a:p>
          <a:p>
            <a:r>
              <a:rPr lang="en-US" dirty="0" smtClean="0"/>
              <a:t>The most important safety feature was the gating system. Gating response time was tested at</a:t>
            </a:r>
            <a:r>
              <a:rPr lang="en-US" baseline="0" dirty="0" smtClean="0"/>
              <a:t> </a:t>
            </a:r>
            <a:r>
              <a:rPr lang="en-US" baseline="0" dirty="0" smtClean="0"/>
              <a:t>GSI and CNAO </a:t>
            </a:r>
            <a:r>
              <a:rPr lang="en-US" baseline="0" dirty="0" smtClean="0"/>
              <a:t>to determine if rapid gating was possible. </a:t>
            </a:r>
            <a:endParaRPr lang="en-US" dirty="0" smtClean="0"/>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Complete beam disruption was possible with the chopper magnet at CNAO, while residual intensities on the order of 10 % of full intensity compromised experimental results at GSI.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 both facilities, rapid gating was verified,</a:t>
            </a:r>
            <a:r>
              <a:rPr lang="en-US" baseline="0" dirty="0" smtClean="0"/>
              <a:t> which is an essential function of switching between plan libraries</a:t>
            </a:r>
            <a:endParaRPr lang="en-US" dirty="0" smtClean="0"/>
          </a:p>
          <a:p>
            <a:endParaRPr lang="en-US" dirty="0"/>
          </a:p>
        </p:txBody>
      </p:sp>
      <p:sp>
        <p:nvSpPr>
          <p:cNvPr id="4" name="Slide Number Placeholder 3"/>
          <p:cNvSpPr>
            <a:spLocks noGrp="1"/>
          </p:cNvSpPr>
          <p:nvPr>
            <p:ph type="sldNum" sz="quarter" idx="10"/>
          </p:nvPr>
        </p:nvSpPr>
        <p:spPr/>
        <p:txBody>
          <a:bodyPr/>
          <a:lstStyle/>
          <a:p>
            <a:fld id="{ADFCDA88-FE3C-46AC-A085-1E091CB089A7}" type="slidenum">
              <a:rPr lang="en-US" smtClean="0"/>
              <a:t>18</a:t>
            </a:fld>
            <a:endParaRPr lang="en-US"/>
          </a:p>
        </p:txBody>
      </p:sp>
    </p:spTree>
    <p:extLst>
      <p:ext uri="{BB962C8B-B14F-4D97-AF65-F5344CB8AC3E}">
        <p14:creationId xmlns:p14="http://schemas.microsoft.com/office/powerpoint/2010/main" val="32888437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Investigation of </a:t>
            </a:r>
            <a:r>
              <a:rPr lang="en-US" sz="1200" dirty="0" smtClean="0"/>
              <a:t>the degree of motion compensation of the M-DDS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Simple geometries were delivered to a 2-dimensional ionization chamber array detector and </a:t>
            </a:r>
            <a:r>
              <a:rPr lang="en-GB" dirty="0" err="1" smtClean="0"/>
              <a:t>radiochromic</a:t>
            </a:r>
            <a:r>
              <a:rPr lang="en-GB" dirty="0" smtClean="0"/>
              <a:t> films mounted on a sinusoidal moving platform.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Various plans designed for uncompensated, 3, 6, and 10 respiratory states (motion phases) were delivered to investigate 1) the degree of motion compensation</a:t>
            </a:r>
            <a:r>
              <a:rPr lang="en-US" i="1" dirty="0" smtClean="0"/>
              <a:t> </a:t>
            </a:r>
            <a:r>
              <a:rPr lang="en-US" dirty="0" smtClean="0"/>
              <a:t>and 2) the extent of residual motion within a single motion state.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ADFCDA88-FE3C-46AC-A085-1E091CB089A7}" type="slidenum">
              <a:rPr lang="en-US" smtClean="0"/>
              <a:t>19</a:t>
            </a:fld>
            <a:endParaRPr lang="en-US"/>
          </a:p>
        </p:txBody>
      </p:sp>
    </p:spTree>
    <p:extLst>
      <p:ext uri="{BB962C8B-B14F-4D97-AF65-F5344CB8AC3E}">
        <p14:creationId xmlns:p14="http://schemas.microsoft.com/office/powerpoint/2010/main" val="3046925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DFCDA88-FE3C-46AC-A085-1E091CB089A7}" type="slidenum">
              <a:rPr lang="en-US" smtClean="0"/>
              <a:t>2</a:t>
            </a:fld>
            <a:endParaRPr lang="en-US"/>
          </a:p>
        </p:txBody>
      </p:sp>
    </p:spTree>
    <p:extLst>
      <p:ext uri="{BB962C8B-B14F-4D97-AF65-F5344CB8AC3E}">
        <p14:creationId xmlns:p14="http://schemas.microsoft.com/office/powerpoint/2010/main" val="366247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 Analysis is ongoing. </a:t>
            </a:r>
            <a:endParaRPr lang="en-US" dirty="0"/>
          </a:p>
        </p:txBody>
      </p:sp>
      <p:sp>
        <p:nvSpPr>
          <p:cNvPr id="4" name="Slide Number Placeholder 3"/>
          <p:cNvSpPr>
            <a:spLocks noGrp="1"/>
          </p:cNvSpPr>
          <p:nvPr>
            <p:ph type="sldNum" sz="quarter" idx="10"/>
          </p:nvPr>
        </p:nvSpPr>
        <p:spPr/>
        <p:txBody>
          <a:bodyPr/>
          <a:lstStyle/>
          <a:p>
            <a:fld id="{ADFCDA88-FE3C-46AC-A085-1E091CB089A7}" type="slidenum">
              <a:rPr lang="en-US" smtClean="0"/>
              <a:t>20</a:t>
            </a:fld>
            <a:endParaRPr lang="en-US"/>
          </a:p>
        </p:txBody>
      </p:sp>
    </p:spTree>
    <p:extLst>
      <p:ext uri="{BB962C8B-B14F-4D97-AF65-F5344CB8AC3E}">
        <p14:creationId xmlns:p14="http://schemas.microsoft.com/office/powerpoint/2010/main" val="3808130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DFCDA88-FE3C-46AC-A085-1E091CB089A7}" type="slidenum">
              <a:rPr lang="en-US" smtClean="0"/>
              <a:t>21</a:t>
            </a:fld>
            <a:endParaRPr lang="en-US"/>
          </a:p>
        </p:txBody>
      </p:sp>
    </p:spTree>
    <p:extLst>
      <p:ext uri="{BB962C8B-B14F-4D97-AF65-F5344CB8AC3E}">
        <p14:creationId xmlns:p14="http://schemas.microsoft.com/office/powerpoint/2010/main" val="434043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motivation for my work begins with the persistence of low lung cancer survival</a:t>
            </a:r>
            <a:r>
              <a:rPr lang="en-US" baseline="0" dirty="0" smtClean="0"/>
              <a:t> rates. Lung cancer has the lowest 5 year survival rates for the most commonly occurring cancers in the USA.</a:t>
            </a:r>
            <a:endParaRPr lang="en-GB" dirty="0" smtClean="0"/>
          </a:p>
          <a:p>
            <a:endParaRPr lang="en-US" dirty="0" smtClean="0"/>
          </a:p>
        </p:txBody>
      </p:sp>
      <p:sp>
        <p:nvSpPr>
          <p:cNvPr id="4" name="Slide Number Placeholder 3"/>
          <p:cNvSpPr>
            <a:spLocks noGrp="1"/>
          </p:cNvSpPr>
          <p:nvPr>
            <p:ph type="sldNum" sz="quarter" idx="10"/>
          </p:nvPr>
        </p:nvSpPr>
        <p:spPr/>
        <p:txBody>
          <a:bodyPr/>
          <a:lstStyle/>
          <a:p>
            <a:fld id="{ADFCDA88-FE3C-46AC-A085-1E091CB089A7}" type="slidenum">
              <a:rPr lang="en-US" smtClean="0"/>
              <a:t>3</a:t>
            </a:fld>
            <a:endParaRPr lang="en-US"/>
          </a:p>
        </p:txBody>
      </p:sp>
    </p:spTree>
    <p:extLst>
      <p:ext uri="{BB962C8B-B14F-4D97-AF65-F5344CB8AC3E}">
        <p14:creationId xmlns:p14="http://schemas.microsoft.com/office/powerpoint/2010/main" val="3596436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If we look deeper, we see that lung cancer survival </a:t>
            </a:r>
            <a:r>
              <a:rPr lang="en-US" dirty="0" smtClean="0"/>
              <a:t>rates (seen</a:t>
            </a:r>
            <a:r>
              <a:rPr lang="en-US" baseline="0" dirty="0" smtClean="0"/>
              <a:t> here on the left)</a:t>
            </a:r>
            <a:r>
              <a:rPr lang="en-US" dirty="0" smtClean="0"/>
              <a:t> </a:t>
            </a:r>
            <a:r>
              <a:rPr lang="en-US" dirty="0" smtClean="0"/>
              <a:t>have shown limited improvements despite generally more effective local control </a:t>
            </a:r>
            <a:r>
              <a:rPr lang="en-US" dirty="0" smtClean="0"/>
              <a:t>rates</a:t>
            </a:r>
            <a:r>
              <a:rPr lang="en-US" baseline="0" dirty="0" smtClean="0"/>
              <a:t> (seen here on the right).</a:t>
            </a:r>
            <a:r>
              <a:rPr lang="en-US" dirty="0" smtClean="0"/>
              <a:t> </a:t>
            </a:r>
            <a:r>
              <a:rPr lang="en-US" dirty="0" smtClean="0"/>
              <a:t>This implies that we are killing the tumor, but causing complications to the patient which result in patient death.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US" dirty="0" smtClean="0"/>
          </a:p>
        </p:txBody>
      </p:sp>
      <p:sp>
        <p:nvSpPr>
          <p:cNvPr id="4" name="Slide Number Placeholder 3"/>
          <p:cNvSpPr>
            <a:spLocks noGrp="1"/>
          </p:cNvSpPr>
          <p:nvPr>
            <p:ph type="sldNum" sz="quarter" idx="10"/>
          </p:nvPr>
        </p:nvSpPr>
        <p:spPr/>
        <p:txBody>
          <a:bodyPr/>
          <a:lstStyle/>
          <a:p>
            <a:fld id="{ADFCDA88-FE3C-46AC-A085-1E091CB089A7}" type="slidenum">
              <a:rPr lang="en-US" smtClean="0"/>
              <a:t>4</a:t>
            </a:fld>
            <a:endParaRPr lang="en-US"/>
          </a:p>
        </p:txBody>
      </p:sp>
    </p:spTree>
    <p:extLst>
      <p:ext uri="{BB962C8B-B14F-4D97-AF65-F5344CB8AC3E}">
        <p14:creationId xmlns:p14="http://schemas.microsoft.com/office/powerpoint/2010/main" val="101827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Dose escalation is still</a:t>
            </a:r>
            <a:r>
              <a:rPr lang="en-US" baseline="0" dirty="0" smtClean="0"/>
              <a:t> necessary to achieve the tumor control, however, healthy tissue sparing must be maintained. </a:t>
            </a:r>
          </a:p>
          <a:p>
            <a:r>
              <a:rPr lang="en-US" baseline="0" dirty="0" smtClean="0"/>
              <a:t>Compared to photon </a:t>
            </a:r>
            <a:r>
              <a:rPr lang="en-US" baseline="0" dirty="0" smtClean="0"/>
              <a:t>therapy (here seen on the left), </a:t>
            </a:r>
            <a:r>
              <a:rPr lang="en-US" baseline="0" dirty="0" smtClean="0"/>
              <a:t>ion therapy provides a potential solution for this problem, provided that tumor motion can be compensated for.</a:t>
            </a:r>
          </a:p>
          <a:p>
            <a:r>
              <a:rPr lang="en-US" baseline="0" dirty="0" smtClean="0"/>
              <a:t>In fact, we can see that conformal treatment plans can be created for ions (right) for lung tumors, as seen in the photo here.  </a:t>
            </a:r>
            <a:endParaRPr lang="en-US" dirty="0" smtClean="0"/>
          </a:p>
        </p:txBody>
      </p:sp>
      <p:sp>
        <p:nvSpPr>
          <p:cNvPr id="4" name="Slide Number Placeholder 3"/>
          <p:cNvSpPr>
            <a:spLocks noGrp="1"/>
          </p:cNvSpPr>
          <p:nvPr>
            <p:ph type="sldNum" sz="quarter" idx="10"/>
          </p:nvPr>
        </p:nvSpPr>
        <p:spPr/>
        <p:txBody>
          <a:bodyPr/>
          <a:lstStyle/>
          <a:p>
            <a:fld id="{ADFCDA88-FE3C-46AC-A085-1E091CB089A7}" type="slidenum">
              <a:rPr lang="en-US" smtClean="0"/>
              <a:t>5</a:t>
            </a:fld>
            <a:endParaRPr lang="en-US"/>
          </a:p>
        </p:txBody>
      </p:sp>
    </p:spTree>
    <p:extLst>
      <p:ext uri="{BB962C8B-B14F-4D97-AF65-F5344CB8AC3E}">
        <p14:creationId xmlns:p14="http://schemas.microsoft.com/office/powerpoint/2010/main" val="3596436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active</a:t>
            </a:r>
            <a:r>
              <a:rPr lang="en-US" baseline="0" dirty="0" smtClean="0"/>
              <a:t>ly scanned ion beams are delivered to moving tumors, the scanning movement interferes with the tumor movement, resulting in the so-called ‘interplay effect, seen here. </a:t>
            </a:r>
            <a:endParaRPr lang="en-US" baseline="0" dirty="0" smtClean="0"/>
          </a:p>
          <a:p>
            <a:endParaRPr lang="en-US" baseline="0" dirty="0" smtClean="0"/>
          </a:p>
          <a:p>
            <a:r>
              <a:rPr lang="en-US" baseline="0" dirty="0" smtClean="0"/>
              <a:t>This rectangular distribution, when </a:t>
            </a:r>
            <a:r>
              <a:rPr lang="en-US" baseline="0" dirty="0" err="1" smtClean="0"/>
              <a:t>niavely</a:t>
            </a:r>
            <a:r>
              <a:rPr lang="en-US" baseline="0" dirty="0" smtClean="0"/>
              <a:t> delivered to a moving target, becomes distorted, as seen here. </a:t>
            </a:r>
            <a:endParaRPr lang="en-US" baseline="0" dirty="0" smtClean="0"/>
          </a:p>
          <a:p>
            <a:endParaRPr lang="en-US" baseline="0" dirty="0" smtClean="0"/>
          </a:p>
          <a:p>
            <a:r>
              <a:rPr lang="en-US" baseline="0" dirty="0" smtClean="0"/>
              <a:t>We can also see the effect of interplay in the dose distribution results</a:t>
            </a:r>
          </a:p>
          <a:p>
            <a:endParaRPr lang="en-US" dirty="0" smtClean="0"/>
          </a:p>
        </p:txBody>
      </p:sp>
      <p:sp>
        <p:nvSpPr>
          <p:cNvPr id="4" name="Slide Number Placeholder 3"/>
          <p:cNvSpPr>
            <a:spLocks noGrp="1"/>
          </p:cNvSpPr>
          <p:nvPr>
            <p:ph type="sldNum" sz="quarter" idx="10"/>
          </p:nvPr>
        </p:nvSpPr>
        <p:spPr/>
        <p:txBody>
          <a:bodyPr/>
          <a:lstStyle/>
          <a:p>
            <a:fld id="{ADFCDA88-FE3C-46AC-A085-1E091CB089A7}" type="slidenum">
              <a:rPr lang="en-US" smtClean="0"/>
              <a:t>6</a:t>
            </a:fld>
            <a:endParaRPr lang="en-US"/>
          </a:p>
        </p:txBody>
      </p:sp>
    </p:spTree>
    <p:extLst>
      <p:ext uri="{BB962C8B-B14F-4D97-AF65-F5344CB8AC3E}">
        <p14:creationId xmlns:p14="http://schemas.microsoft.com/office/powerpoint/2010/main" val="1649047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We </a:t>
            </a:r>
            <a:r>
              <a:rPr lang="en-US" baseline="0" dirty="0" smtClean="0"/>
              <a:t>can also see the effect of interplay in the dose distribution results</a:t>
            </a:r>
          </a:p>
          <a:p>
            <a:endParaRPr lang="en-US" dirty="0" smtClean="0"/>
          </a:p>
        </p:txBody>
      </p:sp>
      <p:sp>
        <p:nvSpPr>
          <p:cNvPr id="4" name="Slide Number Placeholder 3"/>
          <p:cNvSpPr>
            <a:spLocks noGrp="1"/>
          </p:cNvSpPr>
          <p:nvPr>
            <p:ph type="sldNum" sz="quarter" idx="10"/>
          </p:nvPr>
        </p:nvSpPr>
        <p:spPr/>
        <p:txBody>
          <a:bodyPr/>
          <a:lstStyle/>
          <a:p>
            <a:fld id="{ADFCDA88-FE3C-46AC-A085-1E091CB089A7}" type="slidenum">
              <a:rPr lang="en-US" smtClean="0"/>
              <a:t>7</a:t>
            </a:fld>
            <a:endParaRPr lang="en-US"/>
          </a:p>
        </p:txBody>
      </p:sp>
    </p:spTree>
    <p:extLst>
      <p:ext uri="{BB962C8B-B14F-4D97-AF65-F5344CB8AC3E}">
        <p14:creationId xmlns:p14="http://schemas.microsoft.com/office/powerpoint/2010/main" val="485624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There are a variety</a:t>
            </a:r>
            <a:r>
              <a:rPr lang="en-US" baseline="0" dirty="0" smtClean="0"/>
              <a:t> of strategies to handle tumor motion, however, to fully exploit the potential dose distribution conformity that scanned carbon ion therapy offers, we chose a strategy which begins by creating </a:t>
            </a:r>
            <a:r>
              <a:rPr lang="en-US" baseline="0" dirty="0" smtClean="0"/>
              <a:t>a set of treatment </a:t>
            </a:r>
            <a:r>
              <a:rPr lang="en-US" baseline="0" dirty="0" smtClean="0"/>
              <a:t>plans which are </a:t>
            </a:r>
            <a:r>
              <a:rPr lang="en-US" baseline="0" dirty="0" smtClean="0"/>
              <a:t>EACH conformal </a:t>
            </a:r>
            <a:r>
              <a:rPr lang="en-US" baseline="0" dirty="0" smtClean="0"/>
              <a:t>to the initially measured tumor motion by using the robust 4D optimization approach. We then use live tumor motion information to guide the sequence of delivery and make modifications when there are deviations. We call this the </a:t>
            </a:r>
            <a:r>
              <a:rPr lang="en-US" baseline="0" dirty="0" smtClean="0"/>
              <a:t>motion-synchronized, </a:t>
            </a:r>
            <a:r>
              <a:rPr lang="en-US" baseline="0" dirty="0" smtClean="0"/>
              <a:t>conformal dose delivery approach.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a:t>
            </a:r>
            <a:r>
              <a:rPr lang="en-US" baseline="0" dirty="0" smtClean="0"/>
              <a:t>robust 4D optimization strategy </a:t>
            </a:r>
            <a:r>
              <a:rPr lang="en-US" baseline="0" dirty="0" smtClean="0"/>
              <a:t>has been already implemented into the treatment planning system portion, through GSI TRiP4D, but the dose delivery portion had not.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ADFCDA88-FE3C-46AC-A085-1E091CB089A7}" type="slidenum">
              <a:rPr lang="en-US" smtClean="0"/>
              <a:t>8</a:t>
            </a:fld>
            <a:endParaRPr lang="en-US"/>
          </a:p>
        </p:txBody>
      </p:sp>
    </p:spTree>
    <p:extLst>
      <p:ext uri="{BB962C8B-B14F-4D97-AF65-F5344CB8AC3E}">
        <p14:creationId xmlns:p14="http://schemas.microsoft.com/office/powerpoint/2010/main" val="20668022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aforementioned treatment planning method uses the discrete tumor location image sets of a 4DCT to create a series of optimized treatment plans. Each plan corresponds to when a tumor is in a specific motion phase. A series of </a:t>
            </a:r>
            <a:r>
              <a:rPr lang="en-US" baseline="0" dirty="0" smtClean="0"/>
              <a:t>separate, conformal to the tumor volume, </a:t>
            </a:r>
            <a:r>
              <a:rPr lang="en-US" baseline="0" dirty="0" smtClean="0"/>
              <a:t>plans are created, </a:t>
            </a:r>
            <a:r>
              <a:rPr lang="en-US" baseline="0" dirty="0" smtClean="0"/>
              <a:t>one </a:t>
            </a:r>
            <a:r>
              <a:rPr lang="en-US" baseline="0" dirty="0" smtClean="0"/>
              <a:t>for each motion </a:t>
            </a:r>
            <a:r>
              <a:rPr lang="en-US" baseline="0" dirty="0" smtClean="0"/>
              <a:t>phase. The plans are each made </a:t>
            </a:r>
            <a:r>
              <a:rPr lang="en-US" baseline="0" dirty="0" smtClean="0"/>
              <a:t>to the prescription dose. The particle numbers of each </a:t>
            </a:r>
            <a:r>
              <a:rPr lang="en-US" baseline="0" dirty="0" smtClean="0"/>
              <a:t>individual beam spot </a:t>
            </a:r>
            <a:r>
              <a:rPr lang="en-US" baseline="0" dirty="0" smtClean="0"/>
              <a:t>in the treatment plans are then scaled down so that the total dose of all the </a:t>
            </a:r>
            <a:r>
              <a:rPr lang="en-US" baseline="0" dirty="0" smtClean="0"/>
              <a:t>plans combined </a:t>
            </a:r>
            <a:r>
              <a:rPr lang="en-US" baseline="0" dirty="0" smtClean="0"/>
              <a:t>is the prescribed dose. This constitutes what we call the </a:t>
            </a:r>
            <a:r>
              <a:rPr lang="en-US" baseline="0" dirty="0" smtClean="0"/>
              <a:t>LIBRARY OF PLANS. </a:t>
            </a:r>
            <a:endParaRPr lang="en-US" baseline="0" dirty="0" smtClean="0"/>
          </a:p>
        </p:txBody>
      </p:sp>
      <p:sp>
        <p:nvSpPr>
          <p:cNvPr id="4" name="Slide Number Placeholder 3"/>
          <p:cNvSpPr>
            <a:spLocks noGrp="1"/>
          </p:cNvSpPr>
          <p:nvPr>
            <p:ph type="sldNum" sz="quarter" idx="10"/>
          </p:nvPr>
        </p:nvSpPr>
        <p:spPr/>
        <p:txBody>
          <a:bodyPr/>
          <a:lstStyle/>
          <a:p>
            <a:fld id="{ADFCDA88-FE3C-46AC-A085-1E091CB089A7}" type="slidenum">
              <a:rPr lang="en-US" smtClean="0"/>
              <a:t>9</a:t>
            </a:fld>
            <a:endParaRPr lang="en-US"/>
          </a:p>
        </p:txBody>
      </p:sp>
    </p:spTree>
    <p:extLst>
      <p:ext uri="{BB962C8B-B14F-4D97-AF65-F5344CB8AC3E}">
        <p14:creationId xmlns:p14="http://schemas.microsoft.com/office/powerpoint/2010/main" val="18209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4" name="Date Placeholder 3"/>
          <p:cNvSpPr>
            <a:spLocks noGrp="1"/>
          </p:cNvSpPr>
          <p:nvPr>
            <p:ph type="dt" sz="half" idx="10"/>
          </p:nvPr>
        </p:nvSpPr>
        <p:spPr>
          <a:xfrm>
            <a:off x="179512" y="6356349"/>
            <a:ext cx="2133600" cy="365125"/>
          </a:xfrm>
        </p:spPr>
        <p:txBody>
          <a:bodyPr/>
          <a:lstStyle/>
          <a:p>
            <a:fld id="{CED8AD03-55FE-4E04-82EE-7BF21C7A692D}" type="datetime1">
              <a:rPr lang="en-US" smtClean="0"/>
              <a:t>9/3/2019</a:t>
            </a:fld>
            <a:endParaRPr lang="en-GB"/>
          </a:p>
        </p:txBody>
      </p:sp>
      <p:sp>
        <p:nvSpPr>
          <p:cNvPr id="5" name="Footer Placeholder 4"/>
          <p:cNvSpPr>
            <a:spLocks noGrp="1"/>
          </p:cNvSpPr>
          <p:nvPr>
            <p:ph type="ftr" sz="quarter" idx="11"/>
          </p:nvPr>
        </p:nvSpPr>
        <p:spPr>
          <a:xfrm>
            <a:off x="2411760" y="6356348"/>
            <a:ext cx="4392488" cy="365125"/>
          </a:xfrm>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a:xfrm>
            <a:off x="7230436" y="6379198"/>
            <a:ext cx="1738536" cy="365125"/>
          </a:xfrm>
        </p:spPr>
        <p:txBody>
          <a:bodyPr/>
          <a:lstStyle/>
          <a:p>
            <a:fld id="{01B1F274-A603-4C51-99A6-9A47F728F8FD}" type="slidenum">
              <a:rPr lang="en-GB" smtClean="0"/>
              <a:pPr/>
              <a:t>‹#›</a:t>
            </a:fld>
            <a:endParaRPr lang="en-GB"/>
          </a:p>
        </p:txBody>
      </p:sp>
      <p:sp>
        <p:nvSpPr>
          <p:cNvPr id="8" name="Rectangle 7"/>
          <p:cNvSpPr/>
          <p:nvPr userDrawn="1"/>
        </p:nvSpPr>
        <p:spPr>
          <a:xfrm rot="5400000">
            <a:off x="3719362" y="-3746746"/>
            <a:ext cx="1705275" cy="9144000"/>
          </a:xfrm>
          <a:prstGeom prst="rect">
            <a:avLst/>
          </a:prstGeom>
          <a:gradFill flip="none" rotWithShape="1">
            <a:gsLst>
              <a:gs pos="0">
                <a:srgbClr val="FBA305">
                  <a:shade val="30000"/>
                  <a:satMod val="115000"/>
                </a:srgbClr>
              </a:gs>
              <a:gs pos="50000">
                <a:srgbClr val="FBA305">
                  <a:shade val="67500"/>
                  <a:satMod val="115000"/>
                </a:srgbClr>
              </a:gs>
              <a:gs pos="100000">
                <a:srgbClr val="FBA305">
                  <a:shade val="100000"/>
                  <a:satMod val="115000"/>
                </a:srgbClr>
              </a:gs>
            </a:gsLst>
            <a:lin ang="18900000" scaled="1"/>
            <a:tileRect/>
          </a:gra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48264" y="920319"/>
            <a:ext cx="2039144" cy="644370"/>
          </a:xfrm>
          <a:prstGeom prst="rect">
            <a:avLst/>
          </a:prstGeom>
          <a:effectLst>
            <a:glow rad="101600">
              <a:schemeClr val="bg1">
                <a:alpha val="60000"/>
              </a:schemeClr>
            </a:glow>
          </a:effectLst>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31696" y="6333498"/>
            <a:ext cx="1268680" cy="387975"/>
          </a:xfrm>
          <a:prstGeom prst="rect">
            <a:avLst/>
          </a:prstGeom>
        </p:spPr>
      </p:pic>
    </p:spTree>
    <p:extLst>
      <p:ext uri="{BB962C8B-B14F-4D97-AF65-F5344CB8AC3E}">
        <p14:creationId xmlns:p14="http://schemas.microsoft.com/office/powerpoint/2010/main" val="259461797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93AAA57-8990-4E34-A300-CB2A2845637B}" type="datetime1">
              <a:rPr lang="en-US" smtClean="0"/>
              <a:t>9/3/2019</a:t>
            </a:fld>
            <a:endParaRPr lang="en-GB"/>
          </a:p>
        </p:txBody>
      </p:sp>
      <p:sp>
        <p:nvSpPr>
          <p:cNvPr id="5" name="Footer Placeholder 4"/>
          <p:cNvSpPr>
            <a:spLocks noGrp="1"/>
          </p:cNvSpPr>
          <p:nvPr>
            <p:ph type="ftr" sz="quarter" idx="11"/>
          </p:nvPr>
        </p:nvSpPr>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a:t>
            </a:fld>
            <a:endParaRPr lang="en-GB"/>
          </a:p>
        </p:txBody>
      </p:sp>
    </p:spTree>
    <p:extLst>
      <p:ext uri="{BB962C8B-B14F-4D97-AF65-F5344CB8AC3E}">
        <p14:creationId xmlns:p14="http://schemas.microsoft.com/office/powerpoint/2010/main" val="86973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DCD76BC-5C54-45C5-9CB6-79BD6A83313D}" type="datetime1">
              <a:rPr lang="en-US" smtClean="0"/>
              <a:t>9/3/2019</a:t>
            </a:fld>
            <a:endParaRPr lang="en-GB"/>
          </a:p>
        </p:txBody>
      </p:sp>
      <p:sp>
        <p:nvSpPr>
          <p:cNvPr id="5" name="Footer Placeholder 4"/>
          <p:cNvSpPr>
            <a:spLocks noGrp="1"/>
          </p:cNvSpPr>
          <p:nvPr>
            <p:ph type="ftr" sz="quarter" idx="11"/>
          </p:nvPr>
        </p:nvSpPr>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a:t>
            </a:fld>
            <a:endParaRPr lang="en-GB"/>
          </a:p>
        </p:txBody>
      </p:sp>
    </p:spTree>
    <p:extLst>
      <p:ext uri="{BB962C8B-B14F-4D97-AF65-F5344CB8AC3E}">
        <p14:creationId xmlns:p14="http://schemas.microsoft.com/office/powerpoint/2010/main" val="4117086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3528" y="151293"/>
            <a:ext cx="6745224" cy="606998"/>
          </a:xfrm>
        </p:spPr>
        <p:txBody>
          <a:bodyPr/>
          <a:lstStyle>
            <a:lvl1pPr algn="l">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199" y="1124745"/>
            <a:ext cx="8229600" cy="4752528"/>
          </a:xfrm>
        </p:spPr>
        <p:txBody>
          <a:bodyPr/>
          <a:lstStyle>
            <a:lvl1pPr>
              <a:defRPr>
                <a:solidFill>
                  <a:schemeClr val="tx1"/>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129281" y="6360254"/>
            <a:ext cx="2133600" cy="365125"/>
          </a:xfrm>
        </p:spPr>
        <p:txBody>
          <a:bodyPr/>
          <a:lstStyle/>
          <a:p>
            <a:fld id="{D14AC5FC-EFE3-49AD-B2DF-018C3ACF4540}" type="datetime1">
              <a:rPr lang="en-US" smtClean="0"/>
              <a:t>9/3/2019</a:t>
            </a:fld>
            <a:endParaRPr lang="en-GB"/>
          </a:p>
        </p:txBody>
      </p:sp>
      <p:sp>
        <p:nvSpPr>
          <p:cNvPr id="5" name="Footer Placeholder 4"/>
          <p:cNvSpPr>
            <a:spLocks noGrp="1"/>
          </p:cNvSpPr>
          <p:nvPr>
            <p:ph type="ftr" sz="quarter" idx="11"/>
          </p:nvPr>
        </p:nvSpPr>
        <p:spPr>
          <a:xfrm>
            <a:off x="2262881" y="6356350"/>
            <a:ext cx="4590927" cy="365125"/>
          </a:xfrm>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a:xfrm>
            <a:off x="6853808" y="6360254"/>
            <a:ext cx="2133600" cy="365125"/>
          </a:xfrm>
        </p:spPr>
        <p:txBody>
          <a:bodyPr/>
          <a:lstStyle/>
          <a:p>
            <a:fld id="{01B1F274-A603-4C51-99A6-9A47F728F8FD}" type="slidenum">
              <a:rPr lang="en-GB" smtClean="0"/>
              <a:pPr/>
              <a:t>‹#›</a:t>
            </a:fld>
            <a:endParaRPr lang="en-GB"/>
          </a:p>
        </p:txBody>
      </p:sp>
      <p:sp>
        <p:nvSpPr>
          <p:cNvPr id="7" name="Rectangle 6"/>
          <p:cNvSpPr/>
          <p:nvPr userDrawn="1"/>
        </p:nvSpPr>
        <p:spPr>
          <a:xfrm rot="5400000">
            <a:off x="4127354" y="-4154736"/>
            <a:ext cx="889291" cy="9144000"/>
          </a:xfrm>
          <a:prstGeom prst="rect">
            <a:avLst/>
          </a:prstGeom>
          <a:gradFill flip="none" rotWithShape="1">
            <a:gsLst>
              <a:gs pos="0">
                <a:srgbClr val="FBA305">
                  <a:shade val="30000"/>
                  <a:satMod val="115000"/>
                </a:srgbClr>
              </a:gs>
              <a:gs pos="50000">
                <a:srgbClr val="FBA305">
                  <a:shade val="67500"/>
                  <a:satMod val="115000"/>
                </a:srgbClr>
              </a:gs>
              <a:gs pos="100000">
                <a:srgbClr val="FBA305">
                  <a:shade val="100000"/>
                  <a:satMod val="115000"/>
                </a:srgbClr>
              </a:gs>
            </a:gsLst>
            <a:lin ang="18900000" scaled="1"/>
            <a:tileRect/>
          </a:gra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p:nvPr userDrawn="1"/>
        </p:nvCxnSpPr>
        <p:spPr>
          <a:xfrm>
            <a:off x="-1" y="6237312"/>
            <a:ext cx="9215412" cy="0"/>
          </a:xfrm>
          <a:prstGeom prst="line">
            <a:avLst/>
          </a:prstGeom>
          <a:ln>
            <a:solidFill>
              <a:srgbClr val="363547"/>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93499" y="6288596"/>
            <a:ext cx="1458842" cy="463899"/>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948264" y="113921"/>
            <a:ext cx="2039144" cy="644370"/>
          </a:xfrm>
          <a:prstGeom prst="rect">
            <a:avLst/>
          </a:prstGeom>
          <a:effectLst>
            <a:glow rad="101600">
              <a:schemeClr val="bg1">
                <a:alpha val="60000"/>
              </a:schemeClr>
            </a:glow>
          </a:effectLst>
        </p:spPr>
      </p:pic>
    </p:spTree>
    <p:extLst>
      <p:ext uri="{BB962C8B-B14F-4D97-AF65-F5344CB8AC3E}">
        <p14:creationId xmlns:p14="http://schemas.microsoft.com/office/powerpoint/2010/main" val="26028026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2928CE-57BB-4E71-850D-EE124923B570}" type="datetime1">
              <a:rPr lang="en-US" smtClean="0"/>
              <a:t>9/3/2019</a:t>
            </a:fld>
            <a:endParaRPr lang="en-GB"/>
          </a:p>
        </p:txBody>
      </p:sp>
      <p:sp>
        <p:nvSpPr>
          <p:cNvPr id="5" name="Footer Placeholder 4"/>
          <p:cNvSpPr>
            <a:spLocks noGrp="1"/>
          </p:cNvSpPr>
          <p:nvPr>
            <p:ph type="ftr" sz="quarter" idx="11"/>
          </p:nvPr>
        </p:nvSpPr>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a:t>
            </a:fld>
            <a:endParaRPr lang="en-GB"/>
          </a:p>
        </p:txBody>
      </p:sp>
    </p:spTree>
    <p:extLst>
      <p:ext uri="{BB962C8B-B14F-4D97-AF65-F5344CB8AC3E}">
        <p14:creationId xmlns:p14="http://schemas.microsoft.com/office/powerpoint/2010/main" val="127724163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586B6F9-51B0-4C71-B5A7-384DECBD5AEF}" type="datetime1">
              <a:rPr lang="en-US" smtClean="0"/>
              <a:t>9/3/2019</a:t>
            </a:fld>
            <a:endParaRPr lang="en-GB"/>
          </a:p>
        </p:txBody>
      </p:sp>
      <p:sp>
        <p:nvSpPr>
          <p:cNvPr id="6" name="Footer Placeholder 5"/>
          <p:cNvSpPr>
            <a:spLocks noGrp="1"/>
          </p:cNvSpPr>
          <p:nvPr>
            <p:ph type="ftr" sz="quarter" idx="11"/>
          </p:nvPr>
        </p:nvSpPr>
        <p:spPr/>
        <p:txBody>
          <a:bodyPr/>
          <a:lstStyle/>
          <a:p>
            <a:r>
              <a:rPr lang="en-US" smtClean="0"/>
              <a:t>OMA Conference on Medical Accelerators and Particle Therapy - Seville</a:t>
            </a:r>
            <a:endParaRPr lang="en-GB"/>
          </a:p>
        </p:txBody>
      </p:sp>
      <p:sp>
        <p:nvSpPr>
          <p:cNvPr id="7" name="Slide Number Placeholder 6"/>
          <p:cNvSpPr>
            <a:spLocks noGrp="1"/>
          </p:cNvSpPr>
          <p:nvPr>
            <p:ph type="sldNum" sz="quarter" idx="12"/>
          </p:nvPr>
        </p:nvSpPr>
        <p:spPr/>
        <p:txBody>
          <a:bodyPr/>
          <a:lstStyle/>
          <a:p>
            <a:fld id="{01B1F274-A603-4C51-99A6-9A47F728F8FD}" type="slidenum">
              <a:rPr lang="en-GB" smtClean="0"/>
              <a:pPr/>
              <a:t>‹#›</a:t>
            </a:fld>
            <a:endParaRPr lang="en-GB"/>
          </a:p>
        </p:txBody>
      </p:sp>
    </p:spTree>
    <p:extLst>
      <p:ext uri="{BB962C8B-B14F-4D97-AF65-F5344CB8AC3E}">
        <p14:creationId xmlns:p14="http://schemas.microsoft.com/office/powerpoint/2010/main" val="18167350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F929660-34CF-4A7C-9E70-20CC6B054742}" type="datetime1">
              <a:rPr lang="en-US" smtClean="0"/>
              <a:t>9/3/2019</a:t>
            </a:fld>
            <a:endParaRPr lang="en-GB"/>
          </a:p>
        </p:txBody>
      </p:sp>
      <p:sp>
        <p:nvSpPr>
          <p:cNvPr id="8" name="Footer Placeholder 7"/>
          <p:cNvSpPr>
            <a:spLocks noGrp="1"/>
          </p:cNvSpPr>
          <p:nvPr>
            <p:ph type="ftr" sz="quarter" idx="11"/>
          </p:nvPr>
        </p:nvSpPr>
        <p:spPr/>
        <p:txBody>
          <a:bodyPr/>
          <a:lstStyle/>
          <a:p>
            <a:r>
              <a:rPr lang="en-US" smtClean="0"/>
              <a:t>OMA Conference on Medical Accelerators and Particle Therapy - Seville</a:t>
            </a:r>
            <a:endParaRPr lang="en-GB"/>
          </a:p>
        </p:txBody>
      </p:sp>
      <p:sp>
        <p:nvSpPr>
          <p:cNvPr id="9" name="Slide Number Placeholder 8"/>
          <p:cNvSpPr>
            <a:spLocks noGrp="1"/>
          </p:cNvSpPr>
          <p:nvPr>
            <p:ph type="sldNum" sz="quarter" idx="12"/>
          </p:nvPr>
        </p:nvSpPr>
        <p:spPr/>
        <p:txBody>
          <a:bodyPr/>
          <a:lstStyle/>
          <a:p>
            <a:fld id="{01B1F274-A603-4C51-99A6-9A47F728F8FD}" type="slidenum">
              <a:rPr lang="en-GB" smtClean="0"/>
              <a:pPr/>
              <a:t>‹#›</a:t>
            </a:fld>
            <a:endParaRPr lang="en-GB"/>
          </a:p>
        </p:txBody>
      </p:sp>
    </p:spTree>
    <p:extLst>
      <p:ext uri="{BB962C8B-B14F-4D97-AF65-F5344CB8AC3E}">
        <p14:creationId xmlns:p14="http://schemas.microsoft.com/office/powerpoint/2010/main" val="6421364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08A4CB4-B917-4057-B187-00401A594930}" type="datetime1">
              <a:rPr lang="en-US" smtClean="0"/>
              <a:t>9/3/2019</a:t>
            </a:fld>
            <a:endParaRPr lang="en-GB"/>
          </a:p>
        </p:txBody>
      </p:sp>
      <p:sp>
        <p:nvSpPr>
          <p:cNvPr id="4" name="Footer Placeholder 3"/>
          <p:cNvSpPr>
            <a:spLocks noGrp="1"/>
          </p:cNvSpPr>
          <p:nvPr>
            <p:ph type="ftr" sz="quarter" idx="11"/>
          </p:nvPr>
        </p:nvSpPr>
        <p:spPr/>
        <p:txBody>
          <a:bodyPr/>
          <a:lstStyle/>
          <a:p>
            <a:r>
              <a:rPr lang="en-US" smtClean="0"/>
              <a:t>OMA Conference on Medical Accelerators and Particle Therapy - Seville</a:t>
            </a:r>
            <a:endParaRPr lang="en-GB"/>
          </a:p>
        </p:txBody>
      </p:sp>
      <p:sp>
        <p:nvSpPr>
          <p:cNvPr id="5" name="Slide Number Placeholder 4"/>
          <p:cNvSpPr>
            <a:spLocks noGrp="1"/>
          </p:cNvSpPr>
          <p:nvPr>
            <p:ph type="sldNum" sz="quarter" idx="12"/>
          </p:nvPr>
        </p:nvSpPr>
        <p:spPr/>
        <p:txBody>
          <a:bodyPr/>
          <a:lstStyle/>
          <a:p>
            <a:fld id="{01B1F274-A603-4C51-99A6-9A47F728F8FD}" type="slidenum">
              <a:rPr lang="en-GB" smtClean="0"/>
              <a:pPr/>
              <a:t>‹#›</a:t>
            </a:fld>
            <a:endParaRPr lang="en-GB"/>
          </a:p>
        </p:txBody>
      </p:sp>
    </p:spTree>
    <p:extLst>
      <p:ext uri="{BB962C8B-B14F-4D97-AF65-F5344CB8AC3E}">
        <p14:creationId xmlns:p14="http://schemas.microsoft.com/office/powerpoint/2010/main" val="3565608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B35D9C-7F07-49C5-B2D7-460AF2920FC6}" type="datetime1">
              <a:rPr lang="en-US" smtClean="0"/>
              <a:t>9/3/2019</a:t>
            </a:fld>
            <a:endParaRPr lang="en-GB"/>
          </a:p>
        </p:txBody>
      </p:sp>
      <p:sp>
        <p:nvSpPr>
          <p:cNvPr id="3" name="Footer Placeholder 2"/>
          <p:cNvSpPr>
            <a:spLocks noGrp="1"/>
          </p:cNvSpPr>
          <p:nvPr>
            <p:ph type="ftr" sz="quarter" idx="11"/>
          </p:nvPr>
        </p:nvSpPr>
        <p:spPr/>
        <p:txBody>
          <a:bodyPr/>
          <a:lstStyle/>
          <a:p>
            <a:r>
              <a:rPr lang="en-US" smtClean="0"/>
              <a:t>OMA Conference on Medical Accelerators and Particle Therapy - Seville</a:t>
            </a:r>
            <a:endParaRPr lang="en-GB"/>
          </a:p>
        </p:txBody>
      </p:sp>
      <p:sp>
        <p:nvSpPr>
          <p:cNvPr id="4" name="Slide Number Placeholder 3"/>
          <p:cNvSpPr>
            <a:spLocks noGrp="1"/>
          </p:cNvSpPr>
          <p:nvPr>
            <p:ph type="sldNum" sz="quarter" idx="12"/>
          </p:nvPr>
        </p:nvSpPr>
        <p:spPr/>
        <p:txBody>
          <a:bodyPr/>
          <a:lstStyle/>
          <a:p>
            <a:fld id="{01B1F274-A603-4C51-99A6-9A47F728F8FD}" type="slidenum">
              <a:rPr lang="en-GB" smtClean="0"/>
              <a:pPr/>
              <a:t>‹#›</a:t>
            </a:fld>
            <a:endParaRPr lang="en-GB"/>
          </a:p>
        </p:txBody>
      </p:sp>
    </p:spTree>
    <p:extLst>
      <p:ext uri="{BB962C8B-B14F-4D97-AF65-F5344CB8AC3E}">
        <p14:creationId xmlns:p14="http://schemas.microsoft.com/office/powerpoint/2010/main" val="1577401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84491E-3E9B-483A-9D30-FFD018662EE4}" type="datetime1">
              <a:rPr lang="en-US" smtClean="0"/>
              <a:t>9/3/2019</a:t>
            </a:fld>
            <a:endParaRPr lang="en-GB"/>
          </a:p>
        </p:txBody>
      </p:sp>
      <p:sp>
        <p:nvSpPr>
          <p:cNvPr id="6" name="Footer Placeholder 5"/>
          <p:cNvSpPr>
            <a:spLocks noGrp="1"/>
          </p:cNvSpPr>
          <p:nvPr>
            <p:ph type="ftr" sz="quarter" idx="11"/>
          </p:nvPr>
        </p:nvSpPr>
        <p:spPr/>
        <p:txBody>
          <a:bodyPr/>
          <a:lstStyle/>
          <a:p>
            <a:r>
              <a:rPr lang="en-US" smtClean="0"/>
              <a:t>OMA Conference on Medical Accelerators and Particle Therapy - Seville</a:t>
            </a:r>
            <a:endParaRPr lang="en-GB"/>
          </a:p>
        </p:txBody>
      </p:sp>
      <p:sp>
        <p:nvSpPr>
          <p:cNvPr id="7" name="Slide Number Placeholder 6"/>
          <p:cNvSpPr>
            <a:spLocks noGrp="1"/>
          </p:cNvSpPr>
          <p:nvPr>
            <p:ph type="sldNum" sz="quarter" idx="12"/>
          </p:nvPr>
        </p:nvSpPr>
        <p:spPr/>
        <p:txBody>
          <a:bodyPr/>
          <a:lstStyle/>
          <a:p>
            <a:fld id="{01B1F274-A603-4C51-99A6-9A47F728F8FD}" type="slidenum">
              <a:rPr lang="en-GB" smtClean="0"/>
              <a:pPr/>
              <a:t>‹#›</a:t>
            </a:fld>
            <a:endParaRPr lang="en-GB"/>
          </a:p>
        </p:txBody>
      </p:sp>
    </p:spTree>
    <p:extLst>
      <p:ext uri="{BB962C8B-B14F-4D97-AF65-F5344CB8AC3E}">
        <p14:creationId xmlns:p14="http://schemas.microsoft.com/office/powerpoint/2010/main" val="121056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3DD99B-CBF9-456A-A727-13CE4EF77C26}" type="datetime1">
              <a:rPr lang="en-US" smtClean="0"/>
              <a:t>9/3/2019</a:t>
            </a:fld>
            <a:endParaRPr lang="en-GB"/>
          </a:p>
        </p:txBody>
      </p:sp>
      <p:sp>
        <p:nvSpPr>
          <p:cNvPr id="6" name="Footer Placeholder 5"/>
          <p:cNvSpPr>
            <a:spLocks noGrp="1"/>
          </p:cNvSpPr>
          <p:nvPr>
            <p:ph type="ftr" sz="quarter" idx="11"/>
          </p:nvPr>
        </p:nvSpPr>
        <p:spPr/>
        <p:txBody>
          <a:bodyPr/>
          <a:lstStyle/>
          <a:p>
            <a:r>
              <a:rPr lang="en-US" smtClean="0"/>
              <a:t>OMA Conference on Medical Accelerators and Particle Therapy - Seville</a:t>
            </a:r>
            <a:endParaRPr lang="en-GB"/>
          </a:p>
        </p:txBody>
      </p:sp>
      <p:sp>
        <p:nvSpPr>
          <p:cNvPr id="7" name="Slide Number Placeholder 6"/>
          <p:cNvSpPr>
            <a:spLocks noGrp="1"/>
          </p:cNvSpPr>
          <p:nvPr>
            <p:ph type="sldNum" sz="quarter" idx="12"/>
          </p:nvPr>
        </p:nvSpPr>
        <p:spPr/>
        <p:txBody>
          <a:bodyPr/>
          <a:lstStyle/>
          <a:p>
            <a:fld id="{01B1F274-A603-4C51-99A6-9A47F728F8FD}" type="slidenum">
              <a:rPr lang="en-GB" smtClean="0"/>
              <a:pPr/>
              <a:t>‹#›</a:t>
            </a:fld>
            <a:endParaRPr lang="en-GB"/>
          </a:p>
        </p:txBody>
      </p:sp>
    </p:spTree>
    <p:extLst>
      <p:ext uri="{BB962C8B-B14F-4D97-AF65-F5344CB8AC3E}">
        <p14:creationId xmlns:p14="http://schemas.microsoft.com/office/powerpoint/2010/main" val="997099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928D36-81FB-4803-AA82-3B1ED40B177C}" type="datetime1">
              <a:rPr lang="en-US" smtClean="0"/>
              <a:t>9/3/2019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OMA Conference on Medical Accelerators and Particle Therapy - Seville</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B1F274-A603-4C51-99A6-9A47F728F8FD}" type="slidenum">
              <a:rPr lang="en-GB" smtClean="0"/>
              <a:pPr/>
              <a:t>‹#›</a:t>
            </a:fld>
            <a:endParaRPr lang="en-GB"/>
          </a:p>
        </p:txBody>
      </p:sp>
    </p:spTree>
    <p:extLst>
      <p:ext uri="{BB962C8B-B14F-4D97-AF65-F5344CB8AC3E}">
        <p14:creationId xmlns:p14="http://schemas.microsoft.com/office/powerpoint/2010/main" val="9690707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microsoft.com/office/2007/relationships/media" Target="../media/media3.avi"/><Relationship Id="rId7" Type="http://schemas.openxmlformats.org/officeDocument/2006/relationships/image" Target="../media/image17.png"/><Relationship Id="rId2" Type="http://schemas.openxmlformats.org/officeDocument/2006/relationships/video" Target="../media/media2.avi"/><Relationship Id="rId1" Type="http://schemas.microsoft.com/office/2007/relationships/media" Target="../media/media2.avi"/><Relationship Id="rId6" Type="http://schemas.openxmlformats.org/officeDocument/2006/relationships/notesSlide" Target="../notesSlides/notesSlide11.xml"/><Relationship Id="rId5" Type="http://schemas.openxmlformats.org/officeDocument/2006/relationships/slideLayout" Target="../slideLayouts/slideLayout2.xml"/><Relationship Id="rId10" Type="http://schemas.openxmlformats.org/officeDocument/2006/relationships/image" Target="../media/image20.tmp"/><Relationship Id="rId4" Type="http://schemas.openxmlformats.org/officeDocument/2006/relationships/video" Target="../media/media3.avi"/><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2.png"/><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1.tiff"/><Relationship Id="rId3" Type="http://schemas.openxmlformats.org/officeDocument/2006/relationships/slideLayout" Target="../slideLayouts/slideLayout2.xml"/><Relationship Id="rId7" Type="http://schemas.openxmlformats.org/officeDocument/2006/relationships/image" Target="../media/image10.png"/><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tmp"/></Relationships>
</file>

<file path=ppt/slides/_rels/slide9.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060848"/>
            <a:ext cx="8064896" cy="2448272"/>
          </a:xfrm>
        </p:spPr>
        <p:txBody>
          <a:bodyPr>
            <a:normAutofit fontScale="90000"/>
          </a:bodyPr>
          <a:lstStyle/>
          <a:p>
            <a:r>
              <a:rPr lang="en-US" dirty="0"/>
              <a:t>A Modular Control System for Treating Moving Targets with Scanned Ion Beams: Design, Development, and Preliminary Test </a:t>
            </a:r>
            <a:r>
              <a:rPr lang="en-US" dirty="0" smtClean="0"/>
              <a:t>Results</a:t>
            </a:r>
            <a:endParaRPr lang="en-GB" sz="3200" dirty="0">
              <a:solidFill>
                <a:schemeClr val="bg1"/>
              </a:solidFill>
            </a:endParaRPr>
          </a:p>
        </p:txBody>
      </p:sp>
      <p:sp>
        <p:nvSpPr>
          <p:cNvPr id="3" name="Subtitle 2"/>
          <p:cNvSpPr>
            <a:spLocks noGrp="1"/>
          </p:cNvSpPr>
          <p:nvPr>
            <p:ph type="subTitle" idx="1"/>
          </p:nvPr>
        </p:nvSpPr>
        <p:spPr>
          <a:xfrm>
            <a:off x="251520" y="4653136"/>
            <a:ext cx="8424935" cy="1728192"/>
          </a:xfrm>
        </p:spPr>
        <p:txBody>
          <a:bodyPr>
            <a:normAutofit fontScale="85000" lnSpcReduction="10000"/>
          </a:bodyPr>
          <a:lstStyle/>
          <a:p>
            <a:r>
              <a:rPr lang="en-US" sz="2400" u="sng" dirty="0"/>
              <a:t>M. </a:t>
            </a:r>
            <a:r>
              <a:rPr lang="en-US" sz="2400" u="sng" dirty="0" smtClean="0"/>
              <a:t>Lis</a:t>
            </a:r>
            <a:r>
              <a:rPr lang="en-US" sz="2400" baseline="30000" dirty="0" smtClean="0"/>
              <a:t>1,2</a:t>
            </a:r>
            <a:r>
              <a:rPr lang="en-US" sz="2400" dirty="0" smtClean="0"/>
              <a:t>, </a:t>
            </a:r>
            <a:r>
              <a:rPr lang="en-US" sz="2400" dirty="0"/>
              <a:t>W. </a:t>
            </a:r>
            <a:r>
              <a:rPr lang="en-US" sz="2400" dirty="0" smtClean="0"/>
              <a:t>Newhauser</a:t>
            </a:r>
            <a:r>
              <a:rPr lang="en-US" sz="2400" baseline="30000" dirty="0" smtClean="0"/>
              <a:t>2</a:t>
            </a:r>
            <a:r>
              <a:rPr lang="en-US" sz="2400" dirty="0" smtClean="0"/>
              <a:t>, </a:t>
            </a:r>
            <a:r>
              <a:rPr lang="en-US" sz="2400" dirty="0"/>
              <a:t>M. </a:t>
            </a:r>
            <a:r>
              <a:rPr lang="en-US" sz="2400" dirty="0" smtClean="0"/>
              <a:t>Donetti</a:t>
            </a:r>
            <a:r>
              <a:rPr lang="en-US" sz="2400" baseline="30000" dirty="0" smtClean="0"/>
              <a:t>3</a:t>
            </a:r>
            <a:r>
              <a:rPr lang="en-US" sz="2400" dirty="0" smtClean="0"/>
              <a:t>, U. Weber</a:t>
            </a:r>
            <a:r>
              <a:rPr lang="en-US" sz="2400" baseline="30000" dirty="0" smtClean="0"/>
              <a:t>1</a:t>
            </a:r>
            <a:r>
              <a:rPr lang="en-US" sz="2400" dirty="0" smtClean="0"/>
              <a:t>, </a:t>
            </a:r>
            <a:r>
              <a:rPr lang="en-US" sz="2400" dirty="0"/>
              <a:t>M</a:t>
            </a:r>
            <a:r>
              <a:rPr lang="en-US" sz="2400" dirty="0" smtClean="0"/>
              <a:t>. Wolf</a:t>
            </a:r>
            <a:r>
              <a:rPr lang="en-US" sz="2400" baseline="30000" dirty="0" smtClean="0"/>
              <a:t>1</a:t>
            </a:r>
            <a:r>
              <a:rPr lang="en-US" sz="2400" dirty="0" smtClean="0"/>
              <a:t>, </a:t>
            </a:r>
            <a:r>
              <a:rPr lang="en-US" sz="2400" dirty="0"/>
              <a:t>C. </a:t>
            </a:r>
            <a:r>
              <a:rPr lang="en-US" sz="2400" dirty="0" smtClean="0"/>
              <a:t>Graeff</a:t>
            </a:r>
            <a:r>
              <a:rPr lang="en-US" sz="2400" baseline="30000" dirty="0" smtClean="0"/>
              <a:t>1</a:t>
            </a:r>
          </a:p>
          <a:p>
            <a:endParaRPr lang="en-US" sz="2400" baseline="30000" dirty="0"/>
          </a:p>
          <a:p>
            <a:r>
              <a:rPr lang="en-GB" sz="2400" baseline="30000" dirty="0" smtClean="0">
                <a:solidFill>
                  <a:schemeClr val="tx1">
                    <a:lumMod val="50000"/>
                    <a:lumOff val="50000"/>
                  </a:schemeClr>
                </a:solidFill>
              </a:rPr>
              <a:t>1</a:t>
            </a:r>
            <a:r>
              <a:rPr lang="en-GB" sz="2400" dirty="0" smtClean="0">
                <a:solidFill>
                  <a:schemeClr val="tx1">
                    <a:lumMod val="50000"/>
                    <a:lumOff val="50000"/>
                  </a:schemeClr>
                </a:solidFill>
              </a:rPr>
              <a:t>GSI </a:t>
            </a:r>
            <a:r>
              <a:rPr lang="en-US" sz="2400" dirty="0" err="1"/>
              <a:t>Helmholtzzentrum</a:t>
            </a:r>
            <a:r>
              <a:rPr lang="en-US" sz="2400" dirty="0"/>
              <a:t> </a:t>
            </a:r>
            <a:r>
              <a:rPr lang="en-US" sz="2400" dirty="0" err="1"/>
              <a:t>für</a:t>
            </a:r>
            <a:r>
              <a:rPr lang="en-US" sz="2400" dirty="0"/>
              <a:t> </a:t>
            </a:r>
            <a:r>
              <a:rPr lang="en-US" sz="2400" dirty="0" err="1" smtClean="0"/>
              <a:t>Schwerionenforschung</a:t>
            </a:r>
            <a:r>
              <a:rPr lang="en-US" sz="2400" dirty="0" smtClean="0"/>
              <a:t> GmbH</a:t>
            </a:r>
            <a:r>
              <a:rPr lang="en-GB" sz="2400" dirty="0" smtClean="0">
                <a:solidFill>
                  <a:schemeClr val="tx1">
                    <a:lumMod val="50000"/>
                    <a:lumOff val="50000"/>
                  </a:schemeClr>
                </a:solidFill>
              </a:rPr>
              <a:t>, Darmstadt Germany</a:t>
            </a:r>
          </a:p>
          <a:p>
            <a:r>
              <a:rPr lang="en-GB" sz="2400" baseline="30000" dirty="0" smtClean="0">
                <a:solidFill>
                  <a:schemeClr val="tx1">
                    <a:lumMod val="50000"/>
                    <a:lumOff val="50000"/>
                  </a:schemeClr>
                </a:solidFill>
              </a:rPr>
              <a:t>2</a:t>
            </a:r>
            <a:r>
              <a:rPr lang="en-GB" sz="2400" dirty="0" smtClean="0">
                <a:solidFill>
                  <a:schemeClr val="tx1">
                    <a:lumMod val="50000"/>
                    <a:lumOff val="50000"/>
                  </a:schemeClr>
                </a:solidFill>
              </a:rPr>
              <a:t>Louisiana State University, Baton Rouge, LA, USA</a:t>
            </a:r>
          </a:p>
          <a:p>
            <a:r>
              <a:rPr lang="en-GB" sz="2400" baseline="30000" dirty="0" smtClean="0">
                <a:solidFill>
                  <a:schemeClr val="tx1">
                    <a:lumMod val="50000"/>
                    <a:lumOff val="50000"/>
                  </a:schemeClr>
                </a:solidFill>
              </a:rPr>
              <a:t>3</a:t>
            </a:r>
            <a:r>
              <a:rPr lang="en-GB" sz="2400" dirty="0" smtClean="0">
                <a:solidFill>
                  <a:schemeClr val="tx1">
                    <a:lumMod val="50000"/>
                    <a:lumOff val="50000"/>
                  </a:schemeClr>
                </a:solidFill>
              </a:rPr>
              <a:t>CNAO </a:t>
            </a:r>
            <a:r>
              <a:rPr lang="it-IT" sz="2400" dirty="0"/>
              <a:t>Centro Nazionale di Adroterapia </a:t>
            </a:r>
            <a:r>
              <a:rPr lang="it-IT" sz="2400" dirty="0" smtClean="0"/>
              <a:t>Oncologica</a:t>
            </a:r>
            <a:r>
              <a:rPr lang="en-GB" sz="2400" dirty="0" smtClean="0">
                <a:solidFill>
                  <a:schemeClr val="tx1">
                    <a:lumMod val="50000"/>
                    <a:lumOff val="50000"/>
                  </a:schemeClr>
                </a:solidFill>
              </a:rPr>
              <a:t>, Pavia, Italy</a:t>
            </a:r>
            <a:endParaRPr lang="en-GB" sz="2400" dirty="0">
              <a:solidFill>
                <a:schemeClr val="tx1">
                  <a:lumMod val="50000"/>
                  <a:lumOff val="50000"/>
                </a:schemeClr>
              </a:solidFill>
            </a:endParaRPr>
          </a:p>
        </p:txBody>
      </p:sp>
    </p:spTree>
    <p:extLst>
      <p:ext uri="{BB962C8B-B14F-4D97-AF65-F5344CB8AC3E}">
        <p14:creationId xmlns:p14="http://schemas.microsoft.com/office/powerpoint/2010/main" val="17298005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4D-optimization</a:t>
            </a:r>
            <a:endParaRPr lang="en-US" dirty="0"/>
          </a:p>
        </p:txBody>
      </p:sp>
      <p:sp>
        <p:nvSpPr>
          <p:cNvPr id="3" name="Content Placeholder 2"/>
          <p:cNvSpPr>
            <a:spLocks noGrp="1"/>
          </p:cNvSpPr>
          <p:nvPr>
            <p:ph idx="1"/>
          </p:nvPr>
        </p:nvSpPr>
        <p:spPr>
          <a:xfrm>
            <a:off x="457199" y="1124745"/>
            <a:ext cx="7931225" cy="4990114"/>
          </a:xfrm>
        </p:spPr>
        <p:txBody>
          <a:bodyPr>
            <a:normAutofit/>
          </a:bodyPr>
          <a:lstStyle/>
          <a:p>
            <a:r>
              <a:rPr lang="en-US" dirty="0" smtClean="0"/>
              <a:t>robust 4D-optimization</a:t>
            </a:r>
          </a:p>
          <a:p>
            <a:pPr lvl="1"/>
            <a:r>
              <a:rPr lang="en-GB" dirty="0" smtClean="0"/>
              <a:t>worst </a:t>
            </a:r>
            <a:r>
              <a:rPr lang="en-GB" dirty="0"/>
              <a:t>case cost function to minimize the dose distribution degradation from patient positioning shifts and tumour depth uncertainties</a:t>
            </a:r>
          </a:p>
          <a:p>
            <a:pPr lvl="1"/>
            <a:endParaRPr lang="en-US" dirty="0" smtClean="0"/>
          </a:p>
          <a:p>
            <a:pPr lvl="1"/>
            <a:r>
              <a:rPr lang="en-US" dirty="0" smtClean="0"/>
              <a:t>minimize effect  			                          of uncertainties</a:t>
            </a:r>
          </a:p>
          <a:p>
            <a:endParaRPr lang="en-US" dirty="0" smtClean="0"/>
          </a:p>
          <a:p>
            <a:endParaRPr lang="en-US" dirty="0"/>
          </a:p>
          <a:p>
            <a:endParaRPr lang="en-US" dirty="0" smtClean="0"/>
          </a:p>
        </p:txBody>
      </p:sp>
      <p:sp>
        <p:nvSpPr>
          <p:cNvPr id="4" name="Date Placeholder 3"/>
          <p:cNvSpPr>
            <a:spLocks noGrp="1"/>
          </p:cNvSpPr>
          <p:nvPr>
            <p:ph type="dt" sz="half" idx="10"/>
          </p:nvPr>
        </p:nvSpPr>
        <p:spPr/>
        <p:txBody>
          <a:bodyPr/>
          <a:lstStyle/>
          <a:p>
            <a:fld id="{D14AC5FC-EFE3-49AD-B2DF-018C3ACF4540}" type="datetime1">
              <a:rPr lang="en-US" smtClean="0"/>
              <a:t>9/3/2019</a:t>
            </a:fld>
            <a:endParaRPr lang="en-GB"/>
          </a:p>
        </p:txBody>
      </p:sp>
      <p:sp>
        <p:nvSpPr>
          <p:cNvPr id="5" name="Footer Placeholder 4"/>
          <p:cNvSpPr>
            <a:spLocks noGrp="1"/>
          </p:cNvSpPr>
          <p:nvPr>
            <p:ph type="ftr" sz="quarter" idx="11"/>
          </p:nvPr>
        </p:nvSpPr>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10</a:t>
            </a:fld>
            <a:endParaRPr lang="en-GB"/>
          </a:p>
        </p:txBody>
      </p:sp>
      <p:pic>
        <p:nvPicPr>
          <p:cNvPr id="11" name="Picture 10"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4880" y="4003565"/>
            <a:ext cx="4257260" cy="2090277"/>
          </a:xfrm>
          <a:prstGeom prst="rect">
            <a:avLst/>
          </a:prstGeom>
        </p:spPr>
      </p:pic>
      <p:sp>
        <p:nvSpPr>
          <p:cNvPr id="12" name="TextBox 11"/>
          <p:cNvSpPr txBox="1"/>
          <p:nvPr/>
        </p:nvSpPr>
        <p:spPr>
          <a:xfrm>
            <a:off x="7706362" y="5945582"/>
            <a:ext cx="1437638" cy="338554"/>
          </a:xfrm>
          <a:prstGeom prst="rect">
            <a:avLst/>
          </a:prstGeom>
          <a:noFill/>
        </p:spPr>
        <p:txBody>
          <a:bodyPr wrap="none" rtlCol="0">
            <a:spAutoFit/>
          </a:bodyPr>
          <a:lstStyle/>
          <a:p>
            <a:r>
              <a:rPr lang="en-US" sz="1600" dirty="0" smtClean="0">
                <a:solidFill>
                  <a:schemeClr val="tx1">
                    <a:lumMod val="50000"/>
                    <a:lumOff val="50000"/>
                  </a:schemeClr>
                </a:solidFill>
              </a:rPr>
              <a:t>(Wolf M, 2018)</a:t>
            </a:r>
            <a:endParaRPr lang="en-US" sz="1600" dirty="0">
              <a:solidFill>
                <a:schemeClr val="tx1">
                  <a:lumMod val="50000"/>
                  <a:lumOff val="50000"/>
                </a:schemeClr>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1510" y="3828191"/>
            <a:ext cx="4572000" cy="1933996"/>
          </a:xfrm>
          <a:prstGeom prst="rect">
            <a:avLst/>
          </a:prstGeom>
        </p:spPr>
      </p:pic>
    </p:spTree>
    <p:extLst>
      <p:ext uri="{BB962C8B-B14F-4D97-AF65-F5344CB8AC3E}">
        <p14:creationId xmlns:p14="http://schemas.microsoft.com/office/powerpoint/2010/main" val="1417754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Delivery process</a:t>
            </a:r>
            <a:endParaRPr lang="en-US" dirty="0"/>
          </a:p>
        </p:txBody>
      </p:sp>
      <p:sp>
        <p:nvSpPr>
          <p:cNvPr id="3" name="Content Placeholder 2"/>
          <p:cNvSpPr>
            <a:spLocks noGrp="1"/>
          </p:cNvSpPr>
          <p:nvPr>
            <p:ph idx="1"/>
          </p:nvPr>
        </p:nvSpPr>
        <p:spPr/>
        <p:txBody>
          <a:bodyPr/>
          <a:lstStyle/>
          <a:p>
            <a:r>
              <a:rPr lang="en-US" dirty="0"/>
              <a:t>treatment </a:t>
            </a:r>
            <a:r>
              <a:rPr lang="en-US" dirty="0" smtClean="0"/>
              <a:t>delivery:</a:t>
            </a:r>
          </a:p>
          <a:p>
            <a:pPr lvl="1"/>
            <a:r>
              <a:rPr lang="en-US" dirty="0"/>
              <a:t>library is sent </a:t>
            </a:r>
            <a:r>
              <a:rPr lang="en-US" dirty="0" smtClean="0"/>
              <a:t>to </a:t>
            </a:r>
            <a:r>
              <a:rPr lang="en-US" dirty="0"/>
              <a:t>m</a:t>
            </a:r>
            <a:r>
              <a:rPr lang="en-US" dirty="0" smtClean="0"/>
              <a:t>otion-synchronized DDS</a:t>
            </a:r>
            <a:endParaRPr lang="en-US" dirty="0" smtClean="0"/>
          </a:p>
          <a:p>
            <a:pPr lvl="1"/>
            <a:r>
              <a:rPr lang="en-US" dirty="0" smtClean="0"/>
              <a:t>MMS detects motion, directs sub-plan switching</a:t>
            </a:r>
            <a:endParaRPr lang="en-US" dirty="0"/>
          </a:p>
        </p:txBody>
      </p:sp>
      <p:sp>
        <p:nvSpPr>
          <p:cNvPr id="4" name="Date Placeholder 3"/>
          <p:cNvSpPr>
            <a:spLocks noGrp="1"/>
          </p:cNvSpPr>
          <p:nvPr>
            <p:ph type="dt" sz="half" idx="10"/>
          </p:nvPr>
        </p:nvSpPr>
        <p:spPr/>
        <p:txBody>
          <a:bodyPr/>
          <a:lstStyle/>
          <a:p>
            <a:fld id="{D14AC5FC-EFE3-49AD-B2DF-018C3ACF4540}" type="datetime1">
              <a:rPr lang="en-US" smtClean="0"/>
              <a:t>9/3/2019</a:t>
            </a:fld>
            <a:endParaRPr lang="en-GB"/>
          </a:p>
        </p:txBody>
      </p:sp>
      <p:sp>
        <p:nvSpPr>
          <p:cNvPr id="5" name="Footer Placeholder 4"/>
          <p:cNvSpPr>
            <a:spLocks noGrp="1"/>
          </p:cNvSpPr>
          <p:nvPr>
            <p:ph type="ftr" sz="quarter" idx="11"/>
          </p:nvPr>
        </p:nvSpPr>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11</a:t>
            </a:fld>
            <a:endParaRPr lang="en-GB"/>
          </a:p>
        </p:txBody>
      </p:sp>
      <p:pic>
        <p:nvPicPr>
          <p:cNvPr id="7" name="Grafik 10"/>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323974" y="3693382"/>
            <a:ext cx="1979908" cy="2199600"/>
          </a:xfrm>
          <a:prstGeom prst="rect">
            <a:avLst/>
          </a:prstGeom>
        </p:spPr>
      </p:pic>
      <p:pic>
        <p:nvPicPr>
          <p:cNvPr id="8" name="Pat122_Phases_TumorOnly.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5935590" y="2741717"/>
            <a:ext cx="2852724" cy="3151265"/>
          </a:xfrm>
          <a:prstGeom prst="rect">
            <a:avLst/>
          </a:prstGeom>
        </p:spPr>
      </p:pic>
      <p:grpSp>
        <p:nvGrpSpPr>
          <p:cNvPr id="9" name="Gruppieren 46"/>
          <p:cNvGrpSpPr/>
          <p:nvPr/>
        </p:nvGrpSpPr>
        <p:grpSpPr>
          <a:xfrm>
            <a:off x="4105840" y="4068808"/>
            <a:ext cx="1607270" cy="760006"/>
            <a:chOff x="2829292" y="3677106"/>
            <a:chExt cx="1607270" cy="760006"/>
          </a:xfrm>
        </p:grpSpPr>
        <p:sp>
          <p:nvSpPr>
            <p:cNvPr id="10" name="Eingekerbter Pfeil nach rechts 43"/>
            <p:cNvSpPr/>
            <p:nvPr/>
          </p:nvSpPr>
          <p:spPr>
            <a:xfrm>
              <a:off x="2829292" y="3677106"/>
              <a:ext cx="1607270" cy="760006"/>
            </a:xfrm>
            <a:prstGeom prst="notchedRightArrow">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1" name="Textfeld 44"/>
            <p:cNvSpPr txBox="1"/>
            <p:nvPr/>
          </p:nvSpPr>
          <p:spPr>
            <a:xfrm>
              <a:off x="2987824" y="3861048"/>
              <a:ext cx="1415772" cy="369332"/>
            </a:xfrm>
            <a:prstGeom prst="rect">
              <a:avLst/>
            </a:prstGeom>
            <a:noFill/>
            <a:ln>
              <a:noFill/>
            </a:ln>
          </p:spPr>
          <p:style>
            <a:lnRef idx="2">
              <a:schemeClr val="accent6"/>
            </a:lnRef>
            <a:fillRef idx="1">
              <a:schemeClr val="lt1"/>
            </a:fillRef>
            <a:effectRef idx="0">
              <a:schemeClr val="accent6"/>
            </a:effectRef>
            <a:fontRef idx="minor">
              <a:schemeClr val="dk1"/>
            </a:fontRef>
          </p:style>
          <p:txBody>
            <a:bodyPr vert="horz" wrap="none" lIns="91440" tIns="45720" rIns="91440" bIns="45720" rtlCol="0" anchor="t">
              <a:spAutoFit/>
            </a:bodyPr>
            <a:lstStyle/>
            <a:p>
              <a:pPr algn="l"/>
              <a:r>
                <a:rPr lang="de-DE" dirty="0" err="1" smtClean="0"/>
                <a:t>synchronize</a:t>
              </a:r>
              <a:endParaRPr lang="de-DE" dirty="0" smtClean="0"/>
            </a:p>
          </p:txBody>
        </p:sp>
      </p:grpSp>
      <p:grpSp>
        <p:nvGrpSpPr>
          <p:cNvPr id="12" name="Gruppieren 9"/>
          <p:cNvGrpSpPr/>
          <p:nvPr/>
        </p:nvGrpSpPr>
        <p:grpSpPr>
          <a:xfrm>
            <a:off x="1102423" y="5837328"/>
            <a:ext cx="7849272" cy="405868"/>
            <a:chOff x="1107020" y="5902893"/>
            <a:chExt cx="7849272" cy="405868"/>
          </a:xfrm>
        </p:grpSpPr>
        <p:sp>
          <p:nvSpPr>
            <p:cNvPr id="13" name="Textfeld 20"/>
            <p:cNvSpPr txBox="1"/>
            <p:nvPr/>
          </p:nvSpPr>
          <p:spPr>
            <a:xfrm>
              <a:off x="5918281" y="5902893"/>
              <a:ext cx="3038011" cy="369332"/>
            </a:xfrm>
            <a:prstGeom prst="rect">
              <a:avLst/>
            </a:prstGeom>
          </p:spPr>
          <p:txBody>
            <a:bodyPr vert="horz" wrap="none" lIns="91440" tIns="45720" rIns="91440" bIns="45720" rtlCol="0" anchor="t">
              <a:spAutoFit/>
            </a:bodyPr>
            <a:lstStyle/>
            <a:p>
              <a:pPr algn="l"/>
              <a:r>
                <a:rPr lang="de-DE" dirty="0" err="1" smtClean="0"/>
                <a:t>single</a:t>
              </a:r>
              <a:r>
                <a:rPr lang="de-DE" dirty="0" smtClean="0"/>
                <a:t> slice, E=224.8 </a:t>
              </a:r>
              <a:r>
                <a:rPr lang="de-DE" dirty="0" err="1" smtClean="0"/>
                <a:t>MeV</a:t>
              </a:r>
              <a:r>
                <a:rPr lang="de-DE" dirty="0" smtClean="0"/>
                <a:t>/u</a:t>
              </a:r>
            </a:p>
          </p:txBody>
        </p:sp>
        <p:sp>
          <p:nvSpPr>
            <p:cNvPr id="14" name="Textfeld 3"/>
            <p:cNvSpPr txBox="1"/>
            <p:nvPr/>
          </p:nvSpPr>
          <p:spPr>
            <a:xfrm>
              <a:off x="1545492" y="5939429"/>
              <a:ext cx="1595309" cy="369332"/>
            </a:xfrm>
            <a:prstGeom prst="rect">
              <a:avLst/>
            </a:prstGeom>
          </p:spPr>
          <p:txBody>
            <a:bodyPr vert="horz" wrap="none" lIns="91440" tIns="45720" rIns="91440" bIns="45720" rtlCol="0" anchor="t">
              <a:spAutoFit/>
            </a:bodyPr>
            <a:lstStyle/>
            <a:p>
              <a:pPr algn="l"/>
              <a:r>
                <a:rPr lang="de-DE" dirty="0" smtClean="0"/>
                <a:t>Motion Phase</a:t>
              </a:r>
            </a:p>
          </p:txBody>
        </p:sp>
        <p:cxnSp>
          <p:nvCxnSpPr>
            <p:cNvPr id="15" name="Gerade Verbindung mit Pfeil 5"/>
            <p:cNvCxnSpPr/>
            <p:nvPr/>
          </p:nvCxnSpPr>
          <p:spPr>
            <a:xfrm>
              <a:off x="1107020" y="5939429"/>
              <a:ext cx="2530624"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pic>
        <p:nvPicPr>
          <p:cNvPr id="16" name="Plots.avi">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a:off x="1344587" y="3599803"/>
            <a:ext cx="1981201" cy="2200768"/>
          </a:xfrm>
          <a:prstGeom prst="rect">
            <a:avLst/>
          </a:prstGeom>
        </p:spPr>
      </p:pic>
      <p:sp>
        <p:nvSpPr>
          <p:cNvPr id="17" name="Rechteck 11"/>
          <p:cNvSpPr/>
          <p:nvPr/>
        </p:nvSpPr>
        <p:spPr>
          <a:xfrm>
            <a:off x="1107020" y="5781675"/>
            <a:ext cx="2331505" cy="11130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8" name="Textfeld 71"/>
          <p:cNvSpPr txBox="1"/>
          <p:nvPr/>
        </p:nvSpPr>
        <p:spPr>
          <a:xfrm>
            <a:off x="5879774" y="2737813"/>
            <a:ext cx="2807025" cy="646331"/>
          </a:xfrm>
          <a:prstGeom prst="rect">
            <a:avLst/>
          </a:prstGeom>
        </p:spPr>
        <p:txBody>
          <a:bodyPr vert="horz" wrap="square" lIns="91440" tIns="45720" rIns="91440" bIns="45720" rtlCol="0" anchor="t">
            <a:spAutoFit/>
          </a:bodyPr>
          <a:lstStyle/>
          <a:p>
            <a:pPr algn="l"/>
            <a:r>
              <a:rPr lang="de-DE" dirty="0" smtClean="0">
                <a:solidFill>
                  <a:schemeClr val="bg1"/>
                </a:solidFill>
              </a:rPr>
              <a:t>4D-optimized </a:t>
            </a:r>
            <a:r>
              <a:rPr lang="de-DE" dirty="0" err="1" smtClean="0">
                <a:solidFill>
                  <a:schemeClr val="bg1"/>
                </a:solidFill>
              </a:rPr>
              <a:t>conformal</a:t>
            </a:r>
            <a:r>
              <a:rPr lang="de-DE" dirty="0" smtClean="0">
                <a:solidFill>
                  <a:schemeClr val="bg1"/>
                </a:solidFill>
              </a:rPr>
              <a:t> </a:t>
            </a:r>
            <a:r>
              <a:rPr lang="de-DE" dirty="0" err="1" smtClean="0">
                <a:solidFill>
                  <a:schemeClr val="bg1"/>
                </a:solidFill>
              </a:rPr>
              <a:t>irradiation</a:t>
            </a:r>
            <a:endParaRPr lang="de-DE" dirty="0" smtClean="0">
              <a:solidFill>
                <a:schemeClr val="bg1"/>
              </a:solidFill>
            </a:endParaRPr>
          </a:p>
        </p:txBody>
      </p:sp>
      <p:pic>
        <p:nvPicPr>
          <p:cNvPr id="19" name="Picture 18" descr="Screen Clipping"/>
          <p:cNvPicPr>
            <a:picLocks noChangeAspect="1"/>
          </p:cNvPicPr>
          <p:nvPr/>
        </p:nvPicPr>
        <p:blipFill rotWithShape="1">
          <a:blip r:embed="rId10"/>
          <a:srcRect l="31718" r="35105"/>
          <a:stretch/>
        </p:blipFill>
        <p:spPr>
          <a:xfrm>
            <a:off x="85549" y="2794784"/>
            <a:ext cx="936104" cy="1466717"/>
          </a:xfrm>
          <a:prstGeom prst="rect">
            <a:avLst/>
          </a:prstGeom>
        </p:spPr>
      </p:pic>
      <p:sp>
        <p:nvSpPr>
          <p:cNvPr id="20" name="Bent Arrow 19"/>
          <p:cNvSpPr/>
          <p:nvPr/>
        </p:nvSpPr>
        <p:spPr>
          <a:xfrm rot="5400000">
            <a:off x="1288452" y="3257471"/>
            <a:ext cx="413176" cy="567607"/>
          </a:xfrm>
          <a:prstGeom prst="bentArrow">
            <a:avLst/>
          </a:prstGeom>
          <a:solidFill>
            <a:srgbClr val="FBA305"/>
          </a:solidFill>
          <a:ln>
            <a:solidFill>
              <a:srgbClr val="CC7E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ight Arrow 20"/>
          <p:cNvSpPr/>
          <p:nvPr/>
        </p:nvSpPr>
        <p:spPr>
          <a:xfrm rot="10800000">
            <a:off x="1196080" y="2846584"/>
            <a:ext cx="4517030" cy="222376"/>
          </a:xfrm>
          <a:prstGeom prst="rightArrow">
            <a:avLst/>
          </a:prstGeom>
          <a:solidFill>
            <a:srgbClr val="FBA305"/>
          </a:solidFill>
          <a:ln>
            <a:solidFill>
              <a:srgbClr val="CC7E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0831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7"/>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mediacall" presetSubtype="0" fill="hold" nodeType="withEffect">
                                  <p:stCondLst>
                                    <p:cond delay="0"/>
                                  </p:stCondLst>
                                  <p:childTnLst>
                                    <p:cmd type="call" cmd="playFrom(0.0)">
                                      <p:cBhvr>
                                        <p:cTn id="20" dur="3333" fill="hold"/>
                                        <p:tgtEl>
                                          <p:spTgt spid="8"/>
                                        </p:tgtEl>
                                      </p:cBhvr>
                                    </p:cmd>
                                  </p:childTnLst>
                                </p:cTn>
                              </p:par>
                              <p:par>
                                <p:cTn id="21" presetID="1" presetClass="mediacall" presetSubtype="0" fill="hold" nodeType="withEffect">
                                  <p:stCondLst>
                                    <p:cond delay="0"/>
                                  </p:stCondLst>
                                  <p:childTnLst>
                                    <p:cmd type="call" cmd="playFrom(0.0)">
                                      <p:cBhvr>
                                        <p:cTn id="22" dur="3333" fill="hold"/>
                                        <p:tgtEl>
                                          <p:spTgt spid="16"/>
                                        </p:tgtEl>
                                      </p:cBhvr>
                                    </p:cmd>
                                  </p:childTnLst>
                                </p:cTn>
                              </p:par>
                              <p:par>
                                <p:cTn id="23" presetID="1" presetClass="exit" presetSubtype="0" fill="hold" nodeType="withEffect">
                                  <p:stCondLst>
                                    <p:cond delay="0"/>
                                  </p:stCondLst>
                                  <p:childTnLst>
                                    <p:set>
                                      <p:cBhvr>
                                        <p:cTn id="24" dur="1" fill="hold">
                                          <p:stCondLst>
                                            <p:cond delay="0"/>
                                          </p:stCondLst>
                                        </p:cTn>
                                        <p:tgtEl>
                                          <p:spTgt spid="9"/>
                                        </p:tgtEl>
                                        <p:attrNameLst>
                                          <p:attrName>style.visibility</p:attrName>
                                        </p:attrNameLst>
                                      </p:cBhvr>
                                      <p:to>
                                        <p:strVal val="hidden"/>
                                      </p:to>
                                    </p:set>
                                  </p:childTnLst>
                                </p:cTn>
                              </p:par>
                              <p:par>
                                <p:cTn id="25" presetID="3" presetClass="mediacall" presetSubtype="0" fill="hold" nodeType="withEffect">
                                  <p:stCondLst>
                                    <p:cond delay="0"/>
                                  </p:stCondLst>
                                  <p:childTnLst>
                                    <p:cmd type="call" cmd="stop">
                                      <p:cBhvr>
                                        <p:cTn id="26" dur="1" fill="hold"/>
                                        <p:tgtEl>
                                          <p:spTgt spid="8"/>
                                        </p:tgtEl>
                                      </p:cBhvr>
                                    </p:cmd>
                                  </p:childTnLst>
                                </p:cTn>
                              </p:par>
                              <p:par>
                                <p:cTn id="27" presetID="3" presetClass="mediacall" presetSubtype="0" fill="hold" nodeType="withEffect">
                                  <p:stCondLst>
                                    <p:cond delay="0"/>
                                  </p:stCondLst>
                                  <p:childTnLst>
                                    <p:cmd type="call" cmd="stop">
                                      <p:cBhvr>
                                        <p:cTn id="28" dur="1" fill="hold"/>
                                        <p:tgtEl>
                                          <p:spTgt spid="16"/>
                                        </p:tgtEl>
                                      </p:cBhvr>
                                    </p:cmd>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31" repeatCount="indefinite" fill="hold" display="0">
                  <p:stCondLst>
                    <p:cond delay="indefinite"/>
                  </p:stCondLst>
                </p:cTn>
                <p:tgtEl>
                  <p:spTgt spid="16"/>
                </p:tgtEl>
              </p:cMediaNode>
            </p:video>
            <p:video>
              <p:cMediaNode vol="80000">
                <p:cTn id="32" repeatCount="indefinite" fill="hold" display="0">
                  <p:stCondLst>
                    <p:cond delay="indefinite"/>
                  </p:stCondLst>
                </p:cTn>
                <p:tgtEl>
                  <p:spTgt spid="8"/>
                </p:tgtEl>
              </p:cMediaNode>
            </p:video>
          </p:childTnLst>
        </p:cTn>
      </p:par>
    </p:tnLst>
    <p:bldLst>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M-DDS</a:t>
            </a:r>
            <a:endParaRPr lang="en-GB" dirty="0"/>
          </a:p>
        </p:txBody>
      </p:sp>
      <p:sp>
        <p:nvSpPr>
          <p:cNvPr id="3" name="Content Placeholder 2"/>
          <p:cNvSpPr>
            <a:spLocks noGrp="1"/>
          </p:cNvSpPr>
          <p:nvPr>
            <p:ph idx="1"/>
          </p:nvPr>
        </p:nvSpPr>
        <p:spPr/>
        <p:txBody>
          <a:bodyPr/>
          <a:lstStyle/>
          <a:p>
            <a:r>
              <a:rPr lang="en-US" dirty="0"/>
              <a:t>A </a:t>
            </a:r>
            <a:r>
              <a:rPr lang="en-US" dirty="0" smtClean="0"/>
              <a:t>motion-synchronized </a:t>
            </a:r>
            <a:r>
              <a:rPr lang="en-US" dirty="0"/>
              <a:t>dose delivery system (M-DDS) was designed, developed and tested at GSI </a:t>
            </a:r>
            <a:r>
              <a:rPr lang="en-US" dirty="0" smtClean="0"/>
              <a:t>and CNAO.</a:t>
            </a:r>
            <a:endParaRPr lang="en-GB" dirty="0"/>
          </a:p>
        </p:txBody>
      </p:sp>
      <p:sp>
        <p:nvSpPr>
          <p:cNvPr id="4" name="Footer Placeholder 3"/>
          <p:cNvSpPr>
            <a:spLocks noGrp="1"/>
          </p:cNvSpPr>
          <p:nvPr>
            <p:ph type="ftr" sz="quarter" idx="11"/>
          </p:nvPr>
        </p:nvSpPr>
        <p:spPr/>
        <p:txBody>
          <a:bodyPr/>
          <a:lstStyle/>
          <a:p>
            <a:r>
              <a:rPr lang="en-US" smtClean="0"/>
              <a:t>OMA Conference on Medical Accelerators and Particle Therapy - Seville</a:t>
            </a:r>
            <a:endParaRPr lang="en-GB"/>
          </a:p>
        </p:txBody>
      </p:sp>
      <p:sp>
        <p:nvSpPr>
          <p:cNvPr id="5" name="Date Placeholder 4"/>
          <p:cNvSpPr>
            <a:spLocks noGrp="1"/>
          </p:cNvSpPr>
          <p:nvPr>
            <p:ph type="dt" sz="half" idx="10"/>
          </p:nvPr>
        </p:nvSpPr>
        <p:spPr/>
        <p:txBody>
          <a:bodyPr/>
          <a:lstStyle/>
          <a:p>
            <a:fld id="{BC83BF17-0C4F-482A-8A87-9DFED7E17880}" type="datetime1">
              <a:rPr lang="en-US" smtClean="0"/>
              <a:t>9/3/2019</a:t>
            </a:fld>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12</a:t>
            </a:fld>
            <a:endParaRPr lang="en-GB"/>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2040" y="3117488"/>
            <a:ext cx="3240308" cy="1023937"/>
          </a:xfrm>
          <a:prstGeom prst="rect">
            <a:avLst/>
          </a:prstGeom>
        </p:spPr>
      </p:pic>
      <p:pic>
        <p:nvPicPr>
          <p:cNvPr id="10" name="Picture 2" descr="Logo-CNAO-ita"/>
          <p:cNvPicPr>
            <a:picLocks noChangeAspect="1" noChangeArrowheads="1"/>
          </p:cNvPicPr>
          <p:nvPr/>
        </p:nvPicPr>
        <p:blipFill rotWithShape="1">
          <a:blip r:embed="rId4">
            <a:extLst>
              <a:ext uri="{28A0092B-C50C-407E-A947-70E740481C1C}">
                <a14:useLocalDpi xmlns:a14="http://schemas.microsoft.com/office/drawing/2010/main" val="0"/>
              </a:ext>
            </a:extLst>
          </a:blip>
          <a:srcRect l="32458" b="34942"/>
          <a:stretch/>
        </p:blipFill>
        <p:spPr bwMode="auto">
          <a:xfrm>
            <a:off x="1115616" y="3812683"/>
            <a:ext cx="4883810" cy="836297"/>
          </a:xfrm>
          <a:prstGeom prst="rect">
            <a:avLst/>
          </a:prstGeom>
          <a:noFill/>
          <a:extLst>
            <a:ext uri="{909E8E84-426E-40DD-AFC4-6F175D3DCCD1}">
              <a14:hiddenFill xmlns:a14="http://schemas.microsoft.com/office/drawing/2010/main">
                <a:solidFill>
                  <a:srgbClr val="FFFFFF"/>
                </a:solidFill>
              </a14:hiddenFill>
            </a:ext>
          </a:extLst>
        </p:spPr>
      </p:pic>
      <p:sp>
        <p:nvSpPr>
          <p:cNvPr id="7" name="Curved Down Arrow 6"/>
          <p:cNvSpPr/>
          <p:nvPr/>
        </p:nvSpPr>
        <p:spPr>
          <a:xfrm>
            <a:off x="3203848" y="2636912"/>
            <a:ext cx="1800200" cy="668216"/>
          </a:xfrm>
          <a:prstGeom prst="curvedDownArrow">
            <a:avLst>
              <a:gd name="adj1" fmla="val 25000"/>
              <a:gd name="adj2" fmla="val 50000"/>
              <a:gd name="adj3" fmla="val 654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58216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Experiment timeline</a:t>
            </a:r>
            <a:endParaRPr lang="en-US" dirty="0"/>
          </a:p>
        </p:txBody>
      </p:sp>
      <p:sp>
        <p:nvSpPr>
          <p:cNvPr id="4" name="Date Placeholder 3"/>
          <p:cNvSpPr>
            <a:spLocks noGrp="1"/>
          </p:cNvSpPr>
          <p:nvPr>
            <p:ph type="dt" sz="half" idx="10"/>
          </p:nvPr>
        </p:nvSpPr>
        <p:spPr/>
        <p:txBody>
          <a:bodyPr/>
          <a:lstStyle/>
          <a:p>
            <a:fld id="{D14AC5FC-EFE3-49AD-B2DF-018C3ACF4540}" type="datetime1">
              <a:rPr lang="en-US" smtClean="0"/>
              <a:t>9/5/2019</a:t>
            </a:fld>
            <a:endParaRPr lang="en-GB"/>
          </a:p>
        </p:txBody>
      </p:sp>
      <p:sp>
        <p:nvSpPr>
          <p:cNvPr id="5" name="Footer Placeholder 4"/>
          <p:cNvSpPr>
            <a:spLocks noGrp="1"/>
          </p:cNvSpPr>
          <p:nvPr>
            <p:ph type="ftr" sz="quarter" idx="11"/>
          </p:nvPr>
        </p:nvSpPr>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13</a:t>
            </a:fld>
            <a:endParaRPr lang="en-GB"/>
          </a:p>
        </p:txBody>
      </p:sp>
      <p:pic>
        <p:nvPicPr>
          <p:cNvPr id="9" name="Picture 8"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528" y="1844824"/>
            <a:ext cx="9396536" cy="3690233"/>
          </a:xfrm>
          <a:prstGeom prst="rect">
            <a:avLst/>
          </a:prstGeom>
        </p:spPr>
      </p:pic>
      <p:sp>
        <p:nvSpPr>
          <p:cNvPr id="10" name="Rectangle 9"/>
          <p:cNvSpPr/>
          <p:nvPr/>
        </p:nvSpPr>
        <p:spPr>
          <a:xfrm>
            <a:off x="129281" y="1772816"/>
            <a:ext cx="2354487" cy="1728192"/>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79680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Validation tests - GSI</a:t>
            </a:r>
            <a:endParaRPr lang="en-US" dirty="0"/>
          </a:p>
        </p:txBody>
      </p:sp>
      <p:sp>
        <p:nvSpPr>
          <p:cNvPr id="3" name="Content Placeholder 2"/>
          <p:cNvSpPr>
            <a:spLocks noGrp="1"/>
          </p:cNvSpPr>
          <p:nvPr>
            <p:ph idx="1"/>
          </p:nvPr>
        </p:nvSpPr>
        <p:spPr/>
        <p:txBody>
          <a:bodyPr/>
          <a:lstStyle/>
          <a:p>
            <a:r>
              <a:rPr lang="en-US" dirty="0" smtClean="0"/>
              <a:t>transmission</a:t>
            </a:r>
            <a:r>
              <a:rPr lang="en-US" dirty="0"/>
              <a:t>, reception, timing, and synchronization of signals used by each </a:t>
            </a:r>
            <a:r>
              <a:rPr lang="en-US" dirty="0" smtClean="0"/>
              <a:t>subsystem</a:t>
            </a:r>
          </a:p>
          <a:p>
            <a:r>
              <a:rPr lang="en-US" dirty="0" smtClean="0"/>
              <a:t>Integration testing: delivering test plans</a:t>
            </a:r>
            <a:endParaRPr lang="en-US" dirty="0"/>
          </a:p>
        </p:txBody>
      </p:sp>
      <p:sp>
        <p:nvSpPr>
          <p:cNvPr id="4" name="Date Placeholder 3"/>
          <p:cNvSpPr>
            <a:spLocks noGrp="1"/>
          </p:cNvSpPr>
          <p:nvPr>
            <p:ph type="dt" sz="half" idx="10"/>
          </p:nvPr>
        </p:nvSpPr>
        <p:spPr/>
        <p:txBody>
          <a:bodyPr/>
          <a:lstStyle/>
          <a:p>
            <a:fld id="{2CC772E6-422C-4957-94D7-CAFC701C507B}" type="datetime1">
              <a:rPr lang="en-US" smtClean="0"/>
              <a:t>9/3/2019</a:t>
            </a:fld>
            <a:endParaRPr lang="en-GB"/>
          </a:p>
        </p:txBody>
      </p:sp>
      <p:sp>
        <p:nvSpPr>
          <p:cNvPr id="5" name="Footer Placeholder 4"/>
          <p:cNvSpPr>
            <a:spLocks noGrp="1"/>
          </p:cNvSpPr>
          <p:nvPr>
            <p:ph type="ftr" sz="quarter" idx="11"/>
          </p:nvPr>
        </p:nvSpPr>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14</a:t>
            </a:fld>
            <a:endParaRPr lang="en-GB"/>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682" y="3643498"/>
            <a:ext cx="8364117" cy="1657581"/>
          </a:xfrm>
          <a:prstGeom prst="rect">
            <a:avLst/>
          </a:prstGeom>
        </p:spPr>
      </p:pic>
      <p:sp>
        <p:nvSpPr>
          <p:cNvPr id="8" name="TextBox 7"/>
          <p:cNvSpPr txBox="1"/>
          <p:nvPr/>
        </p:nvSpPr>
        <p:spPr>
          <a:xfrm>
            <a:off x="4355976" y="5171285"/>
            <a:ext cx="830295" cy="338554"/>
          </a:xfrm>
          <a:prstGeom prst="rect">
            <a:avLst/>
          </a:prstGeom>
          <a:noFill/>
        </p:spPr>
        <p:txBody>
          <a:bodyPr wrap="square" rtlCol="0">
            <a:spAutoFit/>
          </a:bodyPr>
          <a:lstStyle/>
          <a:p>
            <a:r>
              <a:rPr lang="en-US" sz="1600" dirty="0" smtClean="0">
                <a:solidFill>
                  <a:schemeClr val="accent1"/>
                </a:solidFill>
              </a:rPr>
              <a:t>time</a:t>
            </a:r>
            <a:endParaRPr lang="en-US" sz="1600" dirty="0">
              <a:solidFill>
                <a:schemeClr val="accent1"/>
              </a:solidFill>
            </a:endParaRPr>
          </a:p>
        </p:txBody>
      </p:sp>
    </p:spTree>
    <p:extLst>
      <p:ext uri="{BB962C8B-B14F-4D97-AF65-F5344CB8AC3E}">
        <p14:creationId xmlns:p14="http://schemas.microsoft.com/office/powerpoint/2010/main" val="11042687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Validation tests - GSI</a:t>
            </a:r>
            <a:endParaRPr lang="en-US" dirty="0"/>
          </a:p>
        </p:txBody>
      </p:sp>
      <p:sp>
        <p:nvSpPr>
          <p:cNvPr id="3" name="Content Placeholder 2"/>
          <p:cNvSpPr>
            <a:spLocks noGrp="1"/>
          </p:cNvSpPr>
          <p:nvPr>
            <p:ph idx="1"/>
          </p:nvPr>
        </p:nvSpPr>
        <p:spPr/>
        <p:txBody>
          <a:bodyPr/>
          <a:lstStyle/>
          <a:p>
            <a:r>
              <a:rPr lang="en-US" dirty="0" smtClean="0"/>
              <a:t>transmission</a:t>
            </a:r>
            <a:r>
              <a:rPr lang="en-US" dirty="0"/>
              <a:t>, reception, timing, and synchronization of signals used by each </a:t>
            </a:r>
            <a:r>
              <a:rPr lang="en-US" dirty="0" smtClean="0"/>
              <a:t>subsystem</a:t>
            </a:r>
          </a:p>
          <a:p>
            <a:r>
              <a:rPr lang="en-US" dirty="0" smtClean="0"/>
              <a:t>Integration testing: delivering test plans</a:t>
            </a:r>
            <a:endParaRPr lang="en-US" dirty="0"/>
          </a:p>
        </p:txBody>
      </p:sp>
      <p:sp>
        <p:nvSpPr>
          <p:cNvPr id="4" name="Date Placeholder 3"/>
          <p:cNvSpPr>
            <a:spLocks noGrp="1"/>
          </p:cNvSpPr>
          <p:nvPr>
            <p:ph type="dt" sz="half" idx="10"/>
          </p:nvPr>
        </p:nvSpPr>
        <p:spPr/>
        <p:txBody>
          <a:bodyPr/>
          <a:lstStyle/>
          <a:p>
            <a:fld id="{2CC772E6-422C-4957-94D7-CAFC701C507B}" type="datetime1">
              <a:rPr lang="en-US" smtClean="0"/>
              <a:t>9/6/2019</a:t>
            </a:fld>
            <a:endParaRPr lang="en-GB"/>
          </a:p>
        </p:txBody>
      </p:sp>
      <p:sp>
        <p:nvSpPr>
          <p:cNvPr id="5" name="Footer Placeholder 4"/>
          <p:cNvSpPr>
            <a:spLocks noGrp="1"/>
          </p:cNvSpPr>
          <p:nvPr>
            <p:ph type="ftr" sz="quarter" idx="11"/>
          </p:nvPr>
        </p:nvSpPr>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15</a:t>
            </a:fld>
            <a:endParaRPr lang="en-GB"/>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682" y="3643498"/>
            <a:ext cx="8364117" cy="1657581"/>
          </a:xfrm>
          <a:prstGeom prst="rect">
            <a:avLst/>
          </a:prstGeom>
        </p:spPr>
      </p:pic>
      <p:sp>
        <p:nvSpPr>
          <p:cNvPr id="8" name="TextBox 7"/>
          <p:cNvSpPr txBox="1"/>
          <p:nvPr/>
        </p:nvSpPr>
        <p:spPr>
          <a:xfrm>
            <a:off x="4355976" y="5171285"/>
            <a:ext cx="830295" cy="338554"/>
          </a:xfrm>
          <a:prstGeom prst="rect">
            <a:avLst/>
          </a:prstGeom>
          <a:noFill/>
        </p:spPr>
        <p:txBody>
          <a:bodyPr wrap="square" rtlCol="0">
            <a:spAutoFit/>
          </a:bodyPr>
          <a:lstStyle/>
          <a:p>
            <a:r>
              <a:rPr lang="en-US" sz="1600" dirty="0" smtClean="0">
                <a:solidFill>
                  <a:schemeClr val="accent1"/>
                </a:solidFill>
              </a:rPr>
              <a:t>time</a:t>
            </a:r>
            <a:endParaRPr lang="en-US" sz="1600" dirty="0">
              <a:solidFill>
                <a:schemeClr val="accent1"/>
              </a:solidFill>
            </a:endParaRPr>
          </a:p>
        </p:txBody>
      </p:sp>
    </p:spTree>
    <p:extLst>
      <p:ext uri="{BB962C8B-B14F-4D97-AF65-F5344CB8AC3E}">
        <p14:creationId xmlns:p14="http://schemas.microsoft.com/office/powerpoint/2010/main" val="523260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a:t>
            </a:r>
            <a:endParaRPr lang="en-US" dirty="0"/>
          </a:p>
        </p:txBody>
      </p:sp>
      <p:sp>
        <p:nvSpPr>
          <p:cNvPr id="3" name="Content Placeholder 2"/>
          <p:cNvSpPr>
            <a:spLocks noGrp="1"/>
          </p:cNvSpPr>
          <p:nvPr>
            <p:ph idx="1"/>
          </p:nvPr>
        </p:nvSpPr>
        <p:spPr>
          <a:xfrm>
            <a:off x="457199" y="1772815"/>
            <a:ext cx="8229600" cy="4104457"/>
          </a:xfrm>
        </p:spPr>
        <p:txBody>
          <a:bodyPr/>
          <a:lstStyle/>
          <a:p>
            <a:pPr marL="0" indent="0" algn="ctr">
              <a:buNone/>
            </a:pPr>
            <a:r>
              <a:rPr lang="en-US" dirty="0"/>
              <a:t>C</a:t>
            </a:r>
            <a:r>
              <a:rPr lang="en-US" dirty="0" smtClean="0"/>
              <a:t>onfirm </a:t>
            </a:r>
            <a:r>
              <a:rPr lang="en-US" dirty="0"/>
              <a:t>that </a:t>
            </a:r>
            <a:r>
              <a:rPr lang="en-US" dirty="0" smtClean="0"/>
              <a:t>the implemented </a:t>
            </a:r>
            <a:r>
              <a:rPr lang="en-US" dirty="0"/>
              <a:t>dose delivery </a:t>
            </a:r>
            <a:r>
              <a:rPr lang="en-US" dirty="0" smtClean="0"/>
              <a:t>system, </a:t>
            </a:r>
            <a:r>
              <a:rPr lang="en-US" dirty="0"/>
              <a:t>which synchronizes the motion of tumors and scanned ion beams can irradiate tumors safely and </a:t>
            </a:r>
            <a:r>
              <a:rPr lang="en-US" dirty="0" smtClean="0"/>
              <a:t>with </a:t>
            </a:r>
            <a:r>
              <a:rPr lang="en-US" dirty="0" err="1" smtClean="0"/>
              <a:t>dosimetric</a:t>
            </a:r>
            <a:r>
              <a:rPr lang="en-US" dirty="0" smtClean="0"/>
              <a:t> accuracy, </a:t>
            </a:r>
            <a:r>
              <a:rPr lang="en-US" dirty="0"/>
              <a:t>while sparing surrounding healthy tissues. </a:t>
            </a:r>
          </a:p>
          <a:p>
            <a:endParaRPr lang="en-US" dirty="0"/>
          </a:p>
        </p:txBody>
      </p:sp>
      <p:sp>
        <p:nvSpPr>
          <p:cNvPr id="4" name="Footer Placeholder 3"/>
          <p:cNvSpPr>
            <a:spLocks noGrp="1"/>
          </p:cNvSpPr>
          <p:nvPr>
            <p:ph type="ftr" sz="quarter" idx="11"/>
          </p:nvPr>
        </p:nvSpPr>
        <p:spPr/>
        <p:txBody>
          <a:bodyPr/>
          <a:lstStyle/>
          <a:p>
            <a:r>
              <a:rPr lang="en-US" smtClean="0"/>
              <a:t>OMA Conference on Medical Accelerators and Particle Therapy - Seville</a:t>
            </a:r>
            <a:endParaRPr lang="en-GB"/>
          </a:p>
        </p:txBody>
      </p:sp>
      <p:sp>
        <p:nvSpPr>
          <p:cNvPr id="5" name="Date Placeholder 4"/>
          <p:cNvSpPr>
            <a:spLocks noGrp="1"/>
          </p:cNvSpPr>
          <p:nvPr>
            <p:ph type="dt" sz="half" idx="10"/>
          </p:nvPr>
        </p:nvSpPr>
        <p:spPr/>
        <p:txBody>
          <a:bodyPr/>
          <a:lstStyle/>
          <a:p>
            <a:fld id="{F3435263-F51B-4B28-9E22-4E57E517B436}" type="datetime1">
              <a:rPr lang="en-US" smtClean="0"/>
              <a:t>9/3/2019</a:t>
            </a:fld>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16</a:t>
            </a:fld>
            <a:endParaRPr lang="en-GB"/>
          </a:p>
        </p:txBody>
      </p:sp>
    </p:spTree>
    <p:extLst>
      <p:ext uri="{BB962C8B-B14F-4D97-AF65-F5344CB8AC3E}">
        <p14:creationId xmlns:p14="http://schemas.microsoft.com/office/powerpoint/2010/main" val="15576487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Experiment timeline</a:t>
            </a:r>
            <a:endParaRPr lang="en-US"/>
          </a:p>
        </p:txBody>
      </p:sp>
      <p:sp>
        <p:nvSpPr>
          <p:cNvPr id="4" name="Date Placeholder 3"/>
          <p:cNvSpPr>
            <a:spLocks noGrp="1"/>
          </p:cNvSpPr>
          <p:nvPr>
            <p:ph type="dt" sz="half" idx="10"/>
          </p:nvPr>
        </p:nvSpPr>
        <p:spPr/>
        <p:txBody>
          <a:bodyPr/>
          <a:lstStyle/>
          <a:p>
            <a:fld id="{D14AC5FC-EFE3-49AD-B2DF-018C3ACF4540}" type="datetime1">
              <a:rPr lang="en-US" smtClean="0"/>
              <a:t>9/5/2019</a:t>
            </a:fld>
            <a:endParaRPr lang="en-GB"/>
          </a:p>
        </p:txBody>
      </p:sp>
      <p:sp>
        <p:nvSpPr>
          <p:cNvPr id="5" name="Footer Placeholder 4"/>
          <p:cNvSpPr>
            <a:spLocks noGrp="1"/>
          </p:cNvSpPr>
          <p:nvPr>
            <p:ph type="ftr" sz="quarter" idx="11"/>
          </p:nvPr>
        </p:nvSpPr>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17</a:t>
            </a:fld>
            <a:endParaRPr lang="en-GB"/>
          </a:p>
        </p:txBody>
      </p:sp>
      <p:pic>
        <p:nvPicPr>
          <p:cNvPr id="9" name="Picture 8"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528" y="1844824"/>
            <a:ext cx="9396536" cy="3690233"/>
          </a:xfrm>
          <a:prstGeom prst="rect">
            <a:avLst/>
          </a:prstGeom>
        </p:spPr>
      </p:pic>
      <p:sp>
        <p:nvSpPr>
          <p:cNvPr id="10" name="Rectangle 9"/>
          <p:cNvSpPr/>
          <p:nvPr/>
        </p:nvSpPr>
        <p:spPr>
          <a:xfrm>
            <a:off x="1309037" y="3501008"/>
            <a:ext cx="2326860" cy="184527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411760" y="1619279"/>
            <a:ext cx="2354487" cy="1809721"/>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85530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Safety</a:t>
            </a:r>
            <a:endParaRPr lang="en-US" dirty="0"/>
          </a:p>
        </p:txBody>
      </p:sp>
      <p:sp>
        <p:nvSpPr>
          <p:cNvPr id="3" name="Content Placeholder 2"/>
          <p:cNvSpPr>
            <a:spLocks noGrp="1"/>
          </p:cNvSpPr>
          <p:nvPr>
            <p:ph idx="1"/>
          </p:nvPr>
        </p:nvSpPr>
        <p:spPr>
          <a:xfrm>
            <a:off x="457199" y="1124745"/>
            <a:ext cx="8075241" cy="1957858"/>
          </a:xfrm>
        </p:spPr>
        <p:txBody>
          <a:bodyPr>
            <a:normAutofit fontScale="77500" lnSpcReduction="20000"/>
          </a:bodyPr>
          <a:lstStyle/>
          <a:p>
            <a:r>
              <a:rPr lang="en-US" dirty="0" smtClean="0"/>
              <a:t>Continued safety for clinical prototype</a:t>
            </a:r>
          </a:p>
          <a:p>
            <a:r>
              <a:rPr lang="en-US" dirty="0" smtClean="0"/>
              <a:t>Gating tests</a:t>
            </a:r>
          </a:p>
          <a:p>
            <a:r>
              <a:rPr lang="en-US" dirty="0" smtClean="0"/>
              <a:t>CNAO: Complete </a:t>
            </a:r>
            <a:r>
              <a:rPr lang="en-US" dirty="0"/>
              <a:t>beam disruption </a:t>
            </a:r>
            <a:r>
              <a:rPr lang="en-US" dirty="0" smtClean="0"/>
              <a:t>with chopper magnet </a:t>
            </a:r>
          </a:p>
          <a:p>
            <a:r>
              <a:rPr lang="en-US" dirty="0" smtClean="0"/>
              <a:t>GSI: Residual </a:t>
            </a:r>
            <a:r>
              <a:rPr lang="en-US" dirty="0"/>
              <a:t>intensities </a:t>
            </a:r>
            <a:r>
              <a:rPr lang="en-US" dirty="0" smtClean="0"/>
              <a:t>~10 </a:t>
            </a:r>
            <a:r>
              <a:rPr lang="en-US" dirty="0"/>
              <a:t>% of full </a:t>
            </a:r>
            <a:r>
              <a:rPr lang="en-US" dirty="0" smtClean="0"/>
              <a:t>intensity</a:t>
            </a:r>
            <a:endParaRPr lang="en-US" dirty="0"/>
          </a:p>
        </p:txBody>
      </p:sp>
      <p:sp>
        <p:nvSpPr>
          <p:cNvPr id="4" name="Footer Placeholder 3"/>
          <p:cNvSpPr>
            <a:spLocks noGrp="1"/>
          </p:cNvSpPr>
          <p:nvPr>
            <p:ph type="ftr" sz="quarter" idx="11"/>
          </p:nvPr>
        </p:nvSpPr>
        <p:spPr/>
        <p:txBody>
          <a:bodyPr/>
          <a:lstStyle/>
          <a:p>
            <a:r>
              <a:rPr lang="en-US" smtClean="0"/>
              <a:t>OMA Conference on Medical Accelerators and Particle Therapy - Seville</a:t>
            </a:r>
            <a:endParaRPr lang="en-GB"/>
          </a:p>
        </p:txBody>
      </p:sp>
      <p:sp>
        <p:nvSpPr>
          <p:cNvPr id="5" name="Date Placeholder 4"/>
          <p:cNvSpPr>
            <a:spLocks noGrp="1"/>
          </p:cNvSpPr>
          <p:nvPr>
            <p:ph type="dt" sz="half" idx="10"/>
          </p:nvPr>
        </p:nvSpPr>
        <p:spPr/>
        <p:txBody>
          <a:bodyPr/>
          <a:lstStyle/>
          <a:p>
            <a:fld id="{74422AC3-2621-4238-80F1-9665893C3B75}" type="datetime1">
              <a:rPr lang="en-US" smtClean="0"/>
              <a:t>9/3/2019</a:t>
            </a:fld>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18</a:t>
            </a:fld>
            <a:endParaRPr lang="en-GB"/>
          </a:p>
        </p:txBody>
      </p:sp>
    </p:spTree>
    <p:extLst>
      <p:ext uri="{BB962C8B-B14F-4D97-AF65-F5344CB8AC3E}">
        <p14:creationId xmlns:p14="http://schemas.microsoft.com/office/powerpoint/2010/main" val="29108923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399" t="19201" r="388" b="17800"/>
          <a:stretch/>
        </p:blipFill>
        <p:spPr>
          <a:xfrm rot="10800000">
            <a:off x="-290872" y="3421015"/>
            <a:ext cx="9588400" cy="3397634"/>
          </a:xfrm>
          <a:prstGeom prst="rect">
            <a:avLst/>
          </a:prstGeom>
          <a:effectLst>
            <a:outerShdw dist="50800" dir="5400000" algn="ctr" rotWithShape="0">
              <a:srgbClr val="000000">
                <a:alpha val="43137"/>
              </a:srgbClr>
            </a:outerShdw>
            <a:softEdge rad="0"/>
          </a:effectLst>
        </p:spPr>
      </p:pic>
      <p:sp>
        <p:nvSpPr>
          <p:cNvPr id="2" name="Title 1"/>
          <p:cNvSpPr>
            <a:spLocks noGrp="1"/>
          </p:cNvSpPr>
          <p:nvPr>
            <p:ph type="title"/>
          </p:nvPr>
        </p:nvSpPr>
        <p:spPr/>
        <p:txBody>
          <a:bodyPr>
            <a:normAutofit fontScale="90000"/>
          </a:bodyPr>
          <a:lstStyle/>
          <a:p>
            <a:r>
              <a:rPr lang="en-US" dirty="0" smtClean="0"/>
              <a:t>Delivery set-up</a:t>
            </a:r>
            <a:endParaRPr lang="en-US" dirty="0"/>
          </a:p>
        </p:txBody>
      </p:sp>
      <p:sp>
        <p:nvSpPr>
          <p:cNvPr id="7" name="TextBox 6"/>
          <p:cNvSpPr txBox="1"/>
          <p:nvPr/>
        </p:nvSpPr>
        <p:spPr>
          <a:xfrm>
            <a:off x="1123727" y="3474570"/>
            <a:ext cx="2592288" cy="646331"/>
          </a:xfrm>
          <a:prstGeom prst="rect">
            <a:avLst/>
          </a:prstGeom>
          <a:noFill/>
        </p:spPr>
        <p:txBody>
          <a:bodyPr wrap="square" rtlCol="0">
            <a:spAutoFit/>
          </a:bodyPr>
          <a:lstStyle/>
          <a:p>
            <a:r>
              <a:rPr lang="en-US" b="1" dirty="0" smtClean="0">
                <a:solidFill>
                  <a:schemeClr val="tx1">
                    <a:lumMod val="75000"/>
                    <a:lumOff val="25000"/>
                  </a:schemeClr>
                </a:solidFill>
                <a:effectLst>
                  <a:glow rad="63500">
                    <a:schemeClr val="accent6">
                      <a:satMod val="175000"/>
                      <a:alpha val="40000"/>
                    </a:schemeClr>
                  </a:glow>
                </a:effectLst>
              </a:rPr>
              <a:t>2D ionization chamber array detector</a:t>
            </a:r>
            <a:endParaRPr lang="en-US" b="1" dirty="0">
              <a:solidFill>
                <a:schemeClr val="tx1">
                  <a:lumMod val="75000"/>
                  <a:lumOff val="25000"/>
                </a:schemeClr>
              </a:solidFill>
              <a:effectLst>
                <a:glow rad="63500">
                  <a:schemeClr val="accent6">
                    <a:satMod val="175000"/>
                    <a:alpha val="40000"/>
                  </a:schemeClr>
                </a:glow>
              </a:effectLst>
            </a:endParaRPr>
          </a:p>
        </p:txBody>
      </p:sp>
      <p:sp>
        <p:nvSpPr>
          <p:cNvPr id="8" name="TextBox 7"/>
          <p:cNvSpPr txBox="1"/>
          <p:nvPr/>
        </p:nvSpPr>
        <p:spPr>
          <a:xfrm>
            <a:off x="5328320" y="5680387"/>
            <a:ext cx="2592288" cy="646331"/>
          </a:xfrm>
          <a:prstGeom prst="rect">
            <a:avLst/>
          </a:prstGeom>
          <a:noFill/>
        </p:spPr>
        <p:txBody>
          <a:bodyPr wrap="square" rtlCol="0">
            <a:spAutoFit/>
          </a:bodyPr>
          <a:lstStyle/>
          <a:p>
            <a:r>
              <a:rPr lang="en-US" b="1" dirty="0" err="1" smtClean="0">
                <a:solidFill>
                  <a:srgbClr val="FBA305"/>
                </a:solidFill>
              </a:rPr>
              <a:t>sinusoidally</a:t>
            </a:r>
            <a:r>
              <a:rPr lang="en-US" b="1" dirty="0" smtClean="0">
                <a:solidFill>
                  <a:srgbClr val="FBA305"/>
                </a:solidFill>
              </a:rPr>
              <a:t> sliding platform</a:t>
            </a:r>
            <a:endParaRPr lang="en-US" b="1" dirty="0">
              <a:solidFill>
                <a:srgbClr val="FBA305"/>
              </a:solidFill>
            </a:endParaRPr>
          </a:p>
        </p:txBody>
      </p:sp>
      <p:sp>
        <p:nvSpPr>
          <p:cNvPr id="9" name="TextBox 8"/>
          <p:cNvSpPr txBox="1"/>
          <p:nvPr/>
        </p:nvSpPr>
        <p:spPr>
          <a:xfrm>
            <a:off x="4968280" y="4146551"/>
            <a:ext cx="1656184" cy="646331"/>
          </a:xfrm>
          <a:prstGeom prst="rect">
            <a:avLst/>
          </a:prstGeom>
          <a:noFill/>
        </p:spPr>
        <p:txBody>
          <a:bodyPr wrap="square" rtlCol="0">
            <a:spAutoFit/>
          </a:bodyPr>
          <a:lstStyle/>
          <a:p>
            <a:r>
              <a:rPr lang="en-US" b="1" dirty="0" smtClean="0">
                <a:solidFill>
                  <a:schemeClr val="tx1">
                    <a:lumMod val="85000"/>
                    <a:lumOff val="15000"/>
                  </a:schemeClr>
                </a:solidFill>
                <a:effectLst>
                  <a:glow rad="63500">
                    <a:schemeClr val="accent6">
                      <a:satMod val="175000"/>
                      <a:alpha val="40000"/>
                    </a:schemeClr>
                  </a:glow>
                </a:effectLst>
              </a:rPr>
              <a:t>optical distance sensor</a:t>
            </a:r>
            <a:endParaRPr lang="en-US" b="1" dirty="0">
              <a:solidFill>
                <a:schemeClr val="tx1">
                  <a:lumMod val="85000"/>
                  <a:lumOff val="15000"/>
                </a:schemeClr>
              </a:solidFill>
              <a:effectLst>
                <a:glow rad="63500">
                  <a:schemeClr val="accent6">
                    <a:satMod val="175000"/>
                    <a:alpha val="40000"/>
                  </a:schemeClr>
                </a:glow>
              </a:effectLst>
            </a:endParaRPr>
          </a:p>
        </p:txBody>
      </p:sp>
      <p:cxnSp>
        <p:nvCxnSpPr>
          <p:cNvPr id="11" name="Straight Arrow Connector 10"/>
          <p:cNvCxnSpPr/>
          <p:nvPr/>
        </p:nvCxnSpPr>
        <p:spPr>
          <a:xfrm flipH="1" flipV="1">
            <a:off x="3117488" y="5224299"/>
            <a:ext cx="1488868" cy="930591"/>
          </a:xfrm>
          <a:prstGeom prst="straightConnector1">
            <a:avLst/>
          </a:prstGeom>
          <a:ln w="66675">
            <a:solidFill>
              <a:srgbClr val="FF33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70752" y="5596910"/>
            <a:ext cx="2187568" cy="620298"/>
          </a:xfrm>
          <a:prstGeom prst="straightConnector1">
            <a:avLst/>
          </a:prstGeom>
          <a:ln w="76200">
            <a:solidFill>
              <a:srgbClr val="FBA305"/>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20588414">
            <a:off x="20415" y="4896131"/>
            <a:ext cx="2457532" cy="461665"/>
          </a:xfrm>
          <a:prstGeom prst="rect">
            <a:avLst/>
          </a:prstGeom>
          <a:noFill/>
        </p:spPr>
        <p:txBody>
          <a:bodyPr wrap="none" rtlCol="0">
            <a:spAutoFit/>
          </a:bodyPr>
          <a:lstStyle/>
          <a:p>
            <a:r>
              <a:rPr lang="en-US" sz="2400" b="1" dirty="0" smtClean="0">
                <a:solidFill>
                  <a:srgbClr val="FBA305"/>
                </a:solidFill>
              </a:rPr>
              <a:t>carbon ion beams</a:t>
            </a:r>
            <a:endParaRPr lang="en-US" sz="2400" b="1" dirty="0">
              <a:solidFill>
                <a:srgbClr val="FBA305"/>
              </a:solidFill>
            </a:endParaRPr>
          </a:p>
        </p:txBody>
      </p:sp>
      <p:sp>
        <p:nvSpPr>
          <p:cNvPr id="19" name="Content Placeholder 2"/>
          <p:cNvSpPr txBox="1">
            <a:spLocks/>
          </p:cNvSpPr>
          <p:nvPr/>
        </p:nvSpPr>
        <p:spPr>
          <a:xfrm>
            <a:off x="323528" y="1124743"/>
            <a:ext cx="8400672" cy="2144937"/>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2D and 3D geometries – squares, outlines, lines, cubes, </a:t>
            </a:r>
            <a:r>
              <a:rPr lang="en-US" dirty="0" smtClean="0"/>
              <a:t>ellipses</a:t>
            </a:r>
          </a:p>
          <a:p>
            <a:r>
              <a:rPr lang="en-US" dirty="0"/>
              <a:t>20 mm and 40 mm horizontal </a:t>
            </a:r>
            <a:r>
              <a:rPr lang="en-US" dirty="0" smtClean="0"/>
              <a:t>motion</a:t>
            </a:r>
          </a:p>
          <a:p>
            <a:r>
              <a:rPr lang="en-US" dirty="0"/>
              <a:t>uncompensated, 3, 6, 10 motion </a:t>
            </a:r>
            <a:r>
              <a:rPr lang="en-US" dirty="0" smtClean="0"/>
              <a:t>phases</a:t>
            </a:r>
            <a:endParaRPr lang="en-US" dirty="0"/>
          </a:p>
        </p:txBody>
      </p:sp>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44746" y="2810026"/>
            <a:ext cx="1735611" cy="3077998"/>
          </a:xfrm>
          <a:prstGeom prst="rect">
            <a:avLst/>
          </a:prstGeom>
        </p:spPr>
      </p:pic>
      <p:cxnSp>
        <p:nvCxnSpPr>
          <p:cNvPr id="18" name="Straight Arrow Connector 17"/>
          <p:cNvCxnSpPr/>
          <p:nvPr/>
        </p:nvCxnSpPr>
        <p:spPr>
          <a:xfrm flipV="1">
            <a:off x="247472" y="5379446"/>
            <a:ext cx="2187568" cy="620298"/>
          </a:xfrm>
          <a:prstGeom prst="straightConnector1">
            <a:avLst/>
          </a:prstGeom>
          <a:ln w="76200">
            <a:solidFill>
              <a:srgbClr val="FBA305"/>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224192" y="5172443"/>
            <a:ext cx="2187568" cy="620298"/>
          </a:xfrm>
          <a:prstGeom prst="straightConnector1">
            <a:avLst/>
          </a:prstGeom>
          <a:ln w="76200">
            <a:solidFill>
              <a:srgbClr val="FBA30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4796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4.16667E-6 3.7037E-7 L 4.16667E-6 3.7037E-7 C 0.00104 0.00046 0.00243 0.00069 0.00364 0.00185 C 0.00416 0.00231 0.00416 0.00324 0.00468 0.00393 C 0.00555 0.00486 0.00763 0.00648 0.00763 0.00648 C 0.0092 0.00995 0.00763 0.00764 0.01007 0.00926 C 0.01041 0.00949 0.01093 0.01018 0.01145 0.01042 C 0.01232 0.01111 0.01441 0.01181 0.01441 0.01204 C 0.01527 0.01273 0.01649 0.01343 0.01736 0.01458 C 0.01961 0.01759 0.01823 0.01597 0.0217 0.01921 C 0.02343 0.02106 0.02257 0.02037 0.02465 0.0213 C 0.02795 0.02431 0.02638 0.02338 0.02882 0.02477 C 0.03003 0.02546 0.03073 0.02685 0.03194 0.02731 C 0.03229 0.02755 0.03385 0.02801 0.03333 0.02801 C 0.03263 0.02801 0.03194 0.02755 0.03142 0.02731 C 0.03038 0.02639 0.02934 0.02593 0.02847 0.02477 C 0.02795 0.02384 0.0276 0.02315 0.02708 0.02268 C 0.02604 0.02176 0.025 0.02176 0.02413 0.0213 C 0.0217 0.01968 0.02274 0.02014 0.02066 0.01921 C 0.02031 0.01852 0.02013 0.01759 0.01979 0.01736 C 0.01927 0.0169 0.01875 0.0169 0.01823 0.01643 C 0.01441 0.01389 0.01909 0.0162 0.01527 0.01458 L 0.01093 0.01042 C 0.01041 0.00995 0.01007 0.00949 0.00954 0.00926 L 0.00816 0.00856 C 0.00486 0.00393 0.00833 0.00833 0.0052 0.00579 C 0.00416 0.00509 0.00329 0.00393 0.00225 0.00301 L 0.00069 0.00185 L 0.00364 0.0044 C 0.00364 0.00463 0.00659 0.00718 0.00659 0.00741 C 0.0085 0.00972 0.00746 0.0088 0.00954 0.00972 C 0.01232 0.01366 0.00954 0.01065 0.01232 0.0125 C 0.01614 0.01528 0.01163 0.01273 0.01527 0.01458 C 0.01579 0.01528 0.01614 0.01597 0.01666 0.01643 C 0.01718 0.0169 0.01788 0.0169 0.01823 0.01736 C 0.01875 0.01759 0.01875 0.01898 0.01927 0.01921 C 0.02013 0.02014 0.02222 0.0206 0.02222 0.02083 L 0.02656 0.02477 L 0.02795 0.02593 C 0.02569 0.0213 0.02829 0.02593 0.02552 0.02338 C 0.02187 0.01991 0.02604 0.02222 0.02257 0.0206 C 0.02118 0.01921 0.021 0.01898 0.01927 0.01806 C 0.01423 0.01481 0.02222 0.02037 0.01579 0.01597 C 0.01545 0.01528 0.01527 0.01435 0.01493 0.01389 C 0.01388 0.01273 0.01302 0.01204 0.0118 0.01111 C 0.01007 0.00949 0.01093 0.01018 0.00902 0.00926 C 0.00694 0.00463 0.00937 0.00903 0.00659 0.00648 C 0.00607 0.00602 0.00555 0.00509 0.0052 0.0044 C 0.00468 0.00393 0.00416 0.0037 0.00364 0.00301 C 0.00312 0.00093 0.00329 0.00185 0.00329 0.00046 L 0.03194 0.02893 L 4.16667E-6 3.7037E-7 Z " pathEditMode="relative" rAng="0" ptsTypes="AAAAAAAAAAAAAAAAAAAAAAAAAAAAAAAAAAAAAAAAAAAAAAAAAAAA">
                                      <p:cBhvr>
                                        <p:cTn id="10" dur="5000" fill="hold"/>
                                        <p:tgtEl>
                                          <p:spTgt spid="11"/>
                                        </p:tgtEl>
                                        <p:attrNameLst>
                                          <p:attrName>ppt_x</p:attrName>
                                          <p:attrName>ppt_y</p:attrName>
                                        </p:attrNameLst>
                                      </p:cBhvr>
                                      <p:rCtr x="1667" y="143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Disclosures</a:t>
            </a:r>
            <a:endParaRPr lang="en-GB" dirty="0"/>
          </a:p>
        </p:txBody>
      </p:sp>
      <p:sp>
        <p:nvSpPr>
          <p:cNvPr id="3" name="Content Placeholder 2"/>
          <p:cNvSpPr>
            <a:spLocks noGrp="1"/>
          </p:cNvSpPr>
          <p:nvPr>
            <p:ph idx="1"/>
          </p:nvPr>
        </p:nvSpPr>
        <p:spPr>
          <a:xfrm>
            <a:off x="1691680" y="1628800"/>
            <a:ext cx="6995119" cy="4248472"/>
          </a:xfrm>
        </p:spPr>
        <p:txBody>
          <a:bodyPr>
            <a:normAutofit/>
          </a:bodyPr>
          <a:lstStyle/>
          <a:p>
            <a:pPr marL="0" indent="0" algn="ctr">
              <a:buNone/>
            </a:pPr>
            <a:r>
              <a:rPr lang="en-US" sz="2800" dirty="0"/>
              <a:t>This project has received funding from the European Union’s Horizon 2020 research and  innovation </a:t>
            </a:r>
            <a:r>
              <a:rPr lang="en-US" sz="2800" dirty="0" err="1"/>
              <a:t>programme</a:t>
            </a:r>
            <a:r>
              <a:rPr lang="en-US" sz="2800" dirty="0"/>
              <a:t> under the Marie </a:t>
            </a:r>
            <a:r>
              <a:rPr lang="en-US" sz="2800" dirty="0" err="1"/>
              <a:t>Skłodowska</a:t>
            </a:r>
            <a:r>
              <a:rPr lang="en-US" sz="2800" dirty="0"/>
              <a:t>-Curie grant agreement No 675265.</a:t>
            </a:r>
          </a:p>
          <a:p>
            <a:endParaRPr lang="en-GB" dirty="0"/>
          </a:p>
        </p:txBody>
      </p:sp>
      <p:sp>
        <p:nvSpPr>
          <p:cNvPr id="4" name="Footer Placeholder 3"/>
          <p:cNvSpPr>
            <a:spLocks noGrp="1"/>
          </p:cNvSpPr>
          <p:nvPr>
            <p:ph type="ftr" sz="quarter" idx="11"/>
          </p:nvPr>
        </p:nvSpPr>
        <p:spPr>
          <a:xfrm>
            <a:off x="2195736" y="6337738"/>
            <a:ext cx="4658072" cy="387640"/>
          </a:xfrm>
        </p:spPr>
        <p:txBody>
          <a:bodyPr/>
          <a:lstStyle/>
          <a:p>
            <a:r>
              <a:rPr lang="en-US" dirty="0" smtClean="0"/>
              <a:t>OMA Conference on Medical Accelerators and Particle Therapy - Seville</a:t>
            </a:r>
            <a:endParaRPr lang="en-GB" dirty="0"/>
          </a:p>
        </p:txBody>
      </p:sp>
      <p:sp>
        <p:nvSpPr>
          <p:cNvPr id="5" name="Date Placeholder 4"/>
          <p:cNvSpPr>
            <a:spLocks noGrp="1"/>
          </p:cNvSpPr>
          <p:nvPr>
            <p:ph type="dt" sz="half" idx="10"/>
          </p:nvPr>
        </p:nvSpPr>
        <p:spPr/>
        <p:txBody>
          <a:bodyPr/>
          <a:lstStyle/>
          <a:p>
            <a:fld id="{BF93451C-86FA-463C-9574-0BBF0BEC0A67}" type="datetime1">
              <a:rPr lang="en-US" smtClean="0"/>
              <a:t>9/3/2019</a:t>
            </a:fld>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2</a:t>
            </a:fld>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2132856"/>
            <a:ext cx="1152128" cy="762697"/>
          </a:xfrm>
          <a:prstGeom prst="rect">
            <a:avLst/>
          </a:prstGeom>
          <a:ln>
            <a:solidFill>
              <a:schemeClr val="bg1"/>
            </a:solidFill>
          </a:ln>
        </p:spPr>
      </p:pic>
    </p:spTree>
    <p:extLst>
      <p:ext uri="{BB962C8B-B14F-4D97-AF65-F5344CB8AC3E}">
        <p14:creationId xmlns:p14="http://schemas.microsoft.com/office/powerpoint/2010/main" val="19312392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Discussion</a:t>
            </a:r>
            <a:endParaRPr lang="en-US" dirty="0"/>
          </a:p>
        </p:txBody>
      </p:sp>
      <p:sp>
        <p:nvSpPr>
          <p:cNvPr id="3" name="Content Placeholder 2"/>
          <p:cNvSpPr>
            <a:spLocks noGrp="1"/>
          </p:cNvSpPr>
          <p:nvPr>
            <p:ph idx="1"/>
          </p:nvPr>
        </p:nvSpPr>
        <p:spPr/>
        <p:txBody>
          <a:bodyPr/>
          <a:lstStyle/>
          <a:p>
            <a:r>
              <a:rPr lang="en-GB" dirty="0"/>
              <a:t>Preliminary results have validated the basic functionality and feasibility of the implemented motion mitigation strategy</a:t>
            </a:r>
            <a:r>
              <a:rPr lang="en-GB" dirty="0" smtClean="0"/>
              <a:t>.</a:t>
            </a:r>
          </a:p>
          <a:p>
            <a:r>
              <a:rPr lang="en-GB" dirty="0" smtClean="0"/>
              <a:t>3D conformal irradiations successfully delivered</a:t>
            </a:r>
          </a:p>
          <a:p>
            <a:endParaRPr lang="en-US" dirty="0"/>
          </a:p>
        </p:txBody>
      </p:sp>
      <p:sp>
        <p:nvSpPr>
          <p:cNvPr id="4" name="Date Placeholder 3"/>
          <p:cNvSpPr>
            <a:spLocks noGrp="1"/>
          </p:cNvSpPr>
          <p:nvPr>
            <p:ph type="dt" sz="half" idx="10"/>
          </p:nvPr>
        </p:nvSpPr>
        <p:spPr/>
        <p:txBody>
          <a:bodyPr/>
          <a:lstStyle/>
          <a:p>
            <a:fld id="{90B7D1B9-9DA0-45AF-9A6E-AB8365106DFD}" type="datetime1">
              <a:rPr lang="en-US" smtClean="0"/>
              <a:t>9/3/2019</a:t>
            </a:fld>
            <a:endParaRPr lang="en-GB"/>
          </a:p>
        </p:txBody>
      </p:sp>
      <p:sp>
        <p:nvSpPr>
          <p:cNvPr id="5" name="Footer Placeholder 4"/>
          <p:cNvSpPr>
            <a:spLocks noGrp="1"/>
          </p:cNvSpPr>
          <p:nvPr>
            <p:ph type="ftr" sz="quarter" idx="11"/>
          </p:nvPr>
        </p:nvSpPr>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20</a:t>
            </a:fld>
            <a:endParaRPr lang="en-GB"/>
          </a:p>
        </p:txBody>
      </p:sp>
    </p:spTree>
    <p:extLst>
      <p:ext uri="{BB962C8B-B14F-4D97-AF65-F5344CB8AC3E}">
        <p14:creationId xmlns:p14="http://schemas.microsoft.com/office/powerpoint/2010/main" val="37244163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Thank you!</a:t>
            </a:r>
            <a:endParaRPr lang="en-US" dirty="0"/>
          </a:p>
        </p:txBody>
      </p:sp>
      <p:sp>
        <p:nvSpPr>
          <p:cNvPr id="4" name="Date Placeholder 3"/>
          <p:cNvSpPr>
            <a:spLocks noGrp="1"/>
          </p:cNvSpPr>
          <p:nvPr>
            <p:ph type="dt" sz="half" idx="10"/>
          </p:nvPr>
        </p:nvSpPr>
        <p:spPr/>
        <p:txBody>
          <a:bodyPr/>
          <a:lstStyle/>
          <a:p>
            <a:fld id="{D14AC5FC-EFE3-49AD-B2DF-018C3ACF4540}" type="datetime1">
              <a:rPr lang="en-US" smtClean="0"/>
              <a:t>9/3/2019</a:t>
            </a:fld>
            <a:endParaRPr lang="en-GB"/>
          </a:p>
        </p:txBody>
      </p:sp>
      <p:sp>
        <p:nvSpPr>
          <p:cNvPr id="5" name="Footer Placeholder 4"/>
          <p:cNvSpPr>
            <a:spLocks noGrp="1"/>
          </p:cNvSpPr>
          <p:nvPr>
            <p:ph type="ftr" sz="quarter" idx="11"/>
          </p:nvPr>
        </p:nvSpPr>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21</a:t>
            </a:fld>
            <a:endParaRPr lang="en-GB"/>
          </a:p>
        </p:txBody>
      </p:sp>
      <p:sp>
        <p:nvSpPr>
          <p:cNvPr id="7" name="Content Placeholder 2"/>
          <p:cNvSpPr txBox="1">
            <a:spLocks/>
          </p:cNvSpPr>
          <p:nvPr/>
        </p:nvSpPr>
        <p:spPr>
          <a:xfrm>
            <a:off x="1488233" y="5174483"/>
            <a:ext cx="7499175" cy="792088"/>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800" dirty="0" smtClean="0"/>
              <a:t>This project has received funding from the European Union’s Horizon 2020 research and  innovation </a:t>
            </a:r>
            <a:r>
              <a:rPr lang="en-US" sz="2800" dirty="0" err="1" smtClean="0"/>
              <a:t>programme</a:t>
            </a:r>
            <a:r>
              <a:rPr lang="en-US" sz="2800" dirty="0" smtClean="0"/>
              <a:t> under the Marie </a:t>
            </a:r>
            <a:r>
              <a:rPr lang="en-US" sz="2800" dirty="0" err="1" smtClean="0"/>
              <a:t>Skłodowska</a:t>
            </a:r>
            <a:r>
              <a:rPr lang="en-US" sz="2800" dirty="0" smtClean="0"/>
              <a:t>-Curie grant agreement No 675265.</a:t>
            </a:r>
          </a:p>
          <a:p>
            <a:endParaRPr lang="en-GB"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8197" y="5176615"/>
            <a:ext cx="870202" cy="576065"/>
          </a:xfrm>
          <a:prstGeom prst="rect">
            <a:avLst/>
          </a:prstGeom>
          <a:ln>
            <a:solidFill>
              <a:schemeClr val="bg1"/>
            </a:solidFill>
          </a:ln>
        </p:spPr>
      </p:pic>
      <p:sp>
        <p:nvSpPr>
          <p:cNvPr id="9" name="TextBox 8"/>
          <p:cNvSpPr txBox="1"/>
          <p:nvPr/>
        </p:nvSpPr>
        <p:spPr>
          <a:xfrm>
            <a:off x="1676910" y="3970250"/>
            <a:ext cx="7310498" cy="1200329"/>
          </a:xfrm>
          <a:prstGeom prst="rect">
            <a:avLst/>
          </a:prstGeom>
          <a:noFill/>
        </p:spPr>
        <p:txBody>
          <a:bodyPr wrap="square" rtlCol="0">
            <a:spAutoFit/>
          </a:bodyPr>
          <a:lstStyle/>
          <a:p>
            <a:pPr algn="ctr"/>
            <a:r>
              <a:rPr lang="en-US" dirty="0">
                <a:solidFill>
                  <a:schemeClr val="tx2">
                    <a:lumMod val="75000"/>
                  </a:schemeClr>
                </a:solidFill>
              </a:rPr>
              <a:t>The results presented here are based on the experiment SBIO, which was performed at the GSI </a:t>
            </a:r>
            <a:r>
              <a:rPr lang="en-US" dirty="0" err="1">
                <a:solidFill>
                  <a:schemeClr val="tx2">
                    <a:lumMod val="75000"/>
                  </a:schemeClr>
                </a:solidFill>
              </a:rPr>
              <a:t>Helmholtzzentrum</a:t>
            </a:r>
            <a:r>
              <a:rPr lang="en-US" dirty="0">
                <a:solidFill>
                  <a:schemeClr val="tx2">
                    <a:lumMod val="75000"/>
                  </a:schemeClr>
                </a:solidFill>
              </a:rPr>
              <a:t> </a:t>
            </a:r>
            <a:r>
              <a:rPr lang="en-US" dirty="0" err="1">
                <a:solidFill>
                  <a:schemeClr val="tx2">
                    <a:lumMod val="75000"/>
                  </a:schemeClr>
                </a:solidFill>
              </a:rPr>
              <a:t>für</a:t>
            </a:r>
            <a:r>
              <a:rPr lang="en-US" dirty="0">
                <a:solidFill>
                  <a:schemeClr val="tx2">
                    <a:lumMod val="75000"/>
                  </a:schemeClr>
                </a:solidFill>
              </a:rPr>
              <a:t> </a:t>
            </a:r>
            <a:r>
              <a:rPr lang="en-US" dirty="0" err="1">
                <a:solidFill>
                  <a:schemeClr val="tx2">
                    <a:lumMod val="75000"/>
                  </a:schemeClr>
                </a:solidFill>
              </a:rPr>
              <a:t>Schwerionenforschung</a:t>
            </a:r>
            <a:r>
              <a:rPr lang="en-US" dirty="0">
                <a:solidFill>
                  <a:schemeClr val="tx2">
                    <a:lumMod val="75000"/>
                  </a:schemeClr>
                </a:solidFill>
              </a:rPr>
              <a:t>, Darmstadt (Germany) in the frame of FAIR Phase-0.</a:t>
            </a:r>
          </a:p>
          <a:p>
            <a:endParaRPr lang="en-US" dirty="0"/>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4228" y="4126683"/>
            <a:ext cx="1061659" cy="884716"/>
          </a:xfrm>
          <a:prstGeom prst="rect">
            <a:avLst/>
          </a:prstGeom>
        </p:spPr>
      </p:pic>
      <p:pic>
        <p:nvPicPr>
          <p:cNvPr id="11" name="Picture 2" descr="Logo-CNAO-ita"/>
          <p:cNvPicPr>
            <a:picLocks noChangeAspect="1" noChangeArrowheads="1"/>
          </p:cNvPicPr>
          <p:nvPr/>
        </p:nvPicPr>
        <p:blipFill rotWithShape="1">
          <a:blip r:embed="rId5">
            <a:extLst>
              <a:ext uri="{28A0092B-C50C-407E-A947-70E740481C1C}">
                <a14:useLocalDpi xmlns:a14="http://schemas.microsoft.com/office/drawing/2010/main" val="0"/>
              </a:ext>
            </a:extLst>
          </a:blip>
          <a:srcRect l="32458" b="34942"/>
          <a:stretch/>
        </p:blipFill>
        <p:spPr bwMode="auto">
          <a:xfrm>
            <a:off x="3275856" y="1104365"/>
            <a:ext cx="3426423" cy="586736"/>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3275856" y="1773709"/>
            <a:ext cx="2118209" cy="646331"/>
          </a:xfrm>
          <a:prstGeom prst="rect">
            <a:avLst/>
          </a:prstGeom>
          <a:noFill/>
        </p:spPr>
        <p:txBody>
          <a:bodyPr wrap="none" rtlCol="0">
            <a:spAutoFit/>
          </a:bodyPr>
          <a:lstStyle/>
          <a:p>
            <a:r>
              <a:rPr lang="en-US" dirty="0" smtClean="0"/>
              <a:t>Marco </a:t>
            </a:r>
            <a:r>
              <a:rPr lang="en-US" dirty="0" err="1" smtClean="0"/>
              <a:t>Donetti</a:t>
            </a:r>
            <a:endParaRPr lang="en-US" dirty="0" smtClean="0"/>
          </a:p>
          <a:p>
            <a:r>
              <a:rPr lang="en-US" dirty="0" smtClean="0"/>
              <a:t>Medical physics staff</a:t>
            </a:r>
            <a:endParaRPr lang="en-US" dirty="0"/>
          </a:p>
        </p:txBody>
      </p:sp>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6564" y="962435"/>
            <a:ext cx="2175217" cy="688849"/>
          </a:xfrm>
          <a:prstGeom prst="rect">
            <a:avLst/>
          </a:prstGeom>
        </p:spPr>
      </p:pic>
      <p:sp>
        <p:nvSpPr>
          <p:cNvPr id="15" name="TextBox 14"/>
          <p:cNvSpPr txBox="1"/>
          <p:nvPr/>
        </p:nvSpPr>
        <p:spPr>
          <a:xfrm>
            <a:off x="314676" y="1773709"/>
            <a:ext cx="1885901" cy="2031325"/>
          </a:xfrm>
          <a:prstGeom prst="rect">
            <a:avLst/>
          </a:prstGeom>
          <a:noFill/>
        </p:spPr>
        <p:txBody>
          <a:bodyPr wrap="none" rtlCol="0">
            <a:spAutoFit/>
          </a:bodyPr>
          <a:lstStyle/>
          <a:p>
            <a:r>
              <a:rPr lang="en-US" dirty="0" smtClean="0"/>
              <a:t>Christian Graeff </a:t>
            </a:r>
          </a:p>
          <a:p>
            <a:r>
              <a:rPr lang="en-US" dirty="0" smtClean="0"/>
              <a:t>Moritz Wolf</a:t>
            </a:r>
          </a:p>
          <a:p>
            <a:r>
              <a:rPr lang="en-US" dirty="0" smtClean="0"/>
              <a:t>Christoph </a:t>
            </a:r>
            <a:r>
              <a:rPr lang="en-US" dirty="0" err="1" smtClean="0"/>
              <a:t>Sauter</a:t>
            </a:r>
            <a:endParaRPr lang="en-US" dirty="0" smtClean="0"/>
          </a:p>
          <a:p>
            <a:r>
              <a:rPr lang="en-US" dirty="0" err="1" smtClean="0"/>
              <a:t>Chrsitoph</a:t>
            </a:r>
            <a:r>
              <a:rPr lang="en-US" dirty="0" smtClean="0"/>
              <a:t> Schuy</a:t>
            </a:r>
          </a:p>
          <a:p>
            <a:r>
              <a:rPr lang="en-US" dirty="0" err="1" smtClean="0"/>
              <a:t>Uli</a:t>
            </a:r>
            <a:r>
              <a:rPr lang="en-US" dirty="0" smtClean="0"/>
              <a:t> Weber</a:t>
            </a:r>
          </a:p>
          <a:p>
            <a:r>
              <a:rPr lang="en-US" dirty="0" err="1" smtClean="0"/>
              <a:t>Berdt</a:t>
            </a:r>
            <a:r>
              <a:rPr lang="en-US" dirty="0" smtClean="0"/>
              <a:t> Voss</a:t>
            </a:r>
          </a:p>
          <a:p>
            <a:r>
              <a:rPr lang="en-US" dirty="0" smtClean="0"/>
              <a:t>Timo Steinsberger</a:t>
            </a:r>
          </a:p>
        </p:txBody>
      </p:sp>
    </p:spTree>
    <p:extLst>
      <p:ext uri="{BB962C8B-B14F-4D97-AF65-F5344CB8AC3E}">
        <p14:creationId xmlns:p14="http://schemas.microsoft.com/office/powerpoint/2010/main" val="29907495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Motivation</a:t>
            </a:r>
            <a:endParaRPr lang="en-GB" dirty="0"/>
          </a:p>
        </p:txBody>
      </p:sp>
      <p:sp>
        <p:nvSpPr>
          <p:cNvPr id="4" name="Footer Placeholder 3"/>
          <p:cNvSpPr>
            <a:spLocks noGrp="1"/>
          </p:cNvSpPr>
          <p:nvPr>
            <p:ph type="ftr" sz="quarter" idx="11"/>
          </p:nvPr>
        </p:nvSpPr>
        <p:spPr/>
        <p:txBody>
          <a:bodyPr/>
          <a:lstStyle/>
          <a:p>
            <a:r>
              <a:rPr lang="en-US" dirty="0" smtClean="0"/>
              <a:t>OMA Conference on Medical Accelerators and Particle Therapy - Seville</a:t>
            </a:r>
            <a:endParaRPr lang="en-GB" dirty="0"/>
          </a:p>
        </p:txBody>
      </p:sp>
      <p:sp>
        <p:nvSpPr>
          <p:cNvPr id="5" name="Date Placeholder 4"/>
          <p:cNvSpPr>
            <a:spLocks noGrp="1"/>
          </p:cNvSpPr>
          <p:nvPr>
            <p:ph type="dt" sz="half" idx="10"/>
          </p:nvPr>
        </p:nvSpPr>
        <p:spPr/>
        <p:txBody>
          <a:bodyPr/>
          <a:lstStyle/>
          <a:p>
            <a:fld id="{4592F20E-075E-43DB-AF3A-15F91CBBC9DB}" type="datetime1">
              <a:rPr lang="en-US" smtClean="0"/>
              <a:t>9/3/2019</a:t>
            </a:fld>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3</a:t>
            </a:fld>
            <a:endParaRPr lang="en-GB"/>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1700" y="1122271"/>
            <a:ext cx="4800600" cy="4800600"/>
          </a:xfrm>
          <a:prstGeom prst="rect">
            <a:avLst/>
          </a:prstGeom>
          <a:effectLst>
            <a:glow rad="63500">
              <a:schemeClr val="accent1">
                <a:satMod val="175000"/>
                <a:alpha val="40000"/>
              </a:schemeClr>
            </a:glow>
          </a:effectLst>
        </p:spPr>
      </p:pic>
    </p:spTree>
    <p:extLst>
      <p:ext uri="{BB962C8B-B14F-4D97-AF65-F5344CB8AC3E}">
        <p14:creationId xmlns:p14="http://schemas.microsoft.com/office/powerpoint/2010/main" val="8414592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Motivation</a:t>
            </a:r>
            <a:endParaRPr lang="en-GB" dirty="0"/>
          </a:p>
        </p:txBody>
      </p:sp>
      <p:sp>
        <p:nvSpPr>
          <p:cNvPr id="4" name="Footer Placeholder 3"/>
          <p:cNvSpPr>
            <a:spLocks noGrp="1"/>
          </p:cNvSpPr>
          <p:nvPr>
            <p:ph type="ftr" sz="quarter" idx="11"/>
          </p:nvPr>
        </p:nvSpPr>
        <p:spPr/>
        <p:txBody>
          <a:bodyPr/>
          <a:lstStyle/>
          <a:p>
            <a:r>
              <a:rPr lang="en-US" dirty="0" smtClean="0"/>
              <a:t>OMA Conference on Medical Accelerators and Particle Therapy - Seville</a:t>
            </a:r>
            <a:endParaRPr lang="en-GB" dirty="0"/>
          </a:p>
        </p:txBody>
      </p:sp>
      <p:sp>
        <p:nvSpPr>
          <p:cNvPr id="5" name="Date Placeholder 4"/>
          <p:cNvSpPr>
            <a:spLocks noGrp="1"/>
          </p:cNvSpPr>
          <p:nvPr>
            <p:ph type="dt" sz="half" idx="10"/>
          </p:nvPr>
        </p:nvSpPr>
        <p:spPr/>
        <p:txBody>
          <a:bodyPr/>
          <a:lstStyle/>
          <a:p>
            <a:fld id="{4592F20E-075E-43DB-AF3A-15F91CBBC9DB}" type="datetime1">
              <a:rPr lang="en-US" smtClean="0"/>
              <a:t>9/3/2019</a:t>
            </a:fld>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4</a:t>
            </a:fld>
            <a:endParaRPr lang="en-GB"/>
          </a:p>
        </p:txBody>
      </p:sp>
      <p:pic>
        <p:nvPicPr>
          <p:cNvPr id="10" name="Content Placeholder 9" descr="Screen Clipping"/>
          <p:cNvPicPr>
            <a:picLocks noGrp="1" noChangeAspect="1"/>
          </p:cNvPicPr>
          <p:nvPr>
            <p:ph idx="1"/>
          </p:nvPr>
        </p:nvPicPr>
        <p:blipFill rotWithShape="1">
          <a:blip r:embed="rId3">
            <a:extLst>
              <a:ext uri="{28A0092B-C50C-407E-A947-70E740481C1C}">
                <a14:useLocalDpi xmlns:a14="http://schemas.microsoft.com/office/drawing/2010/main" val="0"/>
              </a:ext>
            </a:extLst>
          </a:blip>
          <a:srcRect t="-15543" r="-40" b="17858"/>
          <a:stretch/>
        </p:blipFill>
        <p:spPr>
          <a:xfrm>
            <a:off x="154177" y="1365060"/>
            <a:ext cx="8833231" cy="3583193"/>
          </a:xfrm>
          <a:effectLst>
            <a:glow rad="63500">
              <a:schemeClr val="accent6">
                <a:satMod val="175000"/>
                <a:alpha val="40000"/>
              </a:schemeClr>
            </a:glow>
          </a:effectLst>
        </p:spPr>
      </p:pic>
      <p:sp>
        <p:nvSpPr>
          <p:cNvPr id="11" name="TextBox 10"/>
          <p:cNvSpPr txBox="1"/>
          <p:nvPr/>
        </p:nvSpPr>
        <p:spPr>
          <a:xfrm>
            <a:off x="6588224" y="4961288"/>
            <a:ext cx="2177391" cy="338554"/>
          </a:xfrm>
          <a:prstGeom prst="rect">
            <a:avLst/>
          </a:prstGeom>
          <a:noFill/>
        </p:spPr>
        <p:txBody>
          <a:bodyPr wrap="none" rtlCol="0">
            <a:spAutoFit/>
          </a:bodyPr>
          <a:lstStyle/>
          <a:p>
            <a:r>
              <a:rPr lang="en-US" sz="1600" dirty="0" smtClean="0">
                <a:solidFill>
                  <a:schemeClr val="tx1">
                    <a:lumMod val="50000"/>
                    <a:lumOff val="50000"/>
                  </a:schemeClr>
                </a:solidFill>
              </a:rPr>
              <a:t>(Nakajima M et al 2013)</a:t>
            </a:r>
            <a:endParaRPr lang="en-US" sz="1600" dirty="0">
              <a:solidFill>
                <a:schemeClr val="tx1">
                  <a:lumMod val="50000"/>
                  <a:lumOff val="50000"/>
                </a:schemeClr>
              </a:solidFill>
            </a:endParaRPr>
          </a:p>
        </p:txBody>
      </p:sp>
      <p:sp>
        <p:nvSpPr>
          <p:cNvPr id="7" name="TextBox 6"/>
          <p:cNvSpPr txBox="1"/>
          <p:nvPr/>
        </p:nvSpPr>
        <p:spPr>
          <a:xfrm>
            <a:off x="1403648" y="1617058"/>
            <a:ext cx="2196370" cy="369332"/>
          </a:xfrm>
          <a:prstGeom prst="rect">
            <a:avLst/>
          </a:prstGeom>
          <a:solidFill>
            <a:schemeClr val="bg1"/>
          </a:solidFill>
          <a:ln w="28575">
            <a:solidFill>
              <a:srgbClr val="FFC000"/>
            </a:solidFill>
          </a:ln>
        </p:spPr>
        <p:txBody>
          <a:bodyPr wrap="none" rtlCol="0">
            <a:spAutoFit/>
          </a:bodyPr>
          <a:lstStyle/>
          <a:p>
            <a:r>
              <a:rPr lang="en-US" dirty="0" smtClean="0"/>
              <a:t>Overall Survival Rates</a:t>
            </a:r>
            <a:endParaRPr lang="en-US" dirty="0"/>
          </a:p>
        </p:txBody>
      </p:sp>
      <p:sp>
        <p:nvSpPr>
          <p:cNvPr id="12" name="TextBox 11"/>
          <p:cNvSpPr txBox="1"/>
          <p:nvPr/>
        </p:nvSpPr>
        <p:spPr>
          <a:xfrm>
            <a:off x="5702432" y="1630133"/>
            <a:ext cx="1975669" cy="369332"/>
          </a:xfrm>
          <a:prstGeom prst="rect">
            <a:avLst/>
          </a:prstGeom>
          <a:solidFill>
            <a:schemeClr val="bg1"/>
          </a:solidFill>
          <a:ln w="28575">
            <a:solidFill>
              <a:srgbClr val="FFC000"/>
            </a:solidFill>
          </a:ln>
        </p:spPr>
        <p:txBody>
          <a:bodyPr wrap="none" rtlCol="0">
            <a:spAutoFit/>
          </a:bodyPr>
          <a:lstStyle/>
          <a:p>
            <a:r>
              <a:rPr lang="en-US" dirty="0" smtClean="0"/>
              <a:t>Local Control Rates</a:t>
            </a:r>
            <a:endParaRPr lang="en-US" dirty="0"/>
          </a:p>
        </p:txBody>
      </p:sp>
    </p:spTree>
    <p:extLst>
      <p:ext uri="{BB962C8B-B14F-4D97-AF65-F5344CB8AC3E}">
        <p14:creationId xmlns:p14="http://schemas.microsoft.com/office/powerpoint/2010/main" val="2831199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Ion therapy</a:t>
            </a:r>
            <a:endParaRPr lang="en-GB" dirty="0"/>
          </a:p>
        </p:txBody>
      </p:sp>
      <p:sp>
        <p:nvSpPr>
          <p:cNvPr id="3" name="Content Placeholder 2"/>
          <p:cNvSpPr>
            <a:spLocks noGrp="1"/>
          </p:cNvSpPr>
          <p:nvPr>
            <p:ph idx="1"/>
          </p:nvPr>
        </p:nvSpPr>
        <p:spPr/>
        <p:txBody>
          <a:bodyPr/>
          <a:lstStyle/>
          <a:p>
            <a:r>
              <a:rPr lang="en-US" dirty="0"/>
              <a:t>Scanned particle </a:t>
            </a:r>
            <a:r>
              <a:rPr lang="en-US" dirty="0" smtClean="0"/>
              <a:t>therapy </a:t>
            </a:r>
            <a:r>
              <a:rPr lang="en-US" dirty="0"/>
              <a:t>has </a:t>
            </a:r>
            <a:r>
              <a:rPr lang="en-US" dirty="0" smtClean="0"/>
              <a:t>potential </a:t>
            </a:r>
            <a:r>
              <a:rPr lang="en-US" dirty="0"/>
              <a:t>for dose escalation while sparing healthy </a:t>
            </a:r>
            <a:r>
              <a:rPr lang="en-US" dirty="0" smtClean="0"/>
              <a:t>tissue</a:t>
            </a:r>
          </a:p>
          <a:p>
            <a:r>
              <a:rPr lang="en-US" dirty="0" smtClean="0">
                <a:solidFill>
                  <a:schemeClr val="bg1">
                    <a:lumMod val="85000"/>
                  </a:schemeClr>
                </a:solidFill>
              </a:rPr>
              <a:t>But </a:t>
            </a:r>
            <a:r>
              <a:rPr lang="en-US" dirty="0">
                <a:solidFill>
                  <a:schemeClr val="bg1">
                    <a:lumMod val="85000"/>
                  </a:schemeClr>
                </a:solidFill>
              </a:rPr>
              <a:t>it requires a practicable solution to the longstanding problem of the adverse effects from the interplay of moving ion beams and moving tumors. </a:t>
            </a:r>
            <a:endParaRPr lang="en-GB" dirty="0">
              <a:solidFill>
                <a:schemeClr val="bg1">
                  <a:lumMod val="85000"/>
                </a:schemeClr>
              </a:solidFill>
            </a:endParaRPr>
          </a:p>
        </p:txBody>
      </p:sp>
      <p:sp>
        <p:nvSpPr>
          <p:cNvPr id="4" name="Footer Placeholder 3"/>
          <p:cNvSpPr>
            <a:spLocks noGrp="1"/>
          </p:cNvSpPr>
          <p:nvPr>
            <p:ph type="ftr" sz="quarter" idx="11"/>
          </p:nvPr>
        </p:nvSpPr>
        <p:spPr/>
        <p:txBody>
          <a:bodyPr/>
          <a:lstStyle/>
          <a:p>
            <a:r>
              <a:rPr lang="en-US" smtClean="0"/>
              <a:t>OMA Conference on Medical Accelerators and Particle Therapy - Seville</a:t>
            </a:r>
            <a:endParaRPr lang="en-GB"/>
          </a:p>
        </p:txBody>
      </p:sp>
      <p:sp>
        <p:nvSpPr>
          <p:cNvPr id="5" name="Date Placeholder 4"/>
          <p:cNvSpPr>
            <a:spLocks noGrp="1"/>
          </p:cNvSpPr>
          <p:nvPr>
            <p:ph type="dt" sz="half" idx="10"/>
          </p:nvPr>
        </p:nvSpPr>
        <p:spPr/>
        <p:txBody>
          <a:bodyPr/>
          <a:lstStyle/>
          <a:p>
            <a:fld id="{FCDD5340-3A24-440E-B2E9-D1D5D5A81AFE}" type="datetime1">
              <a:rPr lang="en-US" smtClean="0"/>
              <a:t>9/3/2019</a:t>
            </a:fld>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5</a:t>
            </a:fld>
            <a:endParaRPr lang="en-GB"/>
          </a:p>
        </p:txBody>
      </p:sp>
      <p:pic>
        <p:nvPicPr>
          <p:cNvPr id="8" name="Picture 2"/>
          <p:cNvPicPr>
            <a:picLocks noChangeAspect="1" noChangeArrowheads="1"/>
          </p:cNvPicPr>
          <p:nvPr/>
        </p:nvPicPr>
        <p:blipFill>
          <a:blip r:embed="rId3" cstate="print"/>
          <a:srcRect/>
          <a:stretch>
            <a:fillRect/>
          </a:stretch>
        </p:blipFill>
        <p:spPr bwMode="auto">
          <a:xfrm>
            <a:off x="1036259" y="2356248"/>
            <a:ext cx="7103623" cy="3157166"/>
          </a:xfrm>
          <a:prstGeom prst="rect">
            <a:avLst/>
          </a:prstGeom>
          <a:noFill/>
          <a:ln w="9525">
            <a:noFill/>
            <a:miter lim="800000"/>
            <a:headEnd/>
            <a:tailEnd/>
          </a:ln>
          <a:effectLst>
            <a:glow rad="63500">
              <a:schemeClr val="accent6">
                <a:satMod val="175000"/>
                <a:alpha val="40000"/>
              </a:schemeClr>
            </a:glow>
            <a:outerShdw blurRad="50800" dist="38100" dir="2700000" algn="tl" rotWithShape="0">
              <a:prstClr val="black">
                <a:alpha val="40000"/>
              </a:prstClr>
            </a:outerShdw>
          </a:effectLst>
        </p:spPr>
      </p:pic>
      <p:sp>
        <p:nvSpPr>
          <p:cNvPr id="9" name="TextBox 8"/>
          <p:cNvSpPr txBox="1"/>
          <p:nvPr/>
        </p:nvSpPr>
        <p:spPr>
          <a:xfrm>
            <a:off x="6853808" y="5585639"/>
            <a:ext cx="2097434" cy="338554"/>
          </a:xfrm>
          <a:prstGeom prst="rect">
            <a:avLst/>
          </a:prstGeom>
          <a:noFill/>
        </p:spPr>
        <p:txBody>
          <a:bodyPr wrap="none" rtlCol="0">
            <a:spAutoFit/>
          </a:bodyPr>
          <a:lstStyle/>
          <a:p>
            <a:r>
              <a:rPr lang="en-US" sz="1600" dirty="0" smtClean="0">
                <a:solidFill>
                  <a:schemeClr val="tx1">
                    <a:lumMod val="50000"/>
                    <a:lumOff val="50000"/>
                  </a:schemeClr>
                </a:solidFill>
              </a:rPr>
              <a:t>(courtesy of </a:t>
            </a:r>
            <a:r>
              <a:rPr lang="en-US" sz="1600" dirty="0" err="1" smtClean="0">
                <a:solidFill>
                  <a:schemeClr val="tx1">
                    <a:lumMod val="50000"/>
                    <a:lumOff val="50000"/>
                  </a:schemeClr>
                </a:solidFill>
              </a:rPr>
              <a:t>Anderle</a:t>
            </a:r>
            <a:r>
              <a:rPr lang="en-US" sz="1600" dirty="0" smtClean="0">
                <a:solidFill>
                  <a:schemeClr val="tx1">
                    <a:lumMod val="50000"/>
                    <a:lumOff val="50000"/>
                  </a:schemeClr>
                </a:solidFill>
              </a:rPr>
              <a:t> K)</a:t>
            </a:r>
            <a:endParaRPr lang="en-US" sz="1600" dirty="0">
              <a:solidFill>
                <a:schemeClr val="tx1">
                  <a:lumMod val="50000"/>
                  <a:lumOff val="50000"/>
                </a:schemeClr>
              </a:solidFill>
            </a:endParaRPr>
          </a:p>
        </p:txBody>
      </p:sp>
      <p:sp>
        <p:nvSpPr>
          <p:cNvPr id="10" name="TextBox 9"/>
          <p:cNvSpPr txBox="1"/>
          <p:nvPr/>
        </p:nvSpPr>
        <p:spPr>
          <a:xfrm>
            <a:off x="6345622" y="5138609"/>
            <a:ext cx="1806457" cy="400110"/>
          </a:xfrm>
          <a:prstGeom prst="rect">
            <a:avLst/>
          </a:prstGeom>
          <a:noFill/>
        </p:spPr>
        <p:txBody>
          <a:bodyPr wrap="none" rtlCol="0">
            <a:spAutoFit/>
          </a:bodyPr>
          <a:lstStyle/>
          <a:p>
            <a:r>
              <a:rPr lang="en-US" sz="2000" b="1" dirty="0" smtClean="0">
                <a:solidFill>
                  <a:srgbClr val="FFC000"/>
                </a:solidFill>
              </a:rPr>
              <a:t>carbon therapy</a:t>
            </a:r>
            <a:endParaRPr lang="en-US" sz="2000" b="1" dirty="0">
              <a:solidFill>
                <a:srgbClr val="FFC000"/>
              </a:solidFill>
            </a:endParaRPr>
          </a:p>
        </p:txBody>
      </p:sp>
      <p:sp>
        <p:nvSpPr>
          <p:cNvPr id="11" name="TextBox 10"/>
          <p:cNvSpPr txBox="1"/>
          <p:nvPr/>
        </p:nvSpPr>
        <p:spPr>
          <a:xfrm>
            <a:off x="1036259" y="5148223"/>
            <a:ext cx="746423" cy="400110"/>
          </a:xfrm>
          <a:prstGeom prst="rect">
            <a:avLst/>
          </a:prstGeom>
          <a:noFill/>
        </p:spPr>
        <p:txBody>
          <a:bodyPr wrap="square" rtlCol="0">
            <a:spAutoFit/>
          </a:bodyPr>
          <a:lstStyle/>
          <a:p>
            <a:r>
              <a:rPr lang="en-US" sz="2000" b="1" dirty="0" smtClean="0">
                <a:solidFill>
                  <a:srgbClr val="FFC000"/>
                </a:solidFill>
              </a:rPr>
              <a:t>IMRT</a:t>
            </a:r>
            <a:endParaRPr lang="en-US" sz="2000" b="1" dirty="0">
              <a:solidFill>
                <a:srgbClr val="FFC000"/>
              </a:solidFill>
            </a:endParaRPr>
          </a:p>
        </p:txBody>
      </p:sp>
    </p:spTree>
    <p:extLst>
      <p:ext uri="{BB962C8B-B14F-4D97-AF65-F5344CB8AC3E}">
        <p14:creationId xmlns:p14="http://schemas.microsoft.com/office/powerpoint/2010/main" val="757372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Ion therapy</a:t>
            </a:r>
            <a:endParaRPr lang="en-GB" dirty="0"/>
          </a:p>
        </p:txBody>
      </p:sp>
      <p:sp>
        <p:nvSpPr>
          <p:cNvPr id="3" name="Content Placeholder 2"/>
          <p:cNvSpPr>
            <a:spLocks noGrp="1"/>
          </p:cNvSpPr>
          <p:nvPr>
            <p:ph idx="1"/>
          </p:nvPr>
        </p:nvSpPr>
        <p:spPr/>
        <p:txBody>
          <a:bodyPr/>
          <a:lstStyle/>
          <a:p>
            <a:r>
              <a:rPr lang="en-US" dirty="0">
                <a:solidFill>
                  <a:schemeClr val="bg1">
                    <a:lumMod val="85000"/>
                  </a:schemeClr>
                </a:solidFill>
              </a:rPr>
              <a:t>Scanned particle beam therapy has the potential for dose escalation while sparing healthy </a:t>
            </a:r>
            <a:r>
              <a:rPr lang="en-US" dirty="0" smtClean="0">
                <a:solidFill>
                  <a:schemeClr val="bg1">
                    <a:lumMod val="85000"/>
                  </a:schemeClr>
                </a:solidFill>
              </a:rPr>
              <a:t>tissue</a:t>
            </a:r>
          </a:p>
          <a:p>
            <a:r>
              <a:rPr lang="en-US" dirty="0"/>
              <a:t>B</a:t>
            </a:r>
            <a:r>
              <a:rPr lang="en-US" dirty="0" smtClean="0"/>
              <a:t>ut requires </a:t>
            </a:r>
            <a:r>
              <a:rPr lang="en-US" dirty="0"/>
              <a:t>a practicable solution to </a:t>
            </a:r>
            <a:r>
              <a:rPr lang="en-US" dirty="0" smtClean="0"/>
              <a:t>adverse </a:t>
            </a:r>
            <a:r>
              <a:rPr lang="en-US" dirty="0"/>
              <a:t>effects from </a:t>
            </a:r>
            <a:r>
              <a:rPr lang="en-US" dirty="0" smtClean="0">
                <a:solidFill>
                  <a:schemeClr val="accent6">
                    <a:lumMod val="75000"/>
                  </a:schemeClr>
                </a:solidFill>
              </a:rPr>
              <a:t>interplay</a:t>
            </a:r>
            <a:r>
              <a:rPr lang="en-US" dirty="0" smtClean="0"/>
              <a:t> between </a:t>
            </a:r>
            <a:r>
              <a:rPr lang="en-US" dirty="0"/>
              <a:t>moving ion beams and moving tumors. </a:t>
            </a:r>
            <a:endParaRPr lang="en-GB" dirty="0"/>
          </a:p>
        </p:txBody>
      </p:sp>
      <p:sp>
        <p:nvSpPr>
          <p:cNvPr id="4" name="Footer Placeholder 3"/>
          <p:cNvSpPr>
            <a:spLocks noGrp="1"/>
          </p:cNvSpPr>
          <p:nvPr>
            <p:ph type="ftr" sz="quarter" idx="11"/>
          </p:nvPr>
        </p:nvSpPr>
        <p:spPr/>
        <p:txBody>
          <a:bodyPr/>
          <a:lstStyle/>
          <a:p>
            <a:r>
              <a:rPr lang="en-US" smtClean="0"/>
              <a:t>OMA Conference on Medical Accelerators and Particle Therapy - Seville</a:t>
            </a:r>
            <a:endParaRPr lang="en-GB"/>
          </a:p>
        </p:txBody>
      </p:sp>
      <p:sp>
        <p:nvSpPr>
          <p:cNvPr id="5" name="Date Placeholder 4"/>
          <p:cNvSpPr>
            <a:spLocks noGrp="1"/>
          </p:cNvSpPr>
          <p:nvPr>
            <p:ph type="dt" sz="half" idx="10"/>
          </p:nvPr>
        </p:nvSpPr>
        <p:spPr/>
        <p:txBody>
          <a:bodyPr/>
          <a:lstStyle/>
          <a:p>
            <a:fld id="{FCDD5340-3A24-440E-B2E9-D1D5D5A81AFE}" type="datetime1">
              <a:rPr lang="en-US" smtClean="0"/>
              <a:t>9/3/2019</a:t>
            </a:fld>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6</a:t>
            </a:fld>
            <a:endParaRPr lang="en-GB"/>
          </a:p>
        </p:txBody>
      </p:sp>
      <p:pic>
        <p:nvPicPr>
          <p:cNvPr id="7" name="Picture 6" descr="STATIC2"/>
          <p:cNvPicPr>
            <a:picLocks noChangeAspect="1" noChangeArrowheads="1"/>
          </p:cNvPicPr>
          <p:nvPr/>
        </p:nvPicPr>
        <p:blipFill>
          <a:blip r:embed="rId3">
            <a:extLst>
              <a:ext uri="{28A0092B-C50C-407E-A947-70E740481C1C}">
                <a14:useLocalDpi xmlns:a14="http://schemas.microsoft.com/office/drawing/2010/main" val="0"/>
              </a:ext>
            </a:extLst>
          </a:blip>
          <a:srcRect l="12167" t="11928" r="7605" b="11928"/>
          <a:stretch>
            <a:fillRect/>
          </a:stretch>
        </p:blipFill>
        <p:spPr bwMode="auto">
          <a:xfrm>
            <a:off x="1310381" y="4082914"/>
            <a:ext cx="1905000" cy="184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bg1"/>
                </a:solidFill>
                <a:miter lim="800000"/>
                <a:headEnd/>
                <a:tailEnd/>
              </a14:hiddenLine>
            </a:ext>
          </a:extLst>
        </p:spPr>
      </p:pic>
      <p:pic>
        <p:nvPicPr>
          <p:cNvPr id="8" name="Picture 7" descr="WOC-F"/>
          <p:cNvPicPr>
            <a:picLocks noChangeAspect="1" noChangeArrowheads="1"/>
          </p:cNvPicPr>
          <p:nvPr/>
        </p:nvPicPr>
        <p:blipFill>
          <a:blip r:embed="rId4">
            <a:extLst>
              <a:ext uri="{28A0092B-C50C-407E-A947-70E740481C1C}">
                <a14:useLocalDpi xmlns:a14="http://schemas.microsoft.com/office/drawing/2010/main" val="0"/>
              </a:ext>
            </a:extLst>
          </a:blip>
          <a:srcRect l="12167" t="11928" r="7605" b="11928"/>
          <a:stretch>
            <a:fillRect/>
          </a:stretch>
        </p:blipFill>
        <p:spPr bwMode="auto">
          <a:xfrm>
            <a:off x="5329708" y="4081327"/>
            <a:ext cx="1906588"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bg1"/>
                </a:solidFill>
                <a:miter lim="800000"/>
                <a:headEnd/>
                <a:tailEnd/>
              </a14:hiddenLine>
            </a:ext>
          </a:extLst>
        </p:spPr>
      </p:pic>
      <p:sp>
        <p:nvSpPr>
          <p:cNvPr id="9" name="Right Arrow 8"/>
          <p:cNvSpPr/>
          <p:nvPr/>
        </p:nvSpPr>
        <p:spPr>
          <a:xfrm>
            <a:off x="3549051" y="4897173"/>
            <a:ext cx="1512168" cy="589107"/>
          </a:xfrm>
          <a:prstGeom prst="rightArrow">
            <a:avLst/>
          </a:prstGeom>
          <a:solidFill>
            <a:srgbClr val="E58709"/>
          </a:solidFill>
          <a:ln>
            <a:solidFill>
              <a:srgbClr val="CC7E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5827775" y="5694559"/>
            <a:ext cx="1017330" cy="369332"/>
          </a:xfrm>
          <a:prstGeom prst="rect">
            <a:avLst/>
          </a:prstGeom>
          <a:noFill/>
        </p:spPr>
        <p:txBody>
          <a:bodyPr wrap="none" rtlCol="0">
            <a:spAutoFit/>
          </a:bodyPr>
          <a:lstStyle/>
          <a:p>
            <a:r>
              <a:rPr lang="en-US" dirty="0" smtClean="0"/>
              <a:t>Interplay</a:t>
            </a:r>
            <a:endParaRPr lang="en-US" dirty="0"/>
          </a:p>
        </p:txBody>
      </p:sp>
      <p:sp>
        <p:nvSpPr>
          <p:cNvPr id="11" name="TextBox 10"/>
          <p:cNvSpPr txBox="1"/>
          <p:nvPr/>
        </p:nvSpPr>
        <p:spPr>
          <a:xfrm>
            <a:off x="1912528" y="5807567"/>
            <a:ext cx="700705" cy="369332"/>
          </a:xfrm>
          <a:prstGeom prst="rect">
            <a:avLst/>
          </a:prstGeom>
          <a:noFill/>
        </p:spPr>
        <p:txBody>
          <a:bodyPr wrap="none" rtlCol="0">
            <a:spAutoFit/>
          </a:bodyPr>
          <a:lstStyle/>
          <a:p>
            <a:r>
              <a:rPr lang="en-US" dirty="0" smtClean="0"/>
              <a:t>Static</a:t>
            </a:r>
            <a:endParaRPr lang="en-US" dirty="0"/>
          </a:p>
        </p:txBody>
      </p:sp>
    </p:spTree>
    <p:extLst>
      <p:ext uri="{BB962C8B-B14F-4D97-AF65-F5344CB8AC3E}">
        <p14:creationId xmlns:p14="http://schemas.microsoft.com/office/powerpoint/2010/main" val="2300788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Ion therapy</a:t>
            </a:r>
            <a:endParaRPr lang="en-GB" dirty="0"/>
          </a:p>
        </p:txBody>
      </p:sp>
      <p:sp>
        <p:nvSpPr>
          <p:cNvPr id="3" name="Content Placeholder 2"/>
          <p:cNvSpPr>
            <a:spLocks noGrp="1"/>
          </p:cNvSpPr>
          <p:nvPr>
            <p:ph idx="1"/>
          </p:nvPr>
        </p:nvSpPr>
        <p:spPr/>
        <p:txBody>
          <a:bodyPr/>
          <a:lstStyle/>
          <a:p>
            <a:r>
              <a:rPr lang="en-US" dirty="0">
                <a:solidFill>
                  <a:schemeClr val="bg1">
                    <a:lumMod val="85000"/>
                  </a:schemeClr>
                </a:solidFill>
              </a:rPr>
              <a:t>Scanned particle beam therapy has the potential for dose escalation while sparing healthy </a:t>
            </a:r>
            <a:r>
              <a:rPr lang="en-US" dirty="0" smtClean="0">
                <a:solidFill>
                  <a:schemeClr val="bg1">
                    <a:lumMod val="85000"/>
                  </a:schemeClr>
                </a:solidFill>
              </a:rPr>
              <a:t>tissue</a:t>
            </a:r>
          </a:p>
          <a:p>
            <a:r>
              <a:rPr lang="en-US" dirty="0"/>
              <a:t>B</a:t>
            </a:r>
            <a:r>
              <a:rPr lang="en-US" dirty="0" smtClean="0"/>
              <a:t>ut requires </a:t>
            </a:r>
            <a:r>
              <a:rPr lang="en-US" dirty="0"/>
              <a:t>a practicable solution to </a:t>
            </a:r>
            <a:r>
              <a:rPr lang="en-US" dirty="0" smtClean="0"/>
              <a:t>adverse </a:t>
            </a:r>
            <a:r>
              <a:rPr lang="en-US" dirty="0"/>
              <a:t>effects from </a:t>
            </a:r>
            <a:r>
              <a:rPr lang="en-US" dirty="0" smtClean="0">
                <a:solidFill>
                  <a:schemeClr val="accent6">
                    <a:lumMod val="75000"/>
                  </a:schemeClr>
                </a:solidFill>
              </a:rPr>
              <a:t>interplay</a:t>
            </a:r>
            <a:r>
              <a:rPr lang="en-US" dirty="0" smtClean="0"/>
              <a:t> between </a:t>
            </a:r>
            <a:r>
              <a:rPr lang="en-US" dirty="0"/>
              <a:t>moving ion beams and moving tumors. </a:t>
            </a:r>
            <a:endParaRPr lang="en-GB" dirty="0"/>
          </a:p>
        </p:txBody>
      </p:sp>
      <p:sp>
        <p:nvSpPr>
          <p:cNvPr id="4" name="Footer Placeholder 3"/>
          <p:cNvSpPr>
            <a:spLocks noGrp="1"/>
          </p:cNvSpPr>
          <p:nvPr>
            <p:ph type="ftr" sz="quarter" idx="11"/>
          </p:nvPr>
        </p:nvSpPr>
        <p:spPr/>
        <p:txBody>
          <a:bodyPr/>
          <a:lstStyle/>
          <a:p>
            <a:r>
              <a:rPr lang="en-US" smtClean="0"/>
              <a:t>OMA Conference on Medical Accelerators and Particle Therapy - Seville</a:t>
            </a:r>
            <a:endParaRPr lang="en-GB"/>
          </a:p>
        </p:txBody>
      </p:sp>
      <p:sp>
        <p:nvSpPr>
          <p:cNvPr id="5" name="Date Placeholder 4"/>
          <p:cNvSpPr>
            <a:spLocks noGrp="1"/>
          </p:cNvSpPr>
          <p:nvPr>
            <p:ph type="dt" sz="half" idx="10"/>
          </p:nvPr>
        </p:nvSpPr>
        <p:spPr/>
        <p:txBody>
          <a:bodyPr/>
          <a:lstStyle/>
          <a:p>
            <a:fld id="{FCDD5340-3A24-440E-B2E9-D1D5D5A81AFE}" type="datetime1">
              <a:rPr lang="en-US" smtClean="0"/>
              <a:t>9/3/2019</a:t>
            </a:fld>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7</a:t>
            </a:fld>
            <a:endParaRPr lang="en-GB"/>
          </a:p>
        </p:txBody>
      </p:sp>
      <p:pic>
        <p:nvPicPr>
          <p:cNvPr id="7" name="Picture 6" descr="STATIC2"/>
          <p:cNvPicPr>
            <a:picLocks noChangeAspect="1" noChangeArrowheads="1"/>
          </p:cNvPicPr>
          <p:nvPr/>
        </p:nvPicPr>
        <p:blipFill>
          <a:blip r:embed="rId5">
            <a:extLst>
              <a:ext uri="{28A0092B-C50C-407E-A947-70E740481C1C}">
                <a14:useLocalDpi xmlns:a14="http://schemas.microsoft.com/office/drawing/2010/main" val="0"/>
              </a:ext>
            </a:extLst>
          </a:blip>
          <a:srcRect l="12167" t="11928" r="7605" b="11928"/>
          <a:stretch>
            <a:fillRect/>
          </a:stretch>
        </p:blipFill>
        <p:spPr bwMode="auto">
          <a:xfrm>
            <a:off x="1310381" y="4082914"/>
            <a:ext cx="1905000" cy="184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bg1"/>
                </a:solidFill>
                <a:miter lim="800000"/>
                <a:headEnd/>
                <a:tailEnd/>
              </a14:hiddenLine>
            </a:ext>
          </a:extLst>
        </p:spPr>
      </p:pic>
      <p:pic>
        <p:nvPicPr>
          <p:cNvPr id="8" name="Picture 7" descr="WOC-F"/>
          <p:cNvPicPr>
            <a:picLocks noChangeAspect="1" noChangeArrowheads="1"/>
          </p:cNvPicPr>
          <p:nvPr/>
        </p:nvPicPr>
        <p:blipFill>
          <a:blip r:embed="rId6">
            <a:extLst>
              <a:ext uri="{28A0092B-C50C-407E-A947-70E740481C1C}">
                <a14:useLocalDpi xmlns:a14="http://schemas.microsoft.com/office/drawing/2010/main" val="0"/>
              </a:ext>
            </a:extLst>
          </a:blip>
          <a:srcRect l="12167" t="11928" r="7605" b="11928"/>
          <a:stretch>
            <a:fillRect/>
          </a:stretch>
        </p:blipFill>
        <p:spPr bwMode="auto">
          <a:xfrm>
            <a:off x="5329708" y="4081327"/>
            <a:ext cx="1906588"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bg1"/>
                </a:solidFill>
                <a:miter lim="800000"/>
                <a:headEnd/>
                <a:tailEnd/>
              </a14:hiddenLine>
            </a:ext>
          </a:extLst>
        </p:spPr>
      </p:pic>
      <p:sp>
        <p:nvSpPr>
          <p:cNvPr id="9" name="Right Arrow 8"/>
          <p:cNvSpPr/>
          <p:nvPr/>
        </p:nvSpPr>
        <p:spPr>
          <a:xfrm>
            <a:off x="3549051" y="4897173"/>
            <a:ext cx="1512168" cy="589107"/>
          </a:xfrm>
          <a:prstGeom prst="rightArrow">
            <a:avLst/>
          </a:prstGeom>
          <a:solidFill>
            <a:srgbClr val="E58709"/>
          </a:solidFill>
          <a:ln>
            <a:solidFill>
              <a:srgbClr val="CC7E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5827775" y="5694559"/>
            <a:ext cx="1017330" cy="369332"/>
          </a:xfrm>
          <a:prstGeom prst="rect">
            <a:avLst/>
          </a:prstGeom>
          <a:noFill/>
        </p:spPr>
        <p:txBody>
          <a:bodyPr wrap="none" rtlCol="0">
            <a:spAutoFit/>
          </a:bodyPr>
          <a:lstStyle/>
          <a:p>
            <a:r>
              <a:rPr lang="en-US" dirty="0" smtClean="0"/>
              <a:t>Interplay</a:t>
            </a:r>
            <a:endParaRPr lang="en-US" dirty="0"/>
          </a:p>
        </p:txBody>
      </p:sp>
      <p:sp>
        <p:nvSpPr>
          <p:cNvPr id="11" name="TextBox 10"/>
          <p:cNvSpPr txBox="1"/>
          <p:nvPr/>
        </p:nvSpPr>
        <p:spPr>
          <a:xfrm>
            <a:off x="1912528" y="5807567"/>
            <a:ext cx="700705" cy="369332"/>
          </a:xfrm>
          <a:prstGeom prst="rect">
            <a:avLst/>
          </a:prstGeom>
          <a:noFill/>
        </p:spPr>
        <p:txBody>
          <a:bodyPr wrap="none" rtlCol="0">
            <a:spAutoFit/>
          </a:bodyPr>
          <a:lstStyle/>
          <a:p>
            <a:r>
              <a:rPr lang="en-US" dirty="0" smtClean="0"/>
              <a:t>Static</a:t>
            </a:r>
            <a:endParaRPr lang="en-US" dirty="0"/>
          </a:p>
        </p:txBody>
      </p:sp>
      <p:pic>
        <p:nvPicPr>
          <p:cNvPr id="12" name="PhasesInterplay.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2483768" y="1784743"/>
            <a:ext cx="4000937" cy="310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13" name="Gruppieren 7"/>
          <p:cNvGrpSpPr/>
          <p:nvPr/>
        </p:nvGrpSpPr>
        <p:grpSpPr>
          <a:xfrm>
            <a:off x="2936932" y="4611538"/>
            <a:ext cx="3079195" cy="319955"/>
            <a:chOff x="471615" y="3832077"/>
            <a:chExt cx="3079194" cy="319955"/>
          </a:xfrm>
        </p:grpSpPr>
        <p:pic>
          <p:nvPicPr>
            <p:cNvPr id="14" name="Grafik 8"/>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71615" y="3832077"/>
              <a:ext cx="1985348" cy="319953"/>
            </a:xfrm>
            <a:prstGeom prst="rect">
              <a:avLst/>
            </a:prstGeom>
          </p:spPr>
        </p:pic>
        <p:sp>
          <p:nvSpPr>
            <p:cNvPr id="15" name="Rechteck 9"/>
            <p:cNvSpPr/>
            <p:nvPr/>
          </p:nvSpPr>
          <p:spPr>
            <a:xfrm>
              <a:off x="2424482" y="3836840"/>
              <a:ext cx="1126327" cy="315192"/>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6" name="Textfeld 10"/>
            <p:cNvSpPr txBox="1"/>
            <p:nvPr/>
          </p:nvSpPr>
          <p:spPr>
            <a:xfrm>
              <a:off x="2439607" y="3836839"/>
              <a:ext cx="1111202" cy="246221"/>
            </a:xfrm>
            <a:prstGeom prst="rect">
              <a:avLst/>
            </a:prstGeom>
          </p:spPr>
          <p:txBody>
            <a:bodyPr vert="horz" wrap="none" lIns="91440" tIns="45720" rIns="91440" bIns="45720" rtlCol="0" anchor="t">
              <a:spAutoFit/>
            </a:bodyPr>
            <a:lstStyle/>
            <a:p>
              <a:pPr algn="l"/>
              <a:r>
                <a:rPr lang="de-DE" sz="1000" dirty="0">
                  <a:solidFill>
                    <a:srgbClr val="FFFFFF"/>
                  </a:solidFill>
                </a:rPr>
                <a:t>% </a:t>
              </a:r>
              <a:r>
                <a:rPr lang="de-DE" sz="1000" dirty="0" err="1">
                  <a:solidFill>
                    <a:srgbClr val="FFFFFF"/>
                  </a:solidFill>
                </a:rPr>
                <a:t>of</a:t>
              </a:r>
              <a:r>
                <a:rPr lang="de-DE" sz="1000" dirty="0">
                  <a:solidFill>
                    <a:srgbClr val="FFFFFF"/>
                  </a:solidFill>
                </a:rPr>
                <a:t> </a:t>
              </a:r>
              <a:r>
                <a:rPr lang="de-DE" sz="1000" dirty="0" err="1">
                  <a:solidFill>
                    <a:srgbClr val="FFFFFF"/>
                  </a:solidFill>
                </a:rPr>
                <a:t>target</a:t>
              </a:r>
              <a:r>
                <a:rPr lang="de-DE" sz="1000" dirty="0">
                  <a:solidFill>
                    <a:srgbClr val="FFFFFF"/>
                  </a:solidFill>
                </a:rPr>
                <a:t> dose</a:t>
              </a:r>
            </a:p>
          </p:txBody>
        </p:sp>
      </p:grpSp>
    </p:spTree>
    <p:extLst>
      <p:ext uri="{BB962C8B-B14F-4D97-AF65-F5344CB8AC3E}">
        <p14:creationId xmlns:p14="http://schemas.microsoft.com/office/powerpoint/2010/main" val="4209478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2500"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repeatCount="indefinite" fill="hold" display="0">
                  <p:stCondLst>
                    <p:cond delay="indefinite"/>
                  </p:stCondLst>
                </p:cTn>
                <p:tgtEl>
                  <p:spTgt spid="12"/>
                </p:tgtEl>
              </p:cMediaNode>
            </p:video>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2"/>
                                        </p:tgtEl>
                                      </p:cBhvr>
                                    </p:cmd>
                                  </p:childTnLst>
                                </p:cTn>
                              </p:par>
                            </p:childTnLst>
                          </p:cTn>
                        </p:par>
                      </p:childTnLst>
                    </p:cTn>
                  </p:par>
                </p:childTnLst>
              </p:cTn>
              <p:nextCondLst>
                <p:cond evt="onClick" delay="0">
                  <p:tgtEl>
                    <p:spTgt spid="1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Grafik 4"/>
          <p:cNvPicPr>
            <a:picLocks noChangeAspect="1"/>
          </p:cNvPicPr>
          <p:nvPr/>
        </p:nvPicPr>
        <p:blipFill rotWithShape="1">
          <a:blip r:embed="rId3" cstate="print">
            <a:extLst>
              <a:ext uri="{28A0092B-C50C-407E-A947-70E740481C1C}">
                <a14:useLocalDpi xmlns:a14="http://schemas.microsoft.com/office/drawing/2010/main" val="0"/>
              </a:ext>
            </a:extLst>
          </a:blip>
          <a:srcRect l="4674" t="49290" r="49152"/>
          <a:stretch/>
        </p:blipFill>
        <p:spPr>
          <a:xfrm>
            <a:off x="3293259" y="4683607"/>
            <a:ext cx="1330950" cy="1042291"/>
          </a:xfrm>
          <a:prstGeom prst="rect">
            <a:avLst/>
          </a:prstGeom>
        </p:spPr>
      </p:pic>
      <p:pic>
        <p:nvPicPr>
          <p:cNvPr id="39" name="Grafik 4"/>
          <p:cNvPicPr>
            <a:picLocks noChangeAspect="1"/>
          </p:cNvPicPr>
          <p:nvPr/>
        </p:nvPicPr>
        <p:blipFill rotWithShape="1">
          <a:blip r:embed="rId3" cstate="print">
            <a:extLst>
              <a:ext uri="{28A0092B-C50C-407E-A947-70E740481C1C}">
                <a14:useLocalDpi xmlns:a14="http://schemas.microsoft.com/office/drawing/2010/main" val="0"/>
              </a:ext>
            </a:extLst>
          </a:blip>
          <a:srcRect l="4674" t="49290" r="49152"/>
          <a:stretch/>
        </p:blipFill>
        <p:spPr>
          <a:xfrm>
            <a:off x="3817114" y="4402933"/>
            <a:ext cx="1330950" cy="1042291"/>
          </a:xfrm>
          <a:prstGeom prst="rect">
            <a:avLst/>
          </a:prstGeom>
        </p:spPr>
      </p:pic>
      <p:pic>
        <p:nvPicPr>
          <p:cNvPr id="40" name="Grafik 4"/>
          <p:cNvPicPr>
            <a:picLocks noChangeAspect="1"/>
          </p:cNvPicPr>
          <p:nvPr/>
        </p:nvPicPr>
        <p:blipFill rotWithShape="1">
          <a:blip r:embed="rId3" cstate="print">
            <a:extLst>
              <a:ext uri="{28A0092B-C50C-407E-A947-70E740481C1C}">
                <a14:useLocalDpi xmlns:a14="http://schemas.microsoft.com/office/drawing/2010/main" val="0"/>
              </a:ext>
            </a:extLst>
          </a:blip>
          <a:srcRect l="4674" t="49290" r="49152"/>
          <a:stretch/>
        </p:blipFill>
        <p:spPr>
          <a:xfrm>
            <a:off x="4249162" y="4042893"/>
            <a:ext cx="1330950" cy="1042291"/>
          </a:xfrm>
          <a:prstGeom prst="rect">
            <a:avLst/>
          </a:prstGeom>
        </p:spPr>
      </p:pic>
      <p:pic>
        <p:nvPicPr>
          <p:cNvPr id="41" name="Grafik 4"/>
          <p:cNvPicPr>
            <a:picLocks noChangeAspect="1"/>
          </p:cNvPicPr>
          <p:nvPr/>
        </p:nvPicPr>
        <p:blipFill rotWithShape="1">
          <a:blip r:embed="rId3" cstate="print">
            <a:extLst>
              <a:ext uri="{28A0092B-C50C-407E-A947-70E740481C1C}">
                <a14:useLocalDpi xmlns:a14="http://schemas.microsoft.com/office/drawing/2010/main" val="0"/>
              </a:ext>
            </a:extLst>
          </a:blip>
          <a:srcRect l="4674" t="49290" r="49152"/>
          <a:stretch/>
        </p:blipFill>
        <p:spPr>
          <a:xfrm>
            <a:off x="4609202" y="3789040"/>
            <a:ext cx="1330950" cy="1042291"/>
          </a:xfrm>
          <a:prstGeom prst="rect">
            <a:avLst/>
          </a:prstGeom>
        </p:spPr>
      </p:pic>
      <p:pic>
        <p:nvPicPr>
          <p:cNvPr id="42" name="Grafik 4"/>
          <p:cNvPicPr>
            <a:picLocks noChangeAspect="1"/>
          </p:cNvPicPr>
          <p:nvPr/>
        </p:nvPicPr>
        <p:blipFill rotWithShape="1">
          <a:blip r:embed="rId3" cstate="print">
            <a:extLst>
              <a:ext uri="{28A0092B-C50C-407E-A947-70E740481C1C}">
                <a14:useLocalDpi xmlns:a14="http://schemas.microsoft.com/office/drawing/2010/main" val="0"/>
              </a:ext>
            </a:extLst>
          </a:blip>
          <a:srcRect l="4674" t="49290" r="49152"/>
          <a:stretch/>
        </p:blipFill>
        <p:spPr>
          <a:xfrm>
            <a:off x="5113258" y="3501008"/>
            <a:ext cx="1330950" cy="1042291"/>
          </a:xfrm>
          <a:prstGeom prst="rect">
            <a:avLst/>
          </a:prstGeom>
        </p:spPr>
      </p:pic>
      <p:pic>
        <p:nvPicPr>
          <p:cNvPr id="37" name="Picture 36"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493" y="3558517"/>
            <a:ext cx="3274292" cy="2326471"/>
          </a:xfrm>
          <a:prstGeom prst="rect">
            <a:avLst/>
          </a:prstGeom>
        </p:spPr>
      </p:pic>
      <p:sp>
        <p:nvSpPr>
          <p:cNvPr id="2" name="Title 1"/>
          <p:cNvSpPr>
            <a:spLocks noGrp="1"/>
          </p:cNvSpPr>
          <p:nvPr>
            <p:ph type="title"/>
          </p:nvPr>
        </p:nvSpPr>
        <p:spPr/>
        <p:txBody>
          <a:bodyPr>
            <a:normAutofit fontScale="90000"/>
          </a:bodyPr>
          <a:lstStyle/>
          <a:p>
            <a:r>
              <a:rPr lang="en-GB" dirty="0" smtClean="0"/>
              <a:t>State of knowledge</a:t>
            </a:r>
            <a:endParaRPr lang="en-GB" dirty="0"/>
          </a:p>
        </p:txBody>
      </p:sp>
      <p:sp>
        <p:nvSpPr>
          <p:cNvPr id="3" name="Content Placeholder 2"/>
          <p:cNvSpPr>
            <a:spLocks noGrp="1"/>
          </p:cNvSpPr>
          <p:nvPr>
            <p:ph idx="1"/>
          </p:nvPr>
        </p:nvSpPr>
        <p:spPr>
          <a:xfrm>
            <a:off x="457198" y="1124745"/>
            <a:ext cx="8342115" cy="1992573"/>
          </a:xfrm>
        </p:spPr>
        <p:txBody>
          <a:bodyPr>
            <a:normAutofit fontScale="92500" lnSpcReduction="10000"/>
          </a:bodyPr>
          <a:lstStyle/>
          <a:p>
            <a:r>
              <a:rPr lang="en-US" dirty="0" smtClean="0"/>
              <a:t>Many motion compensation methods</a:t>
            </a:r>
          </a:p>
          <a:p>
            <a:r>
              <a:rPr lang="en-US" dirty="0" smtClean="0"/>
              <a:t>Designed conformal treatment plans and dose delivery method</a:t>
            </a:r>
          </a:p>
          <a:p>
            <a:r>
              <a:rPr lang="en-US" dirty="0" smtClean="0"/>
              <a:t>TPS already available (TRiP4D)</a:t>
            </a:r>
          </a:p>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t>OMA Conference on Medical Accelerators and Particle Therapy - Seville</a:t>
            </a:r>
            <a:endParaRPr lang="en-GB"/>
          </a:p>
        </p:txBody>
      </p:sp>
      <p:sp>
        <p:nvSpPr>
          <p:cNvPr id="5" name="Date Placeholder 4"/>
          <p:cNvSpPr>
            <a:spLocks noGrp="1"/>
          </p:cNvSpPr>
          <p:nvPr>
            <p:ph type="dt" sz="half" idx="10"/>
          </p:nvPr>
        </p:nvSpPr>
        <p:spPr/>
        <p:txBody>
          <a:bodyPr/>
          <a:lstStyle/>
          <a:p>
            <a:fld id="{CC8181B6-4D25-4757-A73E-8A5DDF1A21EE}" type="datetime1">
              <a:rPr lang="en-US" smtClean="0"/>
              <a:t>9/3/2019</a:t>
            </a:fld>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8</a:t>
            </a:fld>
            <a:endParaRPr lang="en-GB"/>
          </a:p>
        </p:txBody>
      </p:sp>
      <p:pic>
        <p:nvPicPr>
          <p:cNvPr id="32" name="Grafik 4"/>
          <p:cNvPicPr>
            <a:picLocks noChangeAspect="1"/>
          </p:cNvPicPr>
          <p:nvPr/>
        </p:nvPicPr>
        <p:blipFill rotWithShape="1">
          <a:blip r:embed="rId3" cstate="print">
            <a:extLst>
              <a:ext uri="{28A0092B-C50C-407E-A947-70E740481C1C}">
                <a14:useLocalDpi xmlns:a14="http://schemas.microsoft.com/office/drawing/2010/main" val="0"/>
              </a:ext>
            </a:extLst>
          </a:blip>
          <a:srcRect l="4674" t="49290" r="49152"/>
          <a:stretch/>
        </p:blipFill>
        <p:spPr>
          <a:xfrm>
            <a:off x="5689322" y="3501008"/>
            <a:ext cx="1330950" cy="1042291"/>
          </a:xfrm>
          <a:prstGeom prst="rect">
            <a:avLst/>
          </a:prstGeom>
        </p:spPr>
      </p:pic>
      <p:pic>
        <p:nvPicPr>
          <p:cNvPr id="33" name="Grafik 4"/>
          <p:cNvPicPr>
            <a:picLocks noChangeAspect="1"/>
          </p:cNvPicPr>
          <p:nvPr/>
        </p:nvPicPr>
        <p:blipFill rotWithShape="1">
          <a:blip r:embed="rId3" cstate="print">
            <a:extLst>
              <a:ext uri="{28A0092B-C50C-407E-A947-70E740481C1C}">
                <a14:useLocalDpi xmlns:a14="http://schemas.microsoft.com/office/drawing/2010/main" val="0"/>
              </a:ext>
            </a:extLst>
          </a:blip>
          <a:srcRect l="4674" t="49290" r="49152"/>
          <a:stretch/>
        </p:blipFill>
        <p:spPr>
          <a:xfrm>
            <a:off x="6012160" y="3789040"/>
            <a:ext cx="1330950" cy="1042291"/>
          </a:xfrm>
          <a:prstGeom prst="rect">
            <a:avLst/>
          </a:prstGeom>
        </p:spPr>
      </p:pic>
      <p:pic>
        <p:nvPicPr>
          <p:cNvPr id="34" name="Grafik 4"/>
          <p:cNvPicPr>
            <a:picLocks noChangeAspect="1"/>
          </p:cNvPicPr>
          <p:nvPr/>
        </p:nvPicPr>
        <p:blipFill rotWithShape="1">
          <a:blip r:embed="rId3" cstate="print">
            <a:extLst>
              <a:ext uri="{28A0092B-C50C-407E-A947-70E740481C1C}">
                <a14:useLocalDpi xmlns:a14="http://schemas.microsoft.com/office/drawing/2010/main" val="0"/>
              </a:ext>
            </a:extLst>
          </a:blip>
          <a:srcRect l="4674" t="49290" r="49152"/>
          <a:stretch/>
        </p:blipFill>
        <p:spPr>
          <a:xfrm>
            <a:off x="6409402" y="4077072"/>
            <a:ext cx="1330950" cy="1042291"/>
          </a:xfrm>
          <a:prstGeom prst="rect">
            <a:avLst/>
          </a:prstGeom>
        </p:spPr>
      </p:pic>
      <p:pic>
        <p:nvPicPr>
          <p:cNvPr id="35" name="Grafik 4"/>
          <p:cNvPicPr>
            <a:picLocks noChangeAspect="1"/>
          </p:cNvPicPr>
          <p:nvPr/>
        </p:nvPicPr>
        <p:blipFill rotWithShape="1">
          <a:blip r:embed="rId3" cstate="print">
            <a:extLst>
              <a:ext uri="{28A0092B-C50C-407E-A947-70E740481C1C}">
                <a14:useLocalDpi xmlns:a14="http://schemas.microsoft.com/office/drawing/2010/main" val="0"/>
              </a:ext>
            </a:extLst>
          </a:blip>
          <a:srcRect l="4674" t="49290" r="49152"/>
          <a:stretch/>
        </p:blipFill>
        <p:spPr>
          <a:xfrm>
            <a:off x="6841450" y="4365104"/>
            <a:ext cx="1330950" cy="1042291"/>
          </a:xfrm>
          <a:prstGeom prst="rect">
            <a:avLst/>
          </a:prstGeom>
        </p:spPr>
      </p:pic>
      <p:pic>
        <p:nvPicPr>
          <p:cNvPr id="36" name="Grafik 4"/>
          <p:cNvPicPr>
            <a:picLocks noChangeAspect="1"/>
          </p:cNvPicPr>
          <p:nvPr/>
        </p:nvPicPr>
        <p:blipFill rotWithShape="1">
          <a:blip r:embed="rId3" cstate="print">
            <a:extLst>
              <a:ext uri="{28A0092B-C50C-407E-A947-70E740481C1C}">
                <a14:useLocalDpi xmlns:a14="http://schemas.microsoft.com/office/drawing/2010/main" val="0"/>
              </a:ext>
            </a:extLst>
          </a:blip>
          <a:srcRect l="4674" t="49290" r="49152"/>
          <a:stretch/>
        </p:blipFill>
        <p:spPr>
          <a:xfrm>
            <a:off x="7273498" y="4690965"/>
            <a:ext cx="1330950" cy="1042291"/>
          </a:xfrm>
          <a:prstGeom prst="rect">
            <a:avLst/>
          </a:prstGeom>
        </p:spPr>
      </p:pic>
    </p:spTree>
    <p:extLst>
      <p:ext uri="{BB962C8B-B14F-4D97-AF65-F5344CB8AC3E}">
        <p14:creationId xmlns:p14="http://schemas.microsoft.com/office/powerpoint/2010/main" val="2099268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4D-optimization</a:t>
            </a:r>
            <a:endParaRPr lang="en-US" dirty="0"/>
          </a:p>
        </p:txBody>
      </p:sp>
      <p:sp>
        <p:nvSpPr>
          <p:cNvPr id="3" name="Content Placeholder 2"/>
          <p:cNvSpPr>
            <a:spLocks noGrp="1"/>
          </p:cNvSpPr>
          <p:nvPr>
            <p:ph idx="1"/>
          </p:nvPr>
        </p:nvSpPr>
        <p:spPr>
          <a:xfrm>
            <a:off x="457199" y="1124745"/>
            <a:ext cx="4618857" cy="4990114"/>
          </a:xfrm>
        </p:spPr>
        <p:txBody>
          <a:bodyPr>
            <a:normAutofit/>
          </a:bodyPr>
          <a:lstStyle/>
          <a:p>
            <a:r>
              <a:rPr lang="en-US" dirty="0" smtClean="0"/>
              <a:t>Library of plans</a:t>
            </a:r>
          </a:p>
          <a:p>
            <a:endParaRPr lang="en-US" dirty="0"/>
          </a:p>
          <a:p>
            <a:endParaRPr lang="en-US" dirty="0" smtClean="0"/>
          </a:p>
          <a:p>
            <a:endParaRPr lang="en-US" dirty="0"/>
          </a:p>
          <a:p>
            <a:endParaRPr lang="en-US" dirty="0" smtClean="0"/>
          </a:p>
          <a:p>
            <a:endParaRPr lang="en-US" dirty="0"/>
          </a:p>
          <a:p>
            <a:endParaRPr lang="en-US" dirty="0" smtClean="0"/>
          </a:p>
        </p:txBody>
      </p:sp>
      <p:sp>
        <p:nvSpPr>
          <p:cNvPr id="4" name="Date Placeholder 3"/>
          <p:cNvSpPr>
            <a:spLocks noGrp="1"/>
          </p:cNvSpPr>
          <p:nvPr>
            <p:ph type="dt" sz="half" idx="10"/>
          </p:nvPr>
        </p:nvSpPr>
        <p:spPr/>
        <p:txBody>
          <a:bodyPr/>
          <a:lstStyle/>
          <a:p>
            <a:fld id="{D14AC5FC-EFE3-49AD-B2DF-018C3ACF4540}" type="datetime1">
              <a:rPr lang="en-US" smtClean="0"/>
              <a:t>9/3/2019</a:t>
            </a:fld>
            <a:endParaRPr lang="en-GB"/>
          </a:p>
        </p:txBody>
      </p:sp>
      <p:sp>
        <p:nvSpPr>
          <p:cNvPr id="5" name="Footer Placeholder 4"/>
          <p:cNvSpPr>
            <a:spLocks noGrp="1"/>
          </p:cNvSpPr>
          <p:nvPr>
            <p:ph type="ftr" sz="quarter" idx="11"/>
          </p:nvPr>
        </p:nvSpPr>
        <p:spPr/>
        <p:txBody>
          <a:bodyPr/>
          <a:lstStyle/>
          <a:p>
            <a:r>
              <a:rPr lang="en-US" smtClean="0"/>
              <a:t>OMA Conference on Medical Accelerators and Particle Therapy - Seville</a:t>
            </a:r>
            <a:endParaRPr lang="en-GB"/>
          </a:p>
        </p:txBody>
      </p:sp>
      <p:sp>
        <p:nvSpPr>
          <p:cNvPr id="6" name="Slide Number Placeholder 5"/>
          <p:cNvSpPr>
            <a:spLocks noGrp="1"/>
          </p:cNvSpPr>
          <p:nvPr>
            <p:ph type="sldNum" sz="quarter" idx="12"/>
          </p:nvPr>
        </p:nvSpPr>
        <p:spPr/>
        <p:txBody>
          <a:bodyPr/>
          <a:lstStyle/>
          <a:p>
            <a:fld id="{01B1F274-A603-4C51-99A6-9A47F728F8FD}" type="slidenum">
              <a:rPr lang="en-GB" smtClean="0"/>
              <a:pPr/>
              <a:t>9</a:t>
            </a:fld>
            <a:endParaRPr lang="en-GB"/>
          </a:p>
        </p:txBody>
      </p:sp>
      <p:pic>
        <p:nvPicPr>
          <p:cNvPr id="8" name="Picture 7" descr="Screen Clipping"/>
          <p:cNvPicPr>
            <a:picLocks noChangeAspect="1"/>
          </p:cNvPicPr>
          <p:nvPr/>
        </p:nvPicPr>
        <p:blipFill>
          <a:blip r:embed="rId3"/>
          <a:stretch>
            <a:fillRect/>
          </a:stretch>
        </p:blipFill>
        <p:spPr>
          <a:xfrm>
            <a:off x="323528" y="2384884"/>
            <a:ext cx="8613955" cy="1836204"/>
          </a:xfrm>
          <a:prstGeom prst="rect">
            <a:avLst/>
          </a:prstGeom>
        </p:spPr>
      </p:pic>
      <p:sp>
        <p:nvSpPr>
          <p:cNvPr id="9" name="Oval 8"/>
          <p:cNvSpPr/>
          <p:nvPr/>
        </p:nvSpPr>
        <p:spPr>
          <a:xfrm>
            <a:off x="6968798" y="3158970"/>
            <a:ext cx="432048" cy="414046"/>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179826" y="3095963"/>
            <a:ext cx="432048" cy="414046"/>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142947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Comments xmlns="6ce007ab-24c4-4607-94bd-9a3deaf5f5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escriptionDoc" ma:contentTypeID="0x010100158A2B9DB574BA4DA0EAD5FED56426D4" ma:contentTypeVersion="11" ma:contentTypeDescription="Description" ma:contentTypeScope="" ma:versionID="06f68aae6c307100d924e982928da7bb">
  <xsd:schema xmlns:xsd="http://www.w3.org/2001/XMLSchema" xmlns:xs="http://www.w3.org/2001/XMLSchema" xmlns:p="http://schemas.microsoft.com/office/2006/metadata/properties" xmlns:ns2="6ce007ab-24c4-4607-94bd-9a3deaf5f5a5" xmlns:ns3="da171c36-d6e3-469d-aa12-e3092076ad27" targetNamespace="http://schemas.microsoft.com/office/2006/metadata/properties" ma:root="true" ma:fieldsID="54029c968fef253d4fa190d165cb61e7" ns2:_="" ns3:_="">
    <xsd:import namespace="6ce007ab-24c4-4607-94bd-9a3deaf5f5a5"/>
    <xsd:import namespace="da171c36-d6e3-469d-aa12-e3092076ad27"/>
    <xsd:element name="properties">
      <xsd:complexType>
        <xsd:sequence>
          <xsd:element name="documentManagement">
            <xsd:complexType>
              <xsd:all>
                <xsd:element ref="ns2:DescriptionComments" minOccurs="0"/>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ce007ab-24c4-4607-94bd-9a3deaf5f5a5" elementFormDefault="qualified">
    <xsd:import namespace="http://schemas.microsoft.com/office/2006/documentManagement/types"/>
    <xsd:import namespace="http://schemas.microsoft.com/office/infopath/2007/PartnerControls"/>
    <xsd:element name="DescriptionComments" ma:index="8" nillable="true" ma:displayName="Description" ma:description="Description of the document" ma:internalName="DescriptionComments" ma:readOnly="false">
      <xsd:simpleType>
        <xsd:restriction base="dms:Text"/>
      </xsd:simpleType>
    </xsd:element>
    <xsd:element name="MediaServiceMetadata" ma:index="9" nillable="true" ma:displayName="MediaServiceMetadata" ma:description="" ma:hidden="true" ma:internalName="MediaServiceMetadata" ma:readOnly="true">
      <xsd:simpleType>
        <xsd:restriction base="dms:Note"/>
      </xsd:simpleType>
    </xsd:element>
    <xsd:element name="MediaServiceFastMetadata" ma:index="10"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171c36-d6e3-469d-aa12-e3092076ad27"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5A5688F-6403-4485-B4B8-1FB58A0644D9}">
  <ds:schemaRefs>
    <ds:schemaRef ds:uri="http://schemas.microsoft.com/sharepoint/v3/contenttype/forms"/>
  </ds:schemaRefs>
</ds:datastoreItem>
</file>

<file path=customXml/itemProps2.xml><?xml version="1.0" encoding="utf-8"?>
<ds:datastoreItem xmlns:ds="http://schemas.openxmlformats.org/officeDocument/2006/customXml" ds:itemID="{A9D5066C-7ED2-4E96-A62E-9C39D2B46A62}">
  <ds:schemaRefs>
    <ds:schemaRef ds:uri="http://purl.org/dc/dcmitype/"/>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 ds:uri="http://schemas.microsoft.com/office/infopath/2007/PartnerControls"/>
    <ds:schemaRef ds:uri="da171c36-d6e3-469d-aa12-e3092076ad27"/>
    <ds:schemaRef ds:uri="6ce007ab-24c4-4607-94bd-9a3deaf5f5a5"/>
    <ds:schemaRef ds:uri="http://purl.org/dc/terms/"/>
  </ds:schemaRefs>
</ds:datastoreItem>
</file>

<file path=customXml/itemProps3.xml><?xml version="1.0" encoding="utf-8"?>
<ds:datastoreItem xmlns:ds="http://schemas.openxmlformats.org/officeDocument/2006/customXml" ds:itemID="{829AED13-A2A7-4D3D-82E8-F2CB4EB574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ce007ab-24c4-4607-94bd-9a3deaf5f5a5"/>
    <ds:schemaRef ds:uri="da171c36-d6e3-469d-aa12-e3092076ad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4291</TotalTime>
  <Words>1916</Words>
  <Application>Microsoft Office PowerPoint</Application>
  <PresentationFormat>On-screen Show (4:3)</PresentationFormat>
  <Paragraphs>218</Paragraphs>
  <Slides>21</Slides>
  <Notes>21</Notes>
  <HiddenSlides>0</HiddenSlides>
  <MMClips>3</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Office Theme</vt:lpstr>
      <vt:lpstr>A Modular Control System for Treating Moving Targets with Scanned Ion Beams: Design, Development, and Preliminary Test Results</vt:lpstr>
      <vt:lpstr>Disclosures</vt:lpstr>
      <vt:lpstr>Motivation</vt:lpstr>
      <vt:lpstr>Motivation</vt:lpstr>
      <vt:lpstr>Ion therapy</vt:lpstr>
      <vt:lpstr>Ion therapy</vt:lpstr>
      <vt:lpstr>Ion therapy</vt:lpstr>
      <vt:lpstr>State of knowledge</vt:lpstr>
      <vt:lpstr>4D-optimization</vt:lpstr>
      <vt:lpstr>4D-optimization</vt:lpstr>
      <vt:lpstr>Delivery process</vt:lpstr>
      <vt:lpstr>The M-DDS</vt:lpstr>
      <vt:lpstr>Experiment timeline</vt:lpstr>
      <vt:lpstr>Validation tests - GSI</vt:lpstr>
      <vt:lpstr>Validation tests - GSI</vt:lpstr>
      <vt:lpstr>Objective</vt:lpstr>
      <vt:lpstr>Experiment timeline</vt:lpstr>
      <vt:lpstr>Safety</vt:lpstr>
      <vt:lpstr>Delivery set-up</vt:lpstr>
      <vt:lpstr>Discussion</vt:lpstr>
      <vt:lpstr>Thank you!</vt:lpstr>
    </vt:vector>
  </TitlesOfParts>
  <Company>Daresbury Laboratory (STFC)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Michelle Lis</cp:lastModifiedBy>
  <cp:revision>121</cp:revision>
  <dcterms:created xsi:type="dcterms:W3CDTF">2017-03-10T07:56:32Z</dcterms:created>
  <dcterms:modified xsi:type="dcterms:W3CDTF">2019-09-06T12:13:46Z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0x010100158A2B9DB574BA4DA0EAD5FED56426D4</vt:lpwstr>
  </property>
</Properties>
</file>